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378" r:id="rId3"/>
    <p:sldId id="379" r:id="rId4"/>
    <p:sldId id="423" r:id="rId5"/>
    <p:sldId id="384" r:id="rId6"/>
    <p:sldId id="426" r:id="rId7"/>
    <p:sldId id="427" r:id="rId8"/>
    <p:sldId id="382" r:id="rId9"/>
    <p:sldId id="416" r:id="rId10"/>
    <p:sldId id="417" r:id="rId11"/>
    <p:sldId id="407" r:id="rId12"/>
    <p:sldId id="408" r:id="rId13"/>
    <p:sldId id="409" r:id="rId14"/>
    <p:sldId id="412" r:id="rId15"/>
    <p:sldId id="424" r:id="rId16"/>
    <p:sldId id="429" r:id="rId17"/>
    <p:sldId id="431" r:id="rId18"/>
    <p:sldId id="430" r:id="rId19"/>
    <p:sldId id="428" r:id="rId20"/>
    <p:sldId id="399" r:id="rId21"/>
    <p:sldId id="400" r:id="rId22"/>
    <p:sldId id="401" r:id="rId23"/>
    <p:sldId id="414" r:id="rId24"/>
    <p:sldId id="415" r:id="rId25"/>
    <p:sldId id="339" r:id="rId26"/>
    <p:sldId id="386" r:id="rId27"/>
    <p:sldId id="388" r:id="rId28"/>
    <p:sldId id="389" r:id="rId29"/>
    <p:sldId id="385" r:id="rId30"/>
    <p:sldId id="387" r:id="rId31"/>
    <p:sldId id="390" r:id="rId32"/>
    <p:sldId id="425" r:id="rId33"/>
  </p:sldIdLst>
  <p:sldSz cx="9601200" cy="73152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3"/>
    <p:restoredTop sz="93300"/>
  </p:normalViewPr>
  <p:slideViewPr>
    <p:cSldViewPr>
      <p:cViewPr varScale="1">
        <p:scale>
          <a:sx n="54" d="100"/>
          <a:sy n="54" d="100"/>
        </p:scale>
        <p:origin x="1080" y="192"/>
      </p:cViewPr>
      <p:guideLst>
        <p:guide orient="horz" pos="2304"/>
        <p:guide pos="302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3174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ea typeface="+mn-ea"/>
                <a:cs typeface="+mn-cs"/>
              </a:defRPr>
            </a:lvl1pPr>
          </a:lstStyle>
          <a:p>
            <a:pPr>
              <a:defRPr/>
            </a:pPr>
            <a:endParaRPr lang="en-US"/>
          </a:p>
        </p:txBody>
      </p:sp>
      <p:sp>
        <p:nvSpPr>
          <p:cNvPr id="3174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3174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0B144A16-5894-374C-ACEF-76F451C35768}" type="slidenum">
              <a:rPr lang="en-US"/>
              <a:pPr>
                <a:defRPr/>
              </a:pPr>
              <a:t>‹#›</a:t>
            </a:fld>
            <a:endParaRPr lang="en-US"/>
          </a:p>
        </p:txBody>
      </p:sp>
    </p:spTree>
    <p:extLst>
      <p:ext uri="{BB962C8B-B14F-4D97-AF65-F5344CB8AC3E}">
        <p14:creationId xmlns:p14="http://schemas.microsoft.com/office/powerpoint/2010/main" val="2412984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945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subTitle" sz="quarter" idx="1"/>
          </p:nvPr>
        </p:nvSpPr>
        <p:spPr>
          <a:xfrm>
            <a:off x="1447800" y="3200400"/>
            <a:ext cx="6705600" cy="2819400"/>
          </a:xfrm>
        </p:spPr>
        <p:txBody>
          <a:bodyPr/>
          <a:lstStyle>
            <a:lvl1pPr marL="0" indent="0" algn="ctr">
              <a:defRPr/>
            </a:lvl1pPr>
          </a:lstStyle>
          <a:p>
            <a:r>
              <a:rPr lang="en-US"/>
              <a:t>Click to edit Master subtitle style</a:t>
            </a:r>
          </a:p>
        </p:txBody>
      </p:sp>
      <p:sp>
        <p:nvSpPr>
          <p:cNvPr id="3078" name="Rectangle 6"/>
          <p:cNvSpPr>
            <a:spLocks noGrp="1" noChangeArrowheads="1"/>
          </p:cNvSpPr>
          <p:nvPr>
            <p:ph type="ctrTitle" sz="quarter"/>
          </p:nvPr>
        </p:nvSpPr>
        <p:spPr>
          <a:xfrm>
            <a:off x="685800" y="838200"/>
            <a:ext cx="8229600" cy="2133600"/>
          </a:xfrm>
        </p:spPr>
        <p:txBody>
          <a:bodyPr/>
          <a:lstStyle>
            <a:lvl1pPr>
              <a:defRPr/>
            </a:lvl1pPr>
          </a:lstStyle>
          <a:p>
            <a:r>
              <a:rPr lang="en-US"/>
              <a:t>Click to edit Master title style</a:t>
            </a:r>
          </a:p>
        </p:txBody>
      </p:sp>
      <p:sp>
        <p:nvSpPr>
          <p:cNvPr id="4" name="Rectangle 3"/>
          <p:cNvSpPr>
            <a:spLocks noGrp="1" noChangeArrowheads="1"/>
          </p:cNvSpPr>
          <p:nvPr>
            <p:ph type="dt" sz="quarter"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a:xfrm>
            <a:off x="6880225" y="6664325"/>
            <a:ext cx="2000250" cy="488950"/>
          </a:xfrm>
        </p:spPr>
        <p:txBody>
          <a:bodyPr/>
          <a:lstStyle>
            <a:lvl1pPr>
              <a:defRPr>
                <a:solidFill>
                  <a:schemeClr val="tx1"/>
                </a:solidFill>
                <a:latin typeface="Times New Roman" charset="0"/>
              </a:defRPr>
            </a:lvl1pPr>
          </a:lstStyle>
          <a:p>
            <a:pPr>
              <a:defRPr/>
            </a:pPr>
            <a:fld id="{83BFCB2D-CB62-6141-8FFD-A6E926A98FC7}" type="slidenum">
              <a:rPr lang="en-US"/>
              <a:pPr>
                <a:defRPr/>
              </a:pPr>
              <a:t>‹#›</a:t>
            </a:fld>
            <a:endParaRPr lang="en-US"/>
          </a:p>
        </p:txBody>
      </p:sp>
    </p:spTree>
    <p:extLst>
      <p:ext uri="{BB962C8B-B14F-4D97-AF65-F5344CB8AC3E}">
        <p14:creationId xmlns:p14="http://schemas.microsoft.com/office/powerpoint/2010/main" val="315471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F22CEA7-4A2C-4D43-9B34-0435684F7EC8}" type="slidenum">
              <a:rPr lang="en-US"/>
              <a:pPr>
                <a:defRPr/>
              </a:pPr>
              <a:t>‹#›</a:t>
            </a:fld>
            <a:endParaRPr lang="en-US"/>
          </a:p>
        </p:txBody>
      </p:sp>
    </p:spTree>
    <p:extLst>
      <p:ext uri="{BB962C8B-B14F-4D97-AF65-F5344CB8AC3E}">
        <p14:creationId xmlns:p14="http://schemas.microsoft.com/office/powerpoint/2010/main" val="113983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8350" y="381000"/>
            <a:ext cx="2270125"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666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74F7FF8-7CAF-5343-9930-70CB36F329D1}" type="slidenum">
              <a:rPr lang="en-US"/>
              <a:pPr>
                <a:defRPr/>
              </a:pPr>
              <a:t>‹#›</a:t>
            </a:fld>
            <a:endParaRPr lang="en-US"/>
          </a:p>
        </p:txBody>
      </p:sp>
    </p:spTree>
    <p:extLst>
      <p:ext uri="{BB962C8B-B14F-4D97-AF65-F5344CB8AC3E}">
        <p14:creationId xmlns:p14="http://schemas.microsoft.com/office/powerpoint/2010/main" val="297887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01BCE71-86FF-2D4D-9B6A-184976F2D687}" type="slidenum">
              <a:rPr lang="en-US"/>
              <a:pPr>
                <a:defRPr/>
              </a:pPr>
              <a:t>‹#›</a:t>
            </a:fld>
            <a:endParaRPr lang="en-US"/>
          </a:p>
        </p:txBody>
      </p:sp>
    </p:spTree>
    <p:extLst>
      <p:ext uri="{BB962C8B-B14F-4D97-AF65-F5344CB8AC3E}">
        <p14:creationId xmlns:p14="http://schemas.microsoft.com/office/powerpoint/2010/main" val="27331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219A4BD-E869-1941-BE68-8CA6AC1B73DD}" type="slidenum">
              <a:rPr lang="en-US"/>
              <a:pPr>
                <a:defRPr/>
              </a:pPr>
              <a:t>‹#›</a:t>
            </a:fld>
            <a:endParaRPr lang="en-US"/>
          </a:p>
        </p:txBody>
      </p:sp>
    </p:spTree>
    <p:extLst>
      <p:ext uri="{BB962C8B-B14F-4D97-AF65-F5344CB8AC3E}">
        <p14:creationId xmlns:p14="http://schemas.microsoft.com/office/powerpoint/2010/main" val="400333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4275138"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219200"/>
            <a:ext cx="427513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8F06DAF-8BCA-7B4B-9D56-DA6E596BF6D3}" type="slidenum">
              <a:rPr lang="en-US"/>
              <a:pPr>
                <a:defRPr/>
              </a:pPr>
              <a:t>‹#›</a:t>
            </a:fld>
            <a:endParaRPr lang="en-US"/>
          </a:p>
        </p:txBody>
      </p:sp>
    </p:spTree>
    <p:extLst>
      <p:ext uri="{BB962C8B-B14F-4D97-AF65-F5344CB8AC3E}">
        <p14:creationId xmlns:p14="http://schemas.microsoft.com/office/powerpoint/2010/main" val="29369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67EE33D6-78FA-4B40-AB29-10883BEAC8EC}" type="slidenum">
              <a:rPr lang="en-US"/>
              <a:pPr>
                <a:defRPr/>
              </a:pPr>
              <a:t>‹#›</a:t>
            </a:fld>
            <a:endParaRPr lang="en-US"/>
          </a:p>
        </p:txBody>
      </p:sp>
    </p:spTree>
    <p:extLst>
      <p:ext uri="{BB962C8B-B14F-4D97-AF65-F5344CB8AC3E}">
        <p14:creationId xmlns:p14="http://schemas.microsoft.com/office/powerpoint/2010/main" val="161636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52C6D22D-030E-5D4D-8320-0CB2C53C27F0}" type="slidenum">
              <a:rPr lang="en-US"/>
              <a:pPr>
                <a:defRPr/>
              </a:pPr>
              <a:t>‹#›</a:t>
            </a:fld>
            <a:endParaRPr lang="en-US"/>
          </a:p>
        </p:txBody>
      </p:sp>
    </p:spTree>
    <p:extLst>
      <p:ext uri="{BB962C8B-B14F-4D97-AF65-F5344CB8AC3E}">
        <p14:creationId xmlns:p14="http://schemas.microsoft.com/office/powerpoint/2010/main" val="179291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B3F5B618-44CA-144C-8C6B-CE2B9E0B192C}" type="slidenum">
              <a:rPr lang="en-US"/>
              <a:pPr>
                <a:defRPr/>
              </a:pPr>
              <a:t>‹#›</a:t>
            </a:fld>
            <a:endParaRPr lang="en-US"/>
          </a:p>
        </p:txBody>
      </p:sp>
    </p:spTree>
    <p:extLst>
      <p:ext uri="{BB962C8B-B14F-4D97-AF65-F5344CB8AC3E}">
        <p14:creationId xmlns:p14="http://schemas.microsoft.com/office/powerpoint/2010/main" val="232151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55FA7962-4958-0D43-99DD-D7D9BECE9E72}" type="slidenum">
              <a:rPr lang="en-US"/>
              <a:pPr>
                <a:defRPr/>
              </a:pPr>
              <a:t>‹#›</a:t>
            </a:fld>
            <a:endParaRPr lang="en-US"/>
          </a:p>
        </p:txBody>
      </p:sp>
    </p:spTree>
    <p:extLst>
      <p:ext uri="{BB962C8B-B14F-4D97-AF65-F5344CB8AC3E}">
        <p14:creationId xmlns:p14="http://schemas.microsoft.com/office/powerpoint/2010/main" val="336005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CDDB64E-B1BE-B645-A0ED-32F301436D91}" type="slidenum">
              <a:rPr lang="en-US"/>
              <a:pPr>
                <a:defRPr/>
              </a:pPr>
              <a:t>‹#›</a:t>
            </a:fld>
            <a:endParaRPr lang="en-US"/>
          </a:p>
        </p:txBody>
      </p:sp>
    </p:spTree>
    <p:extLst>
      <p:ext uri="{BB962C8B-B14F-4D97-AF65-F5344CB8AC3E}">
        <p14:creationId xmlns:p14="http://schemas.microsoft.com/office/powerpoint/2010/main" val="349249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219200"/>
            <a:ext cx="8702675" cy="5410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2"/>
            <a:r>
              <a:rPr lang="en-US"/>
              <a:t>Fourth level</a:t>
            </a:r>
          </a:p>
        </p:txBody>
      </p:sp>
      <p:sp>
        <p:nvSpPr>
          <p:cNvPr id="1027" name="Rectangle 3"/>
          <p:cNvSpPr>
            <a:spLocks noGrp="1" noChangeArrowheads="1"/>
          </p:cNvSpPr>
          <p:nvPr>
            <p:ph type="dt" sz="half" idx="2"/>
          </p:nvPr>
        </p:nvSpPr>
        <p:spPr bwMode="auto">
          <a:xfrm>
            <a:off x="720725" y="6664325"/>
            <a:ext cx="2000250" cy="4889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1028" name="Rectangle 4"/>
          <p:cNvSpPr>
            <a:spLocks noGrp="1" noChangeArrowheads="1"/>
          </p:cNvSpPr>
          <p:nvPr>
            <p:ph type="ftr" sz="quarter" idx="3"/>
          </p:nvPr>
        </p:nvSpPr>
        <p:spPr bwMode="auto">
          <a:xfrm>
            <a:off x="3279775" y="6664325"/>
            <a:ext cx="3041650" cy="4889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sldNum" sz="quarter" idx="4"/>
          </p:nvPr>
        </p:nvSpPr>
        <p:spPr bwMode="auto">
          <a:xfrm>
            <a:off x="7337425" y="6664325"/>
            <a:ext cx="2000250" cy="4889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FF0033"/>
                </a:solidFill>
                <a:latin typeface="Arial Narrow" charset="0"/>
              </a:defRPr>
            </a:lvl1pPr>
          </a:lstStyle>
          <a:p>
            <a:pPr>
              <a:defRPr/>
            </a:pPr>
            <a:fld id="{4E671465-AB2E-B842-83CF-FCA7566E0101}" type="slidenum">
              <a:rPr lang="en-US"/>
              <a:pPr>
                <a:defRPr/>
              </a:pPr>
              <a:t>‹#›</a:t>
            </a:fld>
            <a:endParaRPr lang="en-US"/>
          </a:p>
        </p:txBody>
      </p:sp>
      <p:sp>
        <p:nvSpPr>
          <p:cNvPr id="1030" name="Rectangle 6"/>
          <p:cNvSpPr>
            <a:spLocks noGrp="1" noChangeArrowheads="1"/>
          </p:cNvSpPr>
          <p:nvPr>
            <p:ph type="title"/>
          </p:nvPr>
        </p:nvSpPr>
        <p:spPr bwMode="auto">
          <a:xfrm>
            <a:off x="304800" y="381000"/>
            <a:ext cx="9067800" cy="685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rtl="0" eaLnBrk="0" fontAlgn="base" hangingPunct="0">
        <a:spcBef>
          <a:spcPct val="0"/>
        </a:spcBef>
        <a:spcAft>
          <a:spcPct val="0"/>
        </a:spcAft>
        <a:defRPr sz="3200">
          <a:solidFill>
            <a:srgbClr val="FF0033"/>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rgbClr val="FF0033"/>
          </a:solidFill>
          <a:latin typeface="Arial Narrow" charset="0"/>
          <a:ea typeface="ＭＳ Ｐゴシック" charset="-128"/>
          <a:cs typeface="ＭＳ Ｐゴシック" charset="-128"/>
        </a:defRPr>
      </a:lvl2pPr>
      <a:lvl3pPr algn="l" rtl="0" eaLnBrk="0" fontAlgn="base" hangingPunct="0">
        <a:spcBef>
          <a:spcPct val="0"/>
        </a:spcBef>
        <a:spcAft>
          <a:spcPct val="0"/>
        </a:spcAft>
        <a:defRPr sz="3200">
          <a:solidFill>
            <a:srgbClr val="FF0033"/>
          </a:solidFill>
          <a:latin typeface="Arial Narrow" charset="0"/>
          <a:ea typeface="ＭＳ Ｐゴシック" charset="-128"/>
          <a:cs typeface="ＭＳ Ｐゴシック" charset="-128"/>
        </a:defRPr>
      </a:lvl3pPr>
      <a:lvl4pPr algn="l" rtl="0" eaLnBrk="0" fontAlgn="base" hangingPunct="0">
        <a:spcBef>
          <a:spcPct val="0"/>
        </a:spcBef>
        <a:spcAft>
          <a:spcPct val="0"/>
        </a:spcAft>
        <a:defRPr sz="3200">
          <a:solidFill>
            <a:srgbClr val="FF0033"/>
          </a:solidFill>
          <a:latin typeface="Arial Narrow" charset="0"/>
          <a:ea typeface="ＭＳ Ｐゴシック" charset="-128"/>
          <a:cs typeface="ＭＳ Ｐゴシック" charset="-128"/>
        </a:defRPr>
      </a:lvl4pPr>
      <a:lvl5pPr algn="l" rtl="0" eaLnBrk="0" fontAlgn="base" hangingPunct="0">
        <a:spcBef>
          <a:spcPct val="0"/>
        </a:spcBef>
        <a:spcAft>
          <a:spcPct val="0"/>
        </a:spcAft>
        <a:defRPr sz="3200">
          <a:solidFill>
            <a:srgbClr val="FF0033"/>
          </a:solidFill>
          <a:latin typeface="Arial Narrow"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FF0033"/>
          </a:solidFill>
          <a:latin typeface="Arial Narrow" charset="0"/>
        </a:defRPr>
      </a:lvl6pPr>
      <a:lvl7pPr marL="914400" algn="l" rtl="0" eaLnBrk="0" fontAlgn="base" hangingPunct="0">
        <a:spcBef>
          <a:spcPct val="0"/>
        </a:spcBef>
        <a:spcAft>
          <a:spcPct val="0"/>
        </a:spcAft>
        <a:defRPr sz="3200">
          <a:solidFill>
            <a:srgbClr val="FF0033"/>
          </a:solidFill>
          <a:latin typeface="Arial Narrow" charset="0"/>
        </a:defRPr>
      </a:lvl7pPr>
      <a:lvl8pPr marL="1371600" algn="l" rtl="0" eaLnBrk="0" fontAlgn="base" hangingPunct="0">
        <a:spcBef>
          <a:spcPct val="0"/>
        </a:spcBef>
        <a:spcAft>
          <a:spcPct val="0"/>
        </a:spcAft>
        <a:defRPr sz="3200">
          <a:solidFill>
            <a:srgbClr val="FF0033"/>
          </a:solidFill>
          <a:latin typeface="Arial Narrow" charset="0"/>
        </a:defRPr>
      </a:lvl8pPr>
      <a:lvl9pPr marL="1828800" algn="l" rtl="0" eaLnBrk="0" fontAlgn="base" hangingPunct="0">
        <a:spcBef>
          <a:spcPct val="0"/>
        </a:spcBef>
        <a:spcAft>
          <a:spcPct val="0"/>
        </a:spcAft>
        <a:defRPr sz="3200">
          <a:solidFill>
            <a:srgbClr val="FF0033"/>
          </a:solidFill>
          <a:latin typeface="Arial Narrow" charset="0"/>
        </a:defRPr>
      </a:lvl9pPr>
    </p:titleStyle>
    <p:bodyStyle>
      <a:lvl1pPr marL="342900" indent="-342900" algn="l" rtl="0" eaLnBrk="0" fontAlgn="base" hangingPunct="0">
        <a:spcBef>
          <a:spcPct val="20000"/>
        </a:spcBef>
        <a:spcAft>
          <a:spcPct val="0"/>
        </a:spcAft>
        <a:defRPr sz="2400">
          <a:solidFill>
            <a:schemeClr val="accent2"/>
          </a:solidFill>
          <a:latin typeface="+mn-lt"/>
          <a:ea typeface="ＭＳ Ｐゴシック" charset="-128"/>
          <a:cs typeface="ＭＳ Ｐゴシック" charset="-128"/>
        </a:defRPr>
      </a:lvl1pPr>
      <a:lvl2pPr marL="742950" indent="-285750" algn="l" rtl="0" eaLnBrk="0" fontAlgn="base" hangingPunct="0">
        <a:lnSpc>
          <a:spcPct val="80000"/>
        </a:lnSpc>
        <a:spcBef>
          <a:spcPct val="20000"/>
        </a:spcBef>
        <a:spcAft>
          <a:spcPct val="0"/>
        </a:spcAft>
        <a:buFont typeface="Wingdings" charset="0"/>
        <a:buChar char="§"/>
        <a:defRPr sz="2000">
          <a:solidFill>
            <a:schemeClr val="tx1"/>
          </a:solidFill>
          <a:latin typeface="+mn-lt"/>
          <a:ea typeface="ＭＳ Ｐゴシック" charset="-128"/>
        </a:defRPr>
      </a:lvl2pPr>
      <a:lvl3pPr marL="1143000" indent="-228600" algn="l" rtl="0" eaLnBrk="0" fontAlgn="base" hangingPunct="0">
        <a:lnSpc>
          <a:spcPct val="80000"/>
        </a:lnSpc>
        <a:spcBef>
          <a:spcPct val="20000"/>
        </a:spcBef>
        <a:spcAft>
          <a:spcPct val="0"/>
        </a:spcAft>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AB0971-14C9-4D42-A9A9-21C28789A146}" type="slidenum">
              <a:rPr lang="en-US" sz="1400">
                <a:solidFill>
                  <a:srgbClr val="FF0033"/>
                </a:solidFill>
                <a:latin typeface="Arial Narrow" charset="0"/>
              </a:rPr>
              <a:pPr/>
              <a:t>1</a:t>
            </a:fld>
            <a:endParaRPr lang="en-US" sz="1400">
              <a:solidFill>
                <a:srgbClr val="FF0033"/>
              </a:solidFill>
              <a:latin typeface="Arial Narrow" charset="0"/>
            </a:endParaRPr>
          </a:p>
        </p:txBody>
      </p:sp>
      <p:sp>
        <p:nvSpPr>
          <p:cNvPr id="15362" name="Rectangle 12"/>
          <p:cNvSpPr>
            <a:spLocks noChangeArrowheads="1"/>
          </p:cNvSpPr>
          <p:nvPr/>
        </p:nvSpPr>
        <p:spPr bwMode="auto">
          <a:xfrm>
            <a:off x="533400" y="427038"/>
            <a:ext cx="8534400" cy="15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r>
              <a:rPr lang="en-US" sz="3200" dirty="0">
                <a:solidFill>
                  <a:srgbClr val="FF0033"/>
                </a:solidFill>
                <a:latin typeface="Arial Narrow" charset="0"/>
              </a:rPr>
              <a:t>CSC 581: Mobile App Development</a:t>
            </a:r>
            <a:endParaRPr lang="en-US" dirty="0">
              <a:solidFill>
                <a:srgbClr val="FF0033"/>
              </a:solidFill>
              <a:latin typeface="Arial Narrow" charset="0"/>
            </a:endParaRPr>
          </a:p>
          <a:p>
            <a:pPr algn="ctr"/>
            <a:endParaRPr lang="en-US" sz="1600" dirty="0">
              <a:solidFill>
                <a:srgbClr val="FF0033"/>
              </a:solidFill>
              <a:latin typeface="Arial Narrow" charset="0"/>
            </a:endParaRPr>
          </a:p>
          <a:p>
            <a:pPr algn="ctr"/>
            <a:r>
              <a:rPr lang="en-US" sz="3200">
                <a:solidFill>
                  <a:srgbClr val="FF0033"/>
                </a:solidFill>
                <a:latin typeface="Arial Narrow" charset="0"/>
              </a:rPr>
              <a:t>Spring 2019</a:t>
            </a:r>
            <a:endParaRPr lang="en-US" sz="3200" dirty="0">
              <a:solidFill>
                <a:srgbClr val="FF0033"/>
              </a:solidFill>
              <a:latin typeface="Arial Narrow" charset="0"/>
            </a:endParaRPr>
          </a:p>
        </p:txBody>
      </p:sp>
      <p:sp>
        <p:nvSpPr>
          <p:cNvPr id="15363" name="Rectangle 13"/>
          <p:cNvSpPr>
            <a:spLocks noChangeArrowheads="1"/>
          </p:cNvSpPr>
          <p:nvPr/>
        </p:nvSpPr>
        <p:spPr bwMode="auto">
          <a:xfrm>
            <a:off x="1600200" y="2590800"/>
            <a:ext cx="64008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lnSpc>
                <a:spcPct val="20000"/>
              </a:lnSpc>
              <a:spcBef>
                <a:spcPct val="20000"/>
              </a:spcBef>
            </a:pPr>
            <a:endParaRPr lang="en-US" dirty="0">
              <a:solidFill>
                <a:schemeClr val="accent2"/>
              </a:solidFill>
              <a:latin typeface="Arial Narrow" charset="0"/>
            </a:endParaRPr>
          </a:p>
          <a:p>
            <a:pPr marL="342900" lvl="2" indent="-342900"/>
            <a:r>
              <a:rPr lang="en-US" dirty="0">
                <a:solidFill>
                  <a:schemeClr val="accent2"/>
                </a:solidFill>
                <a:latin typeface="Arial Narrow" charset="0"/>
              </a:rPr>
              <a:t>Unit 4: navigation &amp; data persistence</a:t>
            </a:r>
            <a:endParaRPr lang="en-US" dirty="0">
              <a:latin typeface="Arial Narrow" charset="0"/>
            </a:endParaRPr>
          </a:p>
          <a:p>
            <a:pPr marL="506413" lvl="1" indent="-285750">
              <a:lnSpc>
                <a:spcPct val="90000"/>
              </a:lnSpc>
              <a:spcBef>
                <a:spcPct val="20000"/>
              </a:spcBef>
              <a:buFont typeface="Wingdings" charset="0"/>
              <a:buChar char="§"/>
            </a:pPr>
            <a:endParaRPr lang="en-US" sz="800" dirty="0">
              <a:latin typeface="Arial Narrow" charset="0"/>
            </a:endParaRPr>
          </a:p>
          <a:p>
            <a:pPr marL="781050" indent="-342900">
              <a:buFont typeface="Wingdings" charset="2"/>
              <a:buChar char="§"/>
            </a:pPr>
            <a:r>
              <a:rPr lang="en-US" sz="2000" dirty="0">
                <a:latin typeface="Arial Narrow" charset="0"/>
              </a:rPr>
              <a:t>navigation design</a:t>
            </a:r>
          </a:p>
          <a:p>
            <a:pPr marL="1238250" lvl="1" indent="-342900">
              <a:buFont typeface="Cambria" charset="0"/>
              <a:buChar char="⎼"/>
            </a:pPr>
            <a:r>
              <a:rPr lang="en-US" sz="2000" dirty="0">
                <a:latin typeface="Arial Narrow" charset="0"/>
              </a:rPr>
              <a:t>tab bar view, design guidelines</a:t>
            </a:r>
          </a:p>
          <a:p>
            <a:pPr marL="1238250" lvl="1" indent="-342900">
              <a:buFont typeface="Cambria" charset="0"/>
              <a:buChar char="⎼"/>
            </a:pPr>
            <a:r>
              <a:rPr lang="en-US" sz="2000" dirty="0" err="1">
                <a:latin typeface="Arial Narrow" charset="0"/>
              </a:rPr>
              <a:t>viewDidLoad</a:t>
            </a:r>
            <a:r>
              <a:rPr lang="en-US" sz="2000" dirty="0">
                <a:latin typeface="Arial Narrow" charset="0"/>
              </a:rPr>
              <a:t> and other event-based methods</a:t>
            </a:r>
          </a:p>
          <a:p>
            <a:pPr marL="781050" indent="-342900">
              <a:buFont typeface="Wingdings" charset="2"/>
              <a:buChar char="§"/>
            </a:pPr>
            <a:r>
              <a:rPr lang="en-US" sz="2000" dirty="0">
                <a:latin typeface="Arial Narrow" charset="0"/>
              </a:rPr>
              <a:t>reading text from a file</a:t>
            </a:r>
          </a:p>
          <a:p>
            <a:pPr marL="1238250" lvl="1" indent="-342900">
              <a:buFont typeface="Cambria" charset="0"/>
              <a:buChar char="⎼"/>
            </a:pPr>
            <a:r>
              <a:rPr lang="en-US" sz="2000" dirty="0" err="1">
                <a:latin typeface="Arial Narrow" charset="0"/>
              </a:rPr>
              <a:t>String.split</a:t>
            </a:r>
            <a:r>
              <a:rPr lang="en-US" sz="2000" dirty="0">
                <a:latin typeface="Arial Narrow" charset="0"/>
              </a:rPr>
              <a:t>, </a:t>
            </a:r>
            <a:r>
              <a:rPr lang="en-US" sz="2000" dirty="0" err="1">
                <a:latin typeface="Arial Narrow" charset="0"/>
              </a:rPr>
              <a:t>String.components</a:t>
            </a:r>
            <a:endParaRPr lang="en-US" sz="2000" dirty="0">
              <a:latin typeface="Arial Narrow" charset="0"/>
            </a:endParaRPr>
          </a:p>
          <a:p>
            <a:pPr marL="781050" indent="-342900">
              <a:buFont typeface="Wingdings" pitchFamily="2" charset="2"/>
              <a:buChar char="§"/>
            </a:pPr>
            <a:r>
              <a:rPr lang="en-US" sz="2000" dirty="0">
                <a:latin typeface="Arial Narrow" charset="0"/>
              </a:rPr>
              <a:t>reading/writing data</a:t>
            </a:r>
          </a:p>
          <a:p>
            <a:pPr marL="1238250" lvl="1" indent="-342900">
              <a:buFont typeface="Cambria" charset="0"/>
              <a:buChar char="⎼"/>
            </a:pPr>
            <a:r>
              <a:rPr lang="en-US" sz="2000" dirty="0" err="1">
                <a:latin typeface="Arial Narrow" charset="0"/>
              </a:rPr>
              <a:t>Info.plist</a:t>
            </a:r>
            <a:r>
              <a:rPr lang="en-US" sz="2000" dirty="0">
                <a:latin typeface="Arial Narrow" charset="0"/>
              </a:rPr>
              <a:t>, </a:t>
            </a:r>
            <a:r>
              <a:rPr lang="en-US" sz="2000" dirty="0" err="1">
                <a:latin typeface="Arial Narrow" charset="0"/>
              </a:rPr>
              <a:t>UserDefaults</a:t>
            </a:r>
            <a:endParaRPr lang="en-US" sz="2000" dirty="0">
              <a:latin typeface="Arial Narrow" charset="0"/>
            </a:endParaRPr>
          </a:p>
          <a:p>
            <a:pPr marL="781050" indent="-342900">
              <a:buFont typeface="Wingdings" charset="2"/>
              <a:buChar char="§"/>
            </a:pPr>
            <a:r>
              <a:rPr lang="en-US" sz="2000" dirty="0">
                <a:latin typeface="Arial Narrow" charset="0"/>
              </a:rPr>
              <a:t>other (potentially useful) features</a:t>
            </a:r>
          </a:p>
          <a:p>
            <a:pPr marL="1238250" lvl="1" indent="-342900">
              <a:buFont typeface="Cambria" charset="0"/>
              <a:buChar char="⎼"/>
            </a:pPr>
            <a:r>
              <a:rPr lang="en-US" sz="2000" dirty="0">
                <a:latin typeface="Arial Narrow" charset="0"/>
              </a:rPr>
              <a:t>picker view, scroll view, table view</a:t>
            </a:r>
          </a:p>
          <a:p>
            <a:pPr marL="1238250" lvl="1" indent="-342900">
              <a:buFont typeface="Cambria" charset="0"/>
              <a:buChar char="⎼"/>
            </a:pPr>
            <a:r>
              <a:rPr lang="en-US" sz="2000" dirty="0">
                <a:latin typeface="Arial Narrow" charset="0"/>
              </a:rPr>
              <a:t>protocols, reading/writing objects</a:t>
            </a:r>
          </a:p>
          <a:p>
            <a:pPr marL="1238250" lvl="1" indent="-342900">
              <a:buFont typeface="Cambria" charset="0"/>
              <a:buChar char="⎼"/>
            </a:pPr>
            <a:endParaRPr lang="en-US" sz="2000" dirty="0">
              <a:latin typeface="Arial Narrow"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content from text</a:t>
            </a:r>
          </a:p>
        </p:txBody>
      </p:sp>
      <p:sp>
        <p:nvSpPr>
          <p:cNvPr id="3" name="Content Placeholder 2"/>
          <p:cNvSpPr>
            <a:spLocks noGrp="1"/>
          </p:cNvSpPr>
          <p:nvPr>
            <p:ph idx="1"/>
          </p:nvPr>
        </p:nvSpPr>
        <p:spPr>
          <a:xfrm>
            <a:off x="685800" y="1219200"/>
            <a:ext cx="8702675" cy="5791200"/>
          </a:xfrm>
        </p:spPr>
        <p:txBody>
          <a:bodyPr/>
          <a:lstStyle/>
          <a:p>
            <a:pPr marL="736600" lvl="1" indent="-381000">
              <a:lnSpc>
                <a:spcPct val="90000"/>
              </a:lnSpc>
            </a:pPr>
            <a:r>
              <a:rPr lang="en-US" dirty="0"/>
              <a:t>to split a String into components based on a separator</a:t>
            </a:r>
          </a:p>
          <a:p>
            <a:pPr marL="355600" lvl="1" indent="0">
              <a:lnSpc>
                <a:spcPct val="90000"/>
              </a:lnSpc>
              <a:buNone/>
            </a:pPr>
            <a:r>
              <a:rPr lang="en-US" dirty="0"/>
              <a:t>	</a:t>
            </a:r>
          </a:p>
          <a:p>
            <a:pPr marL="355600" lvl="1" indent="0">
              <a:lnSpc>
                <a:spcPct val="90000"/>
              </a:lnSpc>
              <a:buNone/>
            </a:pPr>
            <a:r>
              <a:rPr lang="en-US" sz="1800" dirty="0">
                <a:latin typeface="Courier New" charset="0"/>
                <a:ea typeface="Courier New" charset="0"/>
                <a:cs typeface="Courier New" charset="0"/>
              </a:rPr>
              <a:t>	  </a:t>
            </a:r>
            <a:r>
              <a:rPr lang="en-US" sz="1600" dirty="0" err="1">
                <a:latin typeface="Courier New" charset="0"/>
                <a:ea typeface="Courier New" charset="0"/>
                <a:cs typeface="Courier New" charset="0"/>
              </a:rPr>
              <a:t>String.split</a:t>
            </a:r>
            <a:r>
              <a:rPr lang="en-US" sz="1600" dirty="0">
                <a:latin typeface="Courier New" charset="0"/>
                <a:ea typeface="Courier New" charset="0"/>
                <a:cs typeface="Courier New" charset="0"/>
              </a:rPr>
              <a:t>(separator: Character)</a:t>
            </a:r>
          </a:p>
          <a:p>
            <a:pPr marL="755650" lvl="2" indent="0">
              <a:lnSpc>
                <a:spcPct val="90000"/>
              </a:lnSpc>
            </a:pPr>
            <a:r>
              <a:rPr lang="en-US" dirty="0"/>
              <a:t>or	</a:t>
            </a:r>
          </a:p>
          <a:p>
            <a:pPr marL="755650" lvl="2" indent="0">
              <a:lnSpc>
                <a:spcPct val="90000"/>
              </a:lnSpc>
            </a:pPr>
            <a:r>
              <a:rPr lang="en-US" sz="1800" dirty="0">
                <a:latin typeface="Courier New" charset="0"/>
                <a:ea typeface="Courier New" charset="0"/>
                <a:cs typeface="Courier New" charset="0"/>
              </a:rPr>
              <a:t>   </a:t>
            </a:r>
            <a:r>
              <a:rPr lang="en-US" sz="1600" dirty="0" err="1">
                <a:latin typeface="Courier New" charset="0"/>
                <a:ea typeface="Courier New" charset="0"/>
                <a:cs typeface="Courier New" charset="0"/>
              </a:rPr>
              <a:t>String.components</a:t>
            </a:r>
            <a:r>
              <a:rPr lang="en-US" sz="1600" dirty="0">
                <a:latin typeface="Courier New" charset="0"/>
                <a:ea typeface="Courier New" charset="0"/>
                <a:cs typeface="Courier New" charset="0"/>
              </a:rPr>
              <a:t>(</a:t>
            </a:r>
            <a:r>
              <a:rPr lang="en-US" sz="1600" dirty="0" err="1">
                <a:latin typeface="Courier New" charset="0"/>
                <a:ea typeface="Courier New" charset="0"/>
                <a:cs typeface="Courier New" charset="0"/>
              </a:rPr>
              <a:t>separatedBy</a:t>
            </a:r>
            <a:r>
              <a:rPr lang="en-US" sz="1600" dirty="0">
                <a:latin typeface="Courier New" charset="0"/>
                <a:ea typeface="Courier New" charset="0"/>
                <a:cs typeface="Courier New" charset="0"/>
              </a:rPr>
              <a:t>: </a:t>
            </a:r>
            <a:r>
              <a:rPr lang="en-US" sz="1600" dirty="0" err="1">
                <a:latin typeface="Courier New" charset="0"/>
                <a:ea typeface="Courier New" charset="0"/>
                <a:cs typeface="Courier New" charset="0"/>
              </a:rPr>
              <a:t>CharacterSet</a:t>
            </a:r>
            <a:r>
              <a:rPr lang="en-US" sz="1600" dirty="0">
                <a:latin typeface="Courier New" charset="0"/>
                <a:ea typeface="Courier New" charset="0"/>
                <a:cs typeface="Courier New" charset="0"/>
              </a:rPr>
              <a:t>)</a:t>
            </a:r>
          </a:p>
          <a:p>
            <a:endParaRPr lang="en-US" sz="1400" dirty="0">
              <a:solidFill>
                <a:schemeClr val="tx1"/>
              </a:solidFill>
              <a:latin typeface="Courier New" charset="0"/>
              <a:ea typeface="Courier New" charset="0"/>
              <a:cs typeface="Courier New" charset="0"/>
            </a:endParaRPr>
          </a:p>
          <a:p>
            <a:endParaRPr lang="en-US" sz="1400" dirty="0">
              <a:solidFill>
                <a:schemeClr val="tx1"/>
              </a:solidFill>
              <a:latin typeface="Courier New" charset="0"/>
              <a:ea typeface="Courier New" charset="0"/>
              <a:cs typeface="Courier New" charset="0"/>
            </a:endParaRPr>
          </a:p>
          <a:p>
            <a:endParaRPr lang="en-US" sz="1400" dirty="0">
              <a:solidFill>
                <a:schemeClr val="tx1"/>
              </a:solidFill>
              <a:latin typeface="Courier New" charset="0"/>
              <a:ea typeface="Courier New" charset="0"/>
              <a:cs typeface="Courier New" charset="0"/>
            </a:endParaRPr>
          </a:p>
          <a:p>
            <a:pPr marL="457200" lvl="1" indent="0">
              <a:buNone/>
            </a:pPr>
            <a:r>
              <a:rPr lang="en-US" sz="1600" dirty="0">
                <a:latin typeface="Courier New" charset="0"/>
                <a:ea typeface="Courier New" charset="0"/>
                <a:cs typeface="Courier New" charset="0"/>
              </a:rPr>
              <a:t>let text = "apple banana casaba"</a:t>
            </a: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solidFill>
                  <a:schemeClr val="tx1"/>
                </a:solidFill>
                <a:latin typeface="Courier New" charset="0"/>
                <a:ea typeface="Courier New" charset="0"/>
                <a:cs typeface="Courier New" charset="0"/>
              </a:rPr>
              <a:t>text.split</a:t>
            </a:r>
            <a:r>
              <a:rPr lang="en-US" sz="1600" dirty="0">
                <a:solidFill>
                  <a:schemeClr val="tx1"/>
                </a:solidFill>
                <a:latin typeface="Courier New" charset="0"/>
                <a:ea typeface="Courier New" charset="0"/>
                <a:cs typeface="Courier New" charset="0"/>
              </a:rPr>
              <a:t>(separator: " ")		</a:t>
            </a: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"banana", "casaba"]</a:t>
            </a:r>
            <a:endParaRPr lang="en-US" sz="1600" dirty="0">
              <a:solidFill>
                <a:schemeClr val="tx2"/>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solidFill>
                  <a:schemeClr val="tx1"/>
                </a:solidFill>
                <a:latin typeface="Courier New" charset="0"/>
                <a:ea typeface="Courier New" charset="0"/>
                <a:cs typeface="Courier New" charset="0"/>
              </a:rPr>
              <a:t>text.components</a:t>
            </a:r>
            <a:r>
              <a:rPr lang="en-US" sz="1600" dirty="0">
                <a:solidFill>
                  <a:schemeClr val="tx1"/>
                </a:solidFill>
                <a:latin typeface="Courier New" charset="0"/>
                <a:ea typeface="Courier New" charset="0"/>
                <a:cs typeface="Courier New" charset="0"/>
              </a:rPr>
              <a:t>(</a:t>
            </a:r>
            <a:r>
              <a:rPr lang="en-US" sz="1600" dirty="0" err="1">
                <a:solidFill>
                  <a:schemeClr val="tx1"/>
                </a:solidFill>
                <a:latin typeface="Courier New" charset="0"/>
                <a:ea typeface="Courier New" charset="0"/>
                <a:cs typeface="Courier New" charset="0"/>
              </a:rPr>
              <a:t>separatedBy</a:t>
            </a:r>
            <a:r>
              <a:rPr lang="en-US" sz="1600" dirty="0">
                <a:solidFill>
                  <a:schemeClr val="tx1"/>
                </a:solidFill>
                <a:latin typeface="Courier New" charset="0"/>
                <a:ea typeface="Courier New" charset="0"/>
                <a:cs typeface="Courier New" charset="0"/>
              </a:rPr>
              <a:t>: " ")	</a:t>
            </a:r>
          </a:p>
          <a:p>
            <a:pPr marL="457200" lvl="1" indent="0">
              <a:buNone/>
            </a:pPr>
            <a:r>
              <a:rPr lang="en-US" sz="1600" dirty="0">
                <a:solidFill>
                  <a:schemeClr val="tx1"/>
                </a:solidFill>
                <a:latin typeface="Courier New" charset="0"/>
                <a:ea typeface="Courier New" charset="0"/>
                <a:cs typeface="Courier New" charset="0"/>
              </a:rPr>
              <a:t>		</a:t>
            </a: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"banana", "casaba"]</a:t>
            </a:r>
            <a:endParaRPr lang="en-US" sz="1600" dirty="0">
              <a:solidFill>
                <a:schemeClr val="tx2"/>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latin typeface="Courier New" charset="0"/>
                <a:ea typeface="Courier New" charset="0"/>
                <a:cs typeface="Courier New" charset="0"/>
              </a:rPr>
              <a:t>text.components</a:t>
            </a:r>
            <a:r>
              <a:rPr lang="en-US" sz="1600" dirty="0">
                <a:latin typeface="Courier New" charset="0"/>
                <a:ea typeface="Courier New" charset="0"/>
                <a:cs typeface="Courier New" charset="0"/>
              </a:rPr>
              <a:t>(</a:t>
            </a:r>
            <a:r>
              <a:rPr lang="en-US" sz="1600" dirty="0" err="1">
                <a:latin typeface="Courier New" charset="0"/>
                <a:ea typeface="Courier New" charset="0"/>
                <a:cs typeface="Courier New" charset="0"/>
              </a:rPr>
              <a:t>separatedBy</a:t>
            </a:r>
            <a:r>
              <a:rPr lang="en-US" sz="1600" dirty="0">
                <a:latin typeface="Courier New" charset="0"/>
                <a:ea typeface="Courier New" charset="0"/>
                <a:cs typeface="Courier New" charset="0"/>
              </a:rPr>
              <a:t>: .whitespaces) </a:t>
            </a:r>
          </a:p>
          <a:p>
            <a:pPr marL="457200" lvl="1" indent="0">
              <a:buNone/>
            </a:pPr>
            <a:endParaRPr lang="en-US" sz="1600" dirty="0">
              <a:latin typeface="Courier New" charset="0"/>
              <a:ea typeface="Courier New" charset="0"/>
              <a:cs typeface="Courier New" charset="0"/>
            </a:endParaRP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"banana", "casaba"]</a:t>
            </a:r>
            <a:endParaRPr lang="en-US" sz="1600" dirty="0">
              <a:solidFill>
                <a:schemeClr val="tx2"/>
              </a:solidFill>
              <a:latin typeface="Courier New" charset="0"/>
              <a:ea typeface="Courier New" charset="0"/>
              <a:cs typeface="Courier New" charset="0"/>
            </a:endParaRP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10</a:t>
            </a:fld>
            <a:endParaRPr lang="en-US" dirty="0"/>
          </a:p>
        </p:txBody>
      </p:sp>
    </p:spTree>
    <p:extLst>
      <p:ext uri="{BB962C8B-B14F-4D97-AF65-F5344CB8AC3E}">
        <p14:creationId xmlns:p14="http://schemas.microsoft.com/office/powerpoint/2010/main" val="237645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content from text (cont.)</a:t>
            </a:r>
          </a:p>
        </p:txBody>
      </p:sp>
      <p:sp>
        <p:nvSpPr>
          <p:cNvPr id="3" name="Content Placeholder 2"/>
          <p:cNvSpPr>
            <a:spLocks noGrp="1"/>
          </p:cNvSpPr>
          <p:nvPr>
            <p:ph idx="1"/>
          </p:nvPr>
        </p:nvSpPr>
        <p:spPr>
          <a:xfrm>
            <a:off x="685800" y="1219200"/>
            <a:ext cx="8702675" cy="5791200"/>
          </a:xfrm>
        </p:spPr>
        <p:txBody>
          <a:bodyPr/>
          <a:lstStyle/>
          <a:p>
            <a:pPr marL="736600" lvl="1" indent="-381000">
              <a:lnSpc>
                <a:spcPct val="90000"/>
              </a:lnSpc>
            </a:pPr>
            <a:r>
              <a:rPr lang="en-US" dirty="0"/>
              <a:t>what if there are an arbitrary number of spaces between?</a:t>
            </a:r>
          </a:p>
          <a:p>
            <a:pPr marL="1136650" lvl="2" indent="-381000">
              <a:lnSpc>
                <a:spcPct val="90000"/>
              </a:lnSpc>
              <a:buFont typeface="Wingdings" charset="2"/>
              <a:buChar char="ü"/>
            </a:pPr>
            <a:r>
              <a:rPr lang="en-US" dirty="0"/>
              <a:t>split handles it automatically; components does not</a:t>
            </a:r>
          </a:p>
          <a:p>
            <a:pPr marL="355600" lvl="1" indent="0">
              <a:lnSpc>
                <a:spcPct val="90000"/>
              </a:lnSpc>
              <a:buNone/>
            </a:pPr>
            <a:endParaRPr lang="en-US" sz="1400" dirty="0">
              <a:solidFill>
                <a:schemeClr val="tx1"/>
              </a:solidFill>
              <a:latin typeface="Courier New" charset="0"/>
              <a:ea typeface="Courier New" charset="0"/>
              <a:cs typeface="Courier New" charset="0"/>
            </a:endParaRPr>
          </a:p>
          <a:p>
            <a:endParaRPr lang="en-US" sz="1400" dirty="0">
              <a:solidFill>
                <a:schemeClr val="tx1"/>
              </a:solidFill>
              <a:latin typeface="Courier New" charset="0"/>
              <a:ea typeface="Courier New" charset="0"/>
              <a:cs typeface="Courier New" charset="0"/>
            </a:endParaRPr>
          </a:p>
          <a:p>
            <a:endParaRPr lang="en-US" sz="1400" dirty="0">
              <a:solidFill>
                <a:schemeClr val="tx1"/>
              </a:solidFill>
              <a:latin typeface="Courier New" charset="0"/>
              <a:ea typeface="Courier New" charset="0"/>
              <a:cs typeface="Courier New" charset="0"/>
            </a:endParaRPr>
          </a:p>
          <a:p>
            <a:pPr marL="457200" lvl="1" indent="0">
              <a:buNone/>
            </a:pPr>
            <a:r>
              <a:rPr lang="en-US" sz="1600" dirty="0">
                <a:latin typeface="Courier New" charset="0"/>
                <a:ea typeface="Courier New" charset="0"/>
                <a:cs typeface="Courier New" charset="0"/>
              </a:rPr>
              <a:t>let spaced = "apple  banana   casaba"</a:t>
            </a: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latin typeface="Courier New" charset="0"/>
                <a:ea typeface="Courier New" charset="0"/>
                <a:cs typeface="Courier New" charset="0"/>
              </a:rPr>
              <a:t>spaced</a:t>
            </a:r>
            <a:r>
              <a:rPr lang="en-US" sz="1600" dirty="0" err="1">
                <a:solidFill>
                  <a:schemeClr val="tx1"/>
                </a:solidFill>
                <a:latin typeface="Courier New" charset="0"/>
                <a:ea typeface="Courier New" charset="0"/>
                <a:cs typeface="Courier New" charset="0"/>
              </a:rPr>
              <a:t>.split</a:t>
            </a:r>
            <a:r>
              <a:rPr lang="en-US" sz="1600" dirty="0">
                <a:solidFill>
                  <a:schemeClr val="tx1"/>
                </a:solidFill>
                <a:latin typeface="Courier New" charset="0"/>
                <a:ea typeface="Courier New" charset="0"/>
                <a:cs typeface="Courier New" charset="0"/>
              </a:rPr>
              <a:t>(separator: " ")		</a:t>
            </a: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"banana", "casaba"]</a:t>
            </a:r>
            <a:endParaRPr lang="en-US" sz="1600" dirty="0">
              <a:solidFill>
                <a:schemeClr val="tx2"/>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latin typeface="Courier New" charset="0"/>
                <a:ea typeface="Courier New" charset="0"/>
                <a:cs typeface="Courier New" charset="0"/>
              </a:rPr>
              <a:t>spaced</a:t>
            </a:r>
            <a:r>
              <a:rPr lang="en-US" sz="1600" dirty="0" err="1">
                <a:solidFill>
                  <a:schemeClr val="tx1"/>
                </a:solidFill>
                <a:latin typeface="Courier New" charset="0"/>
                <a:ea typeface="Courier New" charset="0"/>
                <a:cs typeface="Courier New" charset="0"/>
              </a:rPr>
              <a:t>.components</a:t>
            </a:r>
            <a:r>
              <a:rPr lang="en-US" sz="1600" dirty="0">
                <a:solidFill>
                  <a:schemeClr val="tx1"/>
                </a:solidFill>
                <a:latin typeface="Courier New" charset="0"/>
                <a:ea typeface="Courier New" charset="0"/>
                <a:cs typeface="Courier New" charset="0"/>
              </a:rPr>
              <a:t>(</a:t>
            </a:r>
            <a:r>
              <a:rPr lang="en-US" sz="1600" dirty="0" err="1">
                <a:solidFill>
                  <a:schemeClr val="tx1"/>
                </a:solidFill>
                <a:latin typeface="Courier New" charset="0"/>
                <a:ea typeface="Courier New" charset="0"/>
                <a:cs typeface="Courier New" charset="0"/>
              </a:rPr>
              <a:t>separatedBy</a:t>
            </a:r>
            <a:r>
              <a:rPr lang="en-US" sz="1600" dirty="0">
                <a:solidFill>
                  <a:schemeClr val="tx1"/>
                </a:solidFill>
                <a:latin typeface="Courier New" charset="0"/>
                <a:ea typeface="Courier New" charset="0"/>
                <a:cs typeface="Courier New" charset="0"/>
              </a:rPr>
              <a:t>: " ")	</a:t>
            </a:r>
          </a:p>
          <a:p>
            <a:pPr marL="457200" lvl="1" indent="0">
              <a:buNone/>
            </a:pPr>
            <a:r>
              <a:rPr lang="en-US" sz="1600" dirty="0">
                <a:solidFill>
                  <a:schemeClr val="tx1"/>
                </a:solidFill>
                <a:latin typeface="Courier New" charset="0"/>
                <a:ea typeface="Courier New" charset="0"/>
                <a:cs typeface="Courier New" charset="0"/>
              </a:rPr>
              <a:t>		</a:t>
            </a: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 "banana", "", "", "casaba"]</a:t>
            </a:r>
            <a:endParaRPr lang="en-US" sz="1600" dirty="0">
              <a:solidFill>
                <a:schemeClr val="tx2"/>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latin typeface="Courier New" charset="0"/>
                <a:ea typeface="Courier New" charset="0"/>
                <a:cs typeface="Courier New" charset="0"/>
              </a:rPr>
              <a:t>spaced.components</a:t>
            </a:r>
            <a:r>
              <a:rPr lang="en-US" sz="1600" dirty="0">
                <a:latin typeface="Courier New" charset="0"/>
                <a:ea typeface="Courier New" charset="0"/>
                <a:cs typeface="Courier New" charset="0"/>
              </a:rPr>
              <a:t>(</a:t>
            </a:r>
            <a:r>
              <a:rPr lang="en-US" sz="1600" dirty="0" err="1">
                <a:latin typeface="Courier New" charset="0"/>
                <a:ea typeface="Courier New" charset="0"/>
                <a:cs typeface="Courier New" charset="0"/>
              </a:rPr>
              <a:t>separatedBy</a:t>
            </a:r>
            <a:r>
              <a:rPr lang="en-US" sz="1600" dirty="0">
                <a:latin typeface="Courier New" charset="0"/>
                <a:ea typeface="Courier New" charset="0"/>
                <a:cs typeface="Courier New" charset="0"/>
              </a:rPr>
              <a:t>: .whitespaces) </a:t>
            </a:r>
          </a:p>
          <a:p>
            <a:pPr marL="457200" lvl="1" indent="0">
              <a:buNone/>
            </a:pPr>
            <a:endParaRPr lang="en-US" sz="1600" dirty="0">
              <a:latin typeface="Courier New" charset="0"/>
              <a:ea typeface="Courier New" charset="0"/>
              <a:cs typeface="Courier New" charset="0"/>
            </a:endParaRP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 "banana", "", "", "casaba"]</a:t>
            </a:r>
            <a:endParaRPr lang="en-US" sz="1600" dirty="0">
              <a:solidFill>
                <a:schemeClr val="tx2"/>
              </a:solidFill>
              <a:latin typeface="Courier New" charset="0"/>
              <a:ea typeface="Courier New" charset="0"/>
              <a:cs typeface="Courier New" charset="0"/>
            </a:endParaRP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11</a:t>
            </a:fld>
            <a:endParaRPr lang="en-US" dirty="0"/>
          </a:p>
        </p:txBody>
      </p:sp>
    </p:spTree>
    <p:extLst>
      <p:ext uri="{BB962C8B-B14F-4D97-AF65-F5344CB8AC3E}">
        <p14:creationId xmlns:p14="http://schemas.microsoft.com/office/powerpoint/2010/main" val="405607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content from text (cont.)</a:t>
            </a:r>
          </a:p>
        </p:txBody>
      </p:sp>
      <p:sp>
        <p:nvSpPr>
          <p:cNvPr id="3" name="Content Placeholder 2"/>
          <p:cNvSpPr>
            <a:spLocks noGrp="1"/>
          </p:cNvSpPr>
          <p:nvPr>
            <p:ph idx="1"/>
          </p:nvPr>
        </p:nvSpPr>
        <p:spPr>
          <a:xfrm>
            <a:off x="685800" y="1219200"/>
            <a:ext cx="8702675" cy="5791200"/>
          </a:xfrm>
        </p:spPr>
        <p:txBody>
          <a:bodyPr/>
          <a:lstStyle/>
          <a:p>
            <a:pPr marL="736600" lvl="1" indent="-381000">
              <a:lnSpc>
                <a:spcPct val="90000"/>
              </a:lnSpc>
            </a:pPr>
            <a:r>
              <a:rPr lang="en-US" dirty="0"/>
              <a:t>but, can filter out empty Strings from the components array</a:t>
            </a:r>
            <a:endParaRPr lang="en-US" sz="1400" dirty="0">
              <a:solidFill>
                <a:schemeClr val="tx1"/>
              </a:solidFill>
              <a:latin typeface="Courier New" charset="0"/>
              <a:ea typeface="Courier New" charset="0"/>
              <a:cs typeface="Courier New" charset="0"/>
            </a:endParaRPr>
          </a:p>
          <a:p>
            <a:endParaRPr lang="en-US" sz="1400" dirty="0">
              <a:solidFill>
                <a:schemeClr val="tx1"/>
              </a:solidFill>
              <a:latin typeface="Courier New" charset="0"/>
              <a:ea typeface="Courier New" charset="0"/>
              <a:cs typeface="Courier New" charset="0"/>
            </a:endParaRPr>
          </a:p>
          <a:p>
            <a:endParaRPr lang="en-US" sz="1400" dirty="0">
              <a:solidFill>
                <a:schemeClr val="tx1"/>
              </a:solidFill>
              <a:latin typeface="Courier New" charset="0"/>
              <a:ea typeface="Courier New" charset="0"/>
              <a:cs typeface="Courier New" charset="0"/>
            </a:endParaRPr>
          </a:p>
          <a:p>
            <a:pPr marL="457200" lvl="1" indent="0">
              <a:buNone/>
            </a:pPr>
            <a:r>
              <a:rPr lang="en-US" sz="1600" dirty="0">
                <a:latin typeface="Courier New" charset="0"/>
                <a:ea typeface="Courier New" charset="0"/>
                <a:cs typeface="Courier New" charset="0"/>
              </a:rPr>
              <a:t>let spaced = "apple  banana   casaba"</a:t>
            </a: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latin typeface="Courier New" charset="0"/>
                <a:ea typeface="Courier New" charset="0"/>
                <a:cs typeface="Courier New" charset="0"/>
              </a:rPr>
              <a:t>spaced</a:t>
            </a:r>
            <a:r>
              <a:rPr lang="en-US" sz="1600" dirty="0" err="1">
                <a:solidFill>
                  <a:schemeClr val="tx1"/>
                </a:solidFill>
                <a:latin typeface="Courier New" charset="0"/>
                <a:ea typeface="Courier New" charset="0"/>
                <a:cs typeface="Courier New" charset="0"/>
              </a:rPr>
              <a:t>.split</a:t>
            </a:r>
            <a:r>
              <a:rPr lang="en-US" sz="1600" dirty="0">
                <a:solidFill>
                  <a:schemeClr val="tx1"/>
                </a:solidFill>
                <a:latin typeface="Courier New" charset="0"/>
                <a:ea typeface="Courier New" charset="0"/>
                <a:cs typeface="Courier New" charset="0"/>
              </a:rPr>
              <a:t>(separator: " ")		</a:t>
            </a: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"banana", "casaba"]</a:t>
            </a:r>
            <a:endParaRPr lang="en-US" sz="1600" dirty="0">
              <a:solidFill>
                <a:schemeClr val="tx2"/>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latin typeface="Courier New" charset="0"/>
                <a:ea typeface="Courier New" charset="0"/>
                <a:cs typeface="Courier New" charset="0"/>
              </a:rPr>
              <a:t>spaced</a:t>
            </a:r>
            <a:r>
              <a:rPr lang="en-US" sz="1600" dirty="0" err="1">
                <a:solidFill>
                  <a:schemeClr val="tx1"/>
                </a:solidFill>
                <a:latin typeface="Courier New" charset="0"/>
                <a:ea typeface="Courier New" charset="0"/>
                <a:cs typeface="Courier New" charset="0"/>
              </a:rPr>
              <a:t>.components</a:t>
            </a:r>
            <a:r>
              <a:rPr lang="en-US" sz="1600" dirty="0">
                <a:solidFill>
                  <a:schemeClr val="tx1"/>
                </a:solidFill>
                <a:latin typeface="Courier New" charset="0"/>
                <a:ea typeface="Courier New" charset="0"/>
                <a:cs typeface="Courier New" charset="0"/>
              </a:rPr>
              <a:t>(</a:t>
            </a:r>
            <a:r>
              <a:rPr lang="en-US" sz="1600" dirty="0" err="1">
                <a:solidFill>
                  <a:schemeClr val="tx1"/>
                </a:solidFill>
                <a:latin typeface="Courier New" charset="0"/>
                <a:ea typeface="Courier New" charset="0"/>
                <a:cs typeface="Courier New" charset="0"/>
              </a:rPr>
              <a:t>separatedBy</a:t>
            </a:r>
            <a:r>
              <a:rPr lang="en-US" sz="1600" dirty="0">
                <a:solidFill>
                  <a:schemeClr val="tx1"/>
                </a:solidFill>
                <a:latin typeface="Courier New" charset="0"/>
                <a:ea typeface="Courier New" charset="0"/>
                <a:cs typeface="Courier New" charset="0"/>
              </a:rPr>
              <a:t>: " ").filter { $0 != "" }	</a:t>
            </a:r>
          </a:p>
          <a:p>
            <a:pPr marL="457200" lvl="1" indent="0">
              <a:buNone/>
            </a:pPr>
            <a:r>
              <a:rPr lang="en-US" sz="1600" dirty="0">
                <a:solidFill>
                  <a:schemeClr val="tx1"/>
                </a:solidFill>
                <a:latin typeface="Courier New" charset="0"/>
                <a:ea typeface="Courier New" charset="0"/>
                <a:cs typeface="Courier New" charset="0"/>
              </a:rPr>
              <a:t>		</a:t>
            </a: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"banana", "casaba"]</a:t>
            </a:r>
            <a:endParaRPr lang="en-US" sz="1600" dirty="0">
              <a:solidFill>
                <a:schemeClr val="tx2"/>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latin typeface="Courier New" charset="0"/>
                <a:ea typeface="Courier New" charset="0"/>
                <a:cs typeface="Courier New" charset="0"/>
              </a:rPr>
              <a:t>spaced.components</a:t>
            </a:r>
            <a:r>
              <a:rPr lang="en-US" sz="1600" dirty="0">
                <a:latin typeface="Courier New" charset="0"/>
                <a:ea typeface="Courier New" charset="0"/>
                <a:cs typeface="Courier New" charset="0"/>
              </a:rPr>
              <a:t>(</a:t>
            </a:r>
            <a:r>
              <a:rPr lang="en-US" sz="1600" dirty="0" err="1">
                <a:latin typeface="Courier New" charset="0"/>
                <a:ea typeface="Courier New" charset="0"/>
                <a:cs typeface="Courier New" charset="0"/>
              </a:rPr>
              <a:t>separatedBy</a:t>
            </a:r>
            <a:r>
              <a:rPr lang="en-US" sz="1600" dirty="0">
                <a:latin typeface="Courier New" charset="0"/>
                <a:ea typeface="Courier New" charset="0"/>
                <a:cs typeface="Courier New" charset="0"/>
              </a:rPr>
              <a:t>: .whitespaces).filter { $0 != "" }	</a:t>
            </a:r>
          </a:p>
          <a:p>
            <a:pPr marL="457200" lvl="1" indent="0">
              <a:buNone/>
            </a:pPr>
            <a:r>
              <a:rPr lang="en-US" sz="1600" dirty="0">
                <a:latin typeface="Courier New" charset="0"/>
                <a:ea typeface="Courier New" charset="0"/>
                <a:cs typeface="Courier New" charset="0"/>
              </a:rPr>
              <a:t>		</a:t>
            </a: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"banana", "casaba"]</a:t>
            </a:r>
            <a:endParaRPr lang="en-US" sz="1600" dirty="0">
              <a:solidFill>
                <a:schemeClr val="tx2"/>
              </a:solidFill>
              <a:latin typeface="Courier New" charset="0"/>
              <a:ea typeface="Courier New" charset="0"/>
              <a:cs typeface="Courier New" charset="0"/>
            </a:endParaRP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12</a:t>
            </a:fld>
            <a:endParaRPr lang="en-US" dirty="0"/>
          </a:p>
        </p:txBody>
      </p:sp>
    </p:spTree>
    <p:extLst>
      <p:ext uri="{BB962C8B-B14F-4D97-AF65-F5344CB8AC3E}">
        <p14:creationId xmlns:p14="http://schemas.microsoft.com/office/powerpoint/2010/main" val="326256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content from text (cont.)</a:t>
            </a:r>
          </a:p>
        </p:txBody>
      </p:sp>
      <p:sp>
        <p:nvSpPr>
          <p:cNvPr id="3" name="Content Placeholder 2"/>
          <p:cNvSpPr>
            <a:spLocks noGrp="1"/>
          </p:cNvSpPr>
          <p:nvPr>
            <p:ph idx="1"/>
          </p:nvPr>
        </p:nvSpPr>
        <p:spPr>
          <a:xfrm>
            <a:off x="685800" y="1219200"/>
            <a:ext cx="8702675" cy="5791200"/>
          </a:xfrm>
        </p:spPr>
        <p:txBody>
          <a:bodyPr/>
          <a:lstStyle/>
          <a:p>
            <a:pPr marL="736600" lvl="1" indent="-381000">
              <a:lnSpc>
                <a:spcPct val="90000"/>
              </a:lnSpc>
            </a:pPr>
            <a:r>
              <a:rPr lang="en-US" dirty="0"/>
              <a:t>components also allows you to split based on newlines</a:t>
            </a:r>
            <a:endParaRPr lang="en-US" sz="1400" dirty="0">
              <a:solidFill>
                <a:schemeClr val="tx1"/>
              </a:solidFill>
              <a:latin typeface="Courier New" charset="0"/>
              <a:ea typeface="Courier New" charset="0"/>
              <a:cs typeface="Courier New" charset="0"/>
            </a:endParaRPr>
          </a:p>
          <a:p>
            <a:endParaRPr lang="en-US" sz="1400" dirty="0">
              <a:solidFill>
                <a:schemeClr val="tx1"/>
              </a:solidFill>
              <a:latin typeface="Courier New" charset="0"/>
              <a:ea typeface="Courier New" charset="0"/>
              <a:cs typeface="Courier New" charset="0"/>
            </a:endParaRPr>
          </a:p>
          <a:p>
            <a:endParaRPr lang="en-US" sz="1400" dirty="0">
              <a:solidFill>
                <a:schemeClr val="tx1"/>
              </a:solidFill>
              <a:latin typeface="Courier New" charset="0"/>
              <a:ea typeface="Courier New" charset="0"/>
              <a:cs typeface="Courier New" charset="0"/>
            </a:endParaRPr>
          </a:p>
          <a:p>
            <a:pPr marL="457200" lvl="1" indent="0">
              <a:buNone/>
            </a:pPr>
            <a:r>
              <a:rPr lang="en-US" sz="1600" dirty="0">
                <a:latin typeface="Courier New" charset="0"/>
                <a:ea typeface="Courier New" charset="0"/>
                <a:cs typeface="Courier New" charset="0"/>
              </a:rPr>
              <a:t>let multi = """"</a:t>
            </a:r>
          </a:p>
          <a:p>
            <a:pPr marL="457200" lvl="1" indent="0">
              <a:buNone/>
            </a:pPr>
            <a:r>
              <a:rPr lang="en-US" sz="1600" dirty="0">
                <a:latin typeface="Courier New" charset="0"/>
                <a:ea typeface="Courier New" charset="0"/>
                <a:cs typeface="Courier New" charset="0"/>
              </a:rPr>
              <a:t>    apple  banana</a:t>
            </a:r>
          </a:p>
          <a:p>
            <a:pPr marL="457200" lvl="1" indent="0">
              <a:buNone/>
            </a:pPr>
            <a:r>
              <a:rPr lang="en-US" sz="1600" dirty="0">
                <a:latin typeface="Courier New" charset="0"/>
                <a:ea typeface="Courier New" charset="0"/>
                <a:cs typeface="Courier New" charset="0"/>
              </a:rPr>
              <a:t>    casaba</a:t>
            </a:r>
          </a:p>
          <a:p>
            <a:pPr marL="457200" lvl="1" indent="0">
              <a:buNone/>
            </a:pPr>
            <a:r>
              <a:rPr lang="en-US" sz="1600" dirty="0">
                <a:latin typeface="Courier New" charset="0"/>
                <a:ea typeface="Courier New" charset="0"/>
                <a:cs typeface="Courier New" charset="0"/>
              </a:rPr>
              <a:t>    """</a:t>
            </a: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latin typeface="Courier New" charset="0"/>
                <a:ea typeface="Courier New" charset="0"/>
                <a:cs typeface="Courier New" charset="0"/>
              </a:rPr>
              <a:t>multi</a:t>
            </a:r>
            <a:r>
              <a:rPr lang="en-US" sz="1600" dirty="0" err="1">
                <a:solidFill>
                  <a:schemeClr val="tx1"/>
                </a:solidFill>
                <a:latin typeface="Courier New" charset="0"/>
                <a:ea typeface="Courier New" charset="0"/>
                <a:cs typeface="Courier New" charset="0"/>
              </a:rPr>
              <a:t>.components</a:t>
            </a:r>
            <a:r>
              <a:rPr lang="en-US" sz="1600" dirty="0">
                <a:solidFill>
                  <a:schemeClr val="tx1"/>
                </a:solidFill>
                <a:latin typeface="Courier New" charset="0"/>
                <a:ea typeface="Courier New" charset="0"/>
                <a:cs typeface="Courier New" charset="0"/>
              </a:rPr>
              <a:t>(</a:t>
            </a:r>
            <a:r>
              <a:rPr lang="en-US" sz="1600" dirty="0" err="1">
                <a:solidFill>
                  <a:schemeClr val="tx1"/>
                </a:solidFill>
                <a:latin typeface="Courier New" charset="0"/>
                <a:ea typeface="Courier New" charset="0"/>
                <a:cs typeface="Courier New" charset="0"/>
              </a:rPr>
              <a:t>separatedBy</a:t>
            </a:r>
            <a:r>
              <a:rPr lang="en-US" sz="1600" dirty="0">
                <a:solidFill>
                  <a:schemeClr val="tx1"/>
                </a:solidFill>
                <a:latin typeface="Courier New" charset="0"/>
                <a:ea typeface="Courier New" charset="0"/>
                <a:cs typeface="Courier New" charset="0"/>
              </a:rPr>
              <a:t>: .</a:t>
            </a:r>
            <a:r>
              <a:rPr lang="en-US" sz="1600" dirty="0">
                <a:latin typeface="Courier New" charset="0"/>
                <a:ea typeface="Courier New" charset="0"/>
                <a:cs typeface="Courier New" charset="0"/>
              </a:rPr>
              <a:t>newlines</a:t>
            </a:r>
            <a:r>
              <a:rPr lang="en-US" sz="1600" dirty="0">
                <a:solidFill>
                  <a:schemeClr val="tx1"/>
                </a:solidFill>
                <a:latin typeface="Courier New" charset="0"/>
                <a:ea typeface="Courier New" charset="0"/>
                <a:cs typeface="Courier New" charset="0"/>
              </a:rPr>
              <a:t>) 	</a:t>
            </a:r>
          </a:p>
          <a:p>
            <a:pPr marL="457200" lvl="1" indent="0">
              <a:buNone/>
            </a:pPr>
            <a:r>
              <a:rPr lang="en-US" sz="1600" dirty="0">
                <a:solidFill>
                  <a:schemeClr val="tx1"/>
                </a:solidFill>
                <a:latin typeface="Courier New" charset="0"/>
                <a:ea typeface="Courier New" charset="0"/>
                <a:cs typeface="Courier New" charset="0"/>
              </a:rPr>
              <a:t>		</a:t>
            </a: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banana", "casaba"]</a:t>
            </a:r>
            <a:endParaRPr lang="en-US" sz="1600" dirty="0">
              <a:solidFill>
                <a:schemeClr val="tx2"/>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endParaRPr lang="en-US" sz="1600" dirty="0">
              <a:solidFill>
                <a:schemeClr val="tx1"/>
              </a:solidFill>
              <a:latin typeface="Courier New" charset="0"/>
              <a:ea typeface="Courier New" charset="0"/>
              <a:cs typeface="Courier New" charset="0"/>
            </a:endParaRPr>
          </a:p>
          <a:p>
            <a:pPr marL="457200" lvl="1" indent="0">
              <a:buNone/>
            </a:pPr>
            <a:r>
              <a:rPr lang="en-US" sz="1600" dirty="0" err="1">
                <a:latin typeface="Courier New" charset="0"/>
                <a:ea typeface="Courier New" charset="0"/>
                <a:cs typeface="Courier New" charset="0"/>
              </a:rPr>
              <a:t>multi.components</a:t>
            </a:r>
            <a:r>
              <a:rPr lang="en-US" sz="1600" dirty="0">
                <a:latin typeface="Courier New" charset="0"/>
                <a:ea typeface="Courier New" charset="0"/>
                <a:cs typeface="Courier New" charset="0"/>
              </a:rPr>
              <a:t>(</a:t>
            </a:r>
            <a:r>
              <a:rPr lang="en-US" sz="1600" dirty="0" err="1">
                <a:latin typeface="Courier New" charset="0"/>
                <a:ea typeface="Courier New" charset="0"/>
                <a:cs typeface="Courier New" charset="0"/>
              </a:rPr>
              <a:t>separatedBy</a:t>
            </a:r>
            <a:r>
              <a:rPr lang="en-US" sz="1600" dirty="0">
                <a:latin typeface="Courier New" charset="0"/>
                <a:ea typeface="Courier New" charset="0"/>
                <a:cs typeface="Courier New" charset="0"/>
              </a:rPr>
              <a:t>: .</a:t>
            </a:r>
            <a:r>
              <a:rPr lang="en-US" sz="1600" dirty="0" err="1">
                <a:latin typeface="Courier New" charset="0"/>
                <a:ea typeface="Courier New" charset="0"/>
                <a:cs typeface="Courier New" charset="0"/>
              </a:rPr>
              <a:t>whitespacesAndNewlines</a:t>
            </a:r>
            <a:r>
              <a:rPr lang="en-US" sz="1600" dirty="0">
                <a:latin typeface="Courier New" charset="0"/>
                <a:ea typeface="Courier New" charset="0"/>
                <a:cs typeface="Courier New" charset="0"/>
              </a:rPr>
              <a:t>)</a:t>
            </a:r>
          </a:p>
          <a:p>
            <a:pPr marL="457200" lvl="1" indent="0">
              <a:buNone/>
            </a:pPr>
            <a:r>
              <a:rPr lang="en-US" sz="1600" dirty="0">
                <a:latin typeface="Courier New" charset="0"/>
                <a:ea typeface="Courier New" charset="0"/>
                <a:cs typeface="Courier New" charset="0"/>
              </a:rPr>
              <a:t>		</a:t>
            </a: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 "banana", "casaba"]</a:t>
            </a:r>
          </a:p>
          <a:p>
            <a:pPr marL="457200" lvl="1" indent="0">
              <a:buNone/>
            </a:pPr>
            <a:endParaRPr lang="en-US" sz="1600" dirty="0">
              <a:solidFill>
                <a:schemeClr val="tx2"/>
              </a:solidFill>
              <a:latin typeface="Courier New" charset="0"/>
              <a:ea typeface="Courier New" charset="0"/>
              <a:cs typeface="Courier New" charset="0"/>
              <a:sym typeface="Wingdings"/>
            </a:endParaRPr>
          </a:p>
          <a:p>
            <a:pPr marL="457200" lvl="1" indent="0">
              <a:buNone/>
            </a:pPr>
            <a:r>
              <a:rPr lang="en-US" sz="1600" dirty="0" err="1">
                <a:latin typeface="Courier New" charset="0"/>
                <a:ea typeface="Courier New" charset="0"/>
                <a:cs typeface="Courier New" charset="0"/>
              </a:rPr>
              <a:t>multi.components</a:t>
            </a:r>
            <a:r>
              <a:rPr lang="en-US" sz="1600" dirty="0">
                <a:latin typeface="Courier New" charset="0"/>
                <a:ea typeface="Courier New" charset="0"/>
                <a:cs typeface="Courier New" charset="0"/>
              </a:rPr>
              <a:t>(</a:t>
            </a:r>
            <a:r>
              <a:rPr lang="en-US" sz="1600" dirty="0" err="1">
                <a:latin typeface="Courier New" charset="0"/>
                <a:ea typeface="Courier New" charset="0"/>
                <a:cs typeface="Courier New" charset="0"/>
              </a:rPr>
              <a:t>separatedBy</a:t>
            </a:r>
            <a:r>
              <a:rPr lang="en-US" sz="1600" dirty="0">
                <a:latin typeface="Courier New" charset="0"/>
                <a:ea typeface="Courier New" charset="0"/>
                <a:cs typeface="Courier New" charset="0"/>
              </a:rPr>
              <a:t>: .</a:t>
            </a:r>
            <a:r>
              <a:rPr lang="en-US" sz="1600" dirty="0" err="1">
                <a:latin typeface="Courier New" charset="0"/>
                <a:ea typeface="Courier New" charset="0"/>
                <a:cs typeface="Courier New" charset="0"/>
              </a:rPr>
              <a:t>whitespacesAndNewlines</a:t>
            </a:r>
            <a:r>
              <a:rPr lang="en-US" sz="1600" dirty="0">
                <a:latin typeface="Courier New" charset="0"/>
                <a:ea typeface="Courier New" charset="0"/>
                <a:cs typeface="Courier New" charset="0"/>
              </a:rPr>
              <a:t>).filter </a:t>
            </a:r>
          </a:p>
          <a:p>
            <a:pPr marL="457200" lvl="1" indent="0">
              <a:buNone/>
            </a:pPr>
            <a:r>
              <a:rPr lang="en-US" sz="1600" dirty="0">
                <a:latin typeface="Courier New" charset="0"/>
                <a:ea typeface="Courier New" charset="0"/>
                <a:cs typeface="Courier New" charset="0"/>
              </a:rPr>
              <a:t>                                                     { $0 != "" }</a:t>
            </a:r>
          </a:p>
          <a:p>
            <a:pPr marL="457200" lvl="1" indent="0">
              <a:buNone/>
            </a:pPr>
            <a:r>
              <a:rPr lang="en-US" sz="1600" dirty="0">
                <a:latin typeface="Courier New" charset="0"/>
                <a:ea typeface="Courier New" charset="0"/>
                <a:cs typeface="Courier New" charset="0"/>
              </a:rPr>
              <a:t>		</a:t>
            </a:r>
          </a:p>
          <a:p>
            <a:pPr marL="457200" lvl="1" indent="0">
              <a:buNone/>
            </a:pPr>
            <a:r>
              <a:rPr lang="en-US" sz="1600" dirty="0">
                <a:latin typeface="Courier New" charset="0"/>
                <a:ea typeface="Courier New" charset="0"/>
                <a:cs typeface="Courier New" charset="0"/>
                <a:sym typeface="Wingdings"/>
              </a:rPr>
              <a:t>			</a:t>
            </a:r>
            <a:r>
              <a:rPr lang="en-US" sz="1600" dirty="0">
                <a:solidFill>
                  <a:schemeClr val="tx2"/>
                </a:solidFill>
                <a:latin typeface="Courier New" charset="0"/>
                <a:ea typeface="Courier New" charset="0"/>
                <a:cs typeface="Courier New" charset="0"/>
                <a:sym typeface="Wingdings"/>
              </a:rPr>
              <a:t> ["apple", "banana", "casaba"]</a:t>
            </a:r>
            <a:endParaRPr lang="en-US" sz="1600" dirty="0">
              <a:solidFill>
                <a:schemeClr val="tx2"/>
              </a:solidFill>
              <a:latin typeface="Courier New" charset="0"/>
              <a:ea typeface="Courier New" charset="0"/>
              <a:cs typeface="Courier New" charset="0"/>
            </a:endParaRPr>
          </a:p>
          <a:p>
            <a:pPr marL="457200" lvl="1" indent="0">
              <a:buNone/>
            </a:pPr>
            <a:endParaRPr lang="en-US" sz="1600" dirty="0">
              <a:solidFill>
                <a:schemeClr val="tx2"/>
              </a:solidFill>
              <a:latin typeface="Courier New" charset="0"/>
              <a:ea typeface="Courier New" charset="0"/>
              <a:cs typeface="Courier New" charset="0"/>
            </a:endParaRP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13</a:t>
            </a:fld>
            <a:endParaRPr lang="en-US" dirty="0"/>
          </a:p>
        </p:txBody>
      </p:sp>
    </p:spTree>
    <p:extLst>
      <p:ext uri="{BB962C8B-B14F-4D97-AF65-F5344CB8AC3E}">
        <p14:creationId xmlns:p14="http://schemas.microsoft.com/office/powerpoint/2010/main" val="274586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4A5D505-47D2-6F44-99D1-4724F45C3F61}"/>
              </a:ext>
            </a:extLst>
          </p:cNvPr>
          <p:cNvSpPr>
            <a:spLocks noGrp="1"/>
          </p:cNvSpPr>
          <p:nvPr>
            <p:ph idx="1"/>
          </p:nvPr>
        </p:nvSpPr>
        <p:spPr>
          <a:xfrm>
            <a:off x="685800" y="1143000"/>
            <a:ext cx="8702675" cy="685800"/>
          </a:xfrm>
        </p:spPr>
        <p:txBody>
          <a:bodyPr/>
          <a:lstStyle/>
          <a:p>
            <a:r>
              <a:rPr lang="en-US" dirty="0"/>
              <a:t>suppose you have a text file that contains quotes, one per line</a:t>
            </a:r>
          </a:p>
          <a:p>
            <a:pPr marL="857250" lvl="1" indent="-342900">
              <a:buFont typeface="Arial" panose="020B0604020202020204" pitchFamily="34" charset="0"/>
              <a:buChar char="•"/>
            </a:pPr>
            <a:r>
              <a:rPr lang="en-US" dirty="0"/>
              <a:t>can create an app that picks a quote at random and displays it</a:t>
            </a:r>
          </a:p>
        </p:txBody>
      </p:sp>
      <p:sp>
        <p:nvSpPr>
          <p:cNvPr id="2" name="Title 1"/>
          <p:cNvSpPr>
            <a:spLocks noGrp="1"/>
          </p:cNvSpPr>
          <p:nvPr>
            <p:ph type="title"/>
          </p:nvPr>
        </p:nvSpPr>
        <p:spPr/>
        <p:txBody>
          <a:bodyPr/>
          <a:lstStyle/>
          <a:p>
            <a:r>
              <a:rPr lang="en-US" dirty="0"/>
              <a:t>App example</a:t>
            </a: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14</a:t>
            </a:fld>
            <a:endParaRPr lang="en-US"/>
          </a:p>
        </p:txBody>
      </p:sp>
      <p:pic>
        <p:nvPicPr>
          <p:cNvPr id="3" name="Picture 2">
            <a:extLst>
              <a:ext uri="{FF2B5EF4-FFF2-40B4-BE49-F238E27FC236}">
                <a16:creationId xmlns:a16="http://schemas.microsoft.com/office/drawing/2014/main" id="{3BFB010D-25E8-9948-9C7E-0612358A72D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792671"/>
            <a:ext cx="9601200" cy="5293929"/>
          </a:xfrm>
          <a:prstGeom prst="rect">
            <a:avLst/>
          </a:prstGeom>
        </p:spPr>
      </p:pic>
      <p:pic>
        <p:nvPicPr>
          <p:cNvPr id="5" name="Picture 4">
            <a:extLst>
              <a:ext uri="{FF2B5EF4-FFF2-40B4-BE49-F238E27FC236}">
                <a16:creationId xmlns:a16="http://schemas.microsoft.com/office/drawing/2014/main" id="{1236F7BC-0F44-7E40-9672-8493576239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3602" y="180975"/>
            <a:ext cx="2415282" cy="4238625"/>
          </a:xfrm>
          <a:prstGeom prst="rect">
            <a:avLst/>
          </a:prstGeom>
        </p:spPr>
      </p:pic>
      <p:pic>
        <p:nvPicPr>
          <p:cNvPr id="7" name="Picture 6">
            <a:extLst>
              <a:ext uri="{FF2B5EF4-FFF2-40B4-BE49-F238E27FC236}">
                <a16:creationId xmlns:a16="http://schemas.microsoft.com/office/drawing/2014/main" id="{6E8345F8-EC86-B84B-9F32-EE5D340B9F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66004" y="381000"/>
            <a:ext cx="2415282" cy="2855126"/>
          </a:xfrm>
          <a:prstGeom prst="rect">
            <a:avLst/>
          </a:prstGeom>
          <a:ln>
            <a:solidFill>
              <a:schemeClr val="tx1"/>
            </a:solidFill>
          </a:ln>
        </p:spPr>
      </p:pic>
      <p:pic>
        <p:nvPicPr>
          <p:cNvPr id="8" name="Picture 7">
            <a:extLst>
              <a:ext uri="{FF2B5EF4-FFF2-40B4-BE49-F238E27FC236}">
                <a16:creationId xmlns:a16="http://schemas.microsoft.com/office/drawing/2014/main" id="{B9A17579-F8F7-4143-B596-E23FB55A012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2316" y="3391178"/>
            <a:ext cx="4108450" cy="3479522"/>
          </a:xfrm>
          <a:prstGeom prst="rect">
            <a:avLst/>
          </a:prstGeom>
          <a:ln>
            <a:solidFill>
              <a:schemeClr val="tx1"/>
            </a:solidFill>
          </a:ln>
        </p:spPr>
      </p:pic>
    </p:spTree>
    <p:extLst>
      <p:ext uri="{BB962C8B-B14F-4D97-AF65-F5344CB8AC3E}">
        <p14:creationId xmlns:p14="http://schemas.microsoft.com/office/powerpoint/2010/main" val="371640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161D-C589-0F49-AE0F-CFD57C02026F}"/>
              </a:ext>
            </a:extLst>
          </p:cNvPr>
          <p:cNvSpPr>
            <a:spLocks noGrp="1"/>
          </p:cNvSpPr>
          <p:nvPr>
            <p:ph type="title"/>
          </p:nvPr>
        </p:nvSpPr>
        <p:spPr/>
        <p:txBody>
          <a:bodyPr/>
          <a:lstStyle/>
          <a:p>
            <a:r>
              <a:rPr lang="en-US" dirty="0"/>
              <a:t>Storing/accessing data</a:t>
            </a:r>
          </a:p>
        </p:txBody>
      </p:sp>
      <p:sp>
        <p:nvSpPr>
          <p:cNvPr id="3" name="Content Placeholder 2">
            <a:extLst>
              <a:ext uri="{FF2B5EF4-FFF2-40B4-BE49-F238E27FC236}">
                <a16:creationId xmlns:a16="http://schemas.microsoft.com/office/drawing/2014/main" id="{F62AF328-47EC-2C43-9FF2-78DD68B3AC12}"/>
              </a:ext>
            </a:extLst>
          </p:cNvPr>
          <p:cNvSpPr>
            <a:spLocks noGrp="1"/>
          </p:cNvSpPr>
          <p:nvPr>
            <p:ph idx="1"/>
          </p:nvPr>
        </p:nvSpPr>
        <p:spPr>
          <a:xfrm>
            <a:off x="685800" y="1219200"/>
            <a:ext cx="8702675" cy="5562600"/>
          </a:xfrm>
        </p:spPr>
        <p:txBody>
          <a:bodyPr/>
          <a:lstStyle/>
          <a:p>
            <a:r>
              <a:rPr lang="en-US" dirty="0" err="1"/>
              <a:t>Bundle.main.path</a:t>
            </a:r>
            <a:r>
              <a:rPr lang="en-US" dirty="0"/>
              <a:t> enables you to read from existing files</a:t>
            </a:r>
          </a:p>
          <a:p>
            <a:pPr lvl="1"/>
            <a:r>
              <a:rPr lang="en-US" dirty="0"/>
              <a:t>unfortunately, it does not allow you to write to files</a:t>
            </a:r>
          </a:p>
          <a:p>
            <a:pPr lvl="1"/>
            <a:endParaRPr lang="en-US" dirty="0"/>
          </a:p>
          <a:p>
            <a:r>
              <a:rPr lang="en-US" dirty="0"/>
              <a:t>Swift provides a different mechanism for storing and subsequently retrieving data values</a:t>
            </a:r>
          </a:p>
          <a:p>
            <a:pPr lvl="1"/>
            <a:r>
              <a:rPr lang="en-US" dirty="0"/>
              <a:t>every app has an associated </a:t>
            </a:r>
            <a:r>
              <a:rPr lang="en-US" dirty="0" err="1"/>
              <a:t>Info.plist</a:t>
            </a:r>
            <a:r>
              <a:rPr lang="en-US" dirty="0"/>
              <a:t> (property list) file associated with it, which stores information about the project</a:t>
            </a:r>
          </a:p>
          <a:p>
            <a:pPr lvl="1"/>
            <a:r>
              <a:rPr lang="en-US" dirty="0"/>
              <a:t>it also provides storage where the app can write data &amp; access it</a:t>
            </a:r>
          </a:p>
          <a:p>
            <a:pPr lvl="1"/>
            <a:endParaRPr lang="en-US" dirty="0"/>
          </a:p>
          <a:p>
            <a:pPr lvl="1"/>
            <a:r>
              <a:rPr lang="en-US" dirty="0"/>
              <a:t>you can create and initialize multiple data storage areas if desired, but </a:t>
            </a:r>
            <a:r>
              <a:rPr lang="en-US" dirty="0" err="1"/>
              <a:t>UserDefaults.standard</a:t>
            </a:r>
            <a:r>
              <a:rPr lang="en-US" dirty="0"/>
              <a:t> is provided as a default storage area</a:t>
            </a:r>
          </a:p>
          <a:p>
            <a:pPr lvl="1"/>
            <a:endParaRPr lang="en-US" sz="3200" dirty="0"/>
          </a:p>
          <a:p>
            <a:pPr marL="457200" lvl="1" indent="0">
              <a:buNone/>
            </a:pPr>
            <a:r>
              <a:rPr lang="en-US" sz="1600" dirty="0" err="1">
                <a:latin typeface="Courier New" panose="02070309020205020404" pitchFamily="49" charset="0"/>
                <a:cs typeface="Courier New" panose="02070309020205020404" pitchFamily="49" charset="0"/>
              </a:rPr>
              <a:t>UserDefaults.standard.set</a:t>
            </a:r>
            <a:r>
              <a:rPr lang="en-US" sz="1600" dirty="0">
                <a:latin typeface="Courier New" panose="02070309020205020404" pitchFamily="49" charset="0"/>
                <a:cs typeface="Courier New" panose="02070309020205020404" pitchFamily="49" charset="0"/>
              </a:rPr>
              <a:t>("foo", </a:t>
            </a:r>
            <a:r>
              <a:rPr lang="en-US" sz="1600" dirty="0" err="1">
                <a:latin typeface="Courier New" panose="02070309020205020404" pitchFamily="49" charset="0"/>
                <a:cs typeface="Courier New" panose="02070309020205020404" pitchFamily="49" charset="0"/>
              </a:rPr>
              <a:t>forKey</a:t>
            </a:r>
            <a:r>
              <a:rPr lang="en-US" sz="1600" dirty="0">
                <a:latin typeface="Courier New" panose="02070309020205020404" pitchFamily="49" charset="0"/>
                <a:cs typeface="Courier New" panose="02070309020205020404" pitchFamily="49" charset="0"/>
              </a:rPr>
              <a:t>: "word")</a:t>
            </a:r>
            <a:r>
              <a:rPr lang="en-US" sz="1400" dirty="0">
                <a:latin typeface="Courier New" panose="02070309020205020404" pitchFamily="49" charset="0"/>
                <a:cs typeface="Courier New" panose="02070309020205020404" pitchFamily="49" charset="0"/>
              </a:rPr>
              <a:t>	</a:t>
            </a:r>
          </a:p>
          <a:p>
            <a:pPr marL="457200" lvl="1" indent="0">
              <a:buNone/>
            </a:pPr>
            <a:r>
              <a:rPr lang="en-US" dirty="0"/>
              <a:t>					stores "foo" under the access key "word"</a:t>
            </a:r>
          </a:p>
          <a:p>
            <a:pPr marL="457200" lvl="1" indent="0">
              <a:buNone/>
            </a:pPr>
            <a:endParaRPr lang="en-US" dirty="0"/>
          </a:p>
          <a:p>
            <a:pPr marL="457200" lvl="1" indent="0">
              <a:buNone/>
            </a:pPr>
            <a:r>
              <a:rPr lang="en-US" sz="1600" dirty="0" err="1">
                <a:latin typeface="Courier New" panose="02070309020205020404" pitchFamily="49" charset="0"/>
                <a:cs typeface="Courier New" panose="02070309020205020404" pitchFamily="49" charset="0"/>
              </a:rPr>
              <a:t>UserDefaults.standard.string</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forKey</a:t>
            </a:r>
            <a:r>
              <a:rPr lang="en-US" sz="1600" dirty="0">
                <a:latin typeface="Courier New" panose="02070309020205020404" pitchFamily="49" charset="0"/>
                <a:cs typeface="Courier New" panose="02070309020205020404" pitchFamily="49" charset="0"/>
              </a:rPr>
              <a:t>: "word")</a:t>
            </a:r>
            <a:r>
              <a:rPr lang="en-US" sz="1400" dirty="0">
                <a:latin typeface="Courier New" panose="02070309020205020404" pitchFamily="49" charset="0"/>
                <a:cs typeface="Courier New" panose="02070309020205020404" pitchFamily="49" charset="0"/>
              </a:rPr>
              <a:t>	</a:t>
            </a:r>
          </a:p>
          <a:p>
            <a:pPr marL="457200" lvl="1" indent="0">
              <a:buNone/>
            </a:pPr>
            <a:r>
              <a:rPr lang="en-US" dirty="0"/>
              <a:t>					retrieves "foo" using the access key</a:t>
            </a:r>
          </a:p>
          <a:p>
            <a:pPr marL="457200" lvl="1" indent="0">
              <a:buNone/>
            </a:pPr>
            <a:endParaRPr lang="en-US" dirty="0"/>
          </a:p>
        </p:txBody>
      </p:sp>
      <p:sp>
        <p:nvSpPr>
          <p:cNvPr id="4" name="Slide Number Placeholder 3">
            <a:extLst>
              <a:ext uri="{FF2B5EF4-FFF2-40B4-BE49-F238E27FC236}">
                <a16:creationId xmlns:a16="http://schemas.microsoft.com/office/drawing/2014/main" id="{BDB4752D-0C7C-A949-9802-703372F50DCE}"/>
              </a:ext>
            </a:extLst>
          </p:cNvPr>
          <p:cNvSpPr>
            <a:spLocks noGrp="1"/>
          </p:cNvSpPr>
          <p:nvPr>
            <p:ph type="sldNum" sz="quarter" idx="12"/>
          </p:nvPr>
        </p:nvSpPr>
        <p:spPr/>
        <p:txBody>
          <a:bodyPr/>
          <a:lstStyle/>
          <a:p>
            <a:pPr>
              <a:defRPr/>
            </a:pPr>
            <a:fld id="{D01BCE71-86FF-2D4D-9B6A-184976F2D687}" type="slidenum">
              <a:rPr lang="en-US" smtClean="0"/>
              <a:pPr>
                <a:defRPr/>
              </a:pPr>
              <a:t>15</a:t>
            </a:fld>
            <a:endParaRPr lang="en-US"/>
          </a:p>
        </p:txBody>
      </p:sp>
    </p:spTree>
    <p:extLst>
      <p:ext uri="{BB962C8B-B14F-4D97-AF65-F5344CB8AC3E}">
        <p14:creationId xmlns:p14="http://schemas.microsoft.com/office/powerpoint/2010/main" val="1651414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9E68-4088-A84D-A200-B6C9A0007EC6}"/>
              </a:ext>
            </a:extLst>
          </p:cNvPr>
          <p:cNvSpPr>
            <a:spLocks noGrp="1"/>
          </p:cNvSpPr>
          <p:nvPr>
            <p:ph type="title"/>
          </p:nvPr>
        </p:nvSpPr>
        <p:spPr/>
        <p:txBody>
          <a:bodyPr/>
          <a:lstStyle/>
          <a:p>
            <a:r>
              <a:rPr lang="en-US" dirty="0"/>
              <a:t>Example app</a:t>
            </a:r>
          </a:p>
        </p:txBody>
      </p:sp>
      <p:sp>
        <p:nvSpPr>
          <p:cNvPr id="3" name="Content Placeholder 2">
            <a:extLst>
              <a:ext uri="{FF2B5EF4-FFF2-40B4-BE49-F238E27FC236}">
                <a16:creationId xmlns:a16="http://schemas.microsoft.com/office/drawing/2014/main" id="{2C74C761-F760-C945-9094-0CF3401A8523}"/>
              </a:ext>
            </a:extLst>
          </p:cNvPr>
          <p:cNvSpPr>
            <a:spLocks noGrp="1"/>
          </p:cNvSpPr>
          <p:nvPr>
            <p:ph idx="1"/>
          </p:nvPr>
        </p:nvSpPr>
        <p:spPr>
          <a:xfrm>
            <a:off x="685800" y="1219200"/>
            <a:ext cx="8702675" cy="1268656"/>
          </a:xfrm>
        </p:spPr>
        <p:txBody>
          <a:bodyPr/>
          <a:lstStyle/>
          <a:p>
            <a:r>
              <a:rPr lang="en-US" dirty="0"/>
              <a:t>here, the user can enter a word in a field</a:t>
            </a:r>
          </a:p>
          <a:p>
            <a:pPr marL="857250" lvl="1" indent="-342900">
              <a:buFont typeface="Arial" panose="020B0604020202020204" pitchFamily="34" charset="0"/>
              <a:buChar char="•"/>
            </a:pPr>
            <a:r>
              <a:rPr lang="en-US" dirty="0"/>
              <a:t>click the Store button to store it</a:t>
            </a:r>
          </a:p>
          <a:p>
            <a:pPr marL="857250" lvl="1" indent="-342900">
              <a:buFont typeface="Arial" panose="020B0604020202020204" pitchFamily="34" charset="0"/>
              <a:buChar char="•"/>
            </a:pPr>
            <a:r>
              <a:rPr lang="en-US" dirty="0"/>
              <a:t>click the Retrieve button to retrieve it</a:t>
            </a:r>
          </a:p>
        </p:txBody>
      </p:sp>
      <p:sp>
        <p:nvSpPr>
          <p:cNvPr id="4" name="Slide Number Placeholder 3">
            <a:extLst>
              <a:ext uri="{FF2B5EF4-FFF2-40B4-BE49-F238E27FC236}">
                <a16:creationId xmlns:a16="http://schemas.microsoft.com/office/drawing/2014/main" id="{A05A8025-5FC3-C84E-876F-B930F7FF82D7}"/>
              </a:ext>
            </a:extLst>
          </p:cNvPr>
          <p:cNvSpPr>
            <a:spLocks noGrp="1"/>
          </p:cNvSpPr>
          <p:nvPr>
            <p:ph type="sldNum" sz="quarter" idx="12"/>
          </p:nvPr>
        </p:nvSpPr>
        <p:spPr/>
        <p:txBody>
          <a:bodyPr/>
          <a:lstStyle/>
          <a:p>
            <a:pPr>
              <a:defRPr/>
            </a:pPr>
            <a:fld id="{D01BCE71-86FF-2D4D-9B6A-184976F2D687}" type="slidenum">
              <a:rPr lang="en-US" smtClean="0"/>
              <a:pPr>
                <a:defRPr/>
              </a:pPr>
              <a:t>16</a:t>
            </a:fld>
            <a:endParaRPr lang="en-US"/>
          </a:p>
        </p:txBody>
      </p:sp>
      <p:pic>
        <p:nvPicPr>
          <p:cNvPr id="5" name="Picture 4">
            <a:extLst>
              <a:ext uri="{FF2B5EF4-FFF2-40B4-BE49-F238E27FC236}">
                <a16:creationId xmlns:a16="http://schemas.microsoft.com/office/drawing/2014/main" id="{C6A59502-F71F-C542-915E-FCB5806FD4A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800" y="2331266"/>
            <a:ext cx="8994775" cy="4822010"/>
          </a:xfrm>
          <a:prstGeom prst="rect">
            <a:avLst/>
          </a:prstGeom>
        </p:spPr>
      </p:pic>
      <p:pic>
        <p:nvPicPr>
          <p:cNvPr id="6" name="Picture 5">
            <a:extLst>
              <a:ext uri="{FF2B5EF4-FFF2-40B4-BE49-F238E27FC236}">
                <a16:creationId xmlns:a16="http://schemas.microsoft.com/office/drawing/2014/main" id="{80CFAEC5-D9FF-144F-8467-5A1F8EE81C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8494" y="334047"/>
            <a:ext cx="2171040" cy="3810000"/>
          </a:xfrm>
          <a:prstGeom prst="rect">
            <a:avLst/>
          </a:prstGeom>
        </p:spPr>
      </p:pic>
      <p:pic>
        <p:nvPicPr>
          <p:cNvPr id="7" name="Picture 6">
            <a:extLst>
              <a:ext uri="{FF2B5EF4-FFF2-40B4-BE49-F238E27FC236}">
                <a16:creationId xmlns:a16="http://schemas.microsoft.com/office/drawing/2014/main" id="{2FEE6534-4FE1-F945-BFB7-CB92837082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55535" y="334047"/>
            <a:ext cx="2171040" cy="3810000"/>
          </a:xfrm>
          <a:prstGeom prst="rect">
            <a:avLst/>
          </a:prstGeom>
        </p:spPr>
      </p:pic>
    </p:spTree>
    <p:extLst>
      <p:ext uri="{BB962C8B-B14F-4D97-AF65-F5344CB8AC3E}">
        <p14:creationId xmlns:p14="http://schemas.microsoft.com/office/powerpoint/2010/main" val="287722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0B56-8E80-5C4E-BB7E-9825AB3F678C}"/>
              </a:ext>
            </a:extLst>
          </p:cNvPr>
          <p:cNvSpPr>
            <a:spLocks noGrp="1"/>
          </p:cNvSpPr>
          <p:nvPr>
            <p:ph type="title"/>
          </p:nvPr>
        </p:nvSpPr>
        <p:spPr/>
        <p:txBody>
          <a:bodyPr/>
          <a:lstStyle/>
          <a:p>
            <a:r>
              <a:rPr lang="en-US" dirty="0"/>
              <a:t>Storing/accessing data</a:t>
            </a:r>
          </a:p>
        </p:txBody>
      </p:sp>
      <p:sp>
        <p:nvSpPr>
          <p:cNvPr id="3" name="Content Placeholder 2">
            <a:extLst>
              <a:ext uri="{FF2B5EF4-FFF2-40B4-BE49-F238E27FC236}">
                <a16:creationId xmlns:a16="http://schemas.microsoft.com/office/drawing/2014/main" id="{D29CFE07-43D1-1D4B-8F1D-5F0EF342DD79}"/>
              </a:ext>
            </a:extLst>
          </p:cNvPr>
          <p:cNvSpPr>
            <a:spLocks noGrp="1"/>
          </p:cNvSpPr>
          <p:nvPr>
            <p:ph idx="1"/>
          </p:nvPr>
        </p:nvSpPr>
        <p:spPr/>
        <p:txBody>
          <a:bodyPr/>
          <a:lstStyle/>
          <a:p>
            <a:r>
              <a:rPr lang="en-US" dirty="0"/>
              <a:t>can store data of any built-in type, including arrays</a:t>
            </a:r>
          </a:p>
          <a:p>
            <a:endParaRPr lang="en-US" dirty="0"/>
          </a:p>
          <a:p>
            <a:pPr marL="457200" lvl="1" indent="0">
              <a:buNone/>
            </a:pPr>
            <a:r>
              <a:rPr lang="en-US" sz="1400" dirty="0" err="1">
                <a:latin typeface="Courier New" panose="02070309020205020404" pitchFamily="49" charset="0"/>
                <a:cs typeface="Courier New" panose="02070309020205020404" pitchFamily="49" charset="0"/>
              </a:rPr>
              <a:t>UserDefaults.standard.set</a:t>
            </a:r>
            <a:r>
              <a:rPr lang="en-US" sz="1400" dirty="0">
                <a:latin typeface="Courier New" panose="02070309020205020404" pitchFamily="49" charset="0"/>
                <a:cs typeface="Courier New" panose="02070309020205020404" pitchFamily="49" charset="0"/>
              </a:rPr>
              <a:t>("Chris", </a:t>
            </a:r>
            <a:r>
              <a:rPr lang="en-US" sz="1400" dirty="0" err="1">
                <a:latin typeface="Courier New" panose="02070309020205020404" pitchFamily="49" charset="0"/>
                <a:cs typeface="Courier New" panose="02070309020205020404" pitchFamily="49" charset="0"/>
              </a:rPr>
              <a:t>forKey</a:t>
            </a:r>
            <a:r>
              <a:rPr lang="en-US" sz="1400" dirty="0">
                <a:latin typeface="Courier New" panose="02070309020205020404" pitchFamily="49" charset="0"/>
                <a:cs typeface="Courier New" panose="02070309020205020404" pitchFamily="49" charset="0"/>
              </a:rPr>
              <a:t>: "name")</a:t>
            </a:r>
          </a:p>
          <a:p>
            <a:pPr marL="457200" lvl="1" indent="0">
              <a:buNone/>
            </a:pPr>
            <a:endParaRPr lang="en-US" sz="1400" dirty="0">
              <a:latin typeface="Courier New" panose="02070309020205020404" pitchFamily="49" charset="0"/>
              <a:cs typeface="Courier New" panose="02070309020205020404" pitchFamily="49" charset="0"/>
            </a:endParaRPr>
          </a:p>
          <a:p>
            <a:pPr marL="457200" lvl="1" indent="0">
              <a:buNone/>
            </a:pPr>
            <a:r>
              <a:rPr lang="en-US" sz="1400" dirty="0" err="1">
                <a:latin typeface="Courier New" panose="02070309020205020404" pitchFamily="49" charset="0"/>
                <a:cs typeface="Courier New" panose="02070309020205020404" pitchFamily="49" charset="0"/>
              </a:rPr>
              <a:t>UserDefaults.standard.set</a:t>
            </a:r>
            <a:r>
              <a:rPr lang="en-US" sz="1400" dirty="0">
                <a:latin typeface="Courier New" panose="02070309020205020404" pitchFamily="49" charset="0"/>
                <a:cs typeface="Courier New" panose="02070309020205020404" pitchFamily="49" charset="0"/>
              </a:rPr>
              <a:t>(21, </a:t>
            </a:r>
            <a:r>
              <a:rPr lang="en-US" sz="1400" dirty="0" err="1">
                <a:latin typeface="Courier New" panose="02070309020205020404" pitchFamily="49" charset="0"/>
                <a:cs typeface="Courier New" panose="02070309020205020404" pitchFamily="49" charset="0"/>
              </a:rPr>
              <a:t>forKey</a:t>
            </a:r>
            <a:r>
              <a:rPr lang="en-US" sz="1400" dirty="0">
                <a:latin typeface="Courier New" panose="02070309020205020404" pitchFamily="49" charset="0"/>
                <a:cs typeface="Courier New" panose="02070309020205020404" pitchFamily="49" charset="0"/>
              </a:rPr>
              <a:t>: "age")</a:t>
            </a:r>
          </a:p>
          <a:p>
            <a:pPr marL="457200" lvl="1" indent="0">
              <a:buNone/>
            </a:pPr>
            <a:endParaRPr lang="en-US" sz="1400" dirty="0">
              <a:latin typeface="Courier New" panose="02070309020205020404" pitchFamily="49" charset="0"/>
              <a:cs typeface="Courier New" panose="02070309020205020404" pitchFamily="49" charset="0"/>
            </a:endParaRPr>
          </a:p>
          <a:p>
            <a:pPr marL="457200" lvl="1" indent="0">
              <a:buNone/>
            </a:pPr>
            <a:r>
              <a:rPr lang="en-US" sz="1400" dirty="0" err="1">
                <a:latin typeface="Courier New" panose="02070309020205020404" pitchFamily="49" charset="0"/>
                <a:cs typeface="Courier New" panose="02070309020205020404" pitchFamily="49" charset="0"/>
              </a:rPr>
              <a:t>UserDefaults.standard.set</a:t>
            </a:r>
            <a:r>
              <a:rPr lang="en-US" sz="1400" dirty="0">
                <a:latin typeface="Courier New" panose="02070309020205020404" pitchFamily="49" charset="0"/>
                <a:cs typeface="Courier New" panose="02070309020205020404" pitchFamily="49" charset="0"/>
              </a:rPr>
              <a:t>(["Pat", "Alex"], </a:t>
            </a:r>
            <a:r>
              <a:rPr lang="en-US" sz="1400" dirty="0" err="1">
                <a:latin typeface="Courier New" panose="02070309020205020404" pitchFamily="49" charset="0"/>
                <a:cs typeface="Courier New" panose="02070309020205020404" pitchFamily="49" charset="0"/>
              </a:rPr>
              <a:t>forKey</a:t>
            </a:r>
            <a:r>
              <a:rPr lang="en-US" sz="1400" dirty="0">
                <a:latin typeface="Courier New" panose="02070309020205020404" pitchFamily="49" charset="0"/>
                <a:cs typeface="Courier New" panose="02070309020205020404" pitchFamily="49" charset="0"/>
              </a:rPr>
              <a:t>: "friends")</a:t>
            </a:r>
          </a:p>
          <a:p>
            <a:pPr marL="457200" lvl="1" indent="0">
              <a:buNone/>
            </a:pPr>
            <a:endParaRPr lang="en-US" sz="1400" dirty="0">
              <a:latin typeface="Courier New" panose="02070309020205020404" pitchFamily="49" charset="0"/>
              <a:cs typeface="Courier New" panose="02070309020205020404" pitchFamily="49" charset="0"/>
            </a:endParaRPr>
          </a:p>
          <a:p>
            <a:pPr marL="457200" lvl="1" indent="0">
              <a:buNone/>
            </a:pPr>
            <a:r>
              <a:rPr lang="en-US" sz="1400" dirty="0">
                <a:latin typeface="Courier New" panose="02070309020205020404" pitchFamily="49" charset="0"/>
                <a:cs typeface="Courier New" panose="02070309020205020404" pitchFamily="49" charset="0"/>
              </a:rPr>
              <a:t>.</a:t>
            </a:r>
          </a:p>
          <a:p>
            <a:pPr marL="457200" lvl="1" indent="0">
              <a:buNone/>
            </a:pPr>
            <a:r>
              <a:rPr lang="en-US" sz="1400" dirty="0">
                <a:latin typeface="Courier New" panose="02070309020205020404" pitchFamily="49" charset="0"/>
                <a:cs typeface="Courier New" panose="02070309020205020404" pitchFamily="49" charset="0"/>
              </a:rPr>
              <a:t>.</a:t>
            </a:r>
          </a:p>
          <a:p>
            <a:pPr marL="457200" lvl="1" indent="0">
              <a:buNone/>
            </a:pPr>
            <a:r>
              <a:rPr lang="en-US" sz="1400" dirty="0">
                <a:latin typeface="Courier New" panose="02070309020205020404" pitchFamily="49" charset="0"/>
                <a:cs typeface="Courier New" panose="02070309020205020404" pitchFamily="49" charset="0"/>
              </a:rPr>
              <a:t>.</a:t>
            </a:r>
          </a:p>
          <a:p>
            <a:pPr marL="457200" lvl="1" indent="0">
              <a:buNone/>
            </a:pPr>
            <a:endParaRPr lang="en-US" sz="1400" dirty="0">
              <a:latin typeface="Courier New" panose="02070309020205020404" pitchFamily="49" charset="0"/>
              <a:cs typeface="Courier New" panose="02070309020205020404" pitchFamily="49" charset="0"/>
            </a:endParaRPr>
          </a:p>
          <a:p>
            <a:pPr marL="457200" lvl="1" indent="0">
              <a:buNone/>
            </a:pP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 who = </a:t>
            </a:r>
            <a:r>
              <a:rPr lang="en-US" sz="1400" dirty="0" err="1">
                <a:latin typeface="Courier New" panose="02070309020205020404" pitchFamily="49" charset="0"/>
                <a:cs typeface="Courier New" panose="02070309020205020404" pitchFamily="49" charset="0"/>
              </a:rPr>
              <a:t>UserDefaults.standard.string</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forKey</a:t>
            </a:r>
            <a:r>
              <a:rPr lang="en-US" sz="1400" dirty="0">
                <a:latin typeface="Courier New" panose="02070309020205020404" pitchFamily="49" charset="0"/>
                <a:cs typeface="Courier New" panose="02070309020205020404" pitchFamily="49" charset="0"/>
              </a:rPr>
              <a:t>: "name")</a:t>
            </a:r>
          </a:p>
          <a:p>
            <a:pPr marL="457200" lvl="1" indent="0">
              <a:buNone/>
            </a:pPr>
            <a:endParaRPr lang="en-US" sz="1400" dirty="0">
              <a:latin typeface="Courier New" panose="02070309020205020404" pitchFamily="49" charset="0"/>
              <a:cs typeface="Courier New" panose="02070309020205020404" pitchFamily="49" charset="0"/>
            </a:endParaRPr>
          </a:p>
          <a:p>
            <a:pPr marL="457200" lvl="1" indent="0">
              <a:buNone/>
            </a:pP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howOld</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UserDefaults.standard.integer</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forKey</a:t>
            </a:r>
            <a:r>
              <a:rPr lang="en-US" sz="1400" dirty="0">
                <a:latin typeface="Courier New" panose="02070309020205020404" pitchFamily="49" charset="0"/>
                <a:cs typeface="Courier New" panose="02070309020205020404" pitchFamily="49" charset="0"/>
              </a:rPr>
              <a:t>: "age")</a:t>
            </a:r>
          </a:p>
          <a:p>
            <a:pPr marL="457200" lvl="1" indent="0">
              <a:buNone/>
            </a:pPr>
            <a:endParaRPr lang="en-US" sz="1400" dirty="0">
              <a:latin typeface="Courier New" panose="02070309020205020404" pitchFamily="49" charset="0"/>
              <a:cs typeface="Courier New" panose="02070309020205020404" pitchFamily="49" charset="0"/>
            </a:endParaRPr>
          </a:p>
          <a:p>
            <a:pPr marL="457200" lvl="1" indent="0">
              <a:buNone/>
            </a:pP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 peeps = </a:t>
            </a:r>
            <a:r>
              <a:rPr lang="en-US" sz="1400" dirty="0" err="1">
                <a:latin typeface="Courier New" panose="02070309020205020404" pitchFamily="49" charset="0"/>
                <a:cs typeface="Courier New" panose="02070309020205020404" pitchFamily="49" charset="0"/>
              </a:rPr>
              <a:t>UserDefaults.standard.array</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forKey</a:t>
            </a:r>
            <a:r>
              <a:rPr lang="en-US" sz="1400" dirty="0">
                <a:latin typeface="Courier New" panose="02070309020205020404" pitchFamily="49" charset="0"/>
                <a:cs typeface="Courier New" panose="02070309020205020404" pitchFamily="49" charset="0"/>
              </a:rPr>
              <a:t>: "friends") as! [String]? </a:t>
            </a:r>
          </a:p>
          <a:p>
            <a:pPr marL="457200" lvl="1" indent="0">
              <a:buNone/>
            </a:pPr>
            <a:endParaRPr lang="en-US" sz="1600" dirty="0">
              <a:latin typeface="Courier New" panose="02070309020205020404" pitchFamily="49" charset="0"/>
              <a:cs typeface="Courier New" panose="02070309020205020404" pitchFamily="49" charset="0"/>
            </a:endParaRPr>
          </a:p>
          <a:p>
            <a:pPr marL="457200" lvl="1" indent="0">
              <a:buNone/>
            </a:pPr>
            <a:endParaRPr lang="en-US" sz="1600" dirty="0">
              <a:latin typeface="Courier New" panose="02070309020205020404" pitchFamily="49" charset="0"/>
              <a:cs typeface="Courier New" panose="02070309020205020404" pitchFamily="49" charset="0"/>
            </a:endParaRPr>
          </a:p>
          <a:p>
            <a:pPr marL="457200" lvl="1" indent="0">
              <a:buNone/>
            </a:pPr>
            <a:endParaRPr lang="en-US" sz="1600" dirty="0">
              <a:latin typeface="Courier New" panose="02070309020205020404" pitchFamily="49" charset="0"/>
              <a:cs typeface="Courier New" panose="02070309020205020404" pitchFamily="49" charset="0"/>
            </a:endParaRPr>
          </a:p>
          <a:p>
            <a:pPr lvl="1"/>
            <a:endParaRPr lang="en-US" dirty="0"/>
          </a:p>
        </p:txBody>
      </p:sp>
      <p:sp>
        <p:nvSpPr>
          <p:cNvPr id="4" name="Slide Number Placeholder 3">
            <a:extLst>
              <a:ext uri="{FF2B5EF4-FFF2-40B4-BE49-F238E27FC236}">
                <a16:creationId xmlns:a16="http://schemas.microsoft.com/office/drawing/2014/main" id="{5C0A80E4-E5FD-AE42-BC6B-19ABD539A1E6}"/>
              </a:ext>
            </a:extLst>
          </p:cNvPr>
          <p:cNvSpPr>
            <a:spLocks noGrp="1"/>
          </p:cNvSpPr>
          <p:nvPr>
            <p:ph type="sldNum" sz="quarter" idx="12"/>
          </p:nvPr>
        </p:nvSpPr>
        <p:spPr/>
        <p:txBody>
          <a:bodyPr/>
          <a:lstStyle/>
          <a:p>
            <a:pPr>
              <a:defRPr/>
            </a:pPr>
            <a:fld id="{D01BCE71-86FF-2D4D-9B6A-184976F2D687}" type="slidenum">
              <a:rPr lang="en-US" smtClean="0"/>
              <a:pPr>
                <a:defRPr/>
              </a:pPr>
              <a:t>17</a:t>
            </a:fld>
            <a:endParaRPr lang="en-US"/>
          </a:p>
        </p:txBody>
      </p:sp>
    </p:spTree>
    <p:extLst>
      <p:ext uri="{BB962C8B-B14F-4D97-AF65-F5344CB8AC3E}">
        <p14:creationId xmlns:p14="http://schemas.microsoft.com/office/powerpoint/2010/main" val="333373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C87CDC-6911-CF42-89BB-447E47E3AB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0600" y="2056327"/>
            <a:ext cx="7620000" cy="5258873"/>
          </a:xfrm>
          <a:prstGeom prst="rect">
            <a:avLst/>
          </a:prstGeom>
        </p:spPr>
      </p:pic>
      <p:sp>
        <p:nvSpPr>
          <p:cNvPr id="2" name="Title 1">
            <a:extLst>
              <a:ext uri="{FF2B5EF4-FFF2-40B4-BE49-F238E27FC236}">
                <a16:creationId xmlns:a16="http://schemas.microsoft.com/office/drawing/2014/main" id="{B97F6DB1-EC67-6445-860A-1F42359646A0}"/>
              </a:ext>
            </a:extLst>
          </p:cNvPr>
          <p:cNvSpPr>
            <a:spLocks noGrp="1"/>
          </p:cNvSpPr>
          <p:nvPr>
            <p:ph type="title"/>
          </p:nvPr>
        </p:nvSpPr>
        <p:spPr/>
        <p:txBody>
          <a:bodyPr/>
          <a:lstStyle/>
          <a:p>
            <a:r>
              <a:rPr lang="en-US" dirty="0"/>
              <a:t>High score example</a:t>
            </a:r>
          </a:p>
        </p:txBody>
      </p:sp>
      <p:sp>
        <p:nvSpPr>
          <p:cNvPr id="3" name="Content Placeholder 2">
            <a:extLst>
              <a:ext uri="{FF2B5EF4-FFF2-40B4-BE49-F238E27FC236}">
                <a16:creationId xmlns:a16="http://schemas.microsoft.com/office/drawing/2014/main" id="{93C70C3F-531F-5846-BF4A-FA78A157414C}"/>
              </a:ext>
            </a:extLst>
          </p:cNvPr>
          <p:cNvSpPr>
            <a:spLocks noGrp="1"/>
          </p:cNvSpPr>
          <p:nvPr>
            <p:ph idx="1"/>
          </p:nvPr>
        </p:nvSpPr>
        <p:spPr>
          <a:xfrm>
            <a:off x="685800" y="1219200"/>
            <a:ext cx="8702675" cy="990600"/>
          </a:xfrm>
        </p:spPr>
        <p:txBody>
          <a:bodyPr/>
          <a:lstStyle/>
          <a:p>
            <a:r>
              <a:rPr lang="en-US" dirty="0"/>
              <a:t>consider a game in which you want to store high scores</a:t>
            </a:r>
          </a:p>
          <a:p>
            <a:pPr lvl="1"/>
            <a:r>
              <a:rPr lang="en-US" dirty="0"/>
              <a:t>this simple app shows how an array of </a:t>
            </a:r>
            <a:r>
              <a:rPr lang="en-US" dirty="0" err="1"/>
              <a:t>Ints</a:t>
            </a:r>
            <a:r>
              <a:rPr lang="en-US" dirty="0"/>
              <a:t> can be stored, accessed &amp; updated</a:t>
            </a:r>
          </a:p>
        </p:txBody>
      </p:sp>
      <p:sp>
        <p:nvSpPr>
          <p:cNvPr id="4" name="Slide Number Placeholder 3">
            <a:extLst>
              <a:ext uri="{FF2B5EF4-FFF2-40B4-BE49-F238E27FC236}">
                <a16:creationId xmlns:a16="http://schemas.microsoft.com/office/drawing/2014/main" id="{A05771D7-C5FB-774A-8771-640725FB91C3}"/>
              </a:ext>
            </a:extLst>
          </p:cNvPr>
          <p:cNvSpPr>
            <a:spLocks noGrp="1"/>
          </p:cNvSpPr>
          <p:nvPr>
            <p:ph type="sldNum" sz="quarter" idx="12"/>
          </p:nvPr>
        </p:nvSpPr>
        <p:spPr/>
        <p:txBody>
          <a:bodyPr/>
          <a:lstStyle/>
          <a:p>
            <a:pPr>
              <a:defRPr/>
            </a:pPr>
            <a:fld id="{D01BCE71-86FF-2D4D-9B6A-184976F2D687}" type="slidenum">
              <a:rPr lang="en-US" smtClean="0"/>
              <a:pPr>
                <a:defRPr/>
              </a:pPr>
              <a:t>18</a:t>
            </a:fld>
            <a:endParaRPr lang="en-US"/>
          </a:p>
        </p:txBody>
      </p:sp>
      <p:pic>
        <p:nvPicPr>
          <p:cNvPr id="6" name="Picture 5">
            <a:extLst>
              <a:ext uri="{FF2B5EF4-FFF2-40B4-BE49-F238E27FC236}">
                <a16:creationId xmlns:a16="http://schemas.microsoft.com/office/drawing/2014/main" id="{F9D04F72-522A-C440-8670-CB4888005C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89220" y="161925"/>
            <a:ext cx="1905088" cy="3343275"/>
          </a:xfrm>
          <a:prstGeom prst="rect">
            <a:avLst/>
          </a:prstGeom>
        </p:spPr>
      </p:pic>
      <p:pic>
        <p:nvPicPr>
          <p:cNvPr id="7" name="Picture 6">
            <a:extLst>
              <a:ext uri="{FF2B5EF4-FFF2-40B4-BE49-F238E27FC236}">
                <a16:creationId xmlns:a16="http://schemas.microsoft.com/office/drawing/2014/main" id="{428C3076-218C-6147-A5F6-89D305D823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41336" y="161925"/>
            <a:ext cx="1905088" cy="3343275"/>
          </a:xfrm>
          <a:prstGeom prst="rect">
            <a:avLst/>
          </a:prstGeom>
        </p:spPr>
      </p:pic>
      <p:sp>
        <p:nvSpPr>
          <p:cNvPr id="9" name="TextBox 8">
            <a:extLst>
              <a:ext uri="{FF2B5EF4-FFF2-40B4-BE49-F238E27FC236}">
                <a16:creationId xmlns:a16="http://schemas.microsoft.com/office/drawing/2014/main" id="{39B57B93-F282-BE4E-9370-9AA7E8E08601}"/>
              </a:ext>
            </a:extLst>
          </p:cNvPr>
          <p:cNvSpPr txBox="1"/>
          <p:nvPr/>
        </p:nvSpPr>
        <p:spPr>
          <a:xfrm>
            <a:off x="440267" y="4351867"/>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95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F0059-C0EB-5848-83F4-DF90DC898D92}"/>
              </a:ext>
            </a:extLst>
          </p:cNvPr>
          <p:cNvSpPr>
            <a:spLocks noGrp="1"/>
          </p:cNvSpPr>
          <p:nvPr>
            <p:ph idx="1"/>
          </p:nvPr>
        </p:nvSpPr>
        <p:spPr>
          <a:xfrm>
            <a:off x="228600" y="1219200"/>
            <a:ext cx="9159875" cy="5410200"/>
          </a:xfrm>
        </p:spPr>
        <p:txBody>
          <a:bodyPr/>
          <a:lstStyle/>
          <a:p>
            <a:pPr algn="ctr">
              <a:lnSpc>
                <a:spcPct val="150000"/>
              </a:lnSpc>
            </a:pPr>
            <a:r>
              <a:rPr lang="en-US" sz="6000" dirty="0"/>
              <a:t>OTHER FEATURES </a:t>
            </a:r>
          </a:p>
          <a:p>
            <a:pPr algn="ctr">
              <a:lnSpc>
                <a:spcPct val="150000"/>
              </a:lnSpc>
            </a:pPr>
            <a:r>
              <a:rPr lang="en-US" sz="6000" dirty="0"/>
              <a:t>YOU MAY (OR MAY NOT)</a:t>
            </a:r>
          </a:p>
          <a:p>
            <a:pPr algn="ctr">
              <a:lnSpc>
                <a:spcPct val="150000"/>
              </a:lnSpc>
            </a:pPr>
            <a:r>
              <a:rPr lang="en-US" sz="6000" dirty="0"/>
              <a:t> FIND USEFUL</a:t>
            </a:r>
          </a:p>
        </p:txBody>
      </p:sp>
      <p:sp>
        <p:nvSpPr>
          <p:cNvPr id="4" name="Slide Number Placeholder 3">
            <a:extLst>
              <a:ext uri="{FF2B5EF4-FFF2-40B4-BE49-F238E27FC236}">
                <a16:creationId xmlns:a16="http://schemas.microsoft.com/office/drawing/2014/main" id="{BE4EC1E8-F90D-3643-8B21-CD83425D5AFB}"/>
              </a:ext>
            </a:extLst>
          </p:cNvPr>
          <p:cNvSpPr>
            <a:spLocks noGrp="1"/>
          </p:cNvSpPr>
          <p:nvPr>
            <p:ph type="sldNum" sz="quarter" idx="12"/>
          </p:nvPr>
        </p:nvSpPr>
        <p:spPr/>
        <p:txBody>
          <a:bodyPr/>
          <a:lstStyle/>
          <a:p>
            <a:pPr>
              <a:defRPr/>
            </a:pPr>
            <a:fld id="{D01BCE71-86FF-2D4D-9B6A-184976F2D687}" type="slidenum">
              <a:rPr lang="en-US" smtClean="0"/>
              <a:pPr>
                <a:defRPr/>
              </a:pPr>
              <a:t>19</a:t>
            </a:fld>
            <a:endParaRPr lang="en-US"/>
          </a:p>
        </p:txBody>
      </p:sp>
    </p:spTree>
    <p:extLst>
      <p:ext uri="{BB962C8B-B14F-4D97-AF65-F5344CB8AC3E}">
        <p14:creationId xmlns:p14="http://schemas.microsoft.com/office/powerpoint/2010/main" val="134436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 bar view</a:t>
            </a:r>
          </a:p>
        </p:txBody>
      </p:sp>
      <p:sp>
        <p:nvSpPr>
          <p:cNvPr id="3" name="Content Placeholder 2"/>
          <p:cNvSpPr>
            <a:spLocks noGrp="1"/>
          </p:cNvSpPr>
          <p:nvPr>
            <p:ph idx="1"/>
          </p:nvPr>
        </p:nvSpPr>
        <p:spPr>
          <a:xfrm>
            <a:off x="685800" y="1219200"/>
            <a:ext cx="8702675" cy="5715000"/>
          </a:xfrm>
        </p:spPr>
        <p:txBody>
          <a:bodyPr/>
          <a:lstStyle/>
          <a:p>
            <a:r>
              <a:rPr lang="en-US" dirty="0"/>
              <a:t>a tab bar allows you to arrange your app into distinct sections</a:t>
            </a:r>
          </a:p>
          <a:p>
            <a:pPr lvl="1"/>
            <a:r>
              <a:rPr lang="en-US" dirty="0"/>
              <a:t>e.g., Apple Clock app: World Clock, Alarm, Bedtime, Stopwatch, Timer</a:t>
            </a:r>
          </a:p>
          <a:p>
            <a:pPr marL="1257300" lvl="2" indent="-342900">
              <a:buFont typeface="Wingdings" charset="2"/>
              <a:buChar char="ü"/>
            </a:pPr>
            <a:endParaRPr lang="en-US" dirty="0"/>
          </a:p>
          <a:p>
            <a:pPr marL="1257300" lvl="2" indent="-342900">
              <a:buFont typeface="Wingdings" charset="2"/>
              <a:buChar char="ü"/>
            </a:pPr>
            <a:endParaRPr lang="en-US" dirty="0"/>
          </a:p>
          <a:p>
            <a:pPr marL="1257300" lvl="2" indent="-342900">
              <a:buFont typeface="Wingdings" charset="2"/>
              <a:buChar char="ü"/>
            </a:pPr>
            <a:endParaRPr lang="en-US" dirty="0"/>
          </a:p>
          <a:p>
            <a:pPr marL="1257300" lvl="2" indent="-342900">
              <a:buFont typeface="Wingdings" charset="2"/>
              <a:buChar char="ü"/>
            </a:pPr>
            <a:endParaRPr lang="en-US" dirty="0"/>
          </a:p>
          <a:p>
            <a:pPr marL="1257300" lvl="2" indent="-342900">
              <a:buFont typeface="Wingdings" charset="2"/>
              <a:buChar char="ü"/>
            </a:pPr>
            <a:endParaRPr lang="en-US" dirty="0"/>
          </a:p>
          <a:p>
            <a:pPr marL="1257300" lvl="2" indent="-342900">
              <a:buFont typeface="Wingdings" charset="2"/>
              <a:buChar char="ü"/>
            </a:pPr>
            <a:endParaRPr lang="en-US" dirty="0"/>
          </a:p>
          <a:p>
            <a:pPr marL="1257300" lvl="2" indent="-342900">
              <a:buFont typeface="Wingdings" charset="2"/>
              <a:buChar char="ü"/>
            </a:pPr>
            <a:endParaRPr lang="en-US" dirty="0"/>
          </a:p>
          <a:p>
            <a:pPr marL="1257300" lvl="2" indent="-342900">
              <a:buFont typeface="Wingdings" charset="2"/>
              <a:buChar char="ü"/>
            </a:pPr>
            <a:endParaRPr lang="en-US" dirty="0"/>
          </a:p>
          <a:p>
            <a:pPr marL="1257300" lvl="2" indent="-342900">
              <a:buFont typeface="Wingdings" charset="2"/>
              <a:buChar char="ü"/>
            </a:pPr>
            <a:endParaRPr lang="en-US" dirty="0"/>
          </a:p>
          <a:p>
            <a:pPr marL="1257300" lvl="2" indent="-342900">
              <a:buFont typeface="Wingdings" charset="2"/>
              <a:buChar char="ü"/>
            </a:pPr>
            <a:endParaRPr lang="en-US" dirty="0"/>
          </a:p>
          <a:p>
            <a:pPr marL="114300" indent="0"/>
            <a:endParaRPr lang="en-US" dirty="0"/>
          </a:p>
          <a:p>
            <a:pPr marL="336550" indent="-279400"/>
            <a:r>
              <a:rPr lang="en-US" dirty="0"/>
              <a:t>a tab bar is defined using a Tab Bar View</a:t>
            </a:r>
          </a:p>
          <a:p>
            <a:pPr marL="736600" lvl="1" indent="-279400"/>
            <a:r>
              <a:rPr lang="en-US" dirty="0"/>
              <a:t>shows tabs (icons) across the bottom of the screen</a:t>
            </a:r>
          </a:p>
          <a:p>
            <a:pPr marL="736600" lvl="1" indent="-279400"/>
            <a:r>
              <a:rPr lang="en-US" dirty="0"/>
              <a:t>each tab has its own navigation hierarchy</a:t>
            </a:r>
          </a:p>
          <a:p>
            <a:pPr marL="736600" lvl="1" indent="-279400"/>
            <a:r>
              <a:rPr lang="en-US" dirty="0"/>
              <a:t>the tab bar controller coordinates the navigation</a:t>
            </a: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a:t>
            </a:fld>
            <a:endParaRPr lang="en-US"/>
          </a:p>
        </p:txBody>
      </p:sp>
      <p:pic>
        <p:nvPicPr>
          <p:cNvPr id="5" name="Picture 4"/>
          <p:cNvPicPr>
            <a:picLocks noChangeAspect="1"/>
          </p:cNvPicPr>
          <p:nvPr/>
        </p:nvPicPr>
        <p:blipFill>
          <a:blip r:embed="rId2"/>
          <a:stretch>
            <a:fillRect/>
          </a:stretch>
        </p:blipFill>
        <p:spPr>
          <a:xfrm>
            <a:off x="1309687" y="2209800"/>
            <a:ext cx="7454900" cy="2717800"/>
          </a:xfrm>
          <a:prstGeom prst="rect">
            <a:avLst/>
          </a:prstGeom>
        </p:spPr>
      </p:pic>
    </p:spTree>
    <p:extLst>
      <p:ext uri="{BB962C8B-B14F-4D97-AF65-F5344CB8AC3E}">
        <p14:creationId xmlns:p14="http://schemas.microsoft.com/office/powerpoint/2010/main" val="263684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PickerView</a:t>
            </a:r>
            <a:endParaRPr lang="en-US" dirty="0"/>
          </a:p>
        </p:txBody>
      </p:sp>
      <p:sp>
        <p:nvSpPr>
          <p:cNvPr id="3" name="Content Placeholder 2"/>
          <p:cNvSpPr>
            <a:spLocks noGrp="1"/>
          </p:cNvSpPr>
          <p:nvPr>
            <p:ph idx="1"/>
          </p:nvPr>
        </p:nvSpPr>
        <p:spPr/>
        <p:txBody>
          <a:bodyPr/>
          <a:lstStyle/>
          <a:p>
            <a:r>
              <a:rPr lang="en-US" dirty="0"/>
              <a:t>note that </a:t>
            </a:r>
            <a:r>
              <a:rPr lang="en-US" dirty="0" err="1"/>
              <a:t>PickerView</a:t>
            </a:r>
            <a:r>
              <a:rPr lang="en-US" dirty="0"/>
              <a:t> is a view element, not a control element (like </a:t>
            </a:r>
            <a:r>
              <a:rPr lang="en-US" dirty="0" err="1"/>
              <a:t>UIButton</a:t>
            </a:r>
            <a:r>
              <a:rPr lang="en-US" dirty="0"/>
              <a:t>)</a:t>
            </a:r>
          </a:p>
          <a:p>
            <a:pPr lvl="1"/>
            <a:r>
              <a:rPr lang="en-US" dirty="0"/>
              <a:t>more complex to integrate into the screen</a:t>
            </a:r>
          </a:p>
          <a:p>
            <a:pPr lvl="1"/>
            <a:endParaRPr lang="en-US" dirty="0"/>
          </a:p>
          <a:p>
            <a:pPr marL="914400" lvl="1" indent="-457200">
              <a:buFont typeface="+mj-lt"/>
              <a:buAutoNum type="arabicPeriod"/>
            </a:pPr>
            <a:r>
              <a:rPr lang="en-US" dirty="0"/>
              <a:t>add a </a:t>
            </a:r>
            <a:r>
              <a:rPr lang="en-US" dirty="0" err="1"/>
              <a:t>PickerView</a:t>
            </a:r>
            <a:r>
              <a:rPr lang="en-US" dirty="0"/>
              <a:t> to the scene</a:t>
            </a:r>
          </a:p>
          <a:p>
            <a:pPr marL="1314450" lvl="2" indent="-457200">
              <a:buFont typeface="Wingdings" charset="2"/>
              <a:buChar char="ü"/>
            </a:pPr>
            <a:r>
              <a:rPr lang="en-US" dirty="0"/>
              <a:t>drag a </a:t>
            </a:r>
            <a:r>
              <a:rPr lang="en-US" dirty="0" err="1"/>
              <a:t>PickerView</a:t>
            </a:r>
            <a:r>
              <a:rPr lang="en-US" dirty="0"/>
              <a:t> from the Object Library into Interface Builder</a:t>
            </a:r>
          </a:p>
          <a:p>
            <a:pPr marL="1314450" lvl="2" indent="-457200">
              <a:buFont typeface="Wingdings" charset="2"/>
              <a:buChar char="ü"/>
            </a:pPr>
            <a:r>
              <a:rPr lang="en-US" dirty="0"/>
              <a:t>position and size as desired</a:t>
            </a:r>
          </a:p>
          <a:p>
            <a:pPr marL="914400" lvl="1" indent="-457200">
              <a:buFont typeface="+mj-lt"/>
              <a:buAutoNum type="arabicPeriod"/>
            </a:pPr>
            <a:endParaRPr lang="en-US" dirty="0"/>
          </a:p>
          <a:p>
            <a:pPr marL="914400" lvl="1" indent="-457200">
              <a:buFont typeface="+mj-lt"/>
              <a:buAutoNum type="arabicPeriod"/>
            </a:pPr>
            <a:r>
              <a:rPr lang="en-US" dirty="0"/>
              <a:t>connect the </a:t>
            </a:r>
            <a:r>
              <a:rPr lang="en-US" dirty="0" err="1"/>
              <a:t>PickerView</a:t>
            </a:r>
            <a:r>
              <a:rPr lang="en-US" dirty="0"/>
              <a:t> to the </a:t>
            </a:r>
            <a:r>
              <a:rPr lang="en-US" dirty="0" err="1"/>
              <a:t>ViewController</a:t>
            </a:r>
            <a:endParaRPr lang="en-US" dirty="0"/>
          </a:p>
          <a:p>
            <a:pPr marL="1314450" lvl="2" indent="-457200">
              <a:buFont typeface="Wingdings" charset="2"/>
              <a:buChar char="ü"/>
            </a:pPr>
            <a:r>
              <a:rPr lang="en-US" dirty="0"/>
              <a:t>control-click from the </a:t>
            </a:r>
            <a:r>
              <a:rPr lang="en-US" dirty="0" err="1"/>
              <a:t>PickerView</a:t>
            </a:r>
            <a:r>
              <a:rPr lang="en-US" dirty="0"/>
              <a:t> to the View Controller icon       and select Outlet: </a:t>
            </a:r>
            <a:r>
              <a:rPr lang="en-US" dirty="0" err="1"/>
              <a:t>dataSource</a:t>
            </a:r>
            <a:endParaRPr lang="en-US" dirty="0"/>
          </a:p>
          <a:p>
            <a:pPr marL="1314450" lvl="2" indent="-457200">
              <a:buFont typeface="Wingdings" charset="2"/>
              <a:buChar char="ü"/>
            </a:pPr>
            <a:r>
              <a:rPr lang="en-US" dirty="0"/>
              <a:t>repeat the process and select delegate</a:t>
            </a:r>
          </a:p>
          <a:p>
            <a:pPr marL="1314450" lvl="2" indent="-457200">
              <a:buFont typeface="Wingdings" charset="2"/>
              <a:buChar char="ü"/>
            </a:pPr>
            <a:r>
              <a:rPr lang="en-US" dirty="0"/>
              <a:t>add </a:t>
            </a:r>
            <a:r>
              <a:rPr lang="en-US" dirty="0" err="1"/>
              <a:t>UIPickerViewDataSource</a:t>
            </a:r>
            <a:r>
              <a:rPr lang="en-US" dirty="0"/>
              <a:t>, </a:t>
            </a:r>
            <a:r>
              <a:rPr lang="en-US" dirty="0" err="1"/>
              <a:t>UIPickerViewDelegate</a:t>
            </a:r>
            <a:endParaRPr lang="en-US" dirty="0"/>
          </a:p>
          <a:p>
            <a:pPr marL="1314450" lvl="2" indent="-457200">
              <a:buFont typeface="Wingdings" charset="2"/>
              <a:buChar char="ü"/>
            </a:pPr>
            <a:endParaRPr lang="en-US" dirty="0"/>
          </a:p>
          <a:p>
            <a:pPr marL="914400" lvl="1" indent="-457200">
              <a:buFont typeface="+mj-lt"/>
              <a:buAutoNum type="arabicPeriod"/>
            </a:pPr>
            <a:r>
              <a:rPr lang="en-US" dirty="0"/>
              <a:t>add the protocol names to the </a:t>
            </a:r>
            <a:r>
              <a:rPr lang="en-US" dirty="0" err="1"/>
              <a:t>ViewController</a:t>
            </a:r>
            <a:r>
              <a:rPr lang="en-US" dirty="0"/>
              <a:t> class</a:t>
            </a:r>
          </a:p>
          <a:p>
            <a:pPr marL="1314450" lvl="2" indent="-457200">
              <a:buFont typeface="Wingdings" charset="2"/>
              <a:buChar char="ü"/>
            </a:pPr>
            <a:endParaRPr lang="en-US" sz="1800" dirty="0">
              <a:latin typeface="Courier New" charset="0"/>
              <a:ea typeface="Courier New" charset="0"/>
              <a:cs typeface="Courier New" charset="0"/>
            </a:endParaRPr>
          </a:p>
          <a:p>
            <a:pPr marL="857250" lvl="2" indent="0"/>
            <a:r>
              <a:rPr lang="en-US" sz="1600" dirty="0">
                <a:latin typeface="Courier New" charset="0"/>
                <a:ea typeface="Courier New" charset="0"/>
                <a:cs typeface="Courier New" charset="0"/>
              </a:rPr>
              <a:t>class </a:t>
            </a:r>
            <a:r>
              <a:rPr lang="en-US" sz="1600" u="sng" dirty="0" err="1">
                <a:latin typeface="Courier New" charset="0"/>
                <a:ea typeface="Courier New" charset="0"/>
                <a:cs typeface="Courier New" charset="0"/>
              </a:rPr>
              <a:t>V</a:t>
            </a:r>
            <a:r>
              <a:rPr lang="en-US" sz="1600" dirty="0" err="1">
                <a:latin typeface="Courier New" charset="0"/>
                <a:ea typeface="Courier New" charset="0"/>
                <a:cs typeface="Courier New" charset="0"/>
              </a:rPr>
              <a:t>iewController</a:t>
            </a:r>
            <a:r>
              <a:rPr lang="en-US" sz="1600" dirty="0">
                <a:latin typeface="Courier New" charset="0"/>
                <a:ea typeface="Courier New" charset="0"/>
                <a:cs typeface="Courier New" charset="0"/>
              </a:rPr>
              <a:t>: </a:t>
            </a:r>
            <a:r>
              <a:rPr lang="en-US" sz="1600" dirty="0" err="1">
                <a:latin typeface="Courier New" charset="0"/>
                <a:ea typeface="Courier New" charset="0"/>
                <a:cs typeface="Courier New" charset="0"/>
              </a:rPr>
              <a:t>UIViewController</a:t>
            </a:r>
            <a:r>
              <a:rPr lang="en-US" sz="1600" dirty="0">
                <a:latin typeface="Courier New" charset="0"/>
                <a:ea typeface="Courier New" charset="0"/>
                <a:cs typeface="Courier New" charset="0"/>
              </a:rPr>
              <a:t>,   </a:t>
            </a:r>
          </a:p>
          <a:p>
            <a:pPr marL="857250" lvl="2" indent="0"/>
            <a:r>
              <a:rPr lang="en-US" sz="1600" dirty="0">
                <a:latin typeface="Courier New" charset="0"/>
                <a:ea typeface="Courier New" charset="0"/>
                <a:cs typeface="Courier New" charset="0"/>
              </a:rPr>
              <a:t>                      </a:t>
            </a:r>
            <a:r>
              <a:rPr lang="en-US" sz="1600" dirty="0" err="1">
                <a:solidFill>
                  <a:schemeClr val="tx2"/>
                </a:solidFill>
                <a:latin typeface="Courier New" charset="0"/>
                <a:ea typeface="Courier New" charset="0"/>
                <a:cs typeface="Courier New" charset="0"/>
              </a:rPr>
              <a:t>UIPickerViewDataSource</a:t>
            </a:r>
            <a:r>
              <a:rPr lang="en-US" sz="1600" dirty="0">
                <a:solidFill>
                  <a:schemeClr val="tx2"/>
                </a:solidFill>
                <a:latin typeface="Courier New" charset="0"/>
                <a:ea typeface="Courier New" charset="0"/>
                <a:cs typeface="Courier New" charset="0"/>
              </a:rPr>
              <a:t>, </a:t>
            </a:r>
          </a:p>
          <a:p>
            <a:pPr marL="857250" lvl="2" indent="0"/>
            <a:r>
              <a:rPr lang="en-US" sz="1600" dirty="0">
                <a:solidFill>
                  <a:schemeClr val="tx2"/>
                </a:solidFill>
                <a:latin typeface="Courier New" charset="0"/>
                <a:ea typeface="Courier New" charset="0"/>
                <a:cs typeface="Courier New" charset="0"/>
              </a:rPr>
              <a:t>                      </a:t>
            </a:r>
            <a:r>
              <a:rPr lang="en-US" sz="1600" dirty="0" err="1">
                <a:solidFill>
                  <a:schemeClr val="tx2"/>
                </a:solidFill>
                <a:latin typeface="Courier New" charset="0"/>
                <a:ea typeface="Courier New" charset="0"/>
                <a:cs typeface="Courier New" charset="0"/>
              </a:rPr>
              <a:t>UIPickerViewDelegate</a:t>
            </a:r>
            <a:r>
              <a:rPr lang="en-US" sz="1600" dirty="0">
                <a:solidFill>
                  <a:schemeClr val="tx2"/>
                </a:solidFill>
                <a:latin typeface="Courier New" charset="0"/>
                <a:ea typeface="Courier New" charset="0"/>
                <a:cs typeface="Courier New" charset="0"/>
              </a:rPr>
              <a:t> </a:t>
            </a:r>
            <a:r>
              <a:rPr lang="en-US" sz="1600" dirty="0">
                <a:latin typeface="Courier New" charset="0"/>
                <a:ea typeface="Courier New" charset="0"/>
                <a:cs typeface="Courier New" charset="0"/>
              </a:rPr>
              <a:t>{</a:t>
            </a:r>
          </a:p>
          <a:p>
            <a:pPr marL="1314450" lvl="2" indent="-457200">
              <a:buFont typeface="Wingdings" charset="2"/>
              <a:buChar char="ü"/>
            </a:pPr>
            <a:endParaRPr lang="en-US" dirty="0"/>
          </a:p>
          <a:p>
            <a:pPr marL="91440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20</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7620000" y="3810000"/>
            <a:ext cx="317500" cy="298450"/>
          </a:xfrm>
          <a:prstGeom prst="rect">
            <a:avLst/>
          </a:prstGeom>
        </p:spPr>
      </p:pic>
    </p:spTree>
    <p:extLst>
      <p:ext uri="{BB962C8B-B14F-4D97-AF65-F5344CB8AC3E}">
        <p14:creationId xmlns:p14="http://schemas.microsoft.com/office/powerpoint/2010/main" val="95536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PickerView</a:t>
            </a:r>
            <a:r>
              <a:rPr lang="en-US" dirty="0"/>
              <a:t> (cont.)</a:t>
            </a:r>
          </a:p>
        </p:txBody>
      </p:sp>
      <p:sp>
        <p:nvSpPr>
          <p:cNvPr id="3" name="Content Placeholder 2"/>
          <p:cNvSpPr>
            <a:spLocks noGrp="1"/>
          </p:cNvSpPr>
          <p:nvPr>
            <p:ph idx="1"/>
          </p:nvPr>
        </p:nvSpPr>
        <p:spPr>
          <a:xfrm>
            <a:off x="685800" y="1219200"/>
            <a:ext cx="8702675" cy="5791200"/>
          </a:xfrm>
        </p:spPr>
        <p:txBody>
          <a:bodyPr/>
          <a:lstStyle/>
          <a:p>
            <a:pPr lvl="1"/>
            <a:endParaRPr lang="en-US" dirty="0"/>
          </a:p>
          <a:p>
            <a:pPr marL="688975" lvl="1" indent="-460375">
              <a:buFont typeface="+mj-lt"/>
              <a:buAutoNum type="arabicPeriod" startAt="4"/>
            </a:pPr>
            <a:r>
              <a:rPr lang="en-US" dirty="0"/>
              <a:t>finally, add methods to complete the protocol implementation</a:t>
            </a:r>
          </a:p>
          <a:p>
            <a:pPr marL="1314450" lvl="2" indent="-457200">
              <a:buFont typeface="Wingdings" charset="2"/>
              <a:buChar char="ü"/>
            </a:pPr>
            <a:endParaRPr lang="en-US" dirty="0"/>
          </a:p>
          <a:p>
            <a:pPr marL="635000" indent="-419100"/>
            <a:r>
              <a:rPr lang="en-US" dirty="0"/>
              <a:t>   </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func</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numberOfComponents</a:t>
            </a:r>
            <a:r>
              <a:rPr lang="en-US" sz="1400" dirty="0">
                <a:latin typeface="Courier New" charset="0"/>
                <a:ea typeface="Courier New" charset="0"/>
                <a:cs typeface="Courier New" charset="0"/>
              </a:rPr>
              <a:t>(in </a:t>
            </a:r>
            <a:r>
              <a:rPr lang="en-US" sz="1400" dirty="0" err="1">
                <a:latin typeface="Courier New" charset="0"/>
                <a:ea typeface="Courier New" charset="0"/>
                <a:cs typeface="Courier New" charset="0"/>
              </a:rPr>
              <a:t>pickerView</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UIPickerView</a:t>
            </a:r>
            <a:r>
              <a:rPr lang="en-US" sz="1400" dirty="0">
                <a:latin typeface="Courier New" charset="0"/>
                <a:ea typeface="Courier New" charset="0"/>
                <a:cs typeface="Courier New" charset="0"/>
              </a:rPr>
              <a:t>) -&gt; </a:t>
            </a:r>
            <a:r>
              <a:rPr lang="en-US" sz="1400" dirty="0" err="1">
                <a:latin typeface="Courier New" charset="0"/>
                <a:ea typeface="Courier New" charset="0"/>
                <a:cs typeface="Courier New" charset="0"/>
              </a:rPr>
              <a:t>Int</a:t>
            </a:r>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 returns # of columns (usually 1)</a:t>
            </a:r>
          </a:p>
          <a:p>
            <a:pPr marL="635000" indent="-419100"/>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func</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pickerView</a:t>
            </a:r>
            <a:r>
              <a:rPr lang="en-US" sz="1400" dirty="0">
                <a:latin typeface="Courier New" charset="0"/>
                <a:ea typeface="Courier New" charset="0"/>
                <a:cs typeface="Courier New" charset="0"/>
              </a:rPr>
              <a:t>(_ </a:t>
            </a:r>
            <a:r>
              <a:rPr lang="en-US" sz="1400" dirty="0" err="1">
                <a:latin typeface="Courier New" charset="0"/>
                <a:ea typeface="Courier New" charset="0"/>
                <a:cs typeface="Courier New" charset="0"/>
              </a:rPr>
              <a:t>pickerView</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UIPickerView</a:t>
            </a:r>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numberOfRowsInComponent</a:t>
            </a:r>
            <a:r>
              <a:rPr lang="en-US" sz="1400" dirty="0">
                <a:latin typeface="Courier New" charset="0"/>
                <a:ea typeface="Courier New" charset="0"/>
                <a:cs typeface="Courier New" charset="0"/>
              </a:rPr>
              <a:t> component: </a:t>
            </a:r>
            <a:r>
              <a:rPr lang="en-US" sz="1400" dirty="0" err="1">
                <a:latin typeface="Courier New" charset="0"/>
                <a:ea typeface="Courier New" charset="0"/>
                <a:cs typeface="Courier New" charset="0"/>
              </a:rPr>
              <a:t>Int</a:t>
            </a:r>
            <a:r>
              <a:rPr lang="en-US" sz="1400" dirty="0">
                <a:latin typeface="Courier New" charset="0"/>
                <a:ea typeface="Courier New" charset="0"/>
                <a:cs typeface="Courier New" charset="0"/>
              </a:rPr>
              <a:t>) -&gt; </a:t>
            </a:r>
            <a:r>
              <a:rPr lang="en-US" sz="1400" dirty="0" err="1">
                <a:latin typeface="Courier New" charset="0"/>
                <a:ea typeface="Courier New" charset="0"/>
                <a:cs typeface="Courier New" charset="0"/>
              </a:rPr>
              <a:t>Int</a:t>
            </a:r>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 returns the number of options to select from</a:t>
            </a:r>
          </a:p>
          <a:p>
            <a:pPr marL="635000" indent="-419100"/>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func</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pickerView</a:t>
            </a:r>
            <a:r>
              <a:rPr lang="en-US" sz="1400" dirty="0">
                <a:latin typeface="Courier New" charset="0"/>
                <a:ea typeface="Courier New" charset="0"/>
                <a:cs typeface="Courier New" charset="0"/>
              </a:rPr>
              <a:t>(_ </a:t>
            </a:r>
            <a:r>
              <a:rPr lang="en-US" sz="1400" dirty="0" err="1">
                <a:latin typeface="Courier New" charset="0"/>
                <a:ea typeface="Courier New" charset="0"/>
                <a:cs typeface="Courier New" charset="0"/>
              </a:rPr>
              <a:t>pickerView</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UIPickerView</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titleForRow</a:t>
            </a:r>
            <a:r>
              <a:rPr lang="en-US" sz="1400" dirty="0">
                <a:latin typeface="Courier New" charset="0"/>
                <a:ea typeface="Courier New" charset="0"/>
                <a:cs typeface="Courier New" charset="0"/>
              </a:rPr>
              <a:t> row: </a:t>
            </a:r>
            <a:r>
              <a:rPr lang="en-US" sz="1400" dirty="0" err="1">
                <a:latin typeface="Courier New" charset="0"/>
                <a:ea typeface="Courier New" charset="0"/>
                <a:cs typeface="Courier New" charset="0"/>
              </a:rPr>
              <a:t>Int</a:t>
            </a:r>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forComponent</a:t>
            </a:r>
            <a:r>
              <a:rPr lang="en-US" sz="1400" dirty="0">
                <a:latin typeface="Courier New" charset="0"/>
                <a:ea typeface="Courier New" charset="0"/>
                <a:cs typeface="Courier New" charset="0"/>
              </a:rPr>
              <a:t> component: </a:t>
            </a:r>
            <a:r>
              <a:rPr lang="en-US" sz="1400" dirty="0" err="1">
                <a:latin typeface="Courier New" charset="0"/>
                <a:ea typeface="Courier New" charset="0"/>
                <a:cs typeface="Courier New" charset="0"/>
              </a:rPr>
              <a:t>Int</a:t>
            </a:r>
            <a:r>
              <a:rPr lang="en-US" sz="1400" dirty="0">
                <a:latin typeface="Courier New" charset="0"/>
                <a:ea typeface="Courier New" charset="0"/>
                <a:cs typeface="Courier New" charset="0"/>
              </a:rPr>
              <a:t>) -&gt; String? {</a:t>
            </a:r>
          </a:p>
          <a:p>
            <a:pPr marL="635000" indent="-419100"/>
            <a:r>
              <a:rPr lang="en-US" sz="1400" dirty="0">
                <a:latin typeface="Courier New" charset="0"/>
                <a:ea typeface="Courier New" charset="0"/>
                <a:cs typeface="Courier New" charset="0"/>
              </a:rPr>
              <a:t>        // returns String representation of entry at the selected row</a:t>
            </a:r>
          </a:p>
          <a:p>
            <a:pPr marL="635000" indent="-419100"/>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func</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pickerView</a:t>
            </a:r>
            <a:r>
              <a:rPr lang="en-US" sz="1400" dirty="0">
                <a:latin typeface="Courier New" charset="0"/>
                <a:ea typeface="Courier New" charset="0"/>
                <a:cs typeface="Courier New" charset="0"/>
              </a:rPr>
              <a:t>(_ </a:t>
            </a:r>
            <a:r>
              <a:rPr lang="en-US" sz="1400" dirty="0" err="1">
                <a:latin typeface="Courier New" charset="0"/>
                <a:ea typeface="Courier New" charset="0"/>
                <a:cs typeface="Courier New" charset="0"/>
              </a:rPr>
              <a:t>pickerView</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UIPickerView</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didSelectRow</a:t>
            </a:r>
            <a:r>
              <a:rPr lang="en-US" sz="1400" dirty="0">
                <a:latin typeface="Courier New" charset="0"/>
                <a:ea typeface="Courier New" charset="0"/>
                <a:cs typeface="Courier New" charset="0"/>
              </a:rPr>
              <a:t> row: </a:t>
            </a:r>
            <a:r>
              <a:rPr lang="en-US" sz="1400" dirty="0" err="1">
                <a:latin typeface="Courier New" charset="0"/>
                <a:ea typeface="Courier New" charset="0"/>
                <a:cs typeface="Courier New" charset="0"/>
              </a:rPr>
              <a:t>Int</a:t>
            </a:r>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inComponent</a:t>
            </a:r>
            <a:r>
              <a:rPr lang="en-US" sz="1400" dirty="0">
                <a:latin typeface="Courier New" charset="0"/>
                <a:ea typeface="Courier New" charset="0"/>
                <a:cs typeface="Courier New" charset="0"/>
              </a:rPr>
              <a:t> component: </a:t>
            </a:r>
            <a:r>
              <a:rPr lang="en-US" sz="1400" dirty="0" err="1">
                <a:latin typeface="Courier New" charset="0"/>
                <a:ea typeface="Courier New" charset="0"/>
                <a:cs typeface="Courier New" charset="0"/>
              </a:rPr>
              <a:t>Int</a:t>
            </a:r>
            <a:r>
              <a:rPr lang="en-US" sz="1400" dirty="0">
                <a:latin typeface="Courier New" charset="0"/>
                <a:ea typeface="Courier New" charset="0"/>
                <a:cs typeface="Courier New" charset="0"/>
              </a:rPr>
              <a:t>) {</a:t>
            </a:r>
          </a:p>
          <a:p>
            <a:pPr marL="635000" indent="-419100"/>
            <a:r>
              <a:rPr lang="en-US" sz="1400" dirty="0">
                <a:latin typeface="Courier New" charset="0"/>
                <a:ea typeface="Courier New" charset="0"/>
                <a:cs typeface="Courier New" charset="0"/>
              </a:rPr>
              <a:t>        // specifies action to be taken when user selects a row</a:t>
            </a:r>
          </a:p>
          <a:p>
            <a:pPr marL="635000" indent="-419100"/>
            <a:r>
              <a:rPr lang="en-US" sz="1400" dirty="0">
                <a:latin typeface="Courier New" charset="0"/>
                <a:ea typeface="Courier New" charset="0"/>
                <a:cs typeface="Courier New" charset="0"/>
              </a:rPr>
              <a:t>    }</a:t>
            </a:r>
          </a:p>
          <a:p>
            <a:pPr marL="857250" lvl="2" indent="0"/>
            <a:endParaRPr lang="en-US" dirty="0"/>
          </a:p>
          <a:p>
            <a:pPr marL="914400" lvl="1" indent="-457200">
              <a:buFont typeface="+mj-lt"/>
              <a:buAutoNum type="arabicPeriod" startAt="4"/>
            </a:pPr>
            <a:endParaRPr lang="en-US"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21</a:t>
            </a:fld>
            <a:endParaRPr lang="en-US"/>
          </a:p>
        </p:txBody>
      </p:sp>
    </p:spTree>
    <p:extLst>
      <p:ext uri="{BB962C8B-B14F-4D97-AF65-F5344CB8AC3E}">
        <p14:creationId xmlns:p14="http://schemas.microsoft.com/office/powerpoint/2010/main" val="642501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picking cities</a:t>
            </a: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22</a:t>
            </a:fld>
            <a:endParaRPr lang="en-US"/>
          </a:p>
        </p:txBody>
      </p:sp>
      <p:pic>
        <p:nvPicPr>
          <p:cNvPr id="7" name="Picture 6">
            <a:extLst>
              <a:ext uri="{FF2B5EF4-FFF2-40B4-BE49-F238E27FC236}">
                <a16:creationId xmlns:a16="http://schemas.microsoft.com/office/drawing/2014/main" id="{1A604B09-4B74-2249-BD32-90B95142B2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 y="1286782"/>
            <a:ext cx="8839200" cy="5866493"/>
          </a:xfrm>
          <a:prstGeom prst="rect">
            <a:avLst/>
          </a:prstGeom>
        </p:spPr>
      </p:pic>
      <p:pic>
        <p:nvPicPr>
          <p:cNvPr id="8" name="Picture 7">
            <a:extLst>
              <a:ext uri="{FF2B5EF4-FFF2-40B4-BE49-F238E27FC236}">
                <a16:creationId xmlns:a16="http://schemas.microsoft.com/office/drawing/2014/main" id="{38AFD0F9-4229-9342-9003-E9126A7CBF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577" y="2667000"/>
            <a:ext cx="2084198" cy="3657600"/>
          </a:xfrm>
          <a:prstGeom prst="rect">
            <a:avLst/>
          </a:prstGeom>
        </p:spPr>
      </p:pic>
      <p:pic>
        <p:nvPicPr>
          <p:cNvPr id="9" name="Picture 8">
            <a:extLst>
              <a:ext uri="{FF2B5EF4-FFF2-40B4-BE49-F238E27FC236}">
                <a16:creationId xmlns:a16="http://schemas.microsoft.com/office/drawing/2014/main" id="{FD988898-FC3D-2043-AF2E-FB7DAB5C4B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63775" y="2667000"/>
            <a:ext cx="2084198" cy="3657600"/>
          </a:xfrm>
          <a:prstGeom prst="rect">
            <a:avLst/>
          </a:prstGeom>
        </p:spPr>
      </p:pic>
    </p:spTree>
    <p:extLst>
      <p:ext uri="{BB962C8B-B14F-4D97-AF65-F5344CB8AC3E}">
        <p14:creationId xmlns:p14="http://schemas.microsoft.com/office/powerpoint/2010/main" val="15204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Scroll Views</a:t>
            </a: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1574" y="1227274"/>
            <a:ext cx="8014252" cy="5700860"/>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67600" y="76200"/>
            <a:ext cx="2123364" cy="3715887"/>
          </a:xfrm>
          <a:prstGeom prst="rect">
            <a:avLst/>
          </a:prstGeom>
        </p:spPr>
      </p:pic>
    </p:spTree>
    <p:extLst>
      <p:ext uri="{BB962C8B-B14F-4D97-AF65-F5344CB8AC3E}">
        <p14:creationId xmlns:p14="http://schemas.microsoft.com/office/powerpoint/2010/main" val="50970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views</a:t>
            </a: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280904"/>
            <a:ext cx="7566814" cy="5627896"/>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31314" y="284852"/>
            <a:ext cx="2169886" cy="3810000"/>
          </a:xfrm>
          <a:prstGeom prst="rect">
            <a:avLst/>
          </a:prstGeom>
        </p:spPr>
      </p:pic>
    </p:spTree>
    <p:extLst>
      <p:ext uri="{BB962C8B-B14F-4D97-AF65-F5344CB8AC3E}">
        <p14:creationId xmlns:p14="http://schemas.microsoft.com/office/powerpoint/2010/main" val="523130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Protocols</a:t>
            </a:r>
          </a:p>
        </p:txBody>
      </p:sp>
      <p:sp>
        <p:nvSpPr>
          <p:cNvPr id="3" name="Content Placeholder 2"/>
          <p:cNvSpPr>
            <a:spLocks noGrp="1"/>
          </p:cNvSpPr>
          <p:nvPr>
            <p:ph idx="1"/>
          </p:nvPr>
        </p:nvSpPr>
        <p:spPr>
          <a:xfrm>
            <a:off x="685800" y="1219200"/>
            <a:ext cx="8702675" cy="5791200"/>
          </a:xfrm>
        </p:spPr>
        <p:txBody>
          <a:bodyPr/>
          <a:lstStyle/>
          <a:p>
            <a:pPr marL="0" indent="-388937">
              <a:lnSpc>
                <a:spcPct val="90000"/>
              </a:lnSpc>
            </a:pPr>
            <a:r>
              <a:rPr lang="en-US" dirty="0"/>
              <a:t>a </a:t>
            </a:r>
            <a:r>
              <a:rPr lang="en-US" i="1" dirty="0"/>
              <a:t>protocol</a:t>
            </a:r>
            <a:r>
              <a:rPr lang="en-US" dirty="0"/>
              <a:t> defines the properties or methods that an object must have in order to complete a task</a:t>
            </a:r>
          </a:p>
          <a:p>
            <a:pPr marL="736600" lvl="1" indent="-381000">
              <a:lnSpc>
                <a:spcPct val="90000"/>
              </a:lnSpc>
            </a:pPr>
            <a:r>
              <a:rPr lang="en-US" dirty="0"/>
              <a:t>corresponds to a Java interface; used to define the behavior of a family of classes</a:t>
            </a:r>
          </a:p>
          <a:p>
            <a:pPr marL="736600" lvl="1" indent="-381000">
              <a:lnSpc>
                <a:spcPct val="90000"/>
              </a:lnSpc>
            </a:pPr>
            <a:endParaRPr lang="en-US" dirty="0"/>
          </a:p>
          <a:p>
            <a:pPr marL="736600" lvl="1" indent="-381000">
              <a:lnSpc>
                <a:spcPct val="90000"/>
              </a:lnSpc>
            </a:pPr>
            <a:r>
              <a:rPr lang="en-US" dirty="0"/>
              <a:t>e.g., </a:t>
            </a:r>
            <a:r>
              <a:rPr lang="en-US" dirty="0" err="1"/>
              <a:t>CustomStringConvertible</a:t>
            </a:r>
            <a:endParaRPr lang="en-US" dirty="0"/>
          </a:p>
          <a:p>
            <a:pPr marL="1136650" lvl="2" indent="-381000">
              <a:lnSpc>
                <a:spcPct val="90000"/>
              </a:lnSpc>
            </a:pPr>
            <a:r>
              <a:rPr lang="en-US" dirty="0"/>
              <a:t>	built-in protocol, specifies a computed property/field named </a:t>
            </a:r>
            <a:r>
              <a:rPr lang="en-US" sz="1800" dirty="0">
                <a:latin typeface="Courier New" charset="0"/>
                <a:ea typeface="Courier New" charset="0"/>
                <a:cs typeface="Courier New" charset="0"/>
              </a:rPr>
              <a:t>description</a:t>
            </a:r>
            <a:endParaRPr lang="en-US" sz="1800" dirty="0"/>
          </a:p>
          <a:p>
            <a:pPr marL="754063" lvl="2" indent="-342900">
              <a:lnSpc>
                <a:spcPct val="90000"/>
              </a:lnSpc>
              <a:buFont typeface="Wingdings" charset="2"/>
              <a:buChar char="§"/>
            </a:pPr>
            <a:endParaRPr lang="en-US" dirty="0">
              <a:latin typeface="Courier New" charset="0"/>
              <a:ea typeface="Courier New" charset="0"/>
              <a:cs typeface="Courier New" charset="0"/>
            </a:endParaRPr>
          </a:p>
          <a:p>
            <a:pPr marL="915988" lvl="1" indent="0">
              <a:buNone/>
            </a:pPr>
            <a:r>
              <a:rPr lang="en-US" sz="1800" dirty="0">
                <a:latin typeface="Courier New" charset="0"/>
                <a:ea typeface="Courier New" charset="0"/>
                <a:cs typeface="Courier New" charset="0"/>
              </a:rPr>
              <a:t>protocol </a:t>
            </a:r>
            <a:r>
              <a:rPr lang="en-US" sz="1800" dirty="0" err="1">
                <a:latin typeface="Courier New" charset="0"/>
                <a:ea typeface="Courier New" charset="0"/>
                <a:cs typeface="Courier New" charset="0"/>
              </a:rPr>
              <a:t>CustomStringConvertible</a:t>
            </a:r>
            <a:r>
              <a:rPr lang="en-US" sz="1800" dirty="0">
                <a:latin typeface="Courier New" charset="0"/>
                <a:ea typeface="Courier New" charset="0"/>
                <a:cs typeface="Courier New" charset="0"/>
              </a:rPr>
              <a:t> {</a:t>
            </a:r>
          </a:p>
          <a:p>
            <a:pPr marL="915988" lvl="1" indent="0">
              <a:buNone/>
            </a:pPr>
            <a:r>
              <a:rPr lang="en-US" sz="1800" dirty="0">
                <a:latin typeface="Courier New" charset="0"/>
                <a:ea typeface="Courier New" charset="0"/>
                <a:cs typeface="Courier New" charset="0"/>
              </a:rPr>
              <a:t>    </a:t>
            </a:r>
            <a:r>
              <a:rPr lang="en-US" sz="1800" dirty="0" err="1">
                <a:latin typeface="Courier New" charset="0"/>
                <a:ea typeface="Courier New" charset="0"/>
                <a:cs typeface="Courier New" charset="0"/>
              </a:rPr>
              <a:t>var</a:t>
            </a:r>
            <a:r>
              <a:rPr lang="en-US" sz="1800" dirty="0">
                <a:latin typeface="Courier New" charset="0"/>
                <a:ea typeface="Courier New" charset="0"/>
                <a:cs typeface="Courier New" charset="0"/>
              </a:rPr>
              <a:t> description: String { get }</a:t>
            </a:r>
          </a:p>
          <a:p>
            <a:pPr marL="915988" lvl="1" indent="0">
              <a:buNone/>
            </a:pPr>
            <a:r>
              <a:rPr lang="en-US" sz="1800" dirty="0">
                <a:latin typeface="Courier New" charset="0"/>
                <a:ea typeface="Courier New" charset="0"/>
                <a:cs typeface="Courier New" charset="0"/>
              </a:rPr>
              <a:t>}</a:t>
            </a:r>
          </a:p>
          <a:p>
            <a:pPr marL="457200" lvl="1" indent="0">
              <a:buNone/>
            </a:pPr>
            <a:endParaRPr lang="en-US" sz="1600" dirty="0">
              <a:latin typeface="Courier New" charset="0"/>
              <a:ea typeface="Courier New" charset="0"/>
              <a:cs typeface="Courier New" charset="0"/>
            </a:endParaRPr>
          </a:p>
          <a:p>
            <a:pPr marL="457200" lvl="1" indent="0">
              <a:buNone/>
            </a:pPr>
            <a:endParaRPr lang="en-US" sz="1600" dirty="0">
              <a:latin typeface="Courier New" charset="0"/>
              <a:ea typeface="Courier New" charset="0"/>
              <a:cs typeface="Courier New" charset="0"/>
            </a:endParaRPr>
          </a:p>
          <a:p>
            <a:pPr marL="736600" lvl="1" indent="-381000">
              <a:lnSpc>
                <a:spcPct val="90000"/>
              </a:lnSpc>
            </a:pPr>
            <a:r>
              <a:rPr lang="en-US" dirty="0"/>
              <a:t>if a class/struct implements the </a:t>
            </a:r>
            <a:r>
              <a:rPr lang="en-US" dirty="0" err="1"/>
              <a:t>CustomStringConvertible</a:t>
            </a:r>
            <a:r>
              <a:rPr lang="en-US" dirty="0"/>
              <a:t> protocol</a:t>
            </a:r>
          </a:p>
          <a:p>
            <a:pPr marL="1136650" lvl="2" indent="-381000">
              <a:lnSpc>
                <a:spcPct val="90000"/>
              </a:lnSpc>
              <a:buFont typeface="Wingdings" charset="2"/>
              <a:buChar char="ü"/>
            </a:pPr>
            <a:r>
              <a:rPr lang="en-US" dirty="0"/>
              <a:t>can use the computed property/field to convert to a string</a:t>
            </a:r>
          </a:p>
          <a:p>
            <a:pPr marL="1136650" lvl="2" indent="-381000">
              <a:lnSpc>
                <a:spcPct val="90000"/>
              </a:lnSpc>
              <a:buFont typeface="Wingdings" charset="2"/>
              <a:buChar char="ü"/>
            </a:pPr>
            <a:r>
              <a:rPr lang="en-US" dirty="0"/>
              <a:t>will automatically be called when you print an object</a:t>
            </a:r>
          </a:p>
          <a:p>
            <a:pPr marL="1212850" lvl="3" indent="0">
              <a:lnSpc>
                <a:spcPct val="90000"/>
              </a:lnSpc>
              <a:buNone/>
            </a:pPr>
            <a:r>
              <a:rPr lang="en-US" dirty="0">
                <a:latin typeface="+mn-lt"/>
              </a:rPr>
              <a:t>(similar to </a:t>
            </a:r>
            <a:r>
              <a:rPr lang="en-US" sz="1800" dirty="0" err="1">
                <a:latin typeface="Courier New" panose="02070309020205020404" pitchFamily="49" charset="0"/>
                <a:cs typeface="Courier New" panose="02070309020205020404" pitchFamily="49" charset="0"/>
              </a:rPr>
              <a:t>toString</a:t>
            </a:r>
            <a:r>
              <a:rPr lang="en-US" dirty="0">
                <a:latin typeface="+mn-lt"/>
              </a:rPr>
              <a:t> in Java)</a:t>
            </a:r>
          </a:p>
          <a:p>
            <a:pPr marL="457200" lvl="1" indent="0">
              <a:buNone/>
            </a:pPr>
            <a:endParaRPr lang="en-US" sz="1600" dirty="0">
              <a:latin typeface="Courier New" charset="0"/>
              <a:ea typeface="Courier New" charset="0"/>
              <a:cs typeface="Courier New" charset="0"/>
            </a:endParaRP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25</a:t>
            </a:fld>
            <a:endParaRPr lang="en-US" dirty="0"/>
          </a:p>
        </p:txBody>
      </p:sp>
    </p:spTree>
    <p:extLst>
      <p:ext uri="{BB962C8B-B14F-4D97-AF65-F5344CB8AC3E}">
        <p14:creationId xmlns:p14="http://schemas.microsoft.com/office/powerpoint/2010/main" val="750690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CustomStringConvertible</a:t>
            </a:r>
            <a:endParaRPr lang="en-US" dirty="0"/>
          </a:p>
        </p:txBody>
      </p:sp>
      <p:sp>
        <p:nvSpPr>
          <p:cNvPr id="3" name="Content Placeholder 2"/>
          <p:cNvSpPr>
            <a:spLocks noGrp="1"/>
          </p:cNvSpPr>
          <p:nvPr>
            <p:ph idx="1"/>
          </p:nvPr>
        </p:nvSpPr>
        <p:spPr>
          <a:xfrm>
            <a:off x="685800" y="1219200"/>
            <a:ext cx="8702675" cy="5791200"/>
          </a:xfrm>
        </p:spPr>
        <p:txBody>
          <a:bodyPr/>
          <a:lstStyle/>
          <a:p>
            <a:pPr marL="355600" lvl="1" indent="0">
              <a:lnSpc>
                <a:spcPct val="90000"/>
              </a:lnSpc>
              <a:buNone/>
            </a:pPr>
            <a:r>
              <a:rPr lang="en-US" dirty="0"/>
              <a:t>e.g., a Name struct that can be printed</a:t>
            </a:r>
          </a:p>
          <a:p>
            <a:pPr marL="736600" lvl="1" indent="-381000">
              <a:lnSpc>
                <a:spcPct val="90000"/>
              </a:lnSpc>
            </a:pPr>
            <a:endParaRPr lang="en-US" dirty="0"/>
          </a:p>
          <a:p>
            <a:pPr marL="736600" lvl="1" indent="-381000">
              <a:lnSpc>
                <a:spcPct val="90000"/>
              </a:lnSpc>
            </a:pPr>
            <a:endParaRPr lang="en-US" dirty="0"/>
          </a:p>
          <a:p>
            <a:pPr indent="0">
              <a:lnSpc>
                <a:spcPct val="90000"/>
              </a:lnSpc>
              <a:spcBef>
                <a:spcPts val="0"/>
              </a:spcBef>
            </a:pPr>
            <a:r>
              <a:rPr lang="en-US" sz="1600" dirty="0">
                <a:solidFill>
                  <a:schemeClr val="tx1"/>
                </a:solidFill>
                <a:latin typeface="Courier New" charset="0"/>
                <a:ea typeface="Courier New" charset="0"/>
                <a:cs typeface="Courier New" charset="0"/>
              </a:rPr>
              <a:t>struct Name: </a:t>
            </a:r>
            <a:r>
              <a:rPr lang="en-US" sz="1600" dirty="0" err="1">
                <a:solidFill>
                  <a:schemeClr val="tx2"/>
                </a:solidFill>
                <a:latin typeface="Courier New" charset="0"/>
                <a:ea typeface="Courier New" charset="0"/>
                <a:cs typeface="Courier New" charset="0"/>
              </a:rPr>
              <a:t>CustomStringConvertible</a:t>
            </a:r>
            <a:r>
              <a:rPr lang="en-US" sz="1600" dirty="0">
                <a:solidFill>
                  <a:schemeClr val="tx2"/>
                </a:solidFill>
                <a:latin typeface="Courier New" charset="0"/>
                <a:ea typeface="Courier New" charset="0"/>
                <a:cs typeface="Courier New" charset="0"/>
              </a:rPr>
              <a:t> </a:t>
            </a:r>
            <a:r>
              <a:rPr lang="en-US" sz="1600" dirty="0">
                <a:solidFill>
                  <a:schemeClr val="tx1"/>
                </a:solidFill>
                <a:latin typeface="Courier New" charset="0"/>
                <a:ea typeface="Courier New" charset="0"/>
                <a:cs typeface="Courier New" charset="0"/>
              </a:rPr>
              <a:t>{</a:t>
            </a:r>
          </a:p>
          <a:p>
            <a:pPr indent="0">
              <a:lnSpc>
                <a:spcPct val="90000"/>
              </a:lnSpc>
              <a:spcBef>
                <a:spcPts val="0"/>
              </a:spcBef>
            </a:pP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var</a:t>
            </a:r>
            <a:r>
              <a:rPr lang="en-US" sz="1600" dirty="0">
                <a:solidFill>
                  <a:schemeClr val="tx1"/>
                </a:solidFill>
                <a:latin typeface="Courier New" charset="0"/>
                <a:ea typeface="Courier New" charset="0"/>
                <a:cs typeface="Courier New" charset="0"/>
              </a:rPr>
              <a:t> first: String</a:t>
            </a:r>
          </a:p>
          <a:p>
            <a:pPr indent="0">
              <a:lnSpc>
                <a:spcPct val="90000"/>
              </a:lnSpc>
              <a:spcBef>
                <a:spcPts val="0"/>
              </a:spcBef>
            </a:pP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var</a:t>
            </a:r>
            <a:r>
              <a:rPr lang="en-US" sz="1600" dirty="0">
                <a:solidFill>
                  <a:schemeClr val="tx1"/>
                </a:solidFill>
                <a:latin typeface="Courier New" charset="0"/>
                <a:ea typeface="Courier New" charset="0"/>
                <a:cs typeface="Courier New" charset="0"/>
              </a:rPr>
              <a:t> middle: Character</a:t>
            </a:r>
          </a:p>
          <a:p>
            <a:pPr indent="0">
              <a:lnSpc>
                <a:spcPct val="90000"/>
              </a:lnSpc>
              <a:spcBef>
                <a:spcPts val="0"/>
              </a:spcBef>
            </a:pP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var</a:t>
            </a:r>
            <a:r>
              <a:rPr lang="en-US" sz="1600" dirty="0">
                <a:solidFill>
                  <a:schemeClr val="tx1"/>
                </a:solidFill>
                <a:latin typeface="Courier New" charset="0"/>
                <a:ea typeface="Courier New" charset="0"/>
                <a:cs typeface="Courier New" charset="0"/>
              </a:rPr>
              <a:t> last: String</a:t>
            </a:r>
          </a:p>
          <a:p>
            <a:pPr indent="0">
              <a:lnSpc>
                <a:spcPct val="90000"/>
              </a:lnSpc>
              <a:spcBef>
                <a:spcPts val="0"/>
              </a:spcBef>
            </a:pPr>
            <a:r>
              <a:rPr lang="en-US" sz="1600" dirty="0">
                <a:solidFill>
                  <a:schemeClr val="tx1"/>
                </a:solidFill>
                <a:latin typeface="Courier New" charset="0"/>
                <a:ea typeface="Courier New" charset="0"/>
                <a:cs typeface="Courier New" charset="0"/>
              </a:rPr>
              <a:t>        </a:t>
            </a:r>
          </a:p>
          <a:p>
            <a:pPr indent="0">
              <a:lnSpc>
                <a:spcPct val="90000"/>
              </a:lnSpc>
              <a:spcBef>
                <a:spcPts val="0"/>
              </a:spcBef>
            </a:pPr>
            <a:r>
              <a:rPr lang="en-US" sz="1600" dirty="0">
                <a:solidFill>
                  <a:schemeClr val="tx2"/>
                </a:solidFill>
                <a:latin typeface="Courier New" charset="0"/>
                <a:ea typeface="Courier New" charset="0"/>
                <a:cs typeface="Courier New" charset="0"/>
              </a:rPr>
              <a:t>    </a:t>
            </a:r>
            <a:r>
              <a:rPr lang="en-US" sz="1600" dirty="0" err="1">
                <a:solidFill>
                  <a:schemeClr val="tx2"/>
                </a:solidFill>
                <a:latin typeface="Courier New" charset="0"/>
                <a:ea typeface="Courier New" charset="0"/>
                <a:cs typeface="Courier New" charset="0"/>
              </a:rPr>
              <a:t>var</a:t>
            </a:r>
            <a:r>
              <a:rPr lang="en-US" sz="1600" dirty="0">
                <a:solidFill>
                  <a:schemeClr val="tx2"/>
                </a:solidFill>
                <a:latin typeface="Courier New" charset="0"/>
                <a:ea typeface="Courier New" charset="0"/>
                <a:cs typeface="Courier New" charset="0"/>
              </a:rPr>
              <a:t> description: String {</a:t>
            </a:r>
          </a:p>
          <a:p>
            <a:pPr indent="0">
              <a:lnSpc>
                <a:spcPct val="90000"/>
              </a:lnSpc>
              <a:spcBef>
                <a:spcPts val="0"/>
              </a:spcBef>
            </a:pPr>
            <a:r>
              <a:rPr lang="en-US" sz="1600" dirty="0">
                <a:solidFill>
                  <a:schemeClr val="tx2"/>
                </a:solidFill>
                <a:latin typeface="Courier New" charset="0"/>
                <a:ea typeface="Courier New" charset="0"/>
                <a:cs typeface="Courier New" charset="0"/>
              </a:rPr>
              <a:t>        return "\(</a:t>
            </a:r>
            <a:r>
              <a:rPr lang="en-US" sz="1600" dirty="0" err="1">
                <a:solidFill>
                  <a:schemeClr val="tx2"/>
                </a:solidFill>
                <a:latin typeface="Courier New" charset="0"/>
                <a:ea typeface="Courier New" charset="0"/>
                <a:cs typeface="Courier New" charset="0"/>
              </a:rPr>
              <a:t>self.first</a:t>
            </a:r>
            <a:r>
              <a:rPr lang="en-US" sz="1600" dirty="0">
                <a:solidFill>
                  <a:schemeClr val="tx2"/>
                </a:solidFill>
                <a:latin typeface="Courier New" charset="0"/>
                <a:ea typeface="Courier New" charset="0"/>
                <a:cs typeface="Courier New" charset="0"/>
              </a:rPr>
              <a:t>) \(</a:t>
            </a:r>
            <a:r>
              <a:rPr lang="en-US" sz="1600" dirty="0" err="1">
                <a:solidFill>
                  <a:schemeClr val="tx2"/>
                </a:solidFill>
                <a:latin typeface="Courier New" charset="0"/>
                <a:ea typeface="Courier New" charset="0"/>
                <a:cs typeface="Courier New" charset="0"/>
              </a:rPr>
              <a:t>self.middle</a:t>
            </a:r>
            <a:r>
              <a:rPr lang="en-US" sz="1600" dirty="0">
                <a:solidFill>
                  <a:schemeClr val="tx2"/>
                </a:solidFill>
                <a:latin typeface="Courier New" charset="0"/>
                <a:ea typeface="Courier New" charset="0"/>
                <a:cs typeface="Courier New" charset="0"/>
              </a:rPr>
              <a:t>). \(</a:t>
            </a:r>
            <a:r>
              <a:rPr lang="en-US" sz="1600" dirty="0" err="1">
                <a:solidFill>
                  <a:schemeClr val="tx2"/>
                </a:solidFill>
                <a:latin typeface="Courier New" charset="0"/>
                <a:ea typeface="Courier New" charset="0"/>
                <a:cs typeface="Courier New" charset="0"/>
              </a:rPr>
              <a:t>self.last</a:t>
            </a:r>
            <a:r>
              <a:rPr lang="en-US" sz="1600" dirty="0">
                <a:solidFill>
                  <a:schemeClr val="tx2"/>
                </a:solidFill>
                <a:latin typeface="Courier New" charset="0"/>
                <a:ea typeface="Courier New" charset="0"/>
                <a:cs typeface="Courier New" charset="0"/>
              </a:rPr>
              <a:t>)"</a:t>
            </a:r>
          </a:p>
          <a:p>
            <a:pPr indent="0">
              <a:lnSpc>
                <a:spcPct val="90000"/>
              </a:lnSpc>
              <a:spcBef>
                <a:spcPts val="0"/>
              </a:spcBef>
            </a:pPr>
            <a:r>
              <a:rPr lang="en-US" sz="1600" dirty="0">
                <a:solidFill>
                  <a:schemeClr val="tx2"/>
                </a:solidFill>
                <a:latin typeface="Courier New" charset="0"/>
                <a:ea typeface="Courier New" charset="0"/>
                <a:cs typeface="Courier New" charset="0"/>
              </a:rPr>
              <a:t>    }</a:t>
            </a:r>
          </a:p>
          <a:p>
            <a:pPr indent="0">
              <a:lnSpc>
                <a:spcPct val="90000"/>
              </a:lnSpc>
              <a:spcBef>
                <a:spcPts val="0"/>
              </a:spcBef>
            </a:pPr>
            <a:r>
              <a:rPr lang="en-US" sz="1600" dirty="0">
                <a:solidFill>
                  <a:schemeClr val="tx1"/>
                </a:solidFill>
                <a:latin typeface="Courier New" charset="0"/>
                <a:ea typeface="Courier New" charset="0"/>
                <a:cs typeface="Courier New" charset="0"/>
              </a:rPr>
              <a:t>}</a:t>
            </a:r>
          </a:p>
          <a:p>
            <a:pPr marL="687388" lvl="2" indent="-276225">
              <a:lnSpc>
                <a:spcPct val="90000"/>
              </a:lnSpc>
            </a:pPr>
            <a:endParaRPr lang="en-US" sz="1200" dirty="0"/>
          </a:p>
          <a:p>
            <a:pPr marL="687388" lvl="2" indent="-276225">
              <a:lnSpc>
                <a:spcPct val="90000"/>
              </a:lnSpc>
            </a:pPr>
            <a:endParaRPr lang="en-US" sz="1600" dirty="0">
              <a:latin typeface="Courier New" charset="0"/>
              <a:cs typeface="Courier New" charset="0"/>
            </a:endParaRPr>
          </a:p>
          <a:p>
            <a:pPr indent="9525"/>
            <a:r>
              <a:rPr lang="en-US" sz="1600" dirty="0">
                <a:solidFill>
                  <a:schemeClr val="tx1"/>
                </a:solidFill>
                <a:latin typeface="Courier New" charset="0"/>
                <a:cs typeface="Courier New" charset="0"/>
              </a:rPr>
              <a:t>let me = Name(first: "Dave", middle: "W", last: "Reed")</a:t>
            </a:r>
            <a:br>
              <a:rPr lang="en-US" sz="1600" dirty="0">
                <a:solidFill>
                  <a:schemeClr val="tx1"/>
                </a:solidFill>
                <a:latin typeface="Courier New" charset="0"/>
                <a:cs typeface="Courier New" charset="0"/>
              </a:rPr>
            </a:br>
            <a:endParaRPr lang="en-US" sz="1600" dirty="0">
              <a:solidFill>
                <a:schemeClr val="tx1"/>
              </a:solidFill>
              <a:latin typeface="Courier New" charset="0"/>
              <a:cs typeface="Courier New" charset="0"/>
            </a:endParaRPr>
          </a:p>
          <a:p>
            <a:pPr indent="9525"/>
            <a:endParaRPr lang="en-US" sz="1600" dirty="0">
              <a:solidFill>
                <a:schemeClr val="tx1"/>
              </a:solidFill>
              <a:latin typeface="Courier New" charset="0"/>
              <a:ea typeface="Courier New" charset="0"/>
              <a:cs typeface="Courier New" charset="0"/>
            </a:endParaRPr>
          </a:p>
          <a:p>
            <a:pPr indent="0">
              <a:lnSpc>
                <a:spcPct val="90000"/>
              </a:lnSpc>
              <a:spcBef>
                <a:spcPts val="0"/>
              </a:spcBef>
            </a:pPr>
            <a:r>
              <a:rPr lang="en-US" sz="1600" dirty="0" err="1">
                <a:solidFill>
                  <a:schemeClr val="tx1"/>
                </a:solidFill>
                <a:latin typeface="Courier New" charset="0"/>
                <a:ea typeface="Courier New" charset="0"/>
                <a:cs typeface="Courier New" charset="0"/>
              </a:rPr>
              <a:t>me.description</a:t>
            </a:r>
            <a:r>
              <a:rPr lang="en-US" sz="1600" dirty="0">
                <a:solidFill>
                  <a:schemeClr val="tx1"/>
                </a:solidFill>
                <a:latin typeface="Courier New" charset="0"/>
                <a:ea typeface="Courier New" charset="0"/>
                <a:cs typeface="Courier New" charset="0"/>
              </a:rPr>
              <a:t> 		</a:t>
            </a:r>
            <a:r>
              <a:rPr lang="en-US" sz="1600" dirty="0">
                <a:solidFill>
                  <a:schemeClr val="tx2"/>
                </a:solidFill>
                <a:latin typeface="Courier New" charset="0"/>
                <a:ea typeface="Courier New" charset="0"/>
                <a:cs typeface="Courier New" charset="0"/>
                <a:sym typeface="Wingdings"/>
              </a:rPr>
              <a:t> "Dave W. Reed"</a:t>
            </a:r>
          </a:p>
          <a:p>
            <a:pPr indent="0">
              <a:lnSpc>
                <a:spcPct val="90000"/>
              </a:lnSpc>
              <a:spcBef>
                <a:spcPts val="0"/>
              </a:spcBef>
            </a:pPr>
            <a:endParaRPr lang="en-US" sz="1600" dirty="0">
              <a:solidFill>
                <a:schemeClr val="tx1"/>
              </a:solidFill>
              <a:latin typeface="Courier New" charset="0"/>
              <a:ea typeface="Courier New" charset="0"/>
              <a:cs typeface="Courier New" charset="0"/>
              <a:sym typeface="Wingdings"/>
            </a:endParaRPr>
          </a:p>
          <a:p>
            <a:pPr indent="0">
              <a:lnSpc>
                <a:spcPct val="90000"/>
              </a:lnSpc>
              <a:spcBef>
                <a:spcPts val="0"/>
              </a:spcBef>
            </a:pPr>
            <a:endParaRPr lang="en-US" sz="1600" dirty="0">
              <a:solidFill>
                <a:schemeClr val="tx1"/>
              </a:solidFill>
              <a:latin typeface="Courier New" charset="0"/>
              <a:ea typeface="Courier New" charset="0"/>
              <a:cs typeface="Courier New" charset="0"/>
              <a:sym typeface="Wingdings"/>
            </a:endParaRPr>
          </a:p>
          <a:p>
            <a:pPr indent="0">
              <a:lnSpc>
                <a:spcPct val="90000"/>
              </a:lnSpc>
              <a:spcBef>
                <a:spcPts val="0"/>
              </a:spcBef>
            </a:pPr>
            <a:r>
              <a:rPr lang="en-US" sz="1600" dirty="0">
                <a:solidFill>
                  <a:schemeClr val="tx1"/>
                </a:solidFill>
                <a:latin typeface="Courier New" charset="0"/>
                <a:ea typeface="Courier New" charset="0"/>
                <a:cs typeface="Courier New" charset="0"/>
                <a:sym typeface="Wingdings"/>
              </a:rPr>
              <a:t>print(me)			</a:t>
            </a:r>
            <a:endParaRPr lang="en-US" sz="1600" dirty="0">
              <a:solidFill>
                <a:schemeClr val="tx1"/>
              </a:solidFill>
              <a:latin typeface="Courier New" charset="0"/>
              <a:ea typeface="Courier New" charset="0"/>
              <a:cs typeface="Courier New" charset="0"/>
            </a:endParaRPr>
          </a:p>
          <a:p>
            <a:pPr marL="687388" lvl="2" indent="-276225">
              <a:lnSpc>
                <a:spcPct val="90000"/>
              </a:lnSpc>
            </a:pPr>
            <a:endParaRPr lang="en-US" sz="1200"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26</a:t>
            </a:fld>
            <a:endParaRPr lang="en-US" dirty="0"/>
          </a:p>
        </p:txBody>
      </p:sp>
    </p:spTree>
    <p:extLst>
      <p:ext uri="{BB962C8B-B14F-4D97-AF65-F5344CB8AC3E}">
        <p14:creationId xmlns:p14="http://schemas.microsoft.com/office/powerpoint/2010/main" val="145626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equality</a:t>
            </a:r>
          </a:p>
        </p:txBody>
      </p:sp>
      <p:sp>
        <p:nvSpPr>
          <p:cNvPr id="3" name="Content Placeholder 2"/>
          <p:cNvSpPr>
            <a:spLocks noGrp="1"/>
          </p:cNvSpPr>
          <p:nvPr>
            <p:ph idx="1"/>
          </p:nvPr>
        </p:nvSpPr>
        <p:spPr>
          <a:xfrm>
            <a:off x="685800" y="1219200"/>
            <a:ext cx="8702675" cy="2426942"/>
          </a:xfrm>
        </p:spPr>
        <p:txBody>
          <a:bodyPr/>
          <a:lstStyle/>
          <a:p>
            <a:pPr marL="0" indent="-388937">
              <a:lnSpc>
                <a:spcPct val="90000"/>
              </a:lnSpc>
            </a:pPr>
            <a:r>
              <a:rPr lang="en-US" dirty="0"/>
              <a:t>by default, user-defined objects cannot be tested for equality</a:t>
            </a:r>
          </a:p>
          <a:p>
            <a:pPr marL="754063" lvl="2" indent="-342900">
              <a:lnSpc>
                <a:spcPct val="90000"/>
              </a:lnSpc>
              <a:buFont typeface="Wingdings" charset="2"/>
              <a:buChar char="§"/>
            </a:pPr>
            <a:endParaRPr lang="en-US" dirty="0">
              <a:latin typeface="Courier New" charset="0"/>
              <a:ea typeface="Courier New" charset="0"/>
              <a:cs typeface="Courier New" charset="0"/>
            </a:endParaRPr>
          </a:p>
          <a:p>
            <a:pPr indent="0">
              <a:lnSpc>
                <a:spcPct val="90000"/>
              </a:lnSpc>
              <a:spcBef>
                <a:spcPts val="0"/>
              </a:spcBef>
            </a:pPr>
            <a:r>
              <a:rPr lang="en-US" sz="1800" dirty="0" err="1">
                <a:solidFill>
                  <a:schemeClr val="tx1"/>
                </a:solidFill>
                <a:latin typeface="Courier New" charset="0"/>
                <a:ea typeface="Courier New" charset="0"/>
                <a:cs typeface="Courier New" charset="0"/>
              </a:rPr>
              <a:t>var</a:t>
            </a:r>
            <a:r>
              <a:rPr lang="en-US" sz="1800" dirty="0">
                <a:solidFill>
                  <a:schemeClr val="tx1"/>
                </a:solidFill>
                <a:latin typeface="Courier New" charset="0"/>
                <a:ea typeface="Courier New" charset="0"/>
                <a:cs typeface="Courier New" charset="0"/>
              </a:rPr>
              <a:t> me = Name(first: "Dave", middle: "W", last: "Reed")</a:t>
            </a:r>
          </a:p>
          <a:p>
            <a:pPr indent="0">
              <a:lnSpc>
                <a:spcPct val="90000"/>
              </a:lnSpc>
              <a:spcBef>
                <a:spcPts val="0"/>
              </a:spcBef>
            </a:pPr>
            <a:r>
              <a:rPr lang="en-US" sz="1800" dirty="0" err="1">
                <a:solidFill>
                  <a:schemeClr val="tx1"/>
                </a:solidFill>
                <a:latin typeface="Courier New" charset="0"/>
                <a:ea typeface="Courier New" charset="0"/>
                <a:cs typeface="Courier New" charset="0"/>
              </a:rPr>
              <a:t>var</a:t>
            </a:r>
            <a:r>
              <a:rPr lang="en-US" sz="1800" dirty="0">
                <a:solidFill>
                  <a:schemeClr val="tx1"/>
                </a:solidFill>
                <a:latin typeface="Courier New" charset="0"/>
                <a:ea typeface="Courier New" charset="0"/>
                <a:cs typeface="Courier New" charset="0"/>
              </a:rPr>
              <a:t> </a:t>
            </a:r>
            <a:r>
              <a:rPr lang="en-US" sz="1800" dirty="0" err="1">
                <a:solidFill>
                  <a:schemeClr val="tx1"/>
                </a:solidFill>
                <a:latin typeface="Courier New" charset="0"/>
                <a:ea typeface="Courier New" charset="0"/>
                <a:cs typeface="Courier New" charset="0"/>
              </a:rPr>
              <a:t>notMe</a:t>
            </a:r>
            <a:r>
              <a:rPr lang="en-US" sz="1800" dirty="0">
                <a:solidFill>
                  <a:schemeClr val="tx1"/>
                </a:solidFill>
                <a:latin typeface="Courier New" charset="0"/>
                <a:ea typeface="Courier New" charset="0"/>
                <a:cs typeface="Courier New" charset="0"/>
              </a:rPr>
              <a:t> = Name(first: "Dale", middle: "F", last: "Reed")</a:t>
            </a:r>
          </a:p>
          <a:p>
            <a:pPr indent="0">
              <a:lnSpc>
                <a:spcPct val="90000"/>
              </a:lnSpc>
              <a:spcBef>
                <a:spcPts val="0"/>
              </a:spcBef>
            </a:pPr>
            <a:endParaRPr lang="en-US" sz="1800" dirty="0">
              <a:solidFill>
                <a:schemeClr val="tx1"/>
              </a:solidFill>
              <a:latin typeface="Courier New" charset="0"/>
              <a:ea typeface="Courier New" charset="0"/>
              <a:cs typeface="Courier New" charset="0"/>
            </a:endParaRPr>
          </a:p>
          <a:p>
            <a:pPr indent="0">
              <a:lnSpc>
                <a:spcPct val="90000"/>
              </a:lnSpc>
              <a:spcBef>
                <a:spcPts val="0"/>
              </a:spcBef>
            </a:pPr>
            <a:r>
              <a:rPr lang="en-US" sz="1800" dirty="0">
                <a:solidFill>
                  <a:schemeClr val="tx1"/>
                </a:solidFill>
                <a:latin typeface="Courier New" charset="0"/>
                <a:ea typeface="Courier New" charset="0"/>
                <a:cs typeface="Courier New" charset="0"/>
              </a:rPr>
              <a:t>if me == </a:t>
            </a:r>
            <a:r>
              <a:rPr lang="en-US" sz="1800" dirty="0" err="1">
                <a:solidFill>
                  <a:schemeClr val="tx1"/>
                </a:solidFill>
                <a:latin typeface="Courier New" charset="0"/>
                <a:ea typeface="Courier New" charset="0"/>
                <a:cs typeface="Courier New" charset="0"/>
              </a:rPr>
              <a:t>notMe</a:t>
            </a:r>
            <a:r>
              <a:rPr lang="en-US" sz="1800" dirty="0">
                <a:solidFill>
                  <a:schemeClr val="tx1"/>
                </a:solidFill>
                <a:latin typeface="Courier New" charset="0"/>
                <a:ea typeface="Courier New" charset="0"/>
                <a:cs typeface="Courier New" charset="0"/>
              </a:rPr>
              <a:t> {			</a:t>
            </a:r>
            <a:r>
              <a:rPr lang="en-US" sz="1800" dirty="0">
                <a:solidFill>
                  <a:schemeClr val="tx2"/>
                </a:solidFill>
                <a:latin typeface="Courier New" charset="0"/>
                <a:ea typeface="Courier New" charset="0"/>
                <a:cs typeface="Courier New" charset="0"/>
                <a:sym typeface="Wingdings"/>
              </a:rPr>
              <a:t> ERROR</a:t>
            </a:r>
            <a:endParaRPr lang="en-US" sz="1800" dirty="0">
              <a:solidFill>
                <a:schemeClr val="tx2"/>
              </a:solidFill>
              <a:latin typeface="Courier New" charset="0"/>
              <a:ea typeface="Courier New" charset="0"/>
              <a:cs typeface="Courier New" charset="0"/>
            </a:endParaRPr>
          </a:p>
          <a:p>
            <a:pPr indent="0">
              <a:lnSpc>
                <a:spcPct val="90000"/>
              </a:lnSpc>
              <a:spcBef>
                <a:spcPts val="0"/>
              </a:spcBef>
            </a:pPr>
            <a:r>
              <a:rPr lang="en-US" sz="1800" dirty="0">
                <a:solidFill>
                  <a:schemeClr val="tx1"/>
                </a:solidFill>
                <a:latin typeface="Courier New" charset="0"/>
                <a:ea typeface="Courier New" charset="0"/>
                <a:cs typeface="Courier New" charset="0"/>
                <a:sym typeface="Wingdings"/>
              </a:rPr>
              <a:t>    . . .</a:t>
            </a:r>
          </a:p>
          <a:p>
            <a:pPr indent="0">
              <a:lnSpc>
                <a:spcPct val="90000"/>
              </a:lnSpc>
              <a:spcBef>
                <a:spcPts val="0"/>
              </a:spcBef>
            </a:pPr>
            <a:r>
              <a:rPr lang="en-US" sz="1800" dirty="0">
                <a:solidFill>
                  <a:schemeClr val="tx1"/>
                </a:solidFill>
                <a:latin typeface="Courier New" charset="0"/>
                <a:ea typeface="Courier New" charset="0"/>
                <a:cs typeface="Courier New" charset="0"/>
                <a:sym typeface="Wingdings"/>
              </a:rPr>
              <a:t>}</a:t>
            </a:r>
            <a:endParaRPr lang="en-US" sz="2800" dirty="0">
              <a:sym typeface="Wingdings"/>
            </a:endParaRP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27</a:t>
            </a:fld>
            <a:endParaRPr lang="en-US" dirty="0"/>
          </a:p>
        </p:txBody>
      </p:sp>
      <p:sp>
        <p:nvSpPr>
          <p:cNvPr id="5" name="Content Placeholder 2"/>
          <p:cNvSpPr txBox="1">
            <a:spLocks/>
          </p:cNvSpPr>
          <p:nvPr/>
        </p:nvSpPr>
        <p:spPr bwMode="auto">
          <a:xfrm>
            <a:off x="635000" y="4027142"/>
            <a:ext cx="8702675" cy="267845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accent2"/>
                </a:solidFill>
                <a:latin typeface="+mn-lt"/>
                <a:ea typeface="ＭＳ Ｐゴシック" charset="-128"/>
                <a:cs typeface="ＭＳ Ｐゴシック" charset="-128"/>
              </a:defRPr>
            </a:lvl1pPr>
            <a:lvl2pPr marL="742950" indent="-285750" algn="l" rtl="0" eaLnBrk="0" fontAlgn="base" hangingPunct="0">
              <a:lnSpc>
                <a:spcPct val="80000"/>
              </a:lnSpc>
              <a:spcBef>
                <a:spcPct val="20000"/>
              </a:spcBef>
              <a:spcAft>
                <a:spcPct val="0"/>
              </a:spcAft>
              <a:buFont typeface="Wingdings" charset="0"/>
              <a:buChar char="§"/>
              <a:defRPr sz="2000">
                <a:solidFill>
                  <a:schemeClr val="tx1"/>
                </a:solidFill>
                <a:latin typeface="+mn-lt"/>
                <a:ea typeface="ＭＳ Ｐゴシック" charset="-128"/>
              </a:defRPr>
            </a:lvl2pPr>
            <a:lvl3pPr marL="1143000" indent="-228600" algn="l" rtl="0" eaLnBrk="0" fontAlgn="base" hangingPunct="0">
              <a:lnSpc>
                <a:spcPct val="80000"/>
              </a:lnSpc>
              <a:spcBef>
                <a:spcPct val="20000"/>
              </a:spcBef>
              <a:spcAft>
                <a:spcPct val="0"/>
              </a:spcAft>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12700" indent="0">
              <a:lnSpc>
                <a:spcPct val="90000"/>
              </a:lnSpc>
              <a:spcBef>
                <a:spcPts val="0"/>
              </a:spcBef>
            </a:pPr>
            <a:r>
              <a:rPr lang="en-US" kern="0" dirty="0"/>
              <a:t>the </a:t>
            </a:r>
            <a:r>
              <a:rPr lang="en-US" kern="0" dirty="0" err="1"/>
              <a:t>Equatable</a:t>
            </a:r>
            <a:r>
              <a:rPr lang="en-US" kern="0" dirty="0"/>
              <a:t> protocol specifies a static == operator for comparisons</a:t>
            </a:r>
          </a:p>
          <a:p>
            <a:pPr marL="865187">
              <a:lnSpc>
                <a:spcPct val="90000"/>
              </a:lnSpc>
              <a:spcBef>
                <a:spcPts val="0"/>
              </a:spcBef>
              <a:buFont typeface="Wingdings" charset="2"/>
              <a:buChar char="§"/>
            </a:pPr>
            <a:r>
              <a:rPr lang="en-US" sz="2000" kern="0" dirty="0">
                <a:solidFill>
                  <a:schemeClr val="tx1"/>
                </a:solidFill>
              </a:rPr>
              <a:t>operators are implemented as static methods</a:t>
            </a:r>
          </a:p>
          <a:p>
            <a:pPr marL="865187">
              <a:lnSpc>
                <a:spcPct val="90000"/>
              </a:lnSpc>
              <a:spcBef>
                <a:spcPts val="0"/>
              </a:spcBef>
              <a:buFont typeface="Wingdings" charset="2"/>
              <a:buChar char="§"/>
            </a:pPr>
            <a:r>
              <a:rPr lang="en-US" sz="2000" kern="0" dirty="0">
                <a:solidFill>
                  <a:schemeClr val="tx1"/>
                </a:solidFill>
              </a:rPr>
              <a:t>defined like a method, but called like an operator:</a:t>
            </a:r>
            <a:r>
              <a:rPr lang="en-US" sz="1800" kern="0" dirty="0">
                <a:solidFill>
                  <a:schemeClr val="tx1"/>
                </a:solidFill>
                <a:latin typeface="Courier New" charset="0"/>
                <a:ea typeface="Courier New" charset="0"/>
                <a:cs typeface="Courier New" charset="0"/>
              </a:rPr>
              <a:t> </a:t>
            </a:r>
            <a:r>
              <a:rPr lang="en-US" sz="2000" kern="0" dirty="0">
                <a:solidFill>
                  <a:schemeClr val="tx1"/>
                </a:solidFill>
              </a:rPr>
              <a:t> </a:t>
            </a:r>
            <a:r>
              <a:rPr lang="en-US" sz="1800" kern="0" dirty="0">
                <a:solidFill>
                  <a:schemeClr val="tx1"/>
                </a:solidFill>
                <a:latin typeface="Courier New" charset="0"/>
                <a:ea typeface="Courier New" charset="0"/>
                <a:cs typeface="Courier New" charset="0"/>
              </a:rPr>
              <a:t>me == </a:t>
            </a:r>
            <a:r>
              <a:rPr lang="en-US" sz="1800" kern="0" dirty="0" err="1">
                <a:solidFill>
                  <a:schemeClr val="tx1"/>
                </a:solidFill>
                <a:latin typeface="Courier New" charset="0"/>
                <a:ea typeface="Courier New" charset="0"/>
                <a:cs typeface="Courier New" charset="0"/>
              </a:rPr>
              <a:t>notMe</a:t>
            </a:r>
            <a:endParaRPr lang="en-US" sz="1800" kern="0" dirty="0">
              <a:solidFill>
                <a:schemeClr val="tx1"/>
              </a:solidFill>
              <a:latin typeface="Courier New" charset="0"/>
              <a:ea typeface="Courier New" charset="0"/>
              <a:cs typeface="Courier New" charset="0"/>
            </a:endParaRPr>
          </a:p>
          <a:p>
            <a:pPr marL="12700" indent="0">
              <a:lnSpc>
                <a:spcPct val="90000"/>
              </a:lnSpc>
              <a:spcBef>
                <a:spcPts val="0"/>
              </a:spcBef>
            </a:pPr>
            <a:endParaRPr lang="en-US" kern="0" dirty="0"/>
          </a:p>
          <a:p>
            <a:pPr marL="460375" lvl="1" indent="0">
              <a:buNone/>
            </a:pPr>
            <a:r>
              <a:rPr lang="en-US" sz="1800" dirty="0">
                <a:latin typeface="Courier New" charset="0"/>
                <a:ea typeface="Courier New" charset="0"/>
                <a:cs typeface="Courier New" charset="0"/>
              </a:rPr>
              <a:t>protocol </a:t>
            </a:r>
            <a:r>
              <a:rPr lang="en-US" sz="1800" dirty="0" err="1">
                <a:latin typeface="Courier New" charset="0"/>
                <a:ea typeface="Courier New" charset="0"/>
                <a:cs typeface="Courier New" charset="0"/>
              </a:rPr>
              <a:t>Equatable</a:t>
            </a:r>
            <a:r>
              <a:rPr lang="en-US" sz="1800" dirty="0">
                <a:latin typeface="Courier New" charset="0"/>
                <a:ea typeface="Courier New" charset="0"/>
                <a:cs typeface="Courier New" charset="0"/>
              </a:rPr>
              <a:t> {</a:t>
            </a:r>
          </a:p>
          <a:p>
            <a:pPr marL="460375" lvl="1" indent="0">
              <a:buNone/>
            </a:pPr>
            <a:r>
              <a:rPr lang="en-US" sz="1800" dirty="0">
                <a:latin typeface="Courier New" charset="0"/>
                <a:ea typeface="Courier New" charset="0"/>
                <a:cs typeface="Courier New" charset="0"/>
              </a:rPr>
              <a:t>    static </a:t>
            </a:r>
            <a:r>
              <a:rPr lang="en-US" sz="1800" dirty="0" err="1">
                <a:latin typeface="Courier New" charset="0"/>
                <a:ea typeface="Courier New" charset="0"/>
                <a:cs typeface="Courier New" charset="0"/>
              </a:rPr>
              <a:t>func</a:t>
            </a:r>
            <a:r>
              <a:rPr lang="en-US" sz="1800" dirty="0">
                <a:latin typeface="Courier New" charset="0"/>
                <a:ea typeface="Courier New" charset="0"/>
                <a:cs typeface="Courier New" charset="0"/>
              </a:rPr>
              <a:t> ==(</a:t>
            </a:r>
            <a:r>
              <a:rPr lang="en-US" sz="1800" dirty="0" err="1">
                <a:latin typeface="Courier New" charset="0"/>
                <a:ea typeface="Courier New" charset="0"/>
                <a:cs typeface="Courier New" charset="0"/>
              </a:rPr>
              <a:t>lhs</a:t>
            </a:r>
            <a:r>
              <a:rPr lang="en-US" sz="1800" dirty="0">
                <a:latin typeface="Courier New" charset="0"/>
                <a:ea typeface="Courier New" charset="0"/>
                <a:cs typeface="Courier New" charset="0"/>
              </a:rPr>
              <a:t>: TYPE, </a:t>
            </a:r>
            <a:r>
              <a:rPr lang="en-US" sz="1800" dirty="0" err="1">
                <a:latin typeface="Courier New" charset="0"/>
                <a:ea typeface="Courier New" charset="0"/>
                <a:cs typeface="Courier New" charset="0"/>
              </a:rPr>
              <a:t>rhs</a:t>
            </a:r>
            <a:r>
              <a:rPr lang="en-US" sz="1800" dirty="0">
                <a:latin typeface="Courier New" charset="0"/>
                <a:ea typeface="Courier New" charset="0"/>
                <a:cs typeface="Courier New" charset="0"/>
              </a:rPr>
              <a:t>: TYPE) -&gt; Bool</a:t>
            </a:r>
          </a:p>
          <a:p>
            <a:pPr marL="460375" lvl="1" indent="0">
              <a:buNone/>
            </a:pPr>
            <a:r>
              <a:rPr lang="en-US" sz="1800" dirty="0">
                <a:latin typeface="Courier New" charset="0"/>
                <a:ea typeface="Courier New" charset="0"/>
                <a:cs typeface="Courier New" charset="0"/>
              </a:rPr>
              <a:t>}</a:t>
            </a:r>
          </a:p>
          <a:p>
            <a:pPr marL="12700" indent="0">
              <a:lnSpc>
                <a:spcPct val="90000"/>
              </a:lnSpc>
              <a:spcBef>
                <a:spcPts val="0"/>
              </a:spcBef>
            </a:pPr>
            <a:endParaRPr lang="en-US" kern="0" dirty="0"/>
          </a:p>
          <a:p>
            <a:pPr marL="858838" lvl="1" indent="-336550">
              <a:lnSpc>
                <a:spcPct val="90000"/>
              </a:lnSpc>
              <a:spcBef>
                <a:spcPts val="0"/>
              </a:spcBef>
            </a:pPr>
            <a:r>
              <a:rPr lang="en-US" kern="0" dirty="0">
                <a:solidFill>
                  <a:schemeClr val="tx1"/>
                </a:solidFill>
              </a:rPr>
              <a:t>note: when you define </a:t>
            </a:r>
            <a:r>
              <a:rPr lang="en-US" sz="1800" kern="0" dirty="0">
                <a:solidFill>
                  <a:schemeClr val="tx1"/>
                </a:solidFill>
                <a:latin typeface="Courier New" panose="02070309020205020404" pitchFamily="49" charset="0"/>
                <a:cs typeface="Courier New" panose="02070309020205020404" pitchFamily="49" charset="0"/>
              </a:rPr>
              <a:t>==</a:t>
            </a:r>
            <a:r>
              <a:rPr lang="en-US" kern="0" dirty="0">
                <a:solidFill>
                  <a:schemeClr val="tx1"/>
                </a:solidFill>
              </a:rPr>
              <a:t>, Swift will automatically infer </a:t>
            </a:r>
            <a:r>
              <a:rPr lang="en-US" sz="1800" kern="0" dirty="0">
                <a:latin typeface="Courier New" panose="02070309020205020404" pitchFamily="49" charset="0"/>
                <a:cs typeface="Courier New" panose="02070309020205020404" pitchFamily="49" charset="0"/>
              </a:rPr>
              <a:t>!=</a:t>
            </a:r>
          </a:p>
          <a:p>
            <a:pPr marL="12700" indent="0">
              <a:lnSpc>
                <a:spcPct val="90000"/>
              </a:lnSpc>
              <a:spcBef>
                <a:spcPts val="0"/>
              </a:spcBef>
            </a:pPr>
            <a:endParaRPr lang="en-US" kern="0" dirty="0">
              <a:sym typeface="Wingdings"/>
            </a:endParaRPr>
          </a:p>
        </p:txBody>
      </p:sp>
    </p:spTree>
    <p:extLst>
      <p:ext uri="{BB962C8B-B14F-4D97-AF65-F5344CB8AC3E}">
        <p14:creationId xmlns:p14="http://schemas.microsoft.com/office/powerpoint/2010/main" val="341621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Equatable</a:t>
            </a:r>
            <a:endParaRPr lang="en-US" dirty="0"/>
          </a:p>
        </p:txBody>
      </p:sp>
      <p:sp>
        <p:nvSpPr>
          <p:cNvPr id="3" name="Content Placeholder 2"/>
          <p:cNvSpPr>
            <a:spLocks noGrp="1"/>
          </p:cNvSpPr>
          <p:nvPr>
            <p:ph idx="1"/>
          </p:nvPr>
        </p:nvSpPr>
        <p:spPr>
          <a:xfrm>
            <a:off x="685800" y="1219199"/>
            <a:ext cx="8702675" cy="5934075"/>
          </a:xfrm>
        </p:spPr>
        <p:txBody>
          <a:bodyPr/>
          <a:lstStyle/>
          <a:p>
            <a:pPr marL="355600" lvl="1" indent="0">
              <a:lnSpc>
                <a:spcPct val="90000"/>
              </a:lnSpc>
              <a:buNone/>
            </a:pPr>
            <a:r>
              <a:rPr lang="en-US" dirty="0"/>
              <a:t>e.g., Names with == and !=</a:t>
            </a:r>
          </a:p>
          <a:p>
            <a:pPr marL="736600" lvl="1" indent="-381000">
              <a:lnSpc>
                <a:spcPct val="90000"/>
              </a:lnSpc>
            </a:pPr>
            <a:endParaRPr lang="en-US" dirty="0"/>
          </a:p>
          <a:p>
            <a:pPr indent="0">
              <a:lnSpc>
                <a:spcPct val="80000"/>
              </a:lnSpc>
              <a:spcBef>
                <a:spcPts val="0"/>
              </a:spcBef>
            </a:pPr>
            <a:r>
              <a:rPr lang="en-US" sz="1600" dirty="0">
                <a:solidFill>
                  <a:schemeClr val="tx1"/>
                </a:solidFill>
                <a:latin typeface="Courier New" charset="0"/>
                <a:ea typeface="Courier New" charset="0"/>
                <a:cs typeface="Courier New" charset="0"/>
              </a:rPr>
              <a:t>class Name: </a:t>
            </a:r>
            <a:r>
              <a:rPr lang="en-US" sz="1600" dirty="0" err="1">
                <a:solidFill>
                  <a:schemeClr val="tx1"/>
                </a:solidFill>
                <a:latin typeface="Courier New" charset="0"/>
                <a:ea typeface="Courier New" charset="0"/>
                <a:cs typeface="Courier New" charset="0"/>
              </a:rPr>
              <a:t>CustomStringConvertible</a:t>
            </a:r>
            <a:r>
              <a:rPr lang="en-US" sz="1600" dirty="0">
                <a:solidFill>
                  <a:schemeClr val="tx1"/>
                </a:solidFill>
                <a:latin typeface="Courier New" charset="0"/>
                <a:ea typeface="Courier New" charset="0"/>
                <a:cs typeface="Courier New" charset="0"/>
              </a:rPr>
              <a:t>, </a:t>
            </a:r>
            <a:r>
              <a:rPr lang="en-US" sz="1600" dirty="0" err="1">
                <a:solidFill>
                  <a:schemeClr val="tx2"/>
                </a:solidFill>
                <a:latin typeface="Courier New" charset="0"/>
                <a:ea typeface="Courier New" charset="0"/>
                <a:cs typeface="Courier New" charset="0"/>
              </a:rPr>
              <a:t>Equatable</a:t>
            </a:r>
            <a:r>
              <a:rPr lang="en-US" sz="1600" dirty="0">
                <a:solidFill>
                  <a:schemeClr val="tx1"/>
                </a:solidFill>
                <a:latin typeface="Courier New" charset="0"/>
                <a:ea typeface="Courier New" charset="0"/>
                <a:cs typeface="Courier New" charset="0"/>
              </a:rPr>
              <a:t> {</a:t>
            </a:r>
          </a:p>
          <a:p>
            <a:pPr indent="0">
              <a:lnSpc>
                <a:spcPct val="80000"/>
              </a:lnSpc>
              <a:spcBef>
                <a:spcPts val="0"/>
              </a:spcBef>
            </a:pPr>
            <a:r>
              <a:rPr lang="en-US" sz="1600" dirty="0">
                <a:solidFill>
                  <a:schemeClr val="tx1"/>
                </a:solidFill>
                <a:latin typeface="Courier New" charset="0"/>
                <a:ea typeface="Courier New" charset="0"/>
                <a:cs typeface="Courier New" charset="0"/>
              </a:rPr>
              <a:t>    . . .</a:t>
            </a:r>
          </a:p>
          <a:p>
            <a:pPr indent="0">
              <a:lnSpc>
                <a:spcPct val="80000"/>
              </a:lnSpc>
              <a:spcBef>
                <a:spcPts val="0"/>
              </a:spcBef>
            </a:pPr>
            <a:r>
              <a:rPr lang="en-US" sz="1600" dirty="0">
                <a:solidFill>
                  <a:schemeClr val="tx1"/>
                </a:solidFill>
                <a:latin typeface="Courier New" charset="0"/>
                <a:ea typeface="Courier New" charset="0"/>
                <a:cs typeface="Courier New" charset="0"/>
              </a:rPr>
              <a:t>    </a:t>
            </a:r>
          </a:p>
          <a:p>
            <a:pPr>
              <a:lnSpc>
                <a:spcPct val="80000"/>
              </a:lnSpc>
              <a:spcBef>
                <a:spcPts val="0"/>
              </a:spcBef>
            </a:pPr>
            <a:r>
              <a:rPr lang="is-IS" sz="1600" dirty="0">
                <a:solidFill>
                  <a:schemeClr val="tx2"/>
                </a:solidFill>
                <a:latin typeface="Courier New" charset="0"/>
                <a:ea typeface="Courier New" charset="0"/>
                <a:cs typeface="Courier New" charset="0"/>
              </a:rPr>
              <a:t>       static func ==(lhs: Name, rhs: Name) -&gt; Bool {</a:t>
            </a:r>
          </a:p>
          <a:p>
            <a:pPr>
              <a:lnSpc>
                <a:spcPct val="80000"/>
              </a:lnSpc>
              <a:spcBef>
                <a:spcPts val="0"/>
              </a:spcBef>
            </a:pPr>
            <a:r>
              <a:rPr lang="is-IS" sz="1600" dirty="0">
                <a:solidFill>
                  <a:schemeClr val="tx2"/>
                </a:solidFill>
                <a:latin typeface="Courier New" charset="0"/>
                <a:ea typeface="Courier New" charset="0"/>
                <a:cs typeface="Courier New" charset="0"/>
              </a:rPr>
              <a:t>           return lhs.first == rhs.first &amp;&amp;</a:t>
            </a:r>
          </a:p>
          <a:p>
            <a:pPr>
              <a:lnSpc>
                <a:spcPct val="80000"/>
              </a:lnSpc>
              <a:spcBef>
                <a:spcPts val="0"/>
              </a:spcBef>
            </a:pPr>
            <a:r>
              <a:rPr lang="is-IS" sz="1600" dirty="0">
                <a:solidFill>
                  <a:schemeClr val="tx2"/>
                </a:solidFill>
                <a:latin typeface="Courier New" charset="0"/>
                <a:ea typeface="Courier New" charset="0"/>
                <a:cs typeface="Courier New" charset="0"/>
              </a:rPr>
              <a:t>               lhs.middle == rhs.middle &amp;&amp;</a:t>
            </a:r>
          </a:p>
          <a:p>
            <a:pPr>
              <a:lnSpc>
                <a:spcPct val="80000"/>
              </a:lnSpc>
              <a:spcBef>
                <a:spcPts val="0"/>
              </a:spcBef>
            </a:pPr>
            <a:r>
              <a:rPr lang="is-IS" sz="1600" dirty="0">
                <a:solidFill>
                  <a:schemeClr val="tx2"/>
                </a:solidFill>
                <a:latin typeface="Courier New" charset="0"/>
                <a:ea typeface="Courier New" charset="0"/>
                <a:cs typeface="Courier New" charset="0"/>
              </a:rPr>
              <a:t>               lhs.last == rhs.last</a:t>
            </a:r>
          </a:p>
          <a:p>
            <a:pPr>
              <a:lnSpc>
                <a:spcPct val="80000"/>
              </a:lnSpc>
              <a:spcBef>
                <a:spcPts val="0"/>
              </a:spcBef>
            </a:pPr>
            <a:r>
              <a:rPr lang="is-IS" sz="1600" dirty="0">
                <a:solidFill>
                  <a:schemeClr val="tx2"/>
                </a:solidFill>
                <a:latin typeface="Courier New" charset="0"/>
                <a:ea typeface="Courier New" charset="0"/>
                <a:cs typeface="Courier New" charset="0"/>
              </a:rPr>
              <a:t>       }</a:t>
            </a:r>
          </a:p>
          <a:p>
            <a:pPr indent="0">
              <a:lnSpc>
                <a:spcPct val="80000"/>
              </a:lnSpc>
              <a:spcBef>
                <a:spcPts val="0"/>
              </a:spcBef>
            </a:pPr>
            <a:r>
              <a:rPr lang="en-US" sz="1600" dirty="0">
                <a:solidFill>
                  <a:schemeClr val="tx1"/>
                </a:solidFill>
                <a:latin typeface="Courier New" charset="0"/>
                <a:ea typeface="Courier New" charset="0"/>
                <a:cs typeface="Courier New" charset="0"/>
              </a:rPr>
              <a:t>}</a:t>
            </a:r>
          </a:p>
          <a:p>
            <a:pPr indent="0">
              <a:lnSpc>
                <a:spcPct val="80000"/>
              </a:lnSpc>
              <a:spcBef>
                <a:spcPts val="0"/>
              </a:spcBef>
            </a:pPr>
            <a:endParaRPr lang="en-US" sz="1600" dirty="0">
              <a:solidFill>
                <a:schemeClr val="tx1"/>
              </a:solidFill>
              <a:latin typeface="Courier New" charset="0"/>
              <a:ea typeface="Courier New" charset="0"/>
              <a:cs typeface="Courier New" charset="0"/>
            </a:endParaRPr>
          </a:p>
          <a:p>
            <a:pPr indent="0">
              <a:lnSpc>
                <a:spcPct val="80000"/>
              </a:lnSpc>
              <a:spcBef>
                <a:spcPts val="0"/>
              </a:spcBef>
            </a:pPr>
            <a:endParaRPr lang="en-US" sz="1600" dirty="0">
              <a:solidFill>
                <a:schemeClr val="tx1"/>
              </a:solidFill>
              <a:latin typeface="Courier New" charset="0"/>
              <a:ea typeface="Courier New" charset="0"/>
              <a:cs typeface="Courier New" charset="0"/>
            </a:endParaRPr>
          </a:p>
          <a:p>
            <a:pPr indent="0">
              <a:lnSpc>
                <a:spcPct val="80000"/>
              </a:lnSpc>
              <a:spcBef>
                <a:spcPts val="0"/>
              </a:spcBef>
            </a:pPr>
            <a:r>
              <a:rPr lang="en-US" sz="1600" dirty="0" err="1">
                <a:solidFill>
                  <a:schemeClr val="tx1"/>
                </a:solidFill>
                <a:latin typeface="Courier New" charset="0"/>
                <a:ea typeface="Courier New" charset="0"/>
                <a:cs typeface="Courier New" charset="0"/>
              </a:rPr>
              <a:t>var</a:t>
            </a:r>
            <a:r>
              <a:rPr lang="en-US" sz="1600" dirty="0">
                <a:solidFill>
                  <a:schemeClr val="tx1"/>
                </a:solidFill>
                <a:latin typeface="Courier New" charset="0"/>
                <a:ea typeface="Courier New" charset="0"/>
                <a:cs typeface="Courier New" charset="0"/>
              </a:rPr>
              <a:t> me = Name(first: "Dave", middle: "W", last: "Reed")</a:t>
            </a:r>
          </a:p>
          <a:p>
            <a:pPr indent="0">
              <a:lnSpc>
                <a:spcPct val="80000"/>
              </a:lnSpc>
              <a:spcBef>
                <a:spcPts val="0"/>
              </a:spcBef>
            </a:pPr>
            <a:r>
              <a:rPr lang="en-US" sz="1600" dirty="0" err="1">
                <a:solidFill>
                  <a:schemeClr val="tx1"/>
                </a:solidFill>
                <a:latin typeface="Courier New" charset="0"/>
                <a:ea typeface="Courier New" charset="0"/>
                <a:cs typeface="Courier New" charset="0"/>
              </a:rPr>
              <a:t>var</a:t>
            </a: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notMe</a:t>
            </a:r>
            <a:r>
              <a:rPr lang="en-US" sz="1600" dirty="0">
                <a:solidFill>
                  <a:schemeClr val="tx1"/>
                </a:solidFill>
                <a:latin typeface="Courier New" charset="0"/>
                <a:ea typeface="Courier New" charset="0"/>
                <a:cs typeface="Courier New" charset="0"/>
              </a:rPr>
              <a:t> = Name(first: "Dale", middle: "F", last: "Reed")</a:t>
            </a:r>
          </a:p>
          <a:p>
            <a:pPr indent="0">
              <a:lnSpc>
                <a:spcPct val="80000"/>
              </a:lnSpc>
              <a:spcBef>
                <a:spcPts val="0"/>
              </a:spcBef>
            </a:pPr>
            <a:endParaRPr lang="en-US" sz="1600" dirty="0">
              <a:solidFill>
                <a:schemeClr val="tx1"/>
              </a:solidFill>
              <a:latin typeface="Courier New" charset="0"/>
              <a:cs typeface="Courier New" charset="0"/>
            </a:endParaRPr>
          </a:p>
          <a:p>
            <a:pPr indent="4763">
              <a:lnSpc>
                <a:spcPct val="80000"/>
              </a:lnSpc>
            </a:pPr>
            <a:r>
              <a:rPr lang="en-US" sz="1600" dirty="0">
                <a:solidFill>
                  <a:schemeClr val="tx1"/>
                </a:solidFill>
                <a:latin typeface="Courier New" charset="0"/>
                <a:cs typeface="Courier New" charset="0"/>
              </a:rPr>
              <a:t>if me == </a:t>
            </a:r>
            <a:r>
              <a:rPr lang="en-US" sz="1600" dirty="0" err="1">
                <a:solidFill>
                  <a:schemeClr val="tx1"/>
                </a:solidFill>
                <a:latin typeface="Courier New" charset="0"/>
                <a:cs typeface="Courier New" charset="0"/>
              </a:rPr>
              <a:t>notMe</a:t>
            </a:r>
            <a:r>
              <a:rPr lang="en-US" sz="1600" dirty="0">
                <a:solidFill>
                  <a:schemeClr val="tx1"/>
                </a:solidFill>
                <a:latin typeface="Courier New" charset="0"/>
                <a:cs typeface="Courier New" charset="0"/>
              </a:rPr>
              <a:t> {</a:t>
            </a:r>
          </a:p>
          <a:p>
            <a:pPr indent="4763">
              <a:lnSpc>
                <a:spcPct val="80000"/>
              </a:lnSpc>
            </a:pPr>
            <a:r>
              <a:rPr lang="en-US" sz="1600" dirty="0">
                <a:solidFill>
                  <a:schemeClr val="tx1"/>
                </a:solidFill>
                <a:latin typeface="Courier New" charset="0"/>
                <a:cs typeface="Courier New" charset="0"/>
              </a:rPr>
              <a:t>    print("\(me) is the same as \(</a:t>
            </a:r>
            <a:r>
              <a:rPr lang="en-US" sz="1600" dirty="0" err="1">
                <a:solidFill>
                  <a:schemeClr val="tx1"/>
                </a:solidFill>
                <a:latin typeface="Courier New" charset="0"/>
                <a:cs typeface="Courier New" charset="0"/>
              </a:rPr>
              <a:t>notMe</a:t>
            </a:r>
            <a:r>
              <a:rPr lang="en-US" sz="1600" dirty="0">
                <a:solidFill>
                  <a:schemeClr val="tx1"/>
                </a:solidFill>
                <a:latin typeface="Courier New" charset="0"/>
                <a:cs typeface="Courier New" charset="0"/>
              </a:rPr>
              <a:t>)")</a:t>
            </a:r>
          </a:p>
          <a:p>
            <a:pPr indent="4763">
              <a:lnSpc>
                <a:spcPct val="80000"/>
              </a:lnSpc>
            </a:pPr>
            <a:r>
              <a:rPr lang="en-US" sz="1600" dirty="0">
                <a:solidFill>
                  <a:schemeClr val="tx1"/>
                </a:solidFill>
                <a:latin typeface="Courier New" charset="0"/>
                <a:cs typeface="Courier New" charset="0"/>
              </a:rPr>
              <a:t>}</a:t>
            </a:r>
          </a:p>
          <a:p>
            <a:pPr indent="4763">
              <a:lnSpc>
                <a:spcPct val="80000"/>
              </a:lnSpc>
            </a:pPr>
            <a:r>
              <a:rPr lang="en-US" sz="1600" dirty="0">
                <a:solidFill>
                  <a:schemeClr val="tx1"/>
                </a:solidFill>
                <a:latin typeface="Courier New" charset="0"/>
                <a:cs typeface="Courier New" charset="0"/>
              </a:rPr>
              <a:t>    </a:t>
            </a:r>
          </a:p>
          <a:p>
            <a:pPr indent="4763">
              <a:lnSpc>
                <a:spcPct val="80000"/>
              </a:lnSpc>
            </a:pPr>
            <a:r>
              <a:rPr lang="en-US" sz="1600" dirty="0">
                <a:solidFill>
                  <a:schemeClr val="tx1"/>
                </a:solidFill>
                <a:latin typeface="Courier New" charset="0"/>
                <a:cs typeface="Courier New" charset="0"/>
              </a:rPr>
              <a:t>if me != </a:t>
            </a:r>
            <a:r>
              <a:rPr lang="en-US" sz="1600" dirty="0" err="1">
                <a:solidFill>
                  <a:schemeClr val="tx1"/>
                </a:solidFill>
                <a:latin typeface="Courier New" charset="0"/>
                <a:cs typeface="Courier New" charset="0"/>
              </a:rPr>
              <a:t>notMe</a:t>
            </a:r>
            <a:r>
              <a:rPr lang="en-US" sz="1600" dirty="0">
                <a:solidFill>
                  <a:schemeClr val="tx1"/>
                </a:solidFill>
                <a:latin typeface="Courier New" charset="0"/>
                <a:cs typeface="Courier New" charset="0"/>
              </a:rPr>
              <a:t> {</a:t>
            </a:r>
          </a:p>
          <a:p>
            <a:pPr indent="4763">
              <a:lnSpc>
                <a:spcPct val="80000"/>
              </a:lnSpc>
            </a:pPr>
            <a:r>
              <a:rPr lang="en-US" sz="1600" dirty="0">
                <a:solidFill>
                  <a:schemeClr val="tx1"/>
                </a:solidFill>
                <a:latin typeface="Courier New" charset="0"/>
                <a:cs typeface="Courier New" charset="0"/>
              </a:rPr>
              <a:t>    print("\(me) is different from \(</a:t>
            </a:r>
            <a:r>
              <a:rPr lang="en-US" sz="1600" dirty="0" err="1">
                <a:solidFill>
                  <a:schemeClr val="tx1"/>
                </a:solidFill>
                <a:latin typeface="Courier New" charset="0"/>
                <a:cs typeface="Courier New" charset="0"/>
              </a:rPr>
              <a:t>notMe</a:t>
            </a:r>
            <a:r>
              <a:rPr lang="en-US" sz="1600" dirty="0">
                <a:solidFill>
                  <a:schemeClr val="tx1"/>
                </a:solidFill>
                <a:latin typeface="Courier New" charset="0"/>
                <a:cs typeface="Courier New" charset="0"/>
              </a:rPr>
              <a:t>)")</a:t>
            </a:r>
          </a:p>
          <a:p>
            <a:pPr indent="4763">
              <a:lnSpc>
                <a:spcPct val="80000"/>
              </a:lnSpc>
            </a:pPr>
            <a:r>
              <a:rPr lang="en-US" sz="1600" dirty="0">
                <a:solidFill>
                  <a:schemeClr val="tx1"/>
                </a:solidFill>
                <a:latin typeface="Courier New" charset="0"/>
                <a:cs typeface="Courier New" charset="0"/>
              </a:rPr>
              <a:t>}</a:t>
            </a:r>
          </a:p>
          <a:p>
            <a:pPr marL="687388" lvl="2" indent="-276225">
              <a:lnSpc>
                <a:spcPct val="90000"/>
              </a:lnSpc>
            </a:pPr>
            <a:endParaRPr lang="en-US" sz="1200"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28</a:t>
            </a:fld>
            <a:endParaRPr lang="en-US" dirty="0"/>
          </a:p>
        </p:txBody>
      </p:sp>
    </p:spTree>
    <p:extLst>
      <p:ext uri="{BB962C8B-B14F-4D97-AF65-F5344CB8AC3E}">
        <p14:creationId xmlns:p14="http://schemas.microsoft.com/office/powerpoint/2010/main" val="2744682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comparisons</a:t>
            </a:r>
          </a:p>
        </p:txBody>
      </p:sp>
      <p:sp>
        <p:nvSpPr>
          <p:cNvPr id="3" name="Content Placeholder 2"/>
          <p:cNvSpPr>
            <a:spLocks noGrp="1"/>
          </p:cNvSpPr>
          <p:nvPr>
            <p:ph idx="1"/>
          </p:nvPr>
        </p:nvSpPr>
        <p:spPr>
          <a:xfrm>
            <a:off x="685800" y="1219200"/>
            <a:ext cx="8702675" cy="2438400"/>
          </a:xfrm>
        </p:spPr>
        <p:txBody>
          <a:bodyPr/>
          <a:lstStyle/>
          <a:p>
            <a:pPr marL="0" indent="-388937">
              <a:lnSpc>
                <a:spcPct val="90000"/>
              </a:lnSpc>
            </a:pPr>
            <a:r>
              <a:rPr lang="en-US" dirty="0"/>
              <a:t>by default, user-defined objects cannot be compared </a:t>
            </a:r>
          </a:p>
          <a:p>
            <a:pPr marL="754063" lvl="2" indent="-342900">
              <a:lnSpc>
                <a:spcPct val="90000"/>
              </a:lnSpc>
              <a:buFont typeface="Wingdings" charset="2"/>
              <a:buChar char="§"/>
            </a:pPr>
            <a:endParaRPr lang="en-US" dirty="0">
              <a:latin typeface="Courier New" charset="0"/>
              <a:ea typeface="Courier New" charset="0"/>
              <a:cs typeface="Courier New" charset="0"/>
            </a:endParaRPr>
          </a:p>
          <a:p>
            <a:pPr indent="0">
              <a:lnSpc>
                <a:spcPct val="90000"/>
              </a:lnSpc>
              <a:spcBef>
                <a:spcPts val="0"/>
              </a:spcBef>
            </a:pPr>
            <a:r>
              <a:rPr lang="en-US" sz="1800" dirty="0" err="1">
                <a:solidFill>
                  <a:schemeClr val="tx1"/>
                </a:solidFill>
                <a:latin typeface="Courier New" charset="0"/>
                <a:ea typeface="Courier New" charset="0"/>
                <a:cs typeface="Courier New" charset="0"/>
              </a:rPr>
              <a:t>var</a:t>
            </a:r>
            <a:r>
              <a:rPr lang="en-US" sz="1800" dirty="0">
                <a:solidFill>
                  <a:schemeClr val="tx1"/>
                </a:solidFill>
                <a:latin typeface="Courier New" charset="0"/>
                <a:ea typeface="Courier New" charset="0"/>
                <a:cs typeface="Courier New" charset="0"/>
              </a:rPr>
              <a:t> me = Name(first: "Dave", middle: "W", last: "Reed")</a:t>
            </a:r>
          </a:p>
          <a:p>
            <a:pPr indent="0">
              <a:lnSpc>
                <a:spcPct val="90000"/>
              </a:lnSpc>
              <a:spcBef>
                <a:spcPts val="0"/>
              </a:spcBef>
            </a:pPr>
            <a:r>
              <a:rPr lang="en-US" sz="1800" dirty="0" err="1">
                <a:solidFill>
                  <a:schemeClr val="tx1"/>
                </a:solidFill>
                <a:latin typeface="Courier New" charset="0"/>
                <a:ea typeface="Courier New" charset="0"/>
                <a:cs typeface="Courier New" charset="0"/>
              </a:rPr>
              <a:t>var</a:t>
            </a:r>
            <a:r>
              <a:rPr lang="en-US" sz="1800" dirty="0">
                <a:solidFill>
                  <a:schemeClr val="tx1"/>
                </a:solidFill>
                <a:latin typeface="Courier New" charset="0"/>
                <a:ea typeface="Courier New" charset="0"/>
                <a:cs typeface="Courier New" charset="0"/>
              </a:rPr>
              <a:t> </a:t>
            </a:r>
            <a:r>
              <a:rPr lang="en-US" sz="1800" dirty="0" err="1">
                <a:solidFill>
                  <a:schemeClr val="tx1"/>
                </a:solidFill>
                <a:latin typeface="Courier New" charset="0"/>
                <a:ea typeface="Courier New" charset="0"/>
                <a:cs typeface="Courier New" charset="0"/>
              </a:rPr>
              <a:t>notMe</a:t>
            </a:r>
            <a:r>
              <a:rPr lang="en-US" sz="1800" dirty="0">
                <a:solidFill>
                  <a:schemeClr val="tx1"/>
                </a:solidFill>
                <a:latin typeface="Courier New" charset="0"/>
                <a:ea typeface="Courier New" charset="0"/>
                <a:cs typeface="Courier New" charset="0"/>
              </a:rPr>
              <a:t> = Name(first: "Dale", middle: "F", last: "Reed")</a:t>
            </a:r>
          </a:p>
          <a:p>
            <a:pPr indent="0">
              <a:lnSpc>
                <a:spcPct val="90000"/>
              </a:lnSpc>
              <a:spcBef>
                <a:spcPts val="0"/>
              </a:spcBef>
            </a:pPr>
            <a:endParaRPr lang="en-US" sz="1800" dirty="0">
              <a:solidFill>
                <a:schemeClr val="tx1"/>
              </a:solidFill>
              <a:latin typeface="Courier New" charset="0"/>
              <a:ea typeface="Courier New" charset="0"/>
              <a:cs typeface="Courier New" charset="0"/>
            </a:endParaRPr>
          </a:p>
          <a:p>
            <a:pPr indent="0">
              <a:lnSpc>
                <a:spcPct val="90000"/>
              </a:lnSpc>
              <a:spcBef>
                <a:spcPts val="0"/>
              </a:spcBef>
            </a:pPr>
            <a:r>
              <a:rPr lang="en-US" sz="1800" dirty="0">
                <a:solidFill>
                  <a:schemeClr val="tx1"/>
                </a:solidFill>
                <a:latin typeface="Courier New" charset="0"/>
                <a:ea typeface="Courier New" charset="0"/>
                <a:cs typeface="Courier New" charset="0"/>
              </a:rPr>
              <a:t>if me &lt; you {			</a:t>
            </a:r>
            <a:r>
              <a:rPr lang="en-US" sz="1800" dirty="0">
                <a:solidFill>
                  <a:schemeClr val="tx2"/>
                </a:solidFill>
                <a:latin typeface="Courier New" charset="0"/>
                <a:ea typeface="Courier New" charset="0"/>
                <a:cs typeface="Courier New" charset="0"/>
                <a:sym typeface="Wingdings"/>
              </a:rPr>
              <a:t> ERROR</a:t>
            </a:r>
            <a:endParaRPr lang="en-US" sz="1800" dirty="0">
              <a:solidFill>
                <a:schemeClr val="tx2"/>
              </a:solidFill>
              <a:latin typeface="Courier New" charset="0"/>
              <a:ea typeface="Courier New" charset="0"/>
              <a:cs typeface="Courier New" charset="0"/>
            </a:endParaRPr>
          </a:p>
          <a:p>
            <a:pPr indent="0">
              <a:lnSpc>
                <a:spcPct val="90000"/>
              </a:lnSpc>
              <a:spcBef>
                <a:spcPts val="0"/>
              </a:spcBef>
            </a:pPr>
            <a:r>
              <a:rPr lang="en-US" sz="1800" dirty="0">
                <a:solidFill>
                  <a:schemeClr val="tx1"/>
                </a:solidFill>
                <a:latin typeface="Courier New" charset="0"/>
                <a:ea typeface="Courier New" charset="0"/>
                <a:cs typeface="Courier New" charset="0"/>
                <a:sym typeface="Wingdings"/>
              </a:rPr>
              <a:t>    . . .</a:t>
            </a:r>
          </a:p>
          <a:p>
            <a:pPr indent="0">
              <a:lnSpc>
                <a:spcPct val="90000"/>
              </a:lnSpc>
              <a:spcBef>
                <a:spcPts val="0"/>
              </a:spcBef>
            </a:pPr>
            <a:r>
              <a:rPr lang="en-US" sz="1800" dirty="0">
                <a:solidFill>
                  <a:schemeClr val="tx1"/>
                </a:solidFill>
                <a:latin typeface="Courier New" charset="0"/>
                <a:ea typeface="Courier New" charset="0"/>
                <a:cs typeface="Courier New" charset="0"/>
                <a:sym typeface="Wingdings"/>
              </a:rPr>
              <a:t>}</a:t>
            </a:r>
            <a:endParaRPr lang="en-US" sz="2800" dirty="0">
              <a:sym typeface="Wingdings"/>
            </a:endParaRP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29</a:t>
            </a:fld>
            <a:endParaRPr lang="en-US" dirty="0"/>
          </a:p>
        </p:txBody>
      </p:sp>
      <p:sp>
        <p:nvSpPr>
          <p:cNvPr id="5" name="Content Placeholder 2"/>
          <p:cNvSpPr txBox="1">
            <a:spLocks/>
          </p:cNvSpPr>
          <p:nvPr/>
        </p:nvSpPr>
        <p:spPr bwMode="auto">
          <a:xfrm>
            <a:off x="635000" y="3962400"/>
            <a:ext cx="8702675" cy="2971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accent2"/>
                </a:solidFill>
                <a:latin typeface="+mn-lt"/>
                <a:ea typeface="ＭＳ Ｐゴシック" charset="-128"/>
                <a:cs typeface="ＭＳ Ｐゴシック" charset="-128"/>
              </a:defRPr>
            </a:lvl1pPr>
            <a:lvl2pPr marL="742950" indent="-285750" algn="l" rtl="0" eaLnBrk="0" fontAlgn="base" hangingPunct="0">
              <a:lnSpc>
                <a:spcPct val="80000"/>
              </a:lnSpc>
              <a:spcBef>
                <a:spcPct val="20000"/>
              </a:spcBef>
              <a:spcAft>
                <a:spcPct val="0"/>
              </a:spcAft>
              <a:buFont typeface="Wingdings" charset="0"/>
              <a:buChar char="§"/>
              <a:defRPr sz="2000">
                <a:solidFill>
                  <a:schemeClr val="tx1"/>
                </a:solidFill>
                <a:latin typeface="+mn-lt"/>
                <a:ea typeface="ＭＳ Ｐゴシック" charset="-128"/>
              </a:defRPr>
            </a:lvl2pPr>
            <a:lvl3pPr marL="1143000" indent="-228600" algn="l" rtl="0" eaLnBrk="0" fontAlgn="base" hangingPunct="0">
              <a:lnSpc>
                <a:spcPct val="80000"/>
              </a:lnSpc>
              <a:spcBef>
                <a:spcPct val="20000"/>
              </a:spcBef>
              <a:spcAft>
                <a:spcPct val="0"/>
              </a:spcAft>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12700" indent="0">
              <a:lnSpc>
                <a:spcPct val="90000"/>
              </a:lnSpc>
              <a:spcBef>
                <a:spcPts val="0"/>
              </a:spcBef>
            </a:pPr>
            <a:r>
              <a:rPr lang="en-US" kern="0" dirty="0"/>
              <a:t>the Comparable protocol specifies a static &lt; operator for comparisons</a:t>
            </a:r>
          </a:p>
          <a:p>
            <a:pPr marL="865187">
              <a:lnSpc>
                <a:spcPct val="90000"/>
              </a:lnSpc>
              <a:spcBef>
                <a:spcPts val="0"/>
              </a:spcBef>
              <a:buFont typeface="Wingdings" charset="2"/>
              <a:buChar char="§"/>
            </a:pPr>
            <a:r>
              <a:rPr lang="en-US" sz="2000" kern="0" dirty="0">
                <a:solidFill>
                  <a:schemeClr val="tx1"/>
                </a:solidFill>
              </a:rPr>
              <a:t>as with ==, the &lt; operator is implemented as a static method</a:t>
            </a:r>
          </a:p>
          <a:p>
            <a:pPr marL="12700" indent="0">
              <a:lnSpc>
                <a:spcPct val="90000"/>
              </a:lnSpc>
              <a:spcBef>
                <a:spcPts val="0"/>
              </a:spcBef>
            </a:pPr>
            <a:endParaRPr lang="en-US" kern="0" dirty="0"/>
          </a:p>
          <a:p>
            <a:pPr marL="460375" lvl="1" indent="0">
              <a:buNone/>
            </a:pPr>
            <a:r>
              <a:rPr lang="en-US" sz="1800" dirty="0">
                <a:latin typeface="Courier New" charset="0"/>
                <a:ea typeface="Courier New" charset="0"/>
                <a:cs typeface="Courier New" charset="0"/>
              </a:rPr>
              <a:t>protocol Comparable {</a:t>
            </a:r>
          </a:p>
          <a:p>
            <a:pPr marL="460375" lvl="1" indent="0">
              <a:buNone/>
            </a:pPr>
            <a:r>
              <a:rPr lang="en-US" sz="1800" dirty="0">
                <a:latin typeface="Courier New" charset="0"/>
                <a:ea typeface="Courier New" charset="0"/>
                <a:cs typeface="Courier New" charset="0"/>
              </a:rPr>
              <a:t>    static </a:t>
            </a:r>
            <a:r>
              <a:rPr lang="en-US" sz="1800" dirty="0" err="1">
                <a:latin typeface="Courier New" charset="0"/>
                <a:ea typeface="Courier New" charset="0"/>
                <a:cs typeface="Courier New" charset="0"/>
              </a:rPr>
              <a:t>func</a:t>
            </a:r>
            <a:r>
              <a:rPr lang="en-US" sz="1800" dirty="0">
                <a:latin typeface="Courier New" charset="0"/>
                <a:ea typeface="Courier New" charset="0"/>
                <a:cs typeface="Courier New" charset="0"/>
              </a:rPr>
              <a:t> &lt;(</a:t>
            </a:r>
            <a:r>
              <a:rPr lang="en-US" sz="1800" dirty="0" err="1">
                <a:latin typeface="Courier New" charset="0"/>
                <a:ea typeface="Courier New" charset="0"/>
                <a:cs typeface="Courier New" charset="0"/>
              </a:rPr>
              <a:t>lhs</a:t>
            </a:r>
            <a:r>
              <a:rPr lang="en-US" sz="1800" dirty="0">
                <a:latin typeface="Courier New" charset="0"/>
                <a:ea typeface="Courier New" charset="0"/>
                <a:cs typeface="Courier New" charset="0"/>
              </a:rPr>
              <a:t>: TYPE, </a:t>
            </a:r>
            <a:r>
              <a:rPr lang="en-US" sz="1800" dirty="0" err="1">
                <a:latin typeface="Courier New" charset="0"/>
                <a:ea typeface="Courier New" charset="0"/>
                <a:cs typeface="Courier New" charset="0"/>
              </a:rPr>
              <a:t>rhs</a:t>
            </a:r>
            <a:r>
              <a:rPr lang="en-US" sz="1800" dirty="0">
                <a:latin typeface="Courier New" charset="0"/>
                <a:ea typeface="Courier New" charset="0"/>
                <a:cs typeface="Courier New" charset="0"/>
              </a:rPr>
              <a:t>: TYPE) -&gt; Bool</a:t>
            </a:r>
          </a:p>
          <a:p>
            <a:pPr marL="460375" lvl="1" indent="0">
              <a:buNone/>
            </a:pPr>
            <a:r>
              <a:rPr lang="en-US" sz="1800" dirty="0">
                <a:latin typeface="Courier New" charset="0"/>
                <a:ea typeface="Courier New" charset="0"/>
                <a:cs typeface="Courier New" charset="0"/>
              </a:rPr>
              <a:t>}</a:t>
            </a:r>
          </a:p>
          <a:p>
            <a:pPr marL="460375" lvl="1" indent="0">
              <a:buNone/>
            </a:pPr>
            <a:endParaRPr lang="en-US" sz="1800" dirty="0">
              <a:latin typeface="Courier New" charset="0"/>
              <a:ea typeface="Courier New" charset="0"/>
              <a:cs typeface="Courier New" charset="0"/>
            </a:endParaRPr>
          </a:p>
          <a:p>
            <a:pPr marL="803275" lvl="1" indent="-342900"/>
            <a:r>
              <a:rPr lang="en-US" dirty="0"/>
              <a:t>a class/struct that implements Comparable MUST also implement </a:t>
            </a:r>
            <a:r>
              <a:rPr lang="en-US" dirty="0" err="1"/>
              <a:t>Equatable</a:t>
            </a:r>
            <a:endParaRPr lang="en-US" dirty="0"/>
          </a:p>
          <a:p>
            <a:pPr marL="803275" lvl="1" indent="-342900"/>
            <a:r>
              <a:rPr lang="en-US" kern="0" dirty="0">
                <a:cs typeface="ＭＳ Ｐゴシック" charset="-128"/>
              </a:rPr>
              <a:t>note: from </a:t>
            </a:r>
            <a:r>
              <a:rPr lang="en-US" sz="1800" kern="0" dirty="0">
                <a:latin typeface="Courier New" panose="02070309020205020404" pitchFamily="49" charset="0"/>
                <a:cs typeface="Courier New" panose="02070309020205020404" pitchFamily="49" charset="0"/>
              </a:rPr>
              <a:t>&lt;</a:t>
            </a:r>
            <a:r>
              <a:rPr lang="en-US" kern="0" dirty="0">
                <a:cs typeface="ＭＳ Ｐゴシック" charset="-128"/>
              </a:rPr>
              <a:t> and </a:t>
            </a:r>
            <a:r>
              <a:rPr lang="en-US" sz="1800" kern="0" dirty="0">
                <a:latin typeface="Courier New" panose="02070309020205020404" pitchFamily="49" charset="0"/>
                <a:cs typeface="Courier New" panose="02070309020205020404" pitchFamily="49" charset="0"/>
              </a:rPr>
              <a:t>==</a:t>
            </a:r>
            <a:r>
              <a:rPr lang="en-US" kern="0" dirty="0">
                <a:cs typeface="ＭＳ Ｐゴシック" charset="-128"/>
              </a:rPr>
              <a:t>, Swift will automatically infer </a:t>
            </a:r>
            <a:r>
              <a:rPr lang="en-US" sz="1800" kern="0" dirty="0">
                <a:latin typeface="Courier New" panose="02070309020205020404" pitchFamily="49" charset="0"/>
                <a:cs typeface="Courier New" panose="02070309020205020404" pitchFamily="49" charset="0"/>
              </a:rPr>
              <a:t>&gt;</a:t>
            </a:r>
            <a:r>
              <a:rPr lang="en-US" kern="0" dirty="0">
                <a:cs typeface="ＭＳ Ｐゴシック" charset="-128"/>
              </a:rPr>
              <a:t>, </a:t>
            </a:r>
            <a:r>
              <a:rPr lang="en-US" sz="1800" kern="0" dirty="0">
                <a:latin typeface="Courier New" panose="02070309020205020404" pitchFamily="49" charset="0"/>
                <a:cs typeface="Courier New" panose="02070309020205020404" pitchFamily="49" charset="0"/>
              </a:rPr>
              <a:t>&lt;=</a:t>
            </a:r>
            <a:r>
              <a:rPr lang="en-US" kern="0" dirty="0">
                <a:cs typeface="ＭＳ Ｐゴシック" charset="-128"/>
              </a:rPr>
              <a:t> and </a:t>
            </a:r>
            <a:r>
              <a:rPr lang="en-US" sz="1800" kern="0" dirty="0">
                <a:latin typeface="Courier New" panose="02070309020205020404" pitchFamily="49" charset="0"/>
                <a:cs typeface="Courier New" panose="02070309020205020404" pitchFamily="49" charset="0"/>
              </a:rPr>
              <a:t>&gt;=</a:t>
            </a:r>
          </a:p>
          <a:p>
            <a:pPr marL="12700" indent="0">
              <a:lnSpc>
                <a:spcPct val="90000"/>
              </a:lnSpc>
              <a:spcBef>
                <a:spcPts val="0"/>
              </a:spcBef>
            </a:pPr>
            <a:endParaRPr lang="en-US" kern="0" dirty="0"/>
          </a:p>
          <a:p>
            <a:pPr marL="12700" indent="0">
              <a:lnSpc>
                <a:spcPct val="90000"/>
              </a:lnSpc>
              <a:spcBef>
                <a:spcPts val="0"/>
              </a:spcBef>
            </a:pPr>
            <a:endParaRPr lang="en-US" kern="0" dirty="0">
              <a:sym typeface="Wingdings"/>
            </a:endParaRPr>
          </a:p>
        </p:txBody>
      </p:sp>
    </p:spTree>
    <p:extLst>
      <p:ext uri="{BB962C8B-B14F-4D97-AF65-F5344CB8AC3E}">
        <p14:creationId xmlns:p14="http://schemas.microsoft.com/office/powerpoint/2010/main" val="21390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tab bar</a:t>
            </a:r>
          </a:p>
        </p:txBody>
      </p:sp>
      <p:sp>
        <p:nvSpPr>
          <p:cNvPr id="3" name="Content Placeholder 2"/>
          <p:cNvSpPr>
            <a:spLocks noGrp="1"/>
          </p:cNvSpPr>
          <p:nvPr>
            <p:ph idx="1"/>
          </p:nvPr>
        </p:nvSpPr>
        <p:spPr>
          <a:xfrm>
            <a:off x="685800" y="1219200"/>
            <a:ext cx="8702675" cy="5715000"/>
          </a:xfrm>
        </p:spPr>
        <p:txBody>
          <a:bodyPr/>
          <a:lstStyle/>
          <a:p>
            <a:r>
              <a:rPr lang="en-US" dirty="0"/>
              <a:t>first, create the main View for your project</a:t>
            </a:r>
          </a:p>
          <a:p>
            <a:pPr lvl="1"/>
            <a:r>
              <a:rPr lang="en-US" dirty="0"/>
              <a:t>select that View, then choose Editor &gt; Embed in &gt; Tab Bar Controller</a:t>
            </a:r>
          </a:p>
          <a:p>
            <a:pPr lvl="1"/>
            <a:r>
              <a:rPr lang="en-US" dirty="0"/>
              <a:t>this adds a Tab Bar Controller to the canvas as well as adding a </a:t>
            </a:r>
            <a:r>
              <a:rPr lang="en-US" dirty="0" err="1"/>
              <a:t>UITabBarItem</a:t>
            </a:r>
            <a:r>
              <a:rPr lang="en-US" dirty="0"/>
              <a:t> to the bottom of the View</a:t>
            </a:r>
          </a:p>
          <a:p>
            <a:pPr lvl="1"/>
            <a:endParaRPr lang="en-US" dirty="0"/>
          </a:p>
          <a:p>
            <a:r>
              <a:rPr lang="en-US" dirty="0"/>
              <a:t>to add another tab bar item</a:t>
            </a:r>
          </a:p>
          <a:p>
            <a:pPr lvl="1"/>
            <a:r>
              <a:rPr lang="en-US" dirty="0"/>
              <a:t>drag a View Controller from the Object Library to the canvas</a:t>
            </a:r>
          </a:p>
          <a:p>
            <a:pPr lvl="1"/>
            <a:r>
              <a:rPr lang="en-US" dirty="0"/>
              <a:t>connect it by control-dragging from the Tab Bar Controller to the new View Controller, and choosing "view controllers" under Relationship Segue</a:t>
            </a:r>
          </a:p>
          <a:p>
            <a:pPr lvl="1"/>
            <a:r>
              <a:rPr lang="en-US" dirty="0"/>
              <a:t>this adds a second tab bar item to the Tab Bar Controller</a:t>
            </a:r>
          </a:p>
          <a:p>
            <a:pPr lvl="1"/>
            <a:r>
              <a:rPr lang="en-US" dirty="0"/>
              <a:t>if desired, create a </a:t>
            </a:r>
            <a:r>
              <a:rPr lang="en-US" dirty="0" err="1"/>
              <a:t>ViewController</a:t>
            </a:r>
            <a:r>
              <a:rPr lang="en-US" dirty="0"/>
              <a:t> class to define the behavior of the new view</a:t>
            </a:r>
          </a:p>
          <a:p>
            <a:pPr lvl="1"/>
            <a:endParaRPr lang="en-US" dirty="0"/>
          </a:p>
          <a:p>
            <a:r>
              <a:rPr lang="en-US" dirty="0"/>
              <a:t>customize the tab bar item</a:t>
            </a:r>
          </a:p>
          <a:p>
            <a:pPr marL="857250" lvl="1" indent="-342900">
              <a:buFont typeface="Wingdings" charset="2"/>
              <a:buChar char="§"/>
            </a:pPr>
            <a:r>
              <a:rPr lang="en-US" dirty="0"/>
              <a:t>select the desired tab bar item in a View</a:t>
            </a:r>
          </a:p>
          <a:p>
            <a:pPr marL="857250" lvl="1" indent="-342900">
              <a:buFont typeface="Wingdings" charset="2"/>
              <a:buChar char="§"/>
            </a:pPr>
            <a:r>
              <a:rPr lang="en-US" dirty="0"/>
              <a:t>in the Attributes Inspector, select the desired icon under System Item</a:t>
            </a:r>
          </a:p>
          <a:p>
            <a:pPr marL="914400" lvl="2" indent="0"/>
            <a:r>
              <a:rPr lang="en-US" dirty="0"/>
              <a:t>e.g., Favorites, Features, Search, Downloads, </a:t>
            </a:r>
            <a:r>
              <a:rPr lang="mr-IN" dirty="0"/>
              <a:t>…</a:t>
            </a:r>
            <a:endParaRPr lang="en-US" dirty="0"/>
          </a:p>
          <a:p>
            <a:pPr marL="857250" lvl="1" indent="-342900">
              <a:buFont typeface="Wingdings" charset="2"/>
              <a:buChar char="§"/>
            </a:pPr>
            <a:r>
              <a:rPr lang="en-US" dirty="0"/>
              <a:t>you can change the title under Bar Item &gt; Title</a:t>
            </a:r>
          </a:p>
          <a:p>
            <a:pPr marL="857250" lvl="1" indent="-342900">
              <a:buFont typeface="Wingdings" charset="2"/>
              <a:buChar char="§"/>
            </a:pPr>
            <a:r>
              <a:rPr lang="en-US" dirty="0"/>
              <a:t>you can select a custom icon image under Bar Item &gt; Image</a:t>
            </a:r>
          </a:p>
          <a:p>
            <a:pPr marL="857250" lvl="1" indent="-342900">
              <a:buFont typeface="Wingdings" charset="2"/>
              <a:buChar char="§"/>
            </a:pPr>
            <a:endParaRPr lang="en-US"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3</a:t>
            </a:fld>
            <a:endParaRPr lang="en-US"/>
          </a:p>
        </p:txBody>
      </p:sp>
    </p:spTree>
    <p:extLst>
      <p:ext uri="{BB962C8B-B14F-4D97-AF65-F5344CB8AC3E}">
        <p14:creationId xmlns:p14="http://schemas.microsoft.com/office/powerpoint/2010/main" val="1707269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Comparable</a:t>
            </a:r>
          </a:p>
        </p:txBody>
      </p:sp>
      <p:sp>
        <p:nvSpPr>
          <p:cNvPr id="3" name="Content Placeholder 2"/>
          <p:cNvSpPr>
            <a:spLocks noGrp="1"/>
          </p:cNvSpPr>
          <p:nvPr>
            <p:ph idx="1"/>
          </p:nvPr>
        </p:nvSpPr>
        <p:spPr>
          <a:xfrm>
            <a:off x="685800" y="1143000"/>
            <a:ext cx="8702675" cy="5934075"/>
          </a:xfrm>
        </p:spPr>
        <p:txBody>
          <a:bodyPr/>
          <a:lstStyle/>
          <a:p>
            <a:pPr marL="355600" lvl="1" indent="0">
              <a:lnSpc>
                <a:spcPct val="90000"/>
              </a:lnSpc>
              <a:buNone/>
            </a:pPr>
            <a:r>
              <a:rPr lang="en-US" dirty="0"/>
              <a:t>e.g., Names with &lt;, &gt;, &lt;=, &gt;=</a:t>
            </a:r>
          </a:p>
          <a:p>
            <a:pPr marL="355600" lvl="1" indent="0">
              <a:lnSpc>
                <a:spcPct val="90000"/>
              </a:lnSpc>
              <a:buNone/>
            </a:pPr>
            <a:endParaRPr lang="en-US" dirty="0"/>
          </a:p>
          <a:p>
            <a:pPr indent="0">
              <a:lnSpc>
                <a:spcPct val="90000"/>
              </a:lnSpc>
              <a:spcBef>
                <a:spcPts val="0"/>
              </a:spcBef>
            </a:pPr>
            <a:r>
              <a:rPr lang="en-US" sz="1600" dirty="0">
                <a:solidFill>
                  <a:schemeClr val="tx1"/>
                </a:solidFill>
                <a:latin typeface="Courier New" charset="0"/>
                <a:ea typeface="Courier New" charset="0"/>
                <a:cs typeface="Courier New" charset="0"/>
              </a:rPr>
              <a:t>class Name: </a:t>
            </a:r>
            <a:r>
              <a:rPr lang="en-US" sz="1600" dirty="0" err="1">
                <a:solidFill>
                  <a:schemeClr val="tx1"/>
                </a:solidFill>
                <a:latin typeface="Courier New" charset="0"/>
                <a:ea typeface="Courier New" charset="0"/>
                <a:cs typeface="Courier New" charset="0"/>
              </a:rPr>
              <a:t>CustomStringConvertible</a:t>
            </a:r>
            <a:r>
              <a:rPr lang="en-US" sz="1600" dirty="0">
                <a:solidFill>
                  <a:schemeClr val="tx1"/>
                </a:solidFill>
                <a:latin typeface="Courier New" charset="0"/>
                <a:ea typeface="Courier New" charset="0"/>
                <a:cs typeface="Courier New" charset="0"/>
              </a:rPr>
              <a:t>, </a:t>
            </a:r>
            <a:r>
              <a:rPr lang="en-US" sz="1600" dirty="0" err="1">
                <a:solidFill>
                  <a:schemeClr val="tx2"/>
                </a:solidFill>
                <a:latin typeface="Courier New" charset="0"/>
                <a:ea typeface="Courier New" charset="0"/>
                <a:cs typeface="Courier New" charset="0"/>
              </a:rPr>
              <a:t>Equatable</a:t>
            </a:r>
            <a:r>
              <a:rPr lang="en-US" sz="1600" dirty="0">
                <a:solidFill>
                  <a:schemeClr val="tx1"/>
                </a:solidFill>
                <a:latin typeface="Courier New" charset="0"/>
                <a:ea typeface="Courier New" charset="0"/>
                <a:cs typeface="Courier New" charset="0"/>
              </a:rPr>
              <a:t> {</a:t>
            </a:r>
          </a:p>
          <a:p>
            <a:pPr indent="0">
              <a:lnSpc>
                <a:spcPct val="90000"/>
              </a:lnSpc>
              <a:spcBef>
                <a:spcPts val="0"/>
              </a:spcBef>
            </a:pPr>
            <a:r>
              <a:rPr lang="en-US" sz="1600" dirty="0">
                <a:solidFill>
                  <a:schemeClr val="tx1"/>
                </a:solidFill>
                <a:latin typeface="Courier New" charset="0"/>
                <a:ea typeface="Courier New" charset="0"/>
                <a:cs typeface="Courier New" charset="0"/>
              </a:rPr>
              <a:t>    . . .</a:t>
            </a:r>
          </a:p>
          <a:p>
            <a:pPr indent="0">
              <a:lnSpc>
                <a:spcPct val="90000"/>
              </a:lnSpc>
              <a:spcBef>
                <a:spcPts val="0"/>
              </a:spcBef>
            </a:pPr>
            <a:r>
              <a:rPr lang="en-US" sz="1600" dirty="0">
                <a:solidFill>
                  <a:schemeClr val="tx1"/>
                </a:solidFill>
                <a:latin typeface="Courier New" charset="0"/>
                <a:ea typeface="Courier New" charset="0"/>
                <a:cs typeface="Courier New" charset="0"/>
              </a:rPr>
              <a:t>    </a:t>
            </a:r>
          </a:p>
          <a:p>
            <a:pPr>
              <a:lnSpc>
                <a:spcPct val="90000"/>
              </a:lnSpc>
            </a:pPr>
            <a:r>
              <a:rPr lang="en-US" sz="1600" dirty="0">
                <a:solidFill>
                  <a:schemeClr val="tx2"/>
                </a:solidFill>
                <a:latin typeface="Courier New" charset="0"/>
                <a:cs typeface="Courier New" charset="0"/>
              </a:rPr>
              <a:t>       static </a:t>
            </a:r>
            <a:r>
              <a:rPr lang="en-US" sz="1600" dirty="0" err="1">
                <a:solidFill>
                  <a:schemeClr val="tx2"/>
                </a:solidFill>
                <a:latin typeface="Courier New" charset="0"/>
                <a:cs typeface="Courier New" charset="0"/>
              </a:rPr>
              <a:t>func</a:t>
            </a:r>
            <a:r>
              <a:rPr lang="en-US" sz="1600" dirty="0">
                <a:solidFill>
                  <a:schemeClr val="tx2"/>
                </a:solidFill>
                <a:latin typeface="Courier New" charset="0"/>
                <a:cs typeface="Courier New" charset="0"/>
              </a:rPr>
              <a:t> &lt;(</a:t>
            </a:r>
            <a:r>
              <a:rPr lang="en-US" sz="1600" dirty="0" err="1">
                <a:solidFill>
                  <a:schemeClr val="tx2"/>
                </a:solidFill>
                <a:latin typeface="Courier New" charset="0"/>
                <a:cs typeface="Courier New" charset="0"/>
              </a:rPr>
              <a:t>lhs</a:t>
            </a:r>
            <a:r>
              <a:rPr lang="en-US" sz="1600" dirty="0">
                <a:solidFill>
                  <a:schemeClr val="tx2"/>
                </a:solidFill>
                <a:latin typeface="Courier New" charset="0"/>
                <a:cs typeface="Courier New" charset="0"/>
              </a:rPr>
              <a:t>: Name, </a:t>
            </a:r>
            <a:r>
              <a:rPr lang="en-US" sz="1600" dirty="0" err="1">
                <a:solidFill>
                  <a:schemeClr val="tx2"/>
                </a:solidFill>
                <a:latin typeface="Courier New" charset="0"/>
                <a:cs typeface="Courier New" charset="0"/>
              </a:rPr>
              <a:t>rhs</a:t>
            </a:r>
            <a:r>
              <a:rPr lang="en-US" sz="1600" dirty="0">
                <a:solidFill>
                  <a:schemeClr val="tx2"/>
                </a:solidFill>
                <a:latin typeface="Courier New" charset="0"/>
                <a:cs typeface="Courier New" charset="0"/>
              </a:rPr>
              <a:t>: Name) -&gt; Bool {</a:t>
            </a:r>
          </a:p>
          <a:p>
            <a:pPr>
              <a:lnSpc>
                <a:spcPct val="90000"/>
              </a:lnSpc>
            </a:pPr>
            <a:r>
              <a:rPr lang="en-US" sz="1600" dirty="0">
                <a:solidFill>
                  <a:schemeClr val="tx2"/>
                </a:solidFill>
                <a:latin typeface="Courier New" charset="0"/>
                <a:cs typeface="Courier New" charset="0"/>
              </a:rPr>
              <a:t>           return </a:t>
            </a:r>
            <a:r>
              <a:rPr lang="en-US" sz="1600" dirty="0" err="1">
                <a:solidFill>
                  <a:schemeClr val="tx2"/>
                </a:solidFill>
                <a:latin typeface="Courier New" charset="0"/>
                <a:cs typeface="Courier New" charset="0"/>
              </a:rPr>
              <a:t>lhs.last</a:t>
            </a:r>
            <a:r>
              <a:rPr lang="en-US" sz="1600" dirty="0">
                <a:solidFill>
                  <a:schemeClr val="tx2"/>
                </a:solidFill>
                <a:latin typeface="Courier New" charset="0"/>
                <a:cs typeface="Courier New" charset="0"/>
              </a:rPr>
              <a:t> &lt; </a:t>
            </a:r>
            <a:r>
              <a:rPr lang="en-US" sz="1600" dirty="0" err="1">
                <a:solidFill>
                  <a:schemeClr val="tx2"/>
                </a:solidFill>
                <a:latin typeface="Courier New" charset="0"/>
                <a:cs typeface="Courier New" charset="0"/>
              </a:rPr>
              <a:t>rhs.last</a:t>
            </a:r>
            <a:r>
              <a:rPr lang="en-US" sz="1600" dirty="0">
                <a:solidFill>
                  <a:schemeClr val="tx2"/>
                </a:solidFill>
                <a:latin typeface="Courier New" charset="0"/>
                <a:cs typeface="Courier New" charset="0"/>
              </a:rPr>
              <a:t> ||</a:t>
            </a:r>
          </a:p>
          <a:p>
            <a:pPr>
              <a:lnSpc>
                <a:spcPct val="90000"/>
              </a:lnSpc>
            </a:pPr>
            <a:r>
              <a:rPr lang="en-US" sz="1600" dirty="0">
                <a:solidFill>
                  <a:schemeClr val="tx2"/>
                </a:solidFill>
                <a:latin typeface="Courier New" charset="0"/>
                <a:cs typeface="Courier New" charset="0"/>
              </a:rPr>
              <a:t>               (</a:t>
            </a:r>
            <a:r>
              <a:rPr lang="en-US" sz="1600" dirty="0" err="1">
                <a:solidFill>
                  <a:schemeClr val="tx2"/>
                </a:solidFill>
                <a:latin typeface="Courier New" charset="0"/>
                <a:cs typeface="Courier New" charset="0"/>
              </a:rPr>
              <a:t>lhs.last</a:t>
            </a:r>
            <a:r>
              <a:rPr lang="en-US" sz="1600" dirty="0">
                <a:solidFill>
                  <a:schemeClr val="tx2"/>
                </a:solidFill>
                <a:latin typeface="Courier New" charset="0"/>
                <a:cs typeface="Courier New" charset="0"/>
              </a:rPr>
              <a:t> == </a:t>
            </a:r>
            <a:r>
              <a:rPr lang="en-US" sz="1600" dirty="0" err="1">
                <a:solidFill>
                  <a:schemeClr val="tx2"/>
                </a:solidFill>
                <a:latin typeface="Courier New" charset="0"/>
                <a:cs typeface="Courier New" charset="0"/>
              </a:rPr>
              <a:t>rhs.last</a:t>
            </a:r>
            <a:r>
              <a:rPr lang="en-US" sz="1600" dirty="0">
                <a:solidFill>
                  <a:schemeClr val="tx2"/>
                </a:solidFill>
                <a:latin typeface="Courier New" charset="0"/>
                <a:cs typeface="Courier New" charset="0"/>
              </a:rPr>
              <a:t> &amp;&amp; </a:t>
            </a:r>
            <a:r>
              <a:rPr lang="en-US" sz="1600" dirty="0" err="1">
                <a:solidFill>
                  <a:schemeClr val="tx2"/>
                </a:solidFill>
                <a:latin typeface="Courier New" charset="0"/>
                <a:cs typeface="Courier New" charset="0"/>
              </a:rPr>
              <a:t>lhs.first</a:t>
            </a:r>
            <a:r>
              <a:rPr lang="en-US" sz="1600" dirty="0">
                <a:solidFill>
                  <a:schemeClr val="tx2"/>
                </a:solidFill>
                <a:latin typeface="Courier New" charset="0"/>
                <a:cs typeface="Courier New" charset="0"/>
              </a:rPr>
              <a:t> &lt; </a:t>
            </a:r>
            <a:r>
              <a:rPr lang="en-US" sz="1600" dirty="0" err="1">
                <a:solidFill>
                  <a:schemeClr val="tx2"/>
                </a:solidFill>
                <a:latin typeface="Courier New" charset="0"/>
                <a:cs typeface="Courier New" charset="0"/>
              </a:rPr>
              <a:t>rhs.first</a:t>
            </a:r>
            <a:r>
              <a:rPr lang="en-US" sz="1600" dirty="0">
                <a:solidFill>
                  <a:schemeClr val="tx2"/>
                </a:solidFill>
                <a:latin typeface="Courier New" charset="0"/>
                <a:cs typeface="Courier New" charset="0"/>
              </a:rPr>
              <a:t>) ||</a:t>
            </a:r>
          </a:p>
          <a:p>
            <a:pPr>
              <a:lnSpc>
                <a:spcPct val="90000"/>
              </a:lnSpc>
            </a:pPr>
            <a:r>
              <a:rPr lang="en-US" sz="1600" dirty="0">
                <a:solidFill>
                  <a:schemeClr val="tx2"/>
                </a:solidFill>
                <a:latin typeface="Courier New" charset="0"/>
                <a:cs typeface="Courier New" charset="0"/>
              </a:rPr>
              <a:t>               (</a:t>
            </a:r>
            <a:r>
              <a:rPr lang="en-US" sz="1600" dirty="0" err="1">
                <a:solidFill>
                  <a:schemeClr val="tx2"/>
                </a:solidFill>
                <a:latin typeface="Courier New" charset="0"/>
                <a:cs typeface="Courier New" charset="0"/>
              </a:rPr>
              <a:t>lhs.last</a:t>
            </a:r>
            <a:r>
              <a:rPr lang="en-US" sz="1600" dirty="0">
                <a:solidFill>
                  <a:schemeClr val="tx2"/>
                </a:solidFill>
                <a:latin typeface="Courier New" charset="0"/>
                <a:cs typeface="Courier New" charset="0"/>
              </a:rPr>
              <a:t> == </a:t>
            </a:r>
            <a:r>
              <a:rPr lang="en-US" sz="1600" dirty="0" err="1">
                <a:solidFill>
                  <a:schemeClr val="tx2"/>
                </a:solidFill>
                <a:latin typeface="Courier New" charset="0"/>
                <a:cs typeface="Courier New" charset="0"/>
              </a:rPr>
              <a:t>rhs.last</a:t>
            </a:r>
            <a:r>
              <a:rPr lang="en-US" sz="1600" dirty="0">
                <a:solidFill>
                  <a:schemeClr val="tx2"/>
                </a:solidFill>
                <a:latin typeface="Courier New" charset="0"/>
                <a:cs typeface="Courier New" charset="0"/>
              </a:rPr>
              <a:t> &amp;&amp; </a:t>
            </a:r>
            <a:r>
              <a:rPr lang="en-US" sz="1600" dirty="0" err="1">
                <a:solidFill>
                  <a:schemeClr val="tx2"/>
                </a:solidFill>
                <a:latin typeface="Courier New" charset="0"/>
                <a:cs typeface="Courier New" charset="0"/>
              </a:rPr>
              <a:t>lhs.first</a:t>
            </a:r>
            <a:r>
              <a:rPr lang="en-US" sz="1600" dirty="0">
                <a:solidFill>
                  <a:schemeClr val="tx2"/>
                </a:solidFill>
                <a:latin typeface="Courier New" charset="0"/>
                <a:cs typeface="Courier New" charset="0"/>
              </a:rPr>
              <a:t> == </a:t>
            </a:r>
            <a:r>
              <a:rPr lang="en-US" sz="1600" dirty="0" err="1">
                <a:solidFill>
                  <a:schemeClr val="tx2"/>
                </a:solidFill>
                <a:latin typeface="Courier New" charset="0"/>
                <a:cs typeface="Courier New" charset="0"/>
              </a:rPr>
              <a:t>rhs.first</a:t>
            </a:r>
            <a:r>
              <a:rPr lang="en-US" sz="1600" dirty="0">
                <a:solidFill>
                  <a:schemeClr val="tx2"/>
                </a:solidFill>
                <a:latin typeface="Courier New" charset="0"/>
                <a:cs typeface="Courier New" charset="0"/>
              </a:rPr>
              <a:t> </a:t>
            </a:r>
          </a:p>
          <a:p>
            <a:pPr>
              <a:lnSpc>
                <a:spcPct val="90000"/>
              </a:lnSpc>
            </a:pPr>
            <a:r>
              <a:rPr lang="en-US" sz="1600" dirty="0">
                <a:solidFill>
                  <a:schemeClr val="tx2"/>
                </a:solidFill>
                <a:latin typeface="Courier New" charset="0"/>
                <a:cs typeface="Courier New" charset="0"/>
              </a:rPr>
              <a:t>                                     &amp;&amp; </a:t>
            </a:r>
            <a:r>
              <a:rPr lang="en-US" sz="1600" dirty="0" err="1">
                <a:solidFill>
                  <a:schemeClr val="tx2"/>
                </a:solidFill>
                <a:latin typeface="Courier New" charset="0"/>
                <a:cs typeface="Courier New" charset="0"/>
              </a:rPr>
              <a:t>lhs.middle</a:t>
            </a:r>
            <a:r>
              <a:rPr lang="en-US" sz="1600" dirty="0">
                <a:solidFill>
                  <a:schemeClr val="tx2"/>
                </a:solidFill>
                <a:latin typeface="Courier New" charset="0"/>
                <a:cs typeface="Courier New" charset="0"/>
              </a:rPr>
              <a:t> &lt; </a:t>
            </a:r>
            <a:r>
              <a:rPr lang="en-US" sz="1600" dirty="0" err="1">
                <a:solidFill>
                  <a:schemeClr val="tx2"/>
                </a:solidFill>
                <a:latin typeface="Courier New" charset="0"/>
                <a:cs typeface="Courier New" charset="0"/>
              </a:rPr>
              <a:t>rhs.middle</a:t>
            </a:r>
            <a:r>
              <a:rPr lang="en-US" sz="1600" dirty="0">
                <a:solidFill>
                  <a:schemeClr val="tx2"/>
                </a:solidFill>
                <a:latin typeface="Courier New" charset="0"/>
                <a:cs typeface="Courier New" charset="0"/>
              </a:rPr>
              <a:t>)</a:t>
            </a:r>
          </a:p>
          <a:p>
            <a:pPr>
              <a:lnSpc>
                <a:spcPct val="90000"/>
              </a:lnSpc>
            </a:pPr>
            <a:r>
              <a:rPr lang="en-US" sz="1600" dirty="0">
                <a:solidFill>
                  <a:schemeClr val="tx2"/>
                </a:solidFill>
                <a:latin typeface="Courier New" charset="0"/>
                <a:cs typeface="Courier New" charset="0"/>
              </a:rPr>
              <a:t>       }</a:t>
            </a:r>
          </a:p>
          <a:p>
            <a:pPr indent="0">
              <a:lnSpc>
                <a:spcPct val="90000"/>
              </a:lnSpc>
              <a:spcBef>
                <a:spcPts val="0"/>
              </a:spcBef>
            </a:pPr>
            <a:r>
              <a:rPr lang="en-US" sz="1600" dirty="0">
                <a:solidFill>
                  <a:schemeClr val="tx1"/>
                </a:solidFill>
                <a:latin typeface="Courier New" charset="0"/>
                <a:ea typeface="Courier New" charset="0"/>
                <a:cs typeface="Courier New" charset="0"/>
              </a:rPr>
              <a:t>}</a:t>
            </a:r>
          </a:p>
          <a:p>
            <a:pPr indent="0">
              <a:lnSpc>
                <a:spcPct val="90000"/>
              </a:lnSpc>
              <a:spcBef>
                <a:spcPts val="0"/>
              </a:spcBef>
            </a:pPr>
            <a:endParaRPr lang="en-US" sz="1600" dirty="0">
              <a:solidFill>
                <a:schemeClr val="tx1"/>
              </a:solidFill>
              <a:latin typeface="Courier New" charset="0"/>
              <a:ea typeface="Courier New" charset="0"/>
              <a:cs typeface="Courier New" charset="0"/>
            </a:endParaRPr>
          </a:p>
          <a:p>
            <a:pPr indent="0">
              <a:lnSpc>
                <a:spcPct val="90000"/>
              </a:lnSpc>
              <a:spcBef>
                <a:spcPts val="0"/>
              </a:spcBef>
            </a:pPr>
            <a:r>
              <a:rPr lang="en-US" sz="1600" dirty="0" err="1">
                <a:solidFill>
                  <a:schemeClr val="tx1"/>
                </a:solidFill>
                <a:latin typeface="Courier New" charset="0"/>
                <a:ea typeface="Courier New" charset="0"/>
                <a:cs typeface="Courier New" charset="0"/>
              </a:rPr>
              <a:t>var</a:t>
            </a:r>
            <a:r>
              <a:rPr lang="en-US" sz="1600" dirty="0">
                <a:solidFill>
                  <a:schemeClr val="tx1"/>
                </a:solidFill>
                <a:latin typeface="Courier New" charset="0"/>
                <a:ea typeface="Courier New" charset="0"/>
                <a:cs typeface="Courier New" charset="0"/>
              </a:rPr>
              <a:t> me = Name(first: "Dave", middle: "W", last: "Reed")</a:t>
            </a:r>
          </a:p>
          <a:p>
            <a:pPr indent="0">
              <a:lnSpc>
                <a:spcPct val="90000"/>
              </a:lnSpc>
              <a:spcBef>
                <a:spcPts val="0"/>
              </a:spcBef>
            </a:pPr>
            <a:r>
              <a:rPr lang="en-US" sz="1600" dirty="0" err="1">
                <a:solidFill>
                  <a:schemeClr val="tx1"/>
                </a:solidFill>
                <a:latin typeface="Courier New" charset="0"/>
                <a:ea typeface="Courier New" charset="0"/>
                <a:cs typeface="Courier New" charset="0"/>
              </a:rPr>
              <a:t>var</a:t>
            </a: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notMe</a:t>
            </a:r>
            <a:r>
              <a:rPr lang="en-US" sz="1600" dirty="0">
                <a:solidFill>
                  <a:schemeClr val="tx1"/>
                </a:solidFill>
                <a:latin typeface="Courier New" charset="0"/>
                <a:ea typeface="Courier New" charset="0"/>
                <a:cs typeface="Courier New" charset="0"/>
              </a:rPr>
              <a:t> = Name(first: "Dale", middle: "F", last: "Reed")</a:t>
            </a:r>
          </a:p>
          <a:p>
            <a:pPr indent="0">
              <a:lnSpc>
                <a:spcPct val="90000"/>
              </a:lnSpc>
              <a:spcBef>
                <a:spcPts val="0"/>
              </a:spcBef>
            </a:pPr>
            <a:endParaRPr lang="en-US" sz="1600" dirty="0">
              <a:solidFill>
                <a:schemeClr val="tx1"/>
              </a:solidFill>
              <a:latin typeface="Courier New" charset="0"/>
              <a:cs typeface="Courier New" charset="0"/>
            </a:endParaRPr>
          </a:p>
          <a:p>
            <a:pPr indent="4763">
              <a:lnSpc>
                <a:spcPct val="90000"/>
              </a:lnSpc>
            </a:pPr>
            <a:r>
              <a:rPr lang="en-US" sz="1600" dirty="0">
                <a:solidFill>
                  <a:schemeClr val="tx1"/>
                </a:solidFill>
                <a:latin typeface="Courier New" charset="0"/>
                <a:cs typeface="Courier New" charset="0"/>
              </a:rPr>
              <a:t>if me &lt; </a:t>
            </a:r>
            <a:r>
              <a:rPr lang="en-US" sz="1600" dirty="0" err="1">
                <a:solidFill>
                  <a:schemeClr val="tx1"/>
                </a:solidFill>
                <a:latin typeface="Courier New" charset="0"/>
                <a:cs typeface="Courier New" charset="0"/>
              </a:rPr>
              <a:t>notMe</a:t>
            </a:r>
            <a:r>
              <a:rPr lang="en-US" sz="1600" dirty="0">
                <a:solidFill>
                  <a:schemeClr val="tx1"/>
                </a:solidFill>
                <a:latin typeface="Courier New" charset="0"/>
                <a:cs typeface="Courier New" charset="0"/>
              </a:rPr>
              <a:t> {</a:t>
            </a:r>
          </a:p>
          <a:p>
            <a:pPr indent="4763">
              <a:lnSpc>
                <a:spcPct val="90000"/>
              </a:lnSpc>
            </a:pPr>
            <a:r>
              <a:rPr lang="en-US" sz="1600" dirty="0">
                <a:solidFill>
                  <a:schemeClr val="tx1"/>
                </a:solidFill>
                <a:latin typeface="Courier New" charset="0"/>
                <a:cs typeface="Courier New" charset="0"/>
              </a:rPr>
              <a:t>    print("\(me) comes before \(</a:t>
            </a:r>
            <a:r>
              <a:rPr lang="en-US" sz="1600" dirty="0" err="1">
                <a:solidFill>
                  <a:schemeClr val="tx1"/>
                </a:solidFill>
                <a:latin typeface="Courier New" charset="0"/>
                <a:cs typeface="Courier New" charset="0"/>
              </a:rPr>
              <a:t>notMe</a:t>
            </a:r>
            <a:r>
              <a:rPr lang="en-US" sz="1600" dirty="0">
                <a:solidFill>
                  <a:schemeClr val="tx1"/>
                </a:solidFill>
                <a:latin typeface="Courier New" charset="0"/>
                <a:cs typeface="Courier New" charset="0"/>
              </a:rPr>
              <a:t>)")</a:t>
            </a:r>
          </a:p>
          <a:p>
            <a:pPr indent="4763">
              <a:lnSpc>
                <a:spcPct val="90000"/>
              </a:lnSpc>
            </a:pPr>
            <a:r>
              <a:rPr lang="en-US" sz="1600" dirty="0">
                <a:solidFill>
                  <a:schemeClr val="tx1"/>
                </a:solidFill>
                <a:latin typeface="Courier New" charset="0"/>
                <a:cs typeface="Courier New" charset="0"/>
              </a:rPr>
              <a:t>}</a:t>
            </a:r>
          </a:p>
          <a:p>
            <a:pPr indent="4763">
              <a:lnSpc>
                <a:spcPct val="90000"/>
              </a:lnSpc>
            </a:pPr>
            <a:endParaRPr lang="en-US" sz="1600" dirty="0">
              <a:solidFill>
                <a:schemeClr val="tx1"/>
              </a:solidFill>
              <a:latin typeface="Courier New" charset="0"/>
              <a:cs typeface="Courier New" charset="0"/>
            </a:endParaRPr>
          </a:p>
          <a:p>
            <a:pPr indent="4763">
              <a:lnSpc>
                <a:spcPct val="90000"/>
              </a:lnSpc>
            </a:pPr>
            <a:r>
              <a:rPr lang="en-US" sz="1600" dirty="0">
                <a:solidFill>
                  <a:schemeClr val="tx1"/>
                </a:solidFill>
                <a:latin typeface="Courier New" charset="0"/>
                <a:cs typeface="Courier New" charset="0"/>
              </a:rPr>
              <a:t>if me &gt; </a:t>
            </a:r>
            <a:r>
              <a:rPr lang="en-US" sz="1600" dirty="0" err="1">
                <a:solidFill>
                  <a:schemeClr val="tx1"/>
                </a:solidFill>
                <a:latin typeface="Courier New" charset="0"/>
                <a:cs typeface="Courier New" charset="0"/>
              </a:rPr>
              <a:t>notMe</a:t>
            </a:r>
            <a:r>
              <a:rPr lang="en-US" sz="1600" dirty="0">
                <a:solidFill>
                  <a:schemeClr val="tx1"/>
                </a:solidFill>
                <a:latin typeface="Courier New" charset="0"/>
                <a:cs typeface="Courier New" charset="0"/>
              </a:rPr>
              <a:t> {</a:t>
            </a:r>
          </a:p>
          <a:p>
            <a:pPr indent="4763">
              <a:lnSpc>
                <a:spcPct val="90000"/>
              </a:lnSpc>
            </a:pPr>
            <a:r>
              <a:rPr lang="en-US" sz="1600" dirty="0">
                <a:solidFill>
                  <a:schemeClr val="tx1"/>
                </a:solidFill>
                <a:latin typeface="Courier New" charset="0"/>
                <a:cs typeface="Courier New" charset="0"/>
              </a:rPr>
              <a:t>    print("\(me) comes after \(</a:t>
            </a:r>
            <a:r>
              <a:rPr lang="en-US" sz="1600" dirty="0" err="1">
                <a:solidFill>
                  <a:schemeClr val="tx1"/>
                </a:solidFill>
                <a:latin typeface="Courier New" charset="0"/>
                <a:cs typeface="Courier New" charset="0"/>
              </a:rPr>
              <a:t>notMe</a:t>
            </a:r>
            <a:r>
              <a:rPr lang="en-US" sz="1600" dirty="0">
                <a:solidFill>
                  <a:schemeClr val="tx1"/>
                </a:solidFill>
                <a:latin typeface="Courier New" charset="0"/>
                <a:cs typeface="Courier New" charset="0"/>
              </a:rPr>
              <a:t>)")</a:t>
            </a:r>
          </a:p>
          <a:p>
            <a:pPr indent="4763">
              <a:lnSpc>
                <a:spcPct val="90000"/>
              </a:lnSpc>
            </a:pPr>
            <a:r>
              <a:rPr lang="en-US" sz="1600" dirty="0">
                <a:solidFill>
                  <a:schemeClr val="tx1"/>
                </a:solidFill>
                <a:latin typeface="Courier New" charset="0"/>
                <a:cs typeface="Courier New" charset="0"/>
              </a:rPr>
              <a:t>}</a:t>
            </a:r>
          </a:p>
          <a:p>
            <a:pPr marL="687388" lvl="2" indent="-276225">
              <a:lnSpc>
                <a:spcPct val="90000"/>
              </a:lnSpc>
            </a:pPr>
            <a:endParaRPr lang="en-US" sz="1200"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30</a:t>
            </a:fld>
            <a:endParaRPr lang="en-US" dirty="0"/>
          </a:p>
        </p:txBody>
      </p:sp>
    </p:spTree>
    <p:extLst>
      <p:ext uri="{BB962C8B-B14F-4D97-AF65-F5344CB8AC3E}">
        <p14:creationId xmlns:p14="http://schemas.microsoft.com/office/powerpoint/2010/main" val="2856050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User-defined protocols</a:t>
            </a:r>
          </a:p>
        </p:txBody>
      </p:sp>
      <p:sp>
        <p:nvSpPr>
          <p:cNvPr id="3" name="Content Placeholder 2"/>
          <p:cNvSpPr>
            <a:spLocks noGrp="1"/>
          </p:cNvSpPr>
          <p:nvPr>
            <p:ph idx="1"/>
          </p:nvPr>
        </p:nvSpPr>
        <p:spPr>
          <a:xfrm>
            <a:off x="685800" y="1219200"/>
            <a:ext cx="8702675" cy="5638800"/>
          </a:xfrm>
        </p:spPr>
        <p:txBody>
          <a:bodyPr/>
          <a:lstStyle/>
          <a:p>
            <a:r>
              <a:rPr lang="en-US" dirty="0"/>
              <a:t>user-defined protocols can contain</a:t>
            </a:r>
          </a:p>
          <a:p>
            <a:pPr marL="857250" lvl="1" indent="-342900">
              <a:buFont typeface="Wingdings" charset="2"/>
              <a:buChar char="ü"/>
            </a:pPr>
            <a:r>
              <a:rPr lang="en-US" dirty="0"/>
              <a:t>functions/methods (so really more like Java abstract classes)</a:t>
            </a:r>
          </a:p>
          <a:p>
            <a:pPr marL="857250" lvl="1" indent="-342900">
              <a:buFont typeface="Wingdings" charset="2"/>
              <a:buChar char="ü"/>
            </a:pPr>
            <a:r>
              <a:rPr lang="en-US" dirty="0"/>
              <a:t>computed properties/fields, which must be identified as get and/or set</a:t>
            </a:r>
          </a:p>
          <a:p>
            <a:pPr marL="857250" lvl="1" indent="-342900">
              <a:buFont typeface="Wingdings" charset="2"/>
              <a:buChar char="ü"/>
            </a:pPr>
            <a:endParaRPr lang="en-US" dirty="0"/>
          </a:p>
          <a:p>
            <a:pPr marL="457200" lvl="1" indent="0">
              <a:buNone/>
            </a:pPr>
            <a:r>
              <a:rPr lang="en-US" sz="1600" dirty="0">
                <a:solidFill>
                  <a:schemeClr val="tx1"/>
                </a:solidFill>
                <a:latin typeface="Courier New" charset="0"/>
                <a:ea typeface="Courier New" charset="0"/>
                <a:cs typeface="Courier New" charset="0"/>
              </a:rPr>
              <a:t>protocol Shape {</a:t>
            </a:r>
          </a:p>
          <a:p>
            <a:pPr marL="457200" lvl="1" indent="0">
              <a:buNone/>
            </a:pP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var</a:t>
            </a: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coord</a:t>
            </a: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Int</a:t>
            </a:r>
            <a:r>
              <a:rPr lang="en-US" sz="1600" dirty="0">
                <a:solidFill>
                  <a:schemeClr val="tx1"/>
                </a:solidFill>
                <a:latin typeface="Courier New" charset="0"/>
                <a:ea typeface="Courier New" charset="0"/>
                <a:cs typeface="Courier New" charset="0"/>
              </a:rPr>
              <a:t>] { get }</a:t>
            </a:r>
          </a:p>
          <a:p>
            <a:pPr marL="457200" lvl="1" indent="0">
              <a:buNone/>
            </a:pPr>
            <a:r>
              <a:rPr lang="en-US" sz="1600" dirty="0">
                <a:solidFill>
                  <a:schemeClr val="tx1"/>
                </a:solidFill>
                <a:latin typeface="Courier New" charset="0"/>
                <a:ea typeface="Courier New" charset="0"/>
                <a:cs typeface="Courier New" charset="0"/>
              </a:rPr>
              <a:t>    </a:t>
            </a:r>
          </a:p>
          <a:p>
            <a:pPr marL="457200" lvl="1" indent="0">
              <a:buNone/>
            </a:pPr>
            <a:r>
              <a:rPr lang="en-US" sz="1600" dirty="0">
                <a:solidFill>
                  <a:schemeClr val="tx1"/>
                </a:solidFill>
                <a:latin typeface="Courier New" charset="0"/>
                <a:ea typeface="Courier New" charset="0"/>
                <a:cs typeface="Courier New" charset="0"/>
              </a:rPr>
              <a:t>    mutating </a:t>
            </a:r>
            <a:r>
              <a:rPr lang="en-US" sz="1600" dirty="0" err="1">
                <a:solidFill>
                  <a:schemeClr val="tx1"/>
                </a:solidFill>
                <a:latin typeface="Courier New" charset="0"/>
                <a:ea typeface="Courier New" charset="0"/>
                <a:cs typeface="Courier New" charset="0"/>
              </a:rPr>
              <a:t>func</a:t>
            </a:r>
            <a:r>
              <a:rPr lang="en-US" sz="1600" dirty="0">
                <a:solidFill>
                  <a:schemeClr val="tx1"/>
                </a:solidFill>
                <a:latin typeface="Courier New" charset="0"/>
                <a:ea typeface="Courier New" charset="0"/>
                <a:cs typeface="Courier New" charset="0"/>
              </a:rPr>
              <a:t> shift(</a:t>
            </a:r>
            <a:r>
              <a:rPr lang="en-US" sz="1600" dirty="0" err="1">
                <a:solidFill>
                  <a:schemeClr val="tx1"/>
                </a:solidFill>
                <a:latin typeface="Courier New" charset="0"/>
                <a:ea typeface="Courier New" charset="0"/>
                <a:cs typeface="Courier New" charset="0"/>
              </a:rPr>
              <a:t>byX</a:t>
            </a: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Int</a:t>
            </a: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byY</a:t>
            </a:r>
            <a:r>
              <a:rPr lang="en-US" sz="1600" dirty="0">
                <a:solidFill>
                  <a:schemeClr val="tx1"/>
                </a:solidFill>
                <a:latin typeface="Courier New" charset="0"/>
                <a:ea typeface="Courier New" charset="0"/>
                <a:cs typeface="Courier New" charset="0"/>
              </a:rPr>
              <a:t>: </a:t>
            </a:r>
            <a:r>
              <a:rPr lang="en-US" sz="1600" dirty="0" err="1">
                <a:solidFill>
                  <a:schemeClr val="tx1"/>
                </a:solidFill>
                <a:latin typeface="Courier New" charset="0"/>
                <a:ea typeface="Courier New" charset="0"/>
                <a:cs typeface="Courier New" charset="0"/>
              </a:rPr>
              <a:t>Int</a:t>
            </a:r>
            <a:r>
              <a:rPr lang="en-US" sz="1600" dirty="0">
                <a:solidFill>
                  <a:schemeClr val="tx1"/>
                </a:solidFill>
                <a:latin typeface="Courier New" charset="0"/>
                <a:ea typeface="Courier New" charset="0"/>
                <a:cs typeface="Courier New" charset="0"/>
              </a:rPr>
              <a:t>)</a:t>
            </a:r>
          </a:p>
          <a:p>
            <a:pPr marL="457200" lvl="1" indent="0">
              <a:buNone/>
            </a:pPr>
            <a:r>
              <a:rPr lang="en-US" sz="1600" dirty="0">
                <a:solidFill>
                  <a:schemeClr val="tx1"/>
                </a:solidFill>
                <a:latin typeface="Courier New" charset="0"/>
                <a:ea typeface="Courier New" charset="0"/>
                <a:cs typeface="Courier New" charset="0"/>
              </a:rPr>
              <a:t>}</a:t>
            </a:r>
          </a:p>
          <a:p>
            <a:pPr marL="457200" lvl="1" indent="0">
              <a:buNone/>
            </a:pPr>
            <a:endParaRPr lang="en-US" sz="1600" dirty="0">
              <a:latin typeface="Courier New" charset="0"/>
              <a:ea typeface="Courier New" charset="0"/>
              <a:cs typeface="Courier New" charset="0"/>
            </a:endParaRPr>
          </a:p>
          <a:p>
            <a:pPr marL="457200" lvl="1" indent="0">
              <a:buNone/>
            </a:pPr>
            <a:r>
              <a:rPr lang="is-IS" sz="1600" dirty="0">
                <a:solidFill>
                  <a:schemeClr val="tx1"/>
                </a:solidFill>
                <a:latin typeface="Courier New" charset="0"/>
                <a:ea typeface="Courier New" charset="0"/>
                <a:cs typeface="Courier New" charset="0"/>
              </a:rPr>
              <a:t>struct Square: Shape {</a:t>
            </a:r>
          </a:p>
          <a:p>
            <a:pPr marL="457200" lvl="1" indent="0">
              <a:buNone/>
            </a:pPr>
            <a:r>
              <a:rPr lang="is-IS" sz="1600" dirty="0">
                <a:solidFill>
                  <a:schemeClr val="tx1"/>
                </a:solidFill>
                <a:latin typeface="Courier New" charset="0"/>
                <a:ea typeface="Courier New" charset="0"/>
                <a:cs typeface="Courier New" charset="0"/>
              </a:rPr>
              <a:t>    var x: Int</a:t>
            </a:r>
          </a:p>
          <a:p>
            <a:pPr marL="457200" lvl="1" indent="0">
              <a:buNone/>
            </a:pPr>
            <a:r>
              <a:rPr lang="is-IS" sz="1600" dirty="0">
                <a:solidFill>
                  <a:schemeClr val="tx1"/>
                </a:solidFill>
                <a:latin typeface="Courier New" charset="0"/>
                <a:ea typeface="Courier New" charset="0"/>
                <a:cs typeface="Courier New" charset="0"/>
              </a:rPr>
              <a:t>    var y: Int</a:t>
            </a:r>
          </a:p>
          <a:p>
            <a:pPr marL="457200" lvl="1" indent="0">
              <a:buNone/>
            </a:pPr>
            <a:r>
              <a:rPr lang="is-IS" sz="1600" dirty="0">
                <a:solidFill>
                  <a:schemeClr val="tx1"/>
                </a:solidFill>
                <a:latin typeface="Courier New" charset="0"/>
                <a:ea typeface="Courier New" charset="0"/>
                <a:cs typeface="Courier New" charset="0"/>
              </a:rPr>
              <a:t>    </a:t>
            </a:r>
          </a:p>
          <a:p>
            <a:pPr marL="457200" lvl="1" indent="0">
              <a:buNone/>
            </a:pPr>
            <a:r>
              <a:rPr lang="is-IS" sz="1600" dirty="0">
                <a:solidFill>
                  <a:schemeClr val="tx1"/>
                </a:solidFill>
                <a:latin typeface="Courier New" charset="0"/>
                <a:ea typeface="Courier New" charset="0"/>
                <a:cs typeface="Courier New" charset="0"/>
              </a:rPr>
              <a:t>    var coord: [Int] { return [self.x, self.y] }</a:t>
            </a:r>
          </a:p>
          <a:p>
            <a:pPr marL="457200" lvl="1" indent="0">
              <a:buNone/>
            </a:pPr>
            <a:r>
              <a:rPr lang="is-IS" sz="1600" dirty="0">
                <a:solidFill>
                  <a:schemeClr val="tx1"/>
                </a:solidFill>
                <a:latin typeface="Courier New" charset="0"/>
                <a:ea typeface="Courier New" charset="0"/>
                <a:cs typeface="Courier New" charset="0"/>
              </a:rPr>
              <a:t>    </a:t>
            </a:r>
          </a:p>
          <a:p>
            <a:pPr marL="457200" lvl="1" indent="0">
              <a:buNone/>
            </a:pPr>
            <a:r>
              <a:rPr lang="is-IS" sz="1600" dirty="0">
                <a:solidFill>
                  <a:schemeClr val="tx1"/>
                </a:solidFill>
                <a:latin typeface="Courier New" charset="0"/>
                <a:ea typeface="Courier New" charset="0"/>
                <a:cs typeface="Courier New" charset="0"/>
              </a:rPr>
              <a:t>    mutating func shift(byX: Int, byY: Int) {</a:t>
            </a:r>
          </a:p>
          <a:p>
            <a:pPr marL="457200" lvl="1" indent="0">
              <a:buNone/>
            </a:pPr>
            <a:r>
              <a:rPr lang="is-IS" sz="1600" dirty="0">
                <a:solidFill>
                  <a:schemeClr val="tx1"/>
                </a:solidFill>
                <a:latin typeface="Courier New" charset="0"/>
                <a:ea typeface="Courier New" charset="0"/>
                <a:cs typeface="Courier New" charset="0"/>
              </a:rPr>
              <a:t>        self.x += byX</a:t>
            </a:r>
          </a:p>
          <a:p>
            <a:pPr marL="457200" lvl="1" indent="0">
              <a:buNone/>
            </a:pPr>
            <a:r>
              <a:rPr lang="is-IS" sz="1600" dirty="0">
                <a:solidFill>
                  <a:schemeClr val="tx1"/>
                </a:solidFill>
                <a:latin typeface="Courier New" charset="0"/>
                <a:ea typeface="Courier New" charset="0"/>
                <a:cs typeface="Courier New" charset="0"/>
              </a:rPr>
              <a:t>        self.y += byY</a:t>
            </a:r>
          </a:p>
          <a:p>
            <a:pPr marL="457200" lvl="1" indent="0">
              <a:buNone/>
            </a:pPr>
            <a:r>
              <a:rPr lang="is-IS" sz="1600" dirty="0">
                <a:solidFill>
                  <a:schemeClr val="tx1"/>
                </a:solidFill>
                <a:latin typeface="Courier New" charset="0"/>
                <a:ea typeface="Courier New" charset="0"/>
                <a:cs typeface="Courier New" charset="0"/>
              </a:rPr>
              <a:t>    }</a:t>
            </a:r>
          </a:p>
          <a:p>
            <a:pPr marL="457200" lvl="1" indent="0">
              <a:buNone/>
            </a:pPr>
            <a:r>
              <a:rPr lang="is-IS" sz="1600" dirty="0">
                <a:solidFill>
                  <a:schemeClr val="tx1"/>
                </a:solidFill>
                <a:latin typeface="Courier New" charset="0"/>
                <a:ea typeface="Courier New" charset="0"/>
                <a:cs typeface="Courier New" charset="0"/>
              </a:rPr>
              <a:t>}</a:t>
            </a:r>
          </a:p>
          <a:p>
            <a:pPr marL="457200" lvl="1" indent="0">
              <a:buNone/>
            </a:pPr>
            <a:endParaRPr lang="en-US" dirty="0">
              <a:solidFill>
                <a:schemeClr val="tx1"/>
              </a:solidFill>
              <a:latin typeface="Courier New" charset="0"/>
              <a:ea typeface="Courier New" charset="0"/>
              <a:cs typeface="Courier New" charset="0"/>
            </a:endParaRPr>
          </a:p>
          <a:p>
            <a:pPr marL="857250" lvl="1" indent="-342900">
              <a:buFont typeface="Wingdings" charset="2"/>
              <a:buChar char="ü"/>
            </a:pPr>
            <a:endParaRPr lang="en-US"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31</a:t>
            </a:fld>
            <a:endParaRPr lang="en-US"/>
          </a:p>
        </p:txBody>
      </p:sp>
    </p:spTree>
    <p:extLst>
      <p:ext uri="{BB962C8B-B14F-4D97-AF65-F5344CB8AC3E}">
        <p14:creationId xmlns:p14="http://schemas.microsoft.com/office/powerpoint/2010/main" val="3370903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9372-BC2C-FF45-B127-D058FF77F894}"/>
              </a:ext>
            </a:extLst>
          </p:cNvPr>
          <p:cNvSpPr>
            <a:spLocks noGrp="1"/>
          </p:cNvSpPr>
          <p:nvPr>
            <p:ph type="title"/>
          </p:nvPr>
        </p:nvSpPr>
        <p:spPr/>
        <p:txBody>
          <a:bodyPr/>
          <a:lstStyle/>
          <a:p>
            <a:r>
              <a:rPr lang="en-US" dirty="0"/>
              <a:t>Storing/accessing objects</a:t>
            </a:r>
          </a:p>
        </p:txBody>
      </p:sp>
      <p:sp>
        <p:nvSpPr>
          <p:cNvPr id="3" name="Content Placeholder 2">
            <a:extLst>
              <a:ext uri="{FF2B5EF4-FFF2-40B4-BE49-F238E27FC236}">
                <a16:creationId xmlns:a16="http://schemas.microsoft.com/office/drawing/2014/main" id="{07C99A5A-67B2-A345-8704-0247CCE3B04C}"/>
              </a:ext>
            </a:extLst>
          </p:cNvPr>
          <p:cNvSpPr>
            <a:spLocks noGrp="1"/>
          </p:cNvSpPr>
          <p:nvPr>
            <p:ph idx="1"/>
          </p:nvPr>
        </p:nvSpPr>
        <p:spPr>
          <a:xfrm>
            <a:off x="685801" y="1219200"/>
            <a:ext cx="8382000" cy="5410200"/>
          </a:xfrm>
        </p:spPr>
        <p:txBody>
          <a:bodyPr/>
          <a:lstStyle/>
          <a:p>
            <a:r>
              <a:rPr lang="en-US" dirty="0" err="1"/>
              <a:t>UserDefaults.standard</a:t>
            </a:r>
            <a:r>
              <a:rPr lang="en-US" dirty="0"/>
              <a:t> can be used to read/write primitive values &amp; arrays/dictionaries of primitive values</a:t>
            </a:r>
          </a:p>
          <a:p>
            <a:pPr lvl="1"/>
            <a:r>
              <a:rPr lang="en-US" dirty="0"/>
              <a:t>however, it can't be used to read/write complex objects</a:t>
            </a:r>
          </a:p>
          <a:p>
            <a:pPr lvl="1"/>
            <a:endParaRPr lang="en-US" dirty="0"/>
          </a:p>
          <a:p>
            <a:r>
              <a:rPr lang="en-US" dirty="0"/>
              <a:t>it is possible to encode an object so that it can be stored, then retrieve and extract the object </a:t>
            </a:r>
          </a:p>
          <a:p>
            <a:pPr lvl="1"/>
            <a:r>
              <a:rPr lang="en-US" dirty="0"/>
              <a:t>the object must implement the Codable protocol, which includes a method on how to encode the object </a:t>
            </a:r>
          </a:p>
          <a:p>
            <a:pPr lvl="1"/>
            <a:r>
              <a:rPr lang="en-US" dirty="0"/>
              <a:t>then utilize a </a:t>
            </a:r>
            <a:r>
              <a:rPr lang="en-US" dirty="0" err="1"/>
              <a:t>PropertyListEncoder</a:t>
            </a:r>
            <a:r>
              <a:rPr lang="en-US" dirty="0"/>
              <a:t> to encode the object and store it</a:t>
            </a:r>
          </a:p>
          <a:p>
            <a:pPr lvl="1"/>
            <a:r>
              <a:rPr lang="en-US" dirty="0"/>
              <a:t>subsequently, can retrieve the encode object and utilize a </a:t>
            </a:r>
            <a:r>
              <a:rPr lang="en-US" dirty="0" err="1"/>
              <a:t>PropertyListDecoder</a:t>
            </a:r>
            <a:endParaRPr lang="en-US" dirty="0"/>
          </a:p>
          <a:p>
            <a:pPr lvl="1"/>
            <a:endParaRPr lang="en-US" dirty="0"/>
          </a:p>
          <a:p>
            <a:pPr lvl="1"/>
            <a:endParaRPr lang="en-US" dirty="0"/>
          </a:p>
          <a:p>
            <a:pPr lvl="1"/>
            <a:r>
              <a:rPr lang="en-US" dirty="0"/>
              <a:t>SEE UNIT 4 IF YOU WANT TO TAKE ADVANTAGE OF THIS FEATURE</a:t>
            </a:r>
          </a:p>
          <a:p>
            <a:pPr lvl="1"/>
            <a:endParaRPr lang="en-US" dirty="0"/>
          </a:p>
          <a:p>
            <a:endParaRPr lang="en-US" dirty="0"/>
          </a:p>
        </p:txBody>
      </p:sp>
      <p:sp>
        <p:nvSpPr>
          <p:cNvPr id="4" name="Slide Number Placeholder 3">
            <a:extLst>
              <a:ext uri="{FF2B5EF4-FFF2-40B4-BE49-F238E27FC236}">
                <a16:creationId xmlns:a16="http://schemas.microsoft.com/office/drawing/2014/main" id="{AD1E985C-27FE-924F-8925-9D913C6B3B5C}"/>
              </a:ext>
            </a:extLst>
          </p:cNvPr>
          <p:cNvSpPr>
            <a:spLocks noGrp="1"/>
          </p:cNvSpPr>
          <p:nvPr>
            <p:ph type="sldNum" sz="quarter" idx="12"/>
          </p:nvPr>
        </p:nvSpPr>
        <p:spPr/>
        <p:txBody>
          <a:bodyPr/>
          <a:lstStyle/>
          <a:p>
            <a:pPr>
              <a:defRPr/>
            </a:pPr>
            <a:fld id="{D01BCE71-86FF-2D4D-9B6A-184976F2D687}" type="slidenum">
              <a:rPr lang="en-US" smtClean="0"/>
              <a:pPr>
                <a:defRPr/>
              </a:pPr>
              <a:t>32</a:t>
            </a:fld>
            <a:endParaRPr lang="en-US"/>
          </a:p>
        </p:txBody>
      </p:sp>
    </p:spTree>
    <p:extLst>
      <p:ext uri="{BB962C8B-B14F-4D97-AF65-F5344CB8AC3E}">
        <p14:creationId xmlns:p14="http://schemas.microsoft.com/office/powerpoint/2010/main" val="423954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8046-EDCD-DC4D-861E-52932531399C}"/>
              </a:ext>
            </a:extLst>
          </p:cNvPr>
          <p:cNvSpPr>
            <a:spLocks noGrp="1"/>
          </p:cNvSpPr>
          <p:nvPr>
            <p:ph type="title"/>
          </p:nvPr>
        </p:nvSpPr>
        <p:spPr/>
        <p:txBody>
          <a:bodyPr/>
          <a:lstStyle/>
          <a:p>
            <a:r>
              <a:rPr lang="en-US" dirty="0"/>
              <a:t>Tab bar view example</a:t>
            </a:r>
          </a:p>
        </p:txBody>
      </p:sp>
      <p:sp>
        <p:nvSpPr>
          <p:cNvPr id="4" name="Slide Number Placeholder 3">
            <a:extLst>
              <a:ext uri="{FF2B5EF4-FFF2-40B4-BE49-F238E27FC236}">
                <a16:creationId xmlns:a16="http://schemas.microsoft.com/office/drawing/2014/main" id="{9545EB50-E74C-6D48-8132-635820673D93}"/>
              </a:ext>
            </a:extLst>
          </p:cNvPr>
          <p:cNvSpPr>
            <a:spLocks noGrp="1"/>
          </p:cNvSpPr>
          <p:nvPr>
            <p:ph type="sldNum" sz="quarter" idx="12"/>
          </p:nvPr>
        </p:nvSpPr>
        <p:spPr/>
        <p:txBody>
          <a:bodyPr/>
          <a:lstStyle/>
          <a:p>
            <a:pPr>
              <a:defRPr/>
            </a:pPr>
            <a:fld id="{D01BCE71-86FF-2D4D-9B6A-184976F2D687}" type="slidenum">
              <a:rPr lang="en-US" smtClean="0"/>
              <a:pPr>
                <a:defRPr/>
              </a:pPr>
              <a:t>4</a:t>
            </a:fld>
            <a:endParaRPr lang="en-US"/>
          </a:p>
        </p:txBody>
      </p:sp>
      <p:pic>
        <p:nvPicPr>
          <p:cNvPr id="5" name="Picture 4">
            <a:extLst>
              <a:ext uri="{FF2B5EF4-FFF2-40B4-BE49-F238E27FC236}">
                <a16:creationId xmlns:a16="http://schemas.microsoft.com/office/drawing/2014/main" id="{A53AEC68-4911-734F-A92E-F835B570AE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895" y="1500271"/>
            <a:ext cx="8567968" cy="5131970"/>
          </a:xfrm>
          <a:prstGeom prst="rect">
            <a:avLst/>
          </a:prstGeom>
        </p:spPr>
      </p:pic>
      <p:pic>
        <p:nvPicPr>
          <p:cNvPr id="6" name="Picture 5">
            <a:extLst>
              <a:ext uri="{FF2B5EF4-FFF2-40B4-BE49-F238E27FC236}">
                <a16:creationId xmlns:a16="http://schemas.microsoft.com/office/drawing/2014/main" id="{12DF0A19-24AF-A343-8615-06205485CC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7424" y="381000"/>
            <a:ext cx="2035175" cy="3571569"/>
          </a:xfrm>
          <a:prstGeom prst="rect">
            <a:avLst/>
          </a:prstGeom>
        </p:spPr>
      </p:pic>
    </p:spTree>
    <p:extLst>
      <p:ext uri="{BB962C8B-B14F-4D97-AF65-F5344CB8AC3E}">
        <p14:creationId xmlns:p14="http://schemas.microsoft.com/office/powerpoint/2010/main" val="1159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design guidelines</a:t>
            </a:r>
          </a:p>
        </p:txBody>
      </p:sp>
      <p:sp>
        <p:nvSpPr>
          <p:cNvPr id="3" name="Content Placeholder 2"/>
          <p:cNvSpPr>
            <a:spLocks noGrp="1"/>
          </p:cNvSpPr>
          <p:nvPr>
            <p:ph idx="1"/>
          </p:nvPr>
        </p:nvSpPr>
        <p:spPr>
          <a:xfrm>
            <a:off x="685800" y="1219199"/>
            <a:ext cx="8382000" cy="5934075"/>
          </a:xfrm>
        </p:spPr>
        <p:txBody>
          <a:bodyPr/>
          <a:lstStyle/>
          <a:p>
            <a:pPr>
              <a:spcBef>
                <a:spcPts val="1176"/>
              </a:spcBef>
            </a:pPr>
            <a:r>
              <a:rPr lang="en-US" sz="2000" dirty="0"/>
              <a:t>Design an information structure that makes it fast and easy to get to content. </a:t>
            </a:r>
          </a:p>
          <a:p>
            <a:pPr lvl="1">
              <a:spcBef>
                <a:spcPts val="1176"/>
              </a:spcBef>
            </a:pPr>
            <a:r>
              <a:rPr lang="en-US" sz="1800" dirty="0">
                <a:solidFill>
                  <a:schemeClr val="tx1"/>
                </a:solidFill>
              </a:rPr>
              <a:t>Organize your information in a way that requires a minimum number of taps, swipes, and screens.</a:t>
            </a:r>
          </a:p>
          <a:p>
            <a:pPr lvl="1">
              <a:spcBef>
                <a:spcPts val="1176"/>
              </a:spcBef>
            </a:pPr>
            <a:endParaRPr lang="en-US" sz="1400" dirty="0">
              <a:solidFill>
                <a:schemeClr val="tx1"/>
              </a:solidFill>
            </a:endParaRPr>
          </a:p>
          <a:p>
            <a:pPr>
              <a:spcBef>
                <a:spcPts val="1176"/>
              </a:spcBef>
            </a:pPr>
            <a:r>
              <a:rPr lang="en-US" sz="2000" dirty="0"/>
              <a:t>Use standard navigation components. </a:t>
            </a:r>
          </a:p>
          <a:p>
            <a:pPr lvl="1">
              <a:spcBef>
                <a:spcPts val="1176"/>
              </a:spcBef>
            </a:pPr>
            <a:r>
              <a:rPr lang="en-US" sz="1800" dirty="0">
                <a:solidFill>
                  <a:schemeClr val="tx1"/>
                </a:solidFill>
              </a:rPr>
              <a:t>Whenever possible, use standard navigation controls, such as tab bars, segmented controls, table views, collection views, and split views. Users are already familiar with these controls and will intuitively know how to get around in your app.</a:t>
            </a:r>
          </a:p>
          <a:p>
            <a:pPr lvl="1">
              <a:spcBef>
                <a:spcPts val="1176"/>
              </a:spcBef>
            </a:pPr>
            <a:endParaRPr lang="en-US" sz="1400" dirty="0">
              <a:solidFill>
                <a:schemeClr val="tx1"/>
              </a:solidFill>
            </a:endParaRPr>
          </a:p>
          <a:p>
            <a:pPr>
              <a:spcBef>
                <a:spcPts val="1176"/>
              </a:spcBef>
            </a:pPr>
            <a:r>
              <a:rPr lang="en-US" sz="2000" dirty="0"/>
              <a:t>Use a navigation bar to traverse a hierarchy of data. </a:t>
            </a:r>
          </a:p>
          <a:p>
            <a:pPr lvl="1">
              <a:spcBef>
                <a:spcPts val="1176"/>
              </a:spcBef>
            </a:pPr>
            <a:r>
              <a:rPr lang="en-US" sz="1800" dirty="0">
                <a:solidFill>
                  <a:schemeClr val="tx1"/>
                </a:solidFill>
              </a:rPr>
              <a:t>The navigation bar's title can display the user's current position in the hierarchy, and the Back button makes it easy to return to the previous position. </a:t>
            </a:r>
          </a:p>
          <a:p>
            <a:pPr lvl="1">
              <a:spcBef>
                <a:spcPts val="1176"/>
              </a:spcBef>
            </a:pPr>
            <a:endParaRPr lang="en-US" sz="1400" dirty="0">
              <a:solidFill>
                <a:schemeClr val="tx1"/>
              </a:solidFill>
            </a:endParaRPr>
          </a:p>
          <a:p>
            <a:pPr>
              <a:spcBef>
                <a:spcPts val="1176"/>
              </a:spcBef>
            </a:pPr>
            <a:r>
              <a:rPr lang="en-US" sz="2000" dirty="0"/>
              <a:t>Use a tab bar to present peer categories of content or functionality. </a:t>
            </a:r>
          </a:p>
          <a:p>
            <a:pPr lvl="1">
              <a:spcBef>
                <a:spcPts val="1176"/>
              </a:spcBef>
            </a:pPr>
            <a:r>
              <a:rPr lang="en-US" sz="1800" dirty="0">
                <a:solidFill>
                  <a:schemeClr val="tx1"/>
                </a:solidFill>
              </a:rPr>
              <a:t>A tab bar lets people quickly and easily switch between categories or modes of operation, regardless of their current location.</a:t>
            </a:r>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5</a:t>
            </a:fld>
            <a:endParaRPr lang="en-US"/>
          </a:p>
        </p:txBody>
      </p:sp>
    </p:spTree>
    <p:extLst>
      <p:ext uri="{BB962C8B-B14F-4D97-AF65-F5344CB8AC3E}">
        <p14:creationId xmlns:p14="http://schemas.microsoft.com/office/powerpoint/2010/main" val="384832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event management</a:t>
            </a:r>
          </a:p>
        </p:txBody>
      </p:sp>
      <p:sp>
        <p:nvSpPr>
          <p:cNvPr id="3" name="Content Placeholder 2"/>
          <p:cNvSpPr>
            <a:spLocks noGrp="1"/>
          </p:cNvSpPr>
          <p:nvPr>
            <p:ph idx="1"/>
          </p:nvPr>
        </p:nvSpPr>
        <p:spPr>
          <a:xfrm>
            <a:off x="685800" y="1219200"/>
            <a:ext cx="8702675" cy="1981200"/>
          </a:xfrm>
        </p:spPr>
        <p:txBody>
          <a:bodyPr/>
          <a:lstStyle/>
          <a:p>
            <a:r>
              <a:rPr lang="en-US" dirty="0"/>
              <a:t>recall that a </a:t>
            </a:r>
            <a:r>
              <a:rPr lang="en-US" dirty="0" err="1"/>
              <a:t>ViewController</a:t>
            </a:r>
            <a:r>
              <a:rPr lang="en-US" dirty="0"/>
              <a:t> has a default </a:t>
            </a:r>
            <a:r>
              <a:rPr lang="en-US" dirty="0" err="1"/>
              <a:t>viewDidLoad</a:t>
            </a:r>
            <a:r>
              <a:rPr lang="en-US" dirty="0"/>
              <a:t> </a:t>
            </a:r>
          </a:p>
          <a:p>
            <a:pPr lvl="1"/>
            <a:r>
              <a:rPr lang="en-US" dirty="0"/>
              <a:t>this method is automatically called after the view loads</a:t>
            </a:r>
          </a:p>
          <a:p>
            <a:pPr lvl="1"/>
            <a:r>
              <a:rPr lang="en-US" dirty="0"/>
              <a:t>useful if you need to set properties of the view, especially after a segue</a:t>
            </a:r>
          </a:p>
          <a:p>
            <a:pPr lvl="1"/>
            <a:endParaRPr lang="en-US" dirty="0"/>
          </a:p>
          <a:p>
            <a:r>
              <a:rPr lang="en-US" dirty="0"/>
              <a:t>e.g., suppose we wanted to select a color theme on the welcome screen</a:t>
            </a:r>
          </a:p>
          <a:p>
            <a:pPr lvl="1"/>
            <a:r>
              <a:rPr lang="en-US" dirty="0"/>
              <a:t>then segue to a new screen that utilizes the selected color theme</a:t>
            </a:r>
          </a:p>
          <a:p>
            <a:pPr lvl="2"/>
            <a:endParaRPr lang="en-US"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6</a:t>
            </a:fld>
            <a:endParaRPr lang="en-US"/>
          </a:p>
        </p:txBody>
      </p:sp>
      <p:pic>
        <p:nvPicPr>
          <p:cNvPr id="5" name="Picture 4">
            <a:extLst>
              <a:ext uri="{FF2B5EF4-FFF2-40B4-BE49-F238E27FC236}">
                <a16:creationId xmlns:a16="http://schemas.microsoft.com/office/drawing/2014/main" id="{55A5B5A4-2653-DF43-9618-4801D8058E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65846" y="3657600"/>
            <a:ext cx="5869507" cy="3451330"/>
          </a:xfrm>
          <a:prstGeom prst="rect">
            <a:avLst/>
          </a:prstGeom>
        </p:spPr>
      </p:pic>
    </p:spTree>
    <p:extLst>
      <p:ext uri="{BB962C8B-B14F-4D97-AF65-F5344CB8AC3E}">
        <p14:creationId xmlns:p14="http://schemas.microsoft.com/office/powerpoint/2010/main" val="408841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6ECE-1F73-C445-90C4-D985808CCC05}"/>
              </a:ext>
            </a:extLst>
          </p:cNvPr>
          <p:cNvSpPr>
            <a:spLocks noGrp="1"/>
          </p:cNvSpPr>
          <p:nvPr>
            <p:ph type="title"/>
          </p:nvPr>
        </p:nvSpPr>
        <p:spPr>
          <a:xfrm>
            <a:off x="304800" y="381000"/>
            <a:ext cx="9067800" cy="685800"/>
          </a:xfrm>
        </p:spPr>
        <p:txBody>
          <a:bodyPr/>
          <a:lstStyle/>
          <a:p>
            <a:r>
              <a:rPr lang="en-US" dirty="0"/>
              <a:t>Color theme segue</a:t>
            </a:r>
          </a:p>
        </p:txBody>
      </p:sp>
      <p:sp>
        <p:nvSpPr>
          <p:cNvPr id="4" name="Slide Number Placeholder 3">
            <a:extLst>
              <a:ext uri="{FF2B5EF4-FFF2-40B4-BE49-F238E27FC236}">
                <a16:creationId xmlns:a16="http://schemas.microsoft.com/office/drawing/2014/main" id="{33BF1BD3-6BB1-5B40-B98F-36C7E6139E14}"/>
              </a:ext>
            </a:extLst>
          </p:cNvPr>
          <p:cNvSpPr>
            <a:spLocks noGrp="1"/>
          </p:cNvSpPr>
          <p:nvPr>
            <p:ph type="sldNum" sz="quarter" idx="12"/>
          </p:nvPr>
        </p:nvSpPr>
        <p:spPr>
          <a:xfrm>
            <a:off x="7337425" y="6664325"/>
            <a:ext cx="2000250" cy="488950"/>
          </a:xfrm>
        </p:spPr>
        <p:txBody>
          <a:bodyPr/>
          <a:lstStyle/>
          <a:p>
            <a:pPr>
              <a:defRPr/>
            </a:pPr>
            <a:fld id="{D01BCE71-86FF-2D4D-9B6A-184976F2D687}" type="slidenum">
              <a:rPr lang="en-US" smtClean="0"/>
              <a:pPr>
                <a:defRPr/>
              </a:pPr>
              <a:t>7</a:t>
            </a:fld>
            <a:endParaRPr lang="en-US"/>
          </a:p>
        </p:txBody>
      </p:sp>
      <p:pic>
        <p:nvPicPr>
          <p:cNvPr id="6" name="Picture 5">
            <a:extLst>
              <a:ext uri="{FF2B5EF4-FFF2-40B4-BE49-F238E27FC236}">
                <a16:creationId xmlns:a16="http://schemas.microsoft.com/office/drawing/2014/main" id="{8A0AB3A7-E5F3-3248-B475-38DCA4236344}"/>
              </a:ext>
            </a:extLst>
          </p:cNvPr>
          <p:cNvPicPr>
            <a:picLocks noChangeAspect="1"/>
          </p:cNvPicPr>
          <p:nvPr/>
        </p:nvPicPr>
        <p:blipFill>
          <a:blip r:embed="rId2"/>
          <a:stretch>
            <a:fillRect/>
          </a:stretch>
        </p:blipFill>
        <p:spPr>
          <a:xfrm>
            <a:off x="5225690" y="1295400"/>
            <a:ext cx="4146910" cy="4324273"/>
          </a:xfrm>
          <a:prstGeom prst="rect">
            <a:avLst/>
          </a:prstGeom>
          <a:ln>
            <a:solidFill>
              <a:schemeClr val="tx1"/>
            </a:solidFill>
          </a:ln>
        </p:spPr>
      </p:pic>
      <p:pic>
        <p:nvPicPr>
          <p:cNvPr id="7" name="Picture 6">
            <a:extLst>
              <a:ext uri="{FF2B5EF4-FFF2-40B4-BE49-F238E27FC236}">
                <a16:creationId xmlns:a16="http://schemas.microsoft.com/office/drawing/2014/main" id="{B0D1B727-B0FA-B941-85B1-FCFC8058A4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0200" y="4364502"/>
            <a:ext cx="1440763" cy="2528424"/>
          </a:xfrm>
          <a:prstGeom prst="rect">
            <a:avLst/>
          </a:prstGeom>
        </p:spPr>
      </p:pic>
      <p:pic>
        <p:nvPicPr>
          <p:cNvPr id="8" name="Picture 7">
            <a:extLst>
              <a:ext uri="{FF2B5EF4-FFF2-40B4-BE49-F238E27FC236}">
                <a16:creationId xmlns:a16="http://schemas.microsoft.com/office/drawing/2014/main" id="{35FF850A-11BC-FE45-87E9-76543D00DE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400" y="4364502"/>
            <a:ext cx="1440763" cy="2528424"/>
          </a:xfrm>
          <a:prstGeom prst="rect">
            <a:avLst/>
          </a:prstGeom>
        </p:spPr>
      </p:pic>
      <p:pic>
        <p:nvPicPr>
          <p:cNvPr id="9" name="Picture 8">
            <a:extLst>
              <a:ext uri="{FF2B5EF4-FFF2-40B4-BE49-F238E27FC236}">
                <a16:creationId xmlns:a16="http://schemas.microsoft.com/office/drawing/2014/main" id="{7992F22D-EFE7-1143-93DD-A7EF1F44C3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31563" y="4364502"/>
            <a:ext cx="1440763" cy="2528424"/>
          </a:xfrm>
          <a:prstGeom prst="rect">
            <a:avLst/>
          </a:prstGeom>
        </p:spPr>
      </p:pic>
      <p:pic>
        <p:nvPicPr>
          <p:cNvPr id="12" name="Picture 11">
            <a:extLst>
              <a:ext uri="{FF2B5EF4-FFF2-40B4-BE49-F238E27FC236}">
                <a16:creationId xmlns:a16="http://schemas.microsoft.com/office/drawing/2014/main" id="{C4512313-0896-F941-911B-1036A4A86520}"/>
              </a:ext>
            </a:extLst>
          </p:cNvPr>
          <p:cNvPicPr>
            <a:picLocks noChangeAspect="1"/>
          </p:cNvPicPr>
          <p:nvPr/>
        </p:nvPicPr>
        <p:blipFill>
          <a:blip r:embed="rId6"/>
          <a:stretch>
            <a:fillRect/>
          </a:stretch>
        </p:blipFill>
        <p:spPr>
          <a:xfrm>
            <a:off x="228600" y="1295401"/>
            <a:ext cx="4872999" cy="2840500"/>
          </a:xfrm>
          <a:prstGeom prst="rect">
            <a:avLst/>
          </a:prstGeom>
          <a:ln>
            <a:solidFill>
              <a:schemeClr val="tx1"/>
            </a:solidFill>
          </a:ln>
        </p:spPr>
      </p:pic>
      <p:pic>
        <p:nvPicPr>
          <p:cNvPr id="13" name="Picture 12">
            <a:extLst>
              <a:ext uri="{FF2B5EF4-FFF2-40B4-BE49-F238E27FC236}">
                <a16:creationId xmlns:a16="http://schemas.microsoft.com/office/drawing/2014/main" id="{AE9E9532-0BAE-B94B-B420-8F37D730A91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200" y="4364502"/>
            <a:ext cx="1440763" cy="2528424"/>
          </a:xfrm>
          <a:prstGeom prst="rect">
            <a:avLst/>
          </a:prstGeom>
        </p:spPr>
      </p:pic>
    </p:spTree>
    <p:extLst>
      <p:ext uri="{BB962C8B-B14F-4D97-AF65-F5344CB8AC3E}">
        <p14:creationId xmlns:p14="http://schemas.microsoft.com/office/powerpoint/2010/main" val="53971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view event methods</a:t>
            </a:r>
          </a:p>
        </p:txBody>
      </p:sp>
      <p:sp>
        <p:nvSpPr>
          <p:cNvPr id="3" name="Content Placeholder 2"/>
          <p:cNvSpPr>
            <a:spLocks noGrp="1"/>
          </p:cNvSpPr>
          <p:nvPr>
            <p:ph idx="1"/>
          </p:nvPr>
        </p:nvSpPr>
        <p:spPr>
          <a:xfrm>
            <a:off x="685800" y="1219200"/>
            <a:ext cx="8702675" cy="5715000"/>
          </a:xfrm>
        </p:spPr>
        <p:txBody>
          <a:bodyPr/>
          <a:lstStyle/>
          <a:p>
            <a:r>
              <a:rPr lang="en-US" dirty="0"/>
              <a:t>in addition to </a:t>
            </a:r>
            <a:r>
              <a:rPr lang="en-US" dirty="0" err="1"/>
              <a:t>viewDidLoad</a:t>
            </a:r>
            <a:r>
              <a:rPr lang="en-US" dirty="0"/>
              <a:t>, there are other event-based methods</a:t>
            </a:r>
          </a:p>
          <a:p>
            <a:pPr lvl="1">
              <a:spcBef>
                <a:spcPts val="1176"/>
              </a:spcBef>
            </a:pPr>
            <a:r>
              <a:rPr lang="en-US" dirty="0" err="1"/>
              <a:t>viewWillAppear</a:t>
            </a:r>
            <a:r>
              <a:rPr lang="en-US" dirty="0"/>
              <a:t>()</a:t>
            </a:r>
          </a:p>
          <a:p>
            <a:pPr lvl="2"/>
            <a:r>
              <a:rPr lang="en-US" dirty="0"/>
              <a:t>performs tasks that need to be done each time the view is to appear on the screen</a:t>
            </a:r>
          </a:p>
          <a:p>
            <a:pPr lvl="2"/>
            <a:r>
              <a:rPr lang="en-US" dirty="0" err="1"/>
              <a:t>e.g</a:t>
            </a:r>
            <a:r>
              <a:rPr lang="en-US" dirty="0"/>
              <a:t>, refreshing views, adjusting to new orientation, accessing location</a:t>
            </a:r>
          </a:p>
          <a:p>
            <a:pPr lvl="2"/>
            <a:endParaRPr lang="en-US" sz="1600" dirty="0"/>
          </a:p>
          <a:p>
            <a:pPr lvl="1">
              <a:spcBef>
                <a:spcPts val="1176"/>
              </a:spcBef>
            </a:pPr>
            <a:r>
              <a:rPr lang="en-US" dirty="0" err="1"/>
              <a:t>viewDidAppear</a:t>
            </a:r>
            <a:r>
              <a:rPr lang="en-US" dirty="0"/>
              <a:t>()</a:t>
            </a:r>
          </a:p>
          <a:p>
            <a:pPr lvl="2"/>
            <a:r>
              <a:rPr lang="en-US" dirty="0"/>
              <a:t>waits until the view is fully loaded </a:t>
            </a:r>
            <a:r>
              <a:rPr lang="mr-IN" dirty="0"/>
              <a:t>–</a:t>
            </a:r>
            <a:r>
              <a:rPr lang="en-US" dirty="0"/>
              <a:t> better for complex or slow tasks</a:t>
            </a:r>
          </a:p>
          <a:p>
            <a:pPr lvl="2"/>
            <a:r>
              <a:rPr lang="en-US" dirty="0"/>
              <a:t>e.g., starting an animation, fetching data</a:t>
            </a:r>
          </a:p>
          <a:p>
            <a:pPr lvl="2"/>
            <a:endParaRPr lang="en-US" sz="1600" dirty="0"/>
          </a:p>
          <a:p>
            <a:pPr lvl="1">
              <a:spcBef>
                <a:spcPts val="1176"/>
              </a:spcBef>
            </a:pPr>
            <a:r>
              <a:rPr lang="en-US" dirty="0" err="1"/>
              <a:t>viewWillDisappear</a:t>
            </a:r>
            <a:r>
              <a:rPr lang="en-US" dirty="0"/>
              <a:t>()</a:t>
            </a:r>
          </a:p>
          <a:p>
            <a:pPr lvl="2"/>
            <a:r>
              <a:rPr lang="en-US" dirty="0"/>
              <a:t>performs tasks that need to be done when the user navigates away from the screen</a:t>
            </a:r>
          </a:p>
          <a:p>
            <a:pPr lvl="2"/>
            <a:r>
              <a:rPr lang="en-US" dirty="0" err="1"/>
              <a:t>e.g</a:t>
            </a:r>
            <a:r>
              <a:rPr lang="en-US" dirty="0"/>
              <a:t>, refreshing views, adjusting to new orientation, accessing location</a:t>
            </a:r>
          </a:p>
          <a:p>
            <a:pPr lvl="2"/>
            <a:endParaRPr lang="en-US" sz="1600" dirty="0"/>
          </a:p>
          <a:p>
            <a:pPr lvl="1">
              <a:spcBef>
                <a:spcPts val="1176"/>
              </a:spcBef>
            </a:pPr>
            <a:r>
              <a:rPr lang="en-US" dirty="0" err="1"/>
              <a:t>viewDidDisappear</a:t>
            </a:r>
            <a:r>
              <a:rPr lang="en-US" dirty="0"/>
              <a:t>()</a:t>
            </a:r>
          </a:p>
          <a:p>
            <a:pPr lvl="2"/>
            <a:r>
              <a:rPr lang="en-US" dirty="0"/>
              <a:t>waits until the user has navigated to a new view</a:t>
            </a:r>
          </a:p>
          <a:p>
            <a:pPr lvl="2"/>
            <a:r>
              <a:rPr lang="en-US" dirty="0"/>
              <a:t>e.g., stop services related to the old view (such as background audio)</a:t>
            </a:r>
          </a:p>
          <a:p>
            <a:pPr lvl="2"/>
            <a:endParaRPr lang="en-US"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8</a:t>
            </a:fld>
            <a:endParaRPr lang="en-US"/>
          </a:p>
        </p:txBody>
      </p:sp>
    </p:spTree>
    <p:extLst>
      <p:ext uri="{BB962C8B-B14F-4D97-AF65-F5344CB8AC3E}">
        <p14:creationId xmlns:p14="http://schemas.microsoft.com/office/powerpoint/2010/main" val="344795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text from a file</a:t>
            </a:r>
          </a:p>
        </p:txBody>
      </p:sp>
      <p:sp>
        <p:nvSpPr>
          <p:cNvPr id="3" name="Content Placeholder 2"/>
          <p:cNvSpPr>
            <a:spLocks noGrp="1"/>
          </p:cNvSpPr>
          <p:nvPr>
            <p:ph idx="1"/>
          </p:nvPr>
        </p:nvSpPr>
        <p:spPr>
          <a:xfrm>
            <a:off x="685800" y="1219200"/>
            <a:ext cx="8702675" cy="1219200"/>
          </a:xfrm>
        </p:spPr>
        <p:txBody>
          <a:bodyPr/>
          <a:lstStyle/>
          <a:p>
            <a:pPr marL="0" indent="-388937">
              <a:lnSpc>
                <a:spcPct val="90000"/>
              </a:lnSpc>
            </a:pPr>
            <a:r>
              <a:rPr lang="en-US" dirty="0"/>
              <a:t>it is fairly straightforward to add a data file to a Project &amp; read from it </a:t>
            </a:r>
          </a:p>
          <a:p>
            <a:pPr lvl="1" indent="-392113">
              <a:lnSpc>
                <a:spcPct val="90000"/>
              </a:lnSpc>
            </a:pPr>
            <a:r>
              <a:rPr lang="en-US" dirty="0"/>
              <a:t>add the file to the project Bundle by dragging into the Project Navigator</a:t>
            </a:r>
          </a:p>
          <a:p>
            <a:pPr marL="736600" lvl="1" indent="-381000">
              <a:lnSpc>
                <a:spcPct val="90000"/>
              </a:lnSpc>
            </a:pPr>
            <a:r>
              <a:rPr lang="en-US" dirty="0"/>
              <a:t>utilize </a:t>
            </a:r>
            <a:r>
              <a:rPr lang="en-US" dirty="0" err="1"/>
              <a:t>Bundle.main.path</a:t>
            </a:r>
            <a:r>
              <a:rPr lang="en-US" dirty="0"/>
              <a:t> to specify the file name (here, </a:t>
            </a:r>
            <a:r>
              <a:rPr lang="en-US" dirty="0" err="1"/>
              <a:t>test.txt</a:t>
            </a:r>
            <a:r>
              <a:rPr lang="en-US" dirty="0"/>
              <a:t>)</a:t>
            </a:r>
          </a:p>
          <a:p>
            <a:pPr marL="736600" lvl="1" indent="-381000">
              <a:lnSpc>
                <a:spcPct val="90000"/>
              </a:lnSpc>
            </a:pPr>
            <a:r>
              <a:rPr lang="en-US" dirty="0"/>
              <a:t>call String method to get the file contents (note use of try? since may not find it)</a:t>
            </a:r>
          </a:p>
          <a:p>
            <a:pPr marL="687388" lvl="2" indent="-276225">
              <a:lnSpc>
                <a:spcPct val="90000"/>
              </a:lnSpc>
            </a:pPr>
            <a:endParaRPr lang="en-US" sz="1200" dirty="0"/>
          </a:p>
        </p:txBody>
      </p:sp>
      <p:sp>
        <p:nvSpPr>
          <p:cNvPr id="4" name="Slide Number Placeholder 3"/>
          <p:cNvSpPr>
            <a:spLocks noGrp="1"/>
          </p:cNvSpPr>
          <p:nvPr>
            <p:ph type="sldNum" sz="quarter" idx="12"/>
          </p:nvPr>
        </p:nvSpPr>
        <p:spPr/>
        <p:txBody>
          <a:bodyPr/>
          <a:lstStyle/>
          <a:p>
            <a:pPr>
              <a:defRPr/>
            </a:pPr>
            <a:fld id="{D01BCE71-86FF-2D4D-9B6A-184976F2D687}" type="slidenum">
              <a:rPr lang="en-US" smtClean="0"/>
              <a:pPr>
                <a:defRPr/>
              </a:pPr>
              <a:t>9</a:t>
            </a:fld>
            <a:endParaRPr lang="en-US" dirty="0"/>
          </a:p>
        </p:txBody>
      </p:sp>
      <p:pic>
        <p:nvPicPr>
          <p:cNvPr id="7" name="Picture 6">
            <a:extLst>
              <a:ext uri="{FF2B5EF4-FFF2-40B4-BE49-F238E27FC236}">
                <a16:creationId xmlns:a16="http://schemas.microsoft.com/office/drawing/2014/main" id="{48589AA6-7095-AE4F-9598-1B34C65D402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9225" y="2589212"/>
            <a:ext cx="9299575" cy="4649788"/>
          </a:xfrm>
          <a:prstGeom prst="rect">
            <a:avLst/>
          </a:prstGeom>
        </p:spPr>
      </p:pic>
      <p:pic>
        <p:nvPicPr>
          <p:cNvPr id="8" name="Picture 7">
            <a:extLst>
              <a:ext uri="{FF2B5EF4-FFF2-40B4-BE49-F238E27FC236}">
                <a16:creationId xmlns:a16="http://schemas.microsoft.com/office/drawing/2014/main" id="{37C8CA60-1546-7F4E-BAFE-21A8E77D62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3362325"/>
            <a:ext cx="2209032" cy="3876675"/>
          </a:xfrm>
          <a:prstGeom prst="rect">
            <a:avLst/>
          </a:prstGeom>
        </p:spPr>
      </p:pic>
      <p:pic>
        <p:nvPicPr>
          <p:cNvPr id="9" name="Picture 8">
            <a:extLst>
              <a:ext uri="{FF2B5EF4-FFF2-40B4-BE49-F238E27FC236}">
                <a16:creationId xmlns:a16="http://schemas.microsoft.com/office/drawing/2014/main" id="{FCC89030-56EB-FF41-9FC8-CD918C2E0107}"/>
              </a:ext>
            </a:extLst>
          </p:cNvPr>
          <p:cNvPicPr>
            <a:picLocks noChangeAspect="1"/>
          </p:cNvPicPr>
          <p:nvPr/>
        </p:nvPicPr>
        <p:blipFill>
          <a:blip r:embed="rId4"/>
          <a:stretch>
            <a:fillRect/>
          </a:stretch>
        </p:blipFill>
        <p:spPr>
          <a:xfrm>
            <a:off x="587728" y="2819400"/>
            <a:ext cx="1679222" cy="533400"/>
          </a:xfrm>
          <a:prstGeom prst="rect">
            <a:avLst/>
          </a:prstGeom>
          <a:ln>
            <a:solidFill>
              <a:schemeClr val="tx1"/>
            </a:solidFill>
          </a:ln>
        </p:spPr>
      </p:pic>
    </p:spTree>
    <p:extLst>
      <p:ext uri="{BB962C8B-B14F-4D97-AF65-F5344CB8AC3E}">
        <p14:creationId xmlns:p14="http://schemas.microsoft.com/office/powerpoint/2010/main" val="284141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FF0033"/>
      </a:dk2>
      <a:lt2>
        <a:srgbClr val="969696"/>
      </a:lt2>
      <a:accent1>
        <a:srgbClr val="00CC99"/>
      </a:accent1>
      <a:accent2>
        <a:srgbClr val="3333CC"/>
      </a:accent2>
      <a:accent3>
        <a:srgbClr val="FFFFFF"/>
      </a:accent3>
      <a:accent4>
        <a:srgbClr val="000000"/>
      </a:accent4>
      <a:accent5>
        <a:srgbClr val="AAE2CA"/>
      </a:accent5>
      <a:accent6>
        <a:srgbClr val="2D2DB9"/>
      </a:accent6>
      <a:hlink>
        <a:srgbClr val="6699FF"/>
      </a:hlink>
      <a:folHlink>
        <a:srgbClr val="B2B2B2"/>
      </a:folHlink>
    </a:clrScheme>
    <a:fontScheme name="Blank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7251</TotalTime>
  <Words>1742</Words>
  <Application>Microsoft Macintosh PowerPoint</Application>
  <PresentationFormat>Custom</PresentationFormat>
  <Paragraphs>458</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Narrow</vt:lpstr>
      <vt:lpstr>Cambria</vt:lpstr>
      <vt:lpstr>Courier New</vt:lpstr>
      <vt:lpstr>Times New Roman</vt:lpstr>
      <vt:lpstr>Wingdings</vt:lpstr>
      <vt:lpstr>Blank Presentation</vt:lpstr>
      <vt:lpstr>PowerPoint Presentation</vt:lpstr>
      <vt:lpstr>Tab bar view</vt:lpstr>
      <vt:lpstr>Adding a tab bar</vt:lpstr>
      <vt:lpstr>Tab bar view example</vt:lpstr>
      <vt:lpstr>Navigation design guidelines</vt:lpstr>
      <vt:lpstr>View event management</vt:lpstr>
      <vt:lpstr>Color theme segue</vt:lpstr>
      <vt:lpstr>Other view event methods</vt:lpstr>
      <vt:lpstr>Reading text from a file</vt:lpstr>
      <vt:lpstr>Extracting content from text</vt:lpstr>
      <vt:lpstr>Extracting content from text (cont.)</vt:lpstr>
      <vt:lpstr>Extracting content from text (cont.)</vt:lpstr>
      <vt:lpstr>Extracting content from text (cont.)</vt:lpstr>
      <vt:lpstr>App example</vt:lpstr>
      <vt:lpstr>Storing/accessing data</vt:lpstr>
      <vt:lpstr>Example app</vt:lpstr>
      <vt:lpstr>Storing/accessing data</vt:lpstr>
      <vt:lpstr>High score example</vt:lpstr>
      <vt:lpstr>PowerPoint Presentation</vt:lpstr>
      <vt:lpstr>PickerView</vt:lpstr>
      <vt:lpstr>PickerView (cont.)</vt:lpstr>
      <vt:lpstr>Example: picking cities</vt:lpstr>
      <vt:lpstr>Scroll Views</vt:lpstr>
      <vt:lpstr>Table views</vt:lpstr>
      <vt:lpstr>Protocols</vt:lpstr>
      <vt:lpstr>CustomStringConvertible</vt:lpstr>
      <vt:lpstr>Object equality</vt:lpstr>
      <vt:lpstr>Equatable</vt:lpstr>
      <vt:lpstr>Object comparisons</vt:lpstr>
      <vt:lpstr>Comparable</vt:lpstr>
      <vt:lpstr>User-defined protocols</vt:lpstr>
      <vt:lpstr>Storing/accessing objects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and History</dc:title>
  <dc:creator>Dave Reed</dc:creator>
  <cp:lastModifiedBy>Reed, Dave W</cp:lastModifiedBy>
  <cp:revision>346</cp:revision>
  <cp:lastPrinted>2019-04-02T01:46:06Z</cp:lastPrinted>
  <dcterms:created xsi:type="dcterms:W3CDTF">2014-01-09T17:37:42Z</dcterms:created>
  <dcterms:modified xsi:type="dcterms:W3CDTF">2019-04-09T15:24:10Z</dcterms:modified>
</cp:coreProperties>
</file>