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9" r:id="rId3"/>
    <p:sldId id="375" r:id="rId4"/>
    <p:sldId id="376" r:id="rId5"/>
    <p:sldId id="364" r:id="rId6"/>
    <p:sldId id="372" r:id="rId7"/>
    <p:sldId id="377" r:id="rId8"/>
    <p:sldId id="406" r:id="rId9"/>
    <p:sldId id="409" r:id="rId10"/>
    <p:sldId id="410" r:id="rId11"/>
    <p:sldId id="408" r:id="rId12"/>
    <p:sldId id="411" r:id="rId13"/>
    <p:sldId id="412" r:id="rId14"/>
    <p:sldId id="413" r:id="rId15"/>
    <p:sldId id="414" r:id="rId16"/>
    <p:sldId id="403" r:id="rId17"/>
    <p:sldId id="404" r:id="rId18"/>
    <p:sldId id="405" r:id="rId19"/>
    <p:sldId id="407" r:id="rId20"/>
    <p:sldId id="415" r:id="rId21"/>
    <p:sldId id="416" r:id="rId22"/>
    <p:sldId id="417" r:id="rId23"/>
    <p:sldId id="418" r:id="rId24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5"/>
    <p:restoredTop sz="93201"/>
  </p:normalViewPr>
  <p:slideViewPr>
    <p:cSldViewPr>
      <p:cViewPr varScale="1">
        <p:scale>
          <a:sx n="86" d="100"/>
          <a:sy n="86" d="100"/>
        </p:scale>
        <p:origin x="1040" y="200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2018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2819400"/>
            <a:ext cx="6400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Unit 3: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Optionals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&amp; segues</a:t>
            </a:r>
            <a:r>
              <a:rPr lang="en-US" dirty="0">
                <a:latin typeface="Arial Narrow" charset="0"/>
              </a:rPr>
              <a:t>	</a:t>
            </a: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Swift </a:t>
            </a:r>
            <a:r>
              <a:rPr lang="en-US" sz="2000" dirty="0" err="1">
                <a:latin typeface="Arial Narrow" charset="0"/>
              </a:rPr>
              <a:t>Optionals</a:t>
            </a:r>
            <a:endParaRPr lang="en-US" sz="2000" dirty="0">
              <a:latin typeface="Arial Narrow" charset="0"/>
            </a:endParaRP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other Swift features: 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charset="0"/>
              </a:rPr>
              <a:t>guards, variable scope, enumerations</a:t>
            </a: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multiscreen apps with segues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charset="0"/>
              </a:rPr>
              <a:t>passing data, Navigation Controllers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charset="0"/>
              </a:rPr>
              <a:t>popover windows</a:t>
            </a: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Example app: Concentration</a:t>
            </a:r>
          </a:p>
          <a:p>
            <a:pPr marL="781050" indent="-342900">
              <a:buFont typeface="Wingdings" charset="2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96C0-4B57-474F-8B63-9E0B0318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4251-FE41-D54D-9435-54F68A41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153399" cy="914400"/>
          </a:xfrm>
        </p:spPr>
        <p:txBody>
          <a:bodyPr/>
          <a:lstStyle/>
          <a:p>
            <a:pPr marL="0" indent="0"/>
            <a:r>
              <a:rPr lang="en-US" sz="2000" dirty="0"/>
              <a:t>supposed we wanted each scene to have its own behavior</a:t>
            </a:r>
          </a:p>
          <a:p>
            <a:pPr marL="579438" lvl="1" indent="-228600"/>
            <a:r>
              <a:rPr lang="en-US" sz="1600" dirty="0"/>
              <a:t>when you tap on scene 1, the background color changes at random</a:t>
            </a:r>
          </a:p>
          <a:p>
            <a:pPr marL="579438" lvl="1" indent="-228600"/>
            <a:r>
              <a:rPr lang="en-US" sz="1600" dirty="0"/>
              <a:t>when you tap on screen 2, the label displays a random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222-C62E-094E-99C4-D33380C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638F7-39DF-8241-936E-190521E0F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133600"/>
            <a:ext cx="8420100" cy="370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B302B-5D83-C141-9ADE-8F143B790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330726"/>
            <a:ext cx="8420100" cy="37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9DA8-3778-AD40-81D0-4A4A0333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5E7-6DB0-C746-B390-F16011C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895600"/>
          </a:xfrm>
        </p:spPr>
        <p:txBody>
          <a:bodyPr/>
          <a:lstStyle/>
          <a:p>
            <a:r>
              <a:rPr lang="en-US" dirty="0"/>
              <a:t>a common feature in an app is to have a welcome screen</a:t>
            </a:r>
          </a:p>
          <a:p>
            <a:pPr lvl="1"/>
            <a:r>
              <a:rPr lang="en-US" dirty="0"/>
              <a:t>may contain developer info, instructions, initial settings, …</a:t>
            </a:r>
          </a:p>
          <a:p>
            <a:pPr lvl="1"/>
            <a:r>
              <a:rPr lang="en-US" dirty="0"/>
              <a:t>if the welcome screen does nothing other than present info and segue to the main screen, it does not require its own </a:t>
            </a:r>
            <a:r>
              <a:rPr lang="en-US" dirty="0" err="1"/>
              <a:t>UIViewController</a:t>
            </a:r>
            <a:r>
              <a:rPr lang="en-US" dirty="0"/>
              <a:t> class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EA78-9E11-FE4A-9FB2-CB5FA91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4374C-10F7-CB49-AA08-C97D72560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667001"/>
            <a:ext cx="9388475" cy="46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9DA8-3778-AD40-81D0-4A4A0333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between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5E7-6DB0-C746-B390-F16011C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dirty="0"/>
              <a:t>suppose we wanted to be able to select settings in the welcome screen</a:t>
            </a:r>
          </a:p>
          <a:p>
            <a:pPr lvl="1"/>
            <a:r>
              <a:rPr lang="en-US" dirty="0"/>
              <a:t>e.g., select whether rolls one or two dice</a:t>
            </a:r>
          </a:p>
          <a:p>
            <a:pPr lvl="1"/>
            <a:r>
              <a:rPr lang="en-US" dirty="0"/>
              <a:t>could have a </a:t>
            </a:r>
            <a:r>
              <a:rPr lang="en-US" dirty="0" err="1"/>
              <a:t>UIControl</a:t>
            </a:r>
            <a:r>
              <a:rPr lang="en-US" dirty="0"/>
              <a:t> to specify the desired number of dice, then must somehow pass that data to the other screen as part of the segue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EA78-9E11-FE4A-9FB2-CB5FA91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5A3AE-E62E-0F41-9DA5-5289631DE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743200"/>
            <a:ext cx="8672211" cy="42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9DA8-3778-AD40-81D0-4A4A0333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SegueController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5E7-6DB0-C746-B390-F16011C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dirty="0"/>
              <a:t>need a </a:t>
            </a:r>
            <a:r>
              <a:rPr lang="en-US" dirty="0" err="1"/>
              <a:t>UIViewController</a:t>
            </a:r>
            <a:r>
              <a:rPr lang="en-US" dirty="0"/>
              <a:t> for the welcome screen</a:t>
            </a:r>
          </a:p>
          <a:p>
            <a:pPr lvl="1"/>
            <a:r>
              <a:rPr lang="en-US" dirty="0"/>
              <a:t>it has an outlet for the segmented control</a:t>
            </a:r>
          </a:p>
          <a:p>
            <a:pPr lvl="1"/>
            <a:r>
              <a:rPr lang="en-US" dirty="0"/>
              <a:t>plus a method that prepares for the segue by accessing the destination controller and passing the number of dice to its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numDice</a:t>
            </a:r>
            <a:r>
              <a:rPr lang="en-US" dirty="0"/>
              <a:t>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EA78-9E11-FE4A-9FB2-CB5FA91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F15D5-D37B-EA4E-85DD-2D8BC5715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3" y="2683642"/>
            <a:ext cx="9067800" cy="44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9DA8-3778-AD40-81D0-4A4A0333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DiceController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5E7-6DB0-C746-B390-F16011C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dirty="0"/>
              <a:t>since now more than one </a:t>
            </a:r>
            <a:r>
              <a:rPr lang="en-US" dirty="0" err="1"/>
              <a:t>UIViewController</a:t>
            </a:r>
            <a:r>
              <a:rPr lang="en-US" dirty="0"/>
              <a:t>, rename the main one </a:t>
            </a:r>
          </a:p>
          <a:p>
            <a:pPr lvl="1"/>
            <a:r>
              <a:rPr lang="en-US" dirty="0"/>
              <a:t>have a field that stores the number of dice (default is 2)</a:t>
            </a:r>
          </a:p>
          <a:p>
            <a:pPr lvl="1"/>
            <a:r>
              <a:rPr lang="en-US" dirty="0"/>
              <a:t>recall, </a:t>
            </a:r>
            <a:r>
              <a:rPr lang="en-US" dirty="0" err="1"/>
              <a:t>viewDidLoad</a:t>
            </a:r>
            <a:r>
              <a:rPr lang="en-US" dirty="0"/>
              <a:t> (if defined) is automatically called after the view loads</a:t>
            </a:r>
          </a:p>
          <a:p>
            <a:pPr lvl="2"/>
            <a:r>
              <a:rPr lang="en-US" dirty="0"/>
              <a:t>here, check to see if this field was changed via the segue, if so hide the 2nd die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EA78-9E11-FE4A-9FB2-CB5FA91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AC036-0B3F-E54F-8258-521056BE7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2669920"/>
            <a:ext cx="9067800" cy="47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9DA8-3778-AD40-81D0-4A4A0333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5E7-6DB0-C746-B390-F16011C2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81200"/>
          </a:xfrm>
        </p:spPr>
        <p:txBody>
          <a:bodyPr/>
          <a:lstStyle/>
          <a:p>
            <a:r>
              <a:rPr lang="en-US" dirty="0"/>
              <a:t>would like to be able to go back a screen</a:t>
            </a:r>
          </a:p>
          <a:p>
            <a:pPr lvl="1"/>
            <a:r>
              <a:rPr lang="en-US" dirty="0"/>
              <a:t>e.g., after clicking one die, go back top the settings screen and switch to two dice</a:t>
            </a:r>
          </a:p>
          <a:p>
            <a:pPr lvl="1"/>
            <a:r>
              <a:rPr lang="en-US" dirty="0"/>
              <a:t>select the controller of the entry-point screen (here, </a:t>
            </a:r>
            <a:r>
              <a:rPr lang="en-US" dirty="0" err="1"/>
              <a:t>SegueController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go to Editor </a:t>
            </a:r>
            <a:r>
              <a:rPr lang="en-US" dirty="0">
                <a:sym typeface="Wingdings" pitchFamily="2" charset="2"/>
              </a:rPr>
              <a:t> Embed In  Navigation Controller</a:t>
            </a:r>
          </a:p>
          <a:p>
            <a:pPr lvl="2"/>
            <a:r>
              <a:rPr lang="en-US" dirty="0">
                <a:sym typeface="Wingdings" pitchFamily="2" charset="2"/>
              </a:rPr>
              <a:t>this adds a navigation controller to the storyboard</a:t>
            </a:r>
          </a:p>
          <a:p>
            <a:pPr lvl="1"/>
            <a:r>
              <a:rPr lang="en-US" dirty="0">
                <a:sym typeface="Wingdings" pitchFamily="2" charset="2"/>
              </a:rPr>
              <a:t>note: need to make sure that the segue is a Show (e.g., Push)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EA78-9E11-FE4A-9FB2-CB5FA91E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BE54A-3233-9D4D-8CE9-48EAE2F08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3352800"/>
            <a:ext cx="8702675" cy="3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0999" cy="5791200"/>
          </a:xfrm>
        </p:spPr>
        <p:txBody>
          <a:bodyPr/>
          <a:lstStyle/>
          <a:p>
            <a:r>
              <a:rPr lang="en-US" dirty="0"/>
              <a:t>sometimes, a separate screen is overkill</a:t>
            </a:r>
          </a:p>
          <a:p>
            <a:pPr lvl="1"/>
            <a:r>
              <a:rPr lang="en-US" dirty="0"/>
              <a:t>a popover window is a less weighty alternative (e.g., for showing help info)</a:t>
            </a:r>
          </a:p>
          <a:p>
            <a:r>
              <a:rPr lang="en-US" dirty="0"/>
              <a:t>a popover is a View embedded in an existing View Controller</a:t>
            </a:r>
          </a:p>
          <a:p>
            <a:pPr lvl="1"/>
            <a:r>
              <a:rPr lang="en-US" dirty="0"/>
              <a:t>in particular, it does not have its own </a:t>
            </a:r>
            <a:r>
              <a:rPr lang="en-US" dirty="0" err="1"/>
              <a:t>UIViewController</a:t>
            </a:r>
            <a:r>
              <a:rPr lang="en-US" dirty="0"/>
              <a:t> class</a:t>
            </a:r>
          </a:p>
          <a:p>
            <a:pPr lvl="1"/>
            <a:endParaRPr lang="en-US" dirty="0"/>
          </a:p>
          <a:p>
            <a:r>
              <a:rPr lang="en-US" dirty="0"/>
              <a:t>to open a popover (at the click of a button)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a popover View to the storyboard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drag a View from the Object Library onto the bar at the top of the </a:t>
            </a:r>
            <a:r>
              <a:rPr lang="en-US" dirty="0" err="1"/>
              <a:t>ViewController</a:t>
            </a: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857250" lvl="2" indent="0"/>
            <a:endParaRPr lang="en-US" dirty="0"/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this will add a View icon to the bar and also display the View in the storyboard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9" y="4191000"/>
            <a:ext cx="2147104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763" y="5468938"/>
            <a:ext cx="2085975" cy="12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Popovers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specify the background &amp; size for the popover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select the View, go to the Attributes Inspector and set background color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select the View, go to the Size Inspector and set X &amp; Y</a:t>
            </a:r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add content to the popover View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e.g., a label for displaying text and a button for closing</a:t>
            </a:r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917575" lvl="1" indent="-458788">
              <a:spcBef>
                <a:spcPts val="0"/>
              </a:spcBef>
              <a:buFont typeface="+mj-lt"/>
              <a:buAutoNum type="arabicPeriod" startAt="2"/>
            </a:pPr>
            <a:r>
              <a:rPr lang="en-US" dirty="0">
                <a:latin typeface="+mn-lt"/>
              </a:rPr>
              <a:t>connect the popover View to the existing </a:t>
            </a:r>
            <a:r>
              <a:rPr lang="en-US" dirty="0" err="1">
                <a:latin typeface="+mn-lt"/>
              </a:rPr>
              <a:t>ViewController</a:t>
            </a:r>
            <a:endParaRPr lang="en-US" dirty="0">
              <a:latin typeface="+mn-lt"/>
            </a:endParaRPr>
          </a:p>
          <a:p>
            <a:pPr marL="1317625" lvl="2" indent="-458788">
              <a:spcBef>
                <a:spcPts val="0"/>
              </a:spcBef>
              <a:buFont typeface="Wingdings" charset="2"/>
              <a:buChar char="ü"/>
            </a:pPr>
            <a:r>
              <a:rPr lang="en-US" dirty="0"/>
              <a:t>i.e., control-drag from the View to create an outlet in the </a:t>
            </a:r>
            <a:r>
              <a:rPr lang="en-US" dirty="0" err="1"/>
              <a:t>ViewController</a:t>
            </a:r>
            <a:r>
              <a:rPr lang="en-US" dirty="0"/>
              <a:t> code (be careful to connect the </a:t>
            </a:r>
            <a:r>
              <a:rPr lang="en-US" dirty="0" err="1"/>
              <a:t>UIView</a:t>
            </a:r>
            <a:r>
              <a:rPr lang="en-US" dirty="0"/>
              <a:t>, not the contained elements)</a:t>
            </a:r>
            <a:endParaRPr lang="en-US" dirty="0">
              <a:latin typeface="+mn-lt"/>
            </a:endParaRPr>
          </a:p>
          <a:p>
            <a:pPr marL="917575" lvl="1" indent="-458788">
              <a:spcBef>
                <a:spcPts val="0"/>
              </a:spcBef>
              <a:buFont typeface="+mj-lt"/>
              <a:buAutoNum type="arabicPeriod" startAt="2"/>
            </a:pPr>
            <a:endParaRPr lang="en-US" dirty="0"/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		@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IBOutlet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popoverView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UIView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marL="857250" lvl="2" indent="0"/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     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124200"/>
            <a:ext cx="2489200" cy="19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Popovers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create an Action for the button in the </a:t>
            </a:r>
            <a:r>
              <a:rPr lang="en-US" dirty="0" err="1"/>
              <a:t>ViewController</a:t>
            </a:r>
            <a:r>
              <a:rPr lang="en-US" dirty="0"/>
              <a:t> (to open the popover)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add Swift statements that open &amp; position the popover</a:t>
            </a:r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1323975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@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IBAction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openPopover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(_ sender: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UIButton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1323975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self.view.addSubview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popoverView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1323975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popoverView.center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self.view.center</a:t>
            </a:r>
            <a:endParaRPr lang="en-U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1323975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 marL="1314450" lvl="2" indent="-457200">
              <a:buFont typeface="Wingdings" charset="2"/>
              <a:buChar char="ü"/>
            </a:pPr>
            <a:endParaRPr lang="en-US" dirty="0"/>
          </a:p>
          <a:p>
            <a:pPr marL="914400" lvl="1" indent="-457200">
              <a:buFont typeface="+mj-lt"/>
              <a:buAutoNum type="arabicPeriod" startAt="6"/>
            </a:pPr>
            <a:r>
              <a:rPr lang="en-US" dirty="0"/>
              <a:t>create an Action for the button in the popover View (to close the popover)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add a Swift statement to close the popover</a:t>
            </a:r>
          </a:p>
          <a:p>
            <a:pPr marL="914400" lvl="1" indent="-457200">
              <a:buFont typeface="+mj-lt"/>
              <a:buAutoNum type="arabicPeriod" startAt="6"/>
            </a:pPr>
            <a:endParaRPr lang="en-US" dirty="0"/>
          </a:p>
          <a:p>
            <a:pPr marL="1377950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@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IBAction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closePopover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(_ sender: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UIButton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1377950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self.popoverView.removeFromSuperview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1377950" indent="-379413"/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7"/>
            </a:pPr>
            <a:r>
              <a:rPr lang="en-US" dirty="0"/>
              <a:t>if desired, you can round the edges of the popover 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select the View and go to the Identify Inspector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create a new User Defined Runtime Attribute (by clicking on +)</a:t>
            </a:r>
          </a:p>
          <a:p>
            <a:pPr marL="1314450" lvl="2" indent="-457200">
              <a:buFont typeface="Wingdings" charset="2"/>
              <a:buChar char="ü"/>
            </a:pPr>
            <a:r>
              <a:rPr lang="en-US" dirty="0"/>
              <a:t>Key Path =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layer.cornerRadius</a:t>
            </a:r>
            <a:r>
              <a:rPr lang="en-US" dirty="0"/>
              <a:t>, Type =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Number</a:t>
            </a:r>
            <a:r>
              <a:rPr lang="en-US" dirty="0"/>
              <a:t>, Value =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10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D379CD-9C18-484D-81E5-B620AA5A6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1267621"/>
            <a:ext cx="9601200" cy="5234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8C7FA-FAC5-7D4F-9D58-54CEDFF3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Popover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4CEC4-35F5-4744-9F95-ECCE552D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EF149-C3AB-D14D-92DB-EF11ED198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07963"/>
            <a:ext cx="2084198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B39A2-9B43-C240-BE1D-B6876D09B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657600"/>
            <a:ext cx="208419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886200"/>
          </a:xfrm>
        </p:spPr>
        <p:txBody>
          <a:bodyPr/>
          <a:lstStyle/>
          <a:p>
            <a:pPr marL="0" indent="-388937">
              <a:lnSpc>
                <a:spcPct val="90000"/>
              </a:lnSpc>
            </a:pPr>
            <a:r>
              <a:rPr lang="en-US" dirty="0"/>
              <a:t>recall: Swift uses </a:t>
            </a:r>
            <a:r>
              <a:rPr lang="en-US" dirty="0" err="1"/>
              <a:t>Optionals</a:t>
            </a:r>
            <a:r>
              <a:rPr lang="en-US" dirty="0"/>
              <a:t> when a value may or may not be present</a:t>
            </a:r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457200" lvl="1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ages = ["Pat": 18, "Chris": 20, "Kelly": 19]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print(ages["Chris"])	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Optional(20)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outputLabel.text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= "Hello world"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print(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outputLabel.text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		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Optional("Hello world")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lvl="1"/>
            <a:r>
              <a:rPr lang="en-US" dirty="0"/>
              <a:t>you can unwrap an optional using ! or (more elegantly) if-let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print(ages["Chris"]!)	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20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if let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outputLabel.text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{	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print(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		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Hello world</a:t>
            </a:r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5334000"/>
            <a:ext cx="8702675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/>
            <a:r>
              <a:rPr lang="en-US" kern="0"/>
              <a:t>every </a:t>
            </a:r>
            <a:r>
              <a:rPr lang="en-US" kern="0" dirty="0"/>
              <a:t>type in Swift has a corresponding optional type (with ? at end)</a:t>
            </a:r>
          </a:p>
          <a:p>
            <a:pPr marL="457200" lvl="1" indent="0">
              <a:buFont typeface="Wingdings" charset="0"/>
              <a:buNone/>
            </a:pPr>
            <a:endParaRPr lang="en-US" sz="1600" kern="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age: Integer? = ages["Chris"]		</a:t>
            </a:r>
          </a:p>
          <a:p>
            <a:pPr marL="457200" lvl="1" indent="0">
              <a:buFont typeface="Wingdings" charset="0"/>
              <a:buNone/>
            </a:pPr>
            <a:endParaRPr lang="en-US" sz="16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msg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String? = </a:t>
            </a: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outputLabel.text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7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FD8B-71A1-2145-972A-BC59C1A3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080D1-A839-2044-AA0D-28A5D7AE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r>
              <a:rPr lang="en-US" dirty="0"/>
              <a:t>suppose we wanted to create a Concentration game app</a:t>
            </a:r>
          </a:p>
          <a:p>
            <a:pPr lvl="1"/>
            <a:r>
              <a:rPr lang="en-US" dirty="0"/>
              <a:t>Concentration is played with rows of cards, dealt face down</a:t>
            </a:r>
          </a:p>
          <a:p>
            <a:pPr lvl="1"/>
            <a:r>
              <a:rPr lang="en-US" dirty="0"/>
              <a:t>a player picks two cards &amp; flips them</a:t>
            </a:r>
          </a:p>
          <a:p>
            <a:pPr lvl="2"/>
            <a:r>
              <a:rPr lang="en-US" dirty="0"/>
              <a:t>if they match, the cards are removed; otherwise, they are flipped back over</a:t>
            </a:r>
          </a:p>
          <a:p>
            <a:pPr lvl="1"/>
            <a:r>
              <a:rPr lang="en-US" dirty="0"/>
              <a:t>the goal is to find all the matching pairs in the fewest number of flips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49FAE-F107-9B4B-900E-9D958F98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0D887-22D3-0A4E-A264-1F73862F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3243413"/>
            <a:ext cx="3644900" cy="34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4E04-998A-B145-B575-896326DD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D50A-12CB-FE4C-AD21-F57CCDEA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the project will contain</a:t>
            </a:r>
          </a:p>
          <a:p>
            <a:pPr lvl="1"/>
            <a:r>
              <a:rPr lang="en-US" dirty="0"/>
              <a:t>a welcome screen with instructions</a:t>
            </a:r>
          </a:p>
          <a:p>
            <a:pPr lvl="1"/>
            <a:r>
              <a:rPr lang="en-US" dirty="0"/>
              <a:t>a game screen with the grid of cards &amp; a popover when the player wins</a:t>
            </a:r>
          </a:p>
          <a:p>
            <a:pPr lvl="1"/>
            <a:r>
              <a:rPr lang="en-US" dirty="0"/>
              <a:t>a navigation controller to allow the user to go back to the welcome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A26F-566B-0B48-AB81-B759BFC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6F9E4-C98D-1E42-954E-9D9F9D026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67000"/>
            <a:ext cx="7924800" cy="46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62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954A-E33B-F241-A6CB-E0C64AA8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EE12-383C-D747-849D-8B945CF9E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2246723" cy="5021806"/>
          </a:xfrm>
        </p:spPr>
        <p:txBody>
          <a:bodyPr/>
          <a:lstStyle/>
          <a:p>
            <a:r>
              <a:rPr lang="en-US" dirty="0"/>
              <a:t>2 structs:</a:t>
            </a:r>
          </a:p>
          <a:p>
            <a:pPr marL="301625" lvl="1" indent="-174625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en-US" dirty="0"/>
              <a:t> represents a card</a:t>
            </a:r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523875" lvl="1"/>
            <a:endParaRPr lang="en-US" dirty="0"/>
          </a:p>
          <a:p>
            <a:pPr marL="301625" lvl="1" indent="-174625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Concentration</a:t>
            </a:r>
            <a:r>
              <a:rPr lang="en-US" dirty="0"/>
              <a:t> contains the game logic</a:t>
            </a:r>
          </a:p>
          <a:p>
            <a:pPr marL="301625" lvl="1" indent="-174625"/>
            <a:endParaRPr lang="en-US" dirty="0"/>
          </a:p>
          <a:p>
            <a:pPr marL="301625" lvl="2" indent="0"/>
            <a:r>
              <a:rPr lang="en-US" dirty="0"/>
              <a:t>new feature: filter</a:t>
            </a:r>
          </a:p>
          <a:p>
            <a:pPr marL="523875"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4B0C3-56B1-034B-B8F4-C7EA5676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CAD64-9B97-2F4A-93C9-D53D9B35E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699398"/>
            <a:ext cx="2018122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FFC01-FFCB-1540-9631-B1C95C16C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00200"/>
            <a:ext cx="6858000" cy="5021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65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CBF4-3DF4-2D4D-8CD9-D0BA9876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2590800" cy="914400"/>
          </a:xfrm>
        </p:spPr>
        <p:txBody>
          <a:bodyPr/>
          <a:lstStyle/>
          <a:p>
            <a:r>
              <a:rPr lang="en-US" dirty="0"/>
              <a:t>Concentration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E883-5E5A-414E-9CC2-68740EB4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2286000" cy="5410200"/>
          </a:xfrm>
        </p:spPr>
        <p:txBody>
          <a:bodyPr/>
          <a:lstStyle/>
          <a:p>
            <a:pPr marL="15875" indent="15875"/>
            <a:r>
              <a:rPr lang="en-US" dirty="0"/>
              <a:t>uses several new features:</a:t>
            </a:r>
          </a:p>
          <a:p>
            <a:pPr marL="523875" lvl="1"/>
            <a:r>
              <a:rPr lang="en-US" dirty="0" err="1"/>
              <a:t>OutletCollection</a:t>
            </a:r>
            <a:endParaRPr lang="en-US" dirty="0"/>
          </a:p>
          <a:p>
            <a:pPr marL="523875" lvl="1"/>
            <a:endParaRPr lang="en-US" dirty="0"/>
          </a:p>
          <a:p>
            <a:pPr marL="523875" lvl="1"/>
            <a:r>
              <a:rPr lang="en-US" dirty="0"/>
              <a:t>lazy field</a:t>
            </a:r>
          </a:p>
          <a:p>
            <a:pPr marL="523875" lvl="1"/>
            <a:endParaRPr lang="en-US" dirty="0"/>
          </a:p>
          <a:p>
            <a:pPr marL="523875" lvl="1"/>
            <a:r>
              <a:rPr lang="en-US" dirty="0"/>
              <a:t>alpha property</a:t>
            </a:r>
          </a:p>
          <a:p>
            <a:pPr marL="523875" lvl="1"/>
            <a:endParaRPr lang="en-US" dirty="0"/>
          </a:p>
          <a:p>
            <a:pPr marL="523875" lvl="1"/>
            <a:r>
              <a:rPr lang="en-US" dirty="0"/>
              <a:t>animation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E477-1988-A847-80F5-703FCBBF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811D5-7186-B247-9450-0BDF6C57F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4800"/>
            <a:ext cx="6091281" cy="693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3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</a:t>
            </a:r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702675" cy="6086475"/>
          </a:xfrm>
        </p:spPr>
        <p:txBody>
          <a:bodyPr/>
          <a:lstStyle/>
          <a:p>
            <a:pPr marL="0" indent="-388937">
              <a:lnSpc>
                <a:spcPct val="90000"/>
              </a:lnSpc>
            </a:pPr>
            <a:r>
              <a:rPr lang="en-US" dirty="0"/>
              <a:t>structs/classes can have optional fields; functions can return </a:t>
            </a:r>
            <a:r>
              <a:rPr lang="en-US" dirty="0" err="1"/>
              <a:t>Optionals</a:t>
            </a:r>
            <a:endParaRPr lang="en-US" dirty="0"/>
          </a:p>
          <a:p>
            <a:pPr marL="0" indent="-388937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GradeList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grades: [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[]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lowest: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self.grades.min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 // note: min returns nil if empty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mutating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recordGrade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 grade: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self.grades.append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(grade)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average() -&gt; Double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grades.count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0.0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 = 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   for g in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    sum += g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   if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self.grades.count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2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    return Double(sum-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self.lowest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)/Double(self.grades.count-1)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   else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    return Double(sum)/Double(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self.grades.count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7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007475" cy="5791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/>
              <a:t>when defining functions, will often have an initial validity test or tests</a:t>
            </a:r>
          </a:p>
          <a:p>
            <a:pPr marL="458788" lvl="1" indent="-230188">
              <a:lnSpc>
                <a:spcPct val="90000"/>
              </a:lnSpc>
            </a:pPr>
            <a:r>
              <a:rPr lang="en-US" dirty="0"/>
              <a:t>a guard is a cleaner notation for handling validity tests</a:t>
            </a:r>
          </a:p>
          <a:p>
            <a:pPr marL="0" indent="0">
              <a:lnSpc>
                <a:spcPct val="90000"/>
              </a:lnSpc>
            </a:pPr>
            <a:endParaRPr lang="en-US" sz="1100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18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guard </a:t>
            </a:r>
            <a:r>
              <a:rPr lang="en-US" sz="1800" i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condition</a:t>
            </a:r>
            <a:r>
              <a:rPr lang="en-US" sz="18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else {  }</a:t>
            </a:r>
          </a:p>
          <a:p>
            <a:pPr marL="287338" lvl="1" indent="-276225">
              <a:lnSpc>
                <a:spcPct val="90000"/>
              </a:lnSpc>
            </a:pPr>
            <a:endParaRPr lang="en-US" dirty="0"/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4572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average() -&gt; Double {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guard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grades.count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 else { return 0.0 }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 = 0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for g in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sum += g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self.grades.count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2 {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Double(sum-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self.lowest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!)/Double(self.grades.count-1)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{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Double(sum)/Double(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self.grades.count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2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8702675" cy="2990850"/>
          </a:xfrm>
        </p:spPr>
        <p:txBody>
          <a:bodyPr/>
          <a:lstStyle/>
          <a:p>
            <a:r>
              <a:rPr lang="en-US" dirty="0"/>
              <a:t>as in most languages, a block (code enclosed in { } ) defines a new scope for variables</a:t>
            </a:r>
          </a:p>
          <a:p>
            <a:pPr lvl="1"/>
            <a:r>
              <a:rPr lang="en-US" dirty="0"/>
              <a:t>note: a function defines a new scope as well as control statements</a:t>
            </a:r>
          </a:p>
          <a:p>
            <a:pPr marL="457200" lvl="1" indent="0">
              <a:buNone/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x = 100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if true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y = 3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print("\(x) \(y)")	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100 3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print(x)			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100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print(y)			 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ERROR: 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Use of unresolved identifier 'y'</a:t>
            </a:r>
            <a:endParaRPr lang="en-US" sz="1400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4419600"/>
            <a:ext cx="8702675" cy="2514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variable shadowing</a:t>
            </a:r>
          </a:p>
          <a:p>
            <a:pPr lvl="1"/>
            <a:r>
              <a:rPr lang="en-US" kern="0" dirty="0"/>
              <a:t>unlike Java, you can override an existing variable inside a new scope</a:t>
            </a:r>
          </a:p>
          <a:p>
            <a:pPr marL="457200" lvl="1" indent="0">
              <a:buFont typeface="Wingdings" charset="0"/>
              <a:buNone/>
            </a:pPr>
            <a:endParaRPr lang="en-US" sz="1400" kern="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 x = 100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if true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 x = 3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    print(x)			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3</a:t>
            </a:r>
            <a:endParaRPr lang="en-US" sz="1400" kern="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</a:rPr>
              <a:t>print(x)			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100</a:t>
            </a:r>
          </a:p>
          <a:p>
            <a:pPr marL="457200" lvl="1" indent="0">
              <a:spcBef>
                <a:spcPts val="0"/>
              </a:spcBef>
              <a:buFont typeface="Wingdings" charset="0"/>
              <a:buNone/>
            </a:pPr>
            <a:endParaRPr lang="en-US" sz="1400" kern="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5867400"/>
          </a:xfrm>
        </p:spPr>
        <p:txBody>
          <a:bodyPr/>
          <a:lstStyle/>
          <a:p>
            <a:r>
              <a:rPr lang="en-US" dirty="0"/>
              <a:t>as in Java, you can define a new type by enumerating all of the possible values of that type</a:t>
            </a:r>
          </a:p>
          <a:p>
            <a:pPr lvl="1"/>
            <a:r>
              <a:rPr lang="en-US" dirty="0"/>
              <a:t>useful when you want a limited range of values to be assignable</a:t>
            </a:r>
          </a:p>
          <a:p>
            <a:pPr marL="457200" lvl="1" indent="0">
              <a:buNone/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Answer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case yes, no, maybe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DayOfWeek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case Monday, Tuesday, Wednesday, Thursday,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 Friday, Saturday, Sunday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let response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Answer.yes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if (response == .yes || response == .no) {   // Swift infers the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print("That's a decisive answer")        //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type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let today: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DayOfWeek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.Tuesday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print(today)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Multiscreen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View app automatically has one screen on the storyboard</a:t>
            </a:r>
          </a:p>
          <a:p>
            <a:pPr lvl="1"/>
            <a:r>
              <a:rPr lang="en-US" dirty="0"/>
              <a:t>can add a screen by dragging a View Controller from the Object Library</a:t>
            </a:r>
          </a:p>
          <a:p>
            <a:pPr lvl="1"/>
            <a:r>
              <a:rPr lang="en-US" dirty="0"/>
              <a:t>can then specify segues (transitions) between the screens</a:t>
            </a:r>
          </a:p>
          <a:p>
            <a:pPr marL="914400" lvl="2" indent="0"/>
            <a:endParaRPr lang="en-US" dirty="0"/>
          </a:p>
          <a:p>
            <a:pPr marL="736600" lvl="1" indent="-279400"/>
            <a:r>
              <a:rPr lang="en-US" dirty="0"/>
              <a:t>segues are defined in Interface Builder by connecting an action to a screen</a:t>
            </a:r>
          </a:p>
          <a:p>
            <a:pPr marL="1136650" lvl="2" indent="-279400"/>
            <a:r>
              <a:rPr lang="en-US" dirty="0"/>
              <a:t>e.g., place a button in a screen, control-drag to the other screen</a:t>
            </a:r>
          </a:p>
          <a:p>
            <a:pPr marL="1136650" lvl="2" indent="-279400"/>
            <a:r>
              <a:rPr lang="en-US" dirty="0"/>
              <a:t>alternatively, could use a tap or swipe gesture to initiate a segue</a:t>
            </a:r>
          </a:p>
          <a:p>
            <a:pPr marL="1136650" lvl="2" indent="-279400"/>
            <a:endParaRPr lang="en-US" dirty="0"/>
          </a:p>
          <a:p>
            <a:pPr marL="736600" lvl="1" indent="-279400"/>
            <a:r>
              <a:rPr lang="en-US" dirty="0"/>
              <a:t>can select the presentation method for the transition</a:t>
            </a:r>
          </a:p>
          <a:p>
            <a:pPr marL="1136650" lvl="2" indent="-279400"/>
            <a:r>
              <a:rPr lang="en-US" dirty="0"/>
              <a:t>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dirty="0"/>
              <a:t> performs a sliding transition between screens</a:t>
            </a:r>
          </a:p>
          <a:p>
            <a:pPr marL="1136650" lvl="2" indent="-279400"/>
            <a:r>
              <a:rPr lang="en-US" dirty="0"/>
              <a:t>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Present Modally </a:t>
            </a:r>
            <a:r>
              <a:rPr lang="en-US" dirty="0"/>
              <a:t>allows you to customize (dissolve, curl, …)</a:t>
            </a:r>
          </a:p>
          <a:p>
            <a:pPr marL="1136650" lvl="2" indent="-279400"/>
            <a:endParaRPr lang="en-US" dirty="0"/>
          </a:p>
          <a:p>
            <a:pPr marL="336550" indent="-279400"/>
            <a:r>
              <a:rPr lang="en-US" dirty="0"/>
              <a:t>the initial screen (a.k.a. entry point) is identified with an arrow</a:t>
            </a:r>
          </a:p>
          <a:p>
            <a:pPr marL="736600" lvl="1" indent="-279400"/>
            <a:r>
              <a:rPr lang="en-US" dirty="0"/>
              <a:t>can drag it from one screen to another to select the entry point</a:t>
            </a:r>
          </a:p>
          <a:p>
            <a:pPr marL="736600" lvl="1" indent="-279400"/>
            <a:endParaRPr lang="en-US" dirty="0"/>
          </a:p>
          <a:p>
            <a:pPr marL="736600" lvl="1" indent="-2794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96C0-4B57-474F-8B63-9E0B0318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4251-FE41-D54D-9435-54F68A41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153399" cy="5410200"/>
          </a:xfrm>
        </p:spPr>
        <p:txBody>
          <a:bodyPr/>
          <a:lstStyle/>
          <a:p>
            <a:pPr marL="0" indent="0"/>
            <a:r>
              <a:rPr lang="en-US" sz="2000" dirty="0"/>
              <a:t>2 screens (view controllers), each with a button that segues to the other screen</a:t>
            </a:r>
          </a:p>
          <a:p>
            <a:pPr marL="571500" lvl="1" indent="-215900"/>
            <a:r>
              <a:rPr lang="en-US" sz="1600" dirty="0"/>
              <a:t>arrows in the storyboard show the segues between the screens</a:t>
            </a:r>
          </a:p>
          <a:p>
            <a:pPr marL="571500" lvl="1" indent="-215900"/>
            <a:r>
              <a:rPr lang="en-US" sz="1600" dirty="0"/>
              <a:t>can select an arrow and inspect or change its properties (e.g., transition type)</a:t>
            </a:r>
          </a:p>
          <a:p>
            <a:pPr marL="571500" lvl="1" indent="-215900"/>
            <a:r>
              <a:rPr lang="en-US" sz="1600" dirty="0"/>
              <a:t>here, scene 1 is the entry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222-C62E-094E-99C4-D33380C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AFA3D-8AF5-9C47-9F76-AE253E289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2" y="2331983"/>
            <a:ext cx="9337675" cy="47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7D26-FEAB-1945-9CD8-A12A7BF6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each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8877-8C9C-7F49-874C-C33F67BF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15000"/>
          </a:xfrm>
        </p:spPr>
        <p:txBody>
          <a:bodyPr/>
          <a:lstStyle/>
          <a:p>
            <a:r>
              <a:rPr lang="en-US" dirty="0"/>
              <a:t>technically, each screen is a View Controller element</a:t>
            </a:r>
          </a:p>
          <a:p>
            <a:pPr lvl="1"/>
            <a:r>
              <a:rPr lang="en-US" dirty="0"/>
              <a:t>each can have its own </a:t>
            </a:r>
            <a:r>
              <a:rPr lang="en-US" dirty="0" err="1"/>
              <a:t>UIViewController</a:t>
            </a:r>
            <a:r>
              <a:rPr lang="en-US" dirty="0"/>
              <a:t> class to specify its behavior</a:t>
            </a:r>
          </a:p>
          <a:p>
            <a:pPr lvl="1"/>
            <a:r>
              <a:rPr lang="en-US" dirty="0"/>
              <a:t>Single View app automatically creates one </a:t>
            </a:r>
            <a:r>
              <a:rPr lang="en-US" dirty="0" err="1"/>
              <a:t>UIViewController</a:t>
            </a:r>
            <a:r>
              <a:rPr lang="en-US" dirty="0"/>
              <a:t> class that can be associated with a screen (default name </a:t>
            </a:r>
            <a:r>
              <a:rPr lang="en-US" dirty="0" err="1"/>
              <a:t>ViewController.swift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each screen has its own behavior, then each needs its own </a:t>
            </a:r>
            <a:r>
              <a:rPr lang="en-US" dirty="0" err="1"/>
              <a:t>UIViewController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add a new </a:t>
            </a:r>
            <a:r>
              <a:rPr lang="en-US" dirty="0" err="1"/>
              <a:t>UIViewController</a:t>
            </a:r>
            <a:r>
              <a:rPr lang="en-US" dirty="0"/>
              <a:t> to the project</a:t>
            </a:r>
          </a:p>
          <a:p>
            <a:pPr marL="857250" lvl="1" indent="-342900">
              <a:buFont typeface="Wingdings" pitchFamily="2" charset="2"/>
              <a:buChar char="ü"/>
            </a:pPr>
            <a:r>
              <a:rPr lang="en-US" dirty="0"/>
              <a:t>under the File menu, select New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Cocoa Touch Class</a:t>
            </a:r>
          </a:p>
          <a:p>
            <a:pPr marL="857250" lvl="1" indent="-342900">
              <a:buFont typeface="Wingdings" pitchFamily="2" charset="2"/>
              <a:buChar char="ü"/>
            </a:pPr>
            <a:r>
              <a:rPr lang="en-US" dirty="0"/>
              <a:t>enter the desired class name (e.g., Scene1Controller) and specify that it is a subclass of </a:t>
            </a:r>
            <a:r>
              <a:rPr lang="en-US" dirty="0" err="1"/>
              <a:t>UIViewController</a:t>
            </a:r>
            <a:endParaRPr lang="en-US" dirty="0"/>
          </a:p>
          <a:p>
            <a:pPr marL="857250" lvl="1" indent="-342900">
              <a:buFont typeface="Wingdings" pitchFamily="2" charset="2"/>
              <a:buChar char="ü"/>
            </a:pPr>
            <a:r>
              <a:rPr lang="en-US" dirty="0"/>
              <a:t>associate that new class with the appropriate screen by clicking on the bar at the top of the screen and selecting the class name in the Identity Inspector</a:t>
            </a:r>
          </a:p>
          <a:p>
            <a:pPr marL="857250" lvl="1" indent="-342900">
              <a:buFont typeface="Wingdings" pitchFamily="2" charset="2"/>
              <a:buChar char="ü"/>
            </a:pPr>
            <a:endParaRPr lang="en-US" dirty="0"/>
          </a:p>
          <a:p>
            <a:pPr marL="114300" indent="0"/>
            <a:r>
              <a:rPr lang="en-US" dirty="0"/>
              <a:t>the default name was fine when there was only one </a:t>
            </a:r>
            <a:r>
              <a:rPr lang="en-US" dirty="0" err="1"/>
              <a:t>UIViewController</a:t>
            </a:r>
            <a:endParaRPr lang="en-US" dirty="0"/>
          </a:p>
          <a:p>
            <a:pPr lvl="1" indent="-279400"/>
            <a:r>
              <a:rPr lang="en-US" dirty="0"/>
              <a:t>if you are going to have multiple controllers, give them reasonable names</a:t>
            </a:r>
          </a:p>
          <a:p>
            <a:pPr lvl="1" indent="-279400"/>
            <a:r>
              <a:rPr lang="en-US" dirty="0"/>
              <a:t>you can always rename a variable/class by highlighting its name, right-clicking, and selecting Refactor</a:t>
            </a:r>
          </a:p>
          <a:p>
            <a:pPr marL="857250" lvl="1" indent="-34290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CD787-84B8-D840-B5F7-B0A2B8AC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6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6639</TotalTime>
  <Words>1394</Words>
  <Application>Microsoft Macintosh PowerPoint</Application>
  <PresentationFormat>Custom</PresentationFormat>
  <Paragraphs>305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 Narrow</vt:lpstr>
      <vt:lpstr>Courier New</vt:lpstr>
      <vt:lpstr>Times New Roman</vt:lpstr>
      <vt:lpstr>Wingdings</vt:lpstr>
      <vt:lpstr>Blank Presentation</vt:lpstr>
      <vt:lpstr>PowerPoint Presentation</vt:lpstr>
      <vt:lpstr>Optionals</vt:lpstr>
      <vt:lpstr>Intentional Optionals</vt:lpstr>
      <vt:lpstr>Guards</vt:lpstr>
      <vt:lpstr>Variable scope</vt:lpstr>
      <vt:lpstr>Enumerations</vt:lpstr>
      <vt:lpstr>Multiscreen apps</vt:lpstr>
      <vt:lpstr>Simple segue</vt:lpstr>
      <vt:lpstr>Controlling each screen</vt:lpstr>
      <vt:lpstr>Multiple controllers</vt:lpstr>
      <vt:lpstr>Welcome screen</vt:lpstr>
      <vt:lpstr>Passing data between screens</vt:lpstr>
      <vt:lpstr>SegueController</vt:lpstr>
      <vt:lpstr>DiceController</vt:lpstr>
      <vt:lpstr>Navigation Controller</vt:lpstr>
      <vt:lpstr>Popovers</vt:lpstr>
      <vt:lpstr>Popovers (cont.)</vt:lpstr>
      <vt:lpstr>Popovers (cont.)</vt:lpstr>
      <vt:lpstr>Popover example</vt:lpstr>
      <vt:lpstr>Complete example</vt:lpstr>
      <vt:lpstr>Concentration View</vt:lpstr>
      <vt:lpstr>Concentration model</vt:lpstr>
      <vt:lpstr>Concentration controller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285</cp:revision>
  <cp:lastPrinted>2019-03-15T00:26:32Z</cp:lastPrinted>
  <dcterms:created xsi:type="dcterms:W3CDTF">2014-01-09T17:37:42Z</dcterms:created>
  <dcterms:modified xsi:type="dcterms:W3CDTF">2019-03-15T00:27:33Z</dcterms:modified>
</cp:coreProperties>
</file>