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0" r:id="rId3"/>
    <p:sldId id="372" r:id="rId4"/>
    <p:sldId id="357" r:id="rId5"/>
    <p:sldId id="374" r:id="rId6"/>
    <p:sldId id="375" r:id="rId7"/>
    <p:sldId id="362" r:id="rId8"/>
    <p:sldId id="363" r:id="rId9"/>
    <p:sldId id="343" r:id="rId10"/>
    <p:sldId id="377" r:id="rId11"/>
    <p:sldId id="376" r:id="rId12"/>
    <p:sldId id="370" r:id="rId13"/>
    <p:sldId id="369" r:id="rId14"/>
    <p:sldId id="371" r:id="rId15"/>
    <p:sldId id="339" r:id="rId16"/>
    <p:sldId id="373" r:id="rId17"/>
    <p:sldId id="381" r:id="rId18"/>
    <p:sldId id="382" r:id="rId19"/>
    <p:sldId id="380" r:id="rId20"/>
    <p:sldId id="383" r:id="rId21"/>
    <p:sldId id="385" r:id="rId22"/>
    <p:sldId id="384" r:id="rId23"/>
    <p:sldId id="387" r:id="rId24"/>
    <p:sldId id="386" r:id="rId25"/>
    <p:sldId id="390" r:id="rId26"/>
    <p:sldId id="388" r:id="rId27"/>
    <p:sldId id="389" r:id="rId28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8"/>
    <p:restoredTop sz="94363"/>
  </p:normalViewPr>
  <p:slideViewPr>
    <p:cSldViewPr>
      <p:cViewPr varScale="1">
        <p:scale>
          <a:sx n="62" d="100"/>
          <a:sy n="62" d="100"/>
        </p:scale>
        <p:origin x="192" y="400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144A16-5894-374C-ACEF-76F451C3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7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0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2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1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3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4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7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4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2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3BFCB2D-CB62-6141-8FFD-A6E926A9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CEA7-4A2C-4D43-9B34-0435684F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7FF8-7CAF-5343-9930-70CB36F3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CE71-86FF-2D4D-9B6A-184976F2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A4BD-E869-1941-BE68-8CA6AC1B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6DAF-8BCA-7B4B-9D56-DA6E596B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33D6-78FA-4B40-AB29-10883BEA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D22D-030E-5D4D-8320-0CB2C53C2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B618-44CA-144C-8C6B-CE2B9E0B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7962-4958-0D43-99DD-D7D9BECE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B64E-B1BE-B645-A0ED-32F30143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E671465-AB2E-B842-83CF-FCA7566E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B0971-14C9-4D42-A9A9-21C28789A14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581: Mobile App Development</a:t>
            </a:r>
            <a:endParaRPr lang="en-US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endParaRPr lang="en-US" sz="16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>
                <a:solidFill>
                  <a:srgbClr val="FF0033"/>
                </a:solidFill>
                <a:latin typeface="Arial Narrow" charset="0"/>
              </a:rPr>
              <a:t>Spring 2019</a:t>
            </a:r>
            <a:endParaRPr lang="en-US" sz="32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600200" y="25908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lvl="2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Unit 2: More Swift &amp;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UIKit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latin typeface="Arial Narrow" charset="0"/>
              </a:rPr>
              <a:t>	</a:t>
            </a:r>
          </a:p>
          <a:p>
            <a:pPr marL="506413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 dirty="0">
              <a:latin typeface="Arial Narrow" charset="0"/>
            </a:endParaRP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computed properties/fields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classes &amp; inheritance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collections:</a:t>
            </a:r>
          </a:p>
          <a:p>
            <a:pPr marL="1212850" lvl="1"/>
            <a:r>
              <a:rPr lang="en-US" sz="2000" dirty="0">
                <a:latin typeface="Arial Narrow" charset="0"/>
              </a:rPr>
              <a:t>arrays, dictionaries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 err="1">
                <a:latin typeface="Arial Narrow" charset="0"/>
              </a:rPr>
              <a:t>UIKit</a:t>
            </a:r>
            <a:endParaRPr lang="en-US" sz="2000" dirty="0">
              <a:latin typeface="Arial Narrow" charset="0"/>
            </a:endParaRPr>
          </a:p>
          <a:p>
            <a:pPr marL="1212850" lvl="1"/>
            <a:r>
              <a:rPr lang="en-US" sz="2000" dirty="0" err="1">
                <a:latin typeface="Arial Narrow" charset="0"/>
              </a:rPr>
              <a:t>UIView</a:t>
            </a:r>
            <a:r>
              <a:rPr lang="en-US" sz="2000" dirty="0">
                <a:latin typeface="Arial Narrow" charset="0"/>
              </a:rPr>
              <a:t> subclasses: </a:t>
            </a:r>
            <a:r>
              <a:rPr lang="en-US" sz="2000" dirty="0" err="1">
                <a:latin typeface="Arial Narrow" charset="0"/>
              </a:rPr>
              <a:t>UILabel</a:t>
            </a:r>
            <a:r>
              <a:rPr lang="en-US" sz="2000" dirty="0">
                <a:latin typeface="Arial Narrow" charset="0"/>
              </a:rPr>
              <a:t>, </a:t>
            </a:r>
            <a:r>
              <a:rPr lang="en-US" sz="2000" dirty="0" err="1">
                <a:latin typeface="Arial Narrow" charset="0"/>
              </a:rPr>
              <a:t>UIImageView</a:t>
            </a:r>
            <a:r>
              <a:rPr lang="en-US" sz="2000" dirty="0">
                <a:latin typeface="Arial Narrow" charset="0"/>
              </a:rPr>
              <a:t>, …</a:t>
            </a:r>
          </a:p>
          <a:p>
            <a:pPr marL="1212850" lvl="1"/>
            <a:r>
              <a:rPr lang="en-US" sz="2000" dirty="0" err="1">
                <a:latin typeface="Arial Narrow" charset="0"/>
              </a:rPr>
              <a:t>UIControl</a:t>
            </a:r>
            <a:r>
              <a:rPr lang="en-US" sz="2000" dirty="0">
                <a:latin typeface="Arial Narrow" charset="0"/>
              </a:rPr>
              <a:t> subclasses: </a:t>
            </a:r>
            <a:r>
              <a:rPr lang="en-US" sz="2000" dirty="0" err="1">
                <a:latin typeface="Arial Narrow" charset="0"/>
              </a:rPr>
              <a:t>UIButton</a:t>
            </a:r>
            <a:r>
              <a:rPr lang="en-US" sz="2000" dirty="0">
                <a:latin typeface="Arial Narrow" charset="0"/>
              </a:rPr>
              <a:t>, </a:t>
            </a:r>
            <a:r>
              <a:rPr lang="en-US" sz="2000" dirty="0" err="1">
                <a:latin typeface="Arial Narrow" charset="0"/>
              </a:rPr>
              <a:t>UISwitch</a:t>
            </a:r>
            <a:r>
              <a:rPr lang="en-US" sz="2000" dirty="0">
                <a:latin typeface="Arial Narrow" charset="0"/>
              </a:rPr>
              <a:t>, …</a:t>
            </a:r>
          </a:p>
          <a:p>
            <a:pPr marL="817563" indent="-344488">
              <a:buFont typeface="Wingdings" pitchFamily="2" charset="2"/>
              <a:buChar char="§"/>
            </a:pPr>
            <a:r>
              <a:rPr lang="en-US" sz="2000" dirty="0" err="1">
                <a:latin typeface="Arial Narrow" charset="0"/>
              </a:rPr>
              <a:t>Appicon</a:t>
            </a:r>
            <a:endParaRPr lang="en-US" sz="2000" dirty="0">
              <a:latin typeface="Arial Narrow" charset="0"/>
            </a:endParaRPr>
          </a:p>
          <a:p>
            <a:pPr marL="1238250" lvl="1" indent="-342900">
              <a:buFont typeface="Wingdings" charset="2"/>
              <a:buChar char="§"/>
            </a:pPr>
            <a:endParaRPr lang="en-US" sz="2000" dirty="0">
              <a:latin typeface="Arial Narrow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Decision Maker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927475" cy="5638800"/>
          </a:xfrm>
        </p:spPr>
        <p:txBody>
          <a:bodyPr/>
          <a:lstStyle/>
          <a:p>
            <a:pPr marL="0" indent="-28575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for HW2, you separated the Model &amp; Controller in your Decision Maker app 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could have taken the HW1 code as is and placed it in a struct with no fields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  <a:p>
            <a:pPr marL="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this is not ideal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hardcoded to those three answers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Courier New" charset="0"/>
                <a:sym typeface="Wingdings"/>
              </a:rPr>
              <a:t>adding more answers is tedious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Courier New" charset="0"/>
                <a:sym typeface="Wingdings"/>
              </a:rPr>
              <a:t>impossible to have different Deciders with different options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cs typeface="Courier New" charset="0"/>
              <a:sym typeface="Wingdings"/>
            </a:endParaRPr>
          </a:p>
          <a:p>
            <a:pPr marL="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better solution: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Courier New" charset="0"/>
                <a:sym typeface="Wingdings"/>
              </a:rPr>
              <a:t>when a Decider is created, pass in a list of the options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store that list as a private field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  <a:cs typeface="Courier New" charset="0"/>
                <a:sym typeface="Wingdings"/>
              </a:rPr>
              <a:t>can then randomly choose </a:t>
            </a:r>
            <a:r>
              <a:rPr lang="en-US" sz="1800" dirty="0">
                <a:cs typeface="Courier New" charset="0"/>
                <a:sym typeface="Wingdings"/>
              </a:rPr>
              <a:t>an option from the list</a:t>
            </a:r>
            <a:endParaRPr lang="en-US" sz="1800" dirty="0">
              <a:solidFill>
                <a:schemeClr val="tx1"/>
              </a:solidFill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67200" y="1295400"/>
            <a:ext cx="5070475" cy="533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Decider {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getAnswer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-&gt; String {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let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randomNum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Int.random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(in: 1...3)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randomNum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1 {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"YES"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else if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randomNum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 {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"NO"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else {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"MAYBE"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chooser = Decider()</a:t>
            </a:r>
          </a:p>
          <a:p>
            <a:b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chooser.getAnswer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248065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Better Decider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19200" y="1389061"/>
            <a:ext cx="6899275" cy="5275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struct Decider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private let options: [String]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init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(between options: [String])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   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self.options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options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getAnswer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 -&gt; String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   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self.options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[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Int.random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(in: 0..&lt;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options.count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)]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 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chooser = Decider(between: ["yes", "no", "maybe"])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chooser.getAnswer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dinnerOptions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["Pizza", "Sushi", "Burger",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                 "Tacos", "Pancakes", "Salad"]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foodPicker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Decider(between: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dinnerOptions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 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foodPicker.getAnswer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57923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 (a.k.a. Maps)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8702675" cy="5934075"/>
          </a:xfrm>
        </p:spPr>
        <p:txBody>
          <a:bodyPr/>
          <a:lstStyle/>
          <a:p>
            <a:r>
              <a:rPr lang="en-US" dirty="0"/>
              <a:t>suppose you wanted to store people and their ages</a:t>
            </a:r>
          </a:p>
          <a:p>
            <a:pPr lvl="1"/>
            <a:r>
              <a:rPr lang="en-US" dirty="0"/>
              <a:t>e.g., Pat is 18, Chris is 20,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once stored, could look up a person to get their age</a:t>
            </a:r>
          </a:p>
          <a:p>
            <a:endParaRPr lang="en-US" sz="1400" dirty="0"/>
          </a:p>
          <a:p>
            <a:r>
              <a:rPr lang="en-US" dirty="0"/>
              <a:t>a dictionary is a collection of </a:t>
            </a:r>
            <a:r>
              <a:rPr lang="en-US" dirty="0" err="1"/>
              <a:t>key:value</a:t>
            </a:r>
            <a:r>
              <a:rPr lang="en-US" dirty="0"/>
              <a:t> pairs</a:t>
            </a:r>
          </a:p>
          <a:p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ages = ["Pat": 18, "Chris": 20, "Kelly": 19]</a:t>
            </a:r>
          </a:p>
          <a:p>
            <a:pPr marL="45720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/>
              <a:t>can add pairs simply by assigning a value to a key</a:t>
            </a:r>
          </a:p>
          <a:p>
            <a:pPr marL="45720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ages["Jan"] = 21	// adds "Jan": 21 to the dictionary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dirty="0"/>
              <a:t>can access the value by indexing with the key</a:t>
            </a:r>
          </a:p>
          <a:p>
            <a:pPr lvl="1"/>
            <a:r>
              <a:rPr lang="en-US" dirty="0"/>
              <a:t>note: indexing returns an Optional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nil</a:t>
            </a:r>
            <a:r>
              <a:rPr lang="en-US" dirty="0"/>
              <a:t> if key is not stored in the dictionary)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ages["Chris"]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Optional(20)</a:t>
            </a:r>
          </a:p>
          <a:p>
            <a:pPr marL="457200" lvl="1" indent="0"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if let age = ages["Chris"] {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print(age)</a:t>
            </a:r>
          </a:p>
          <a:p>
            <a:pPr marL="457200" lvl="1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lvl="1"/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5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properties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5791200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example = Dictionary&lt;String,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&gt;  // declares Dictionary of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example = [String: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]	         //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String:Int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pairs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example: Dictionary&lt;String: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&gt;() // declares and initializes as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example: [String: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]()	         //   empty 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example: [String: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] = [:]       //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ages = 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["Pat": 18, "Chris": 20, "Kelly": 19]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for (name, age) in ages {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print("\(name) is \(age) years old.")</a:t>
            </a:r>
          </a:p>
          <a:p>
            <a:r>
              <a:rPr lang="en-US" sz="16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ages["Pat"] = 19			  // updates "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Pat"'s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value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ages["Sean"] = 22			  // adds "Sean":22 to end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for name in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ages.keys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{	  	  // adds 1 to each age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if let age = ages[name] {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    ages[name] = age+1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}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cs typeface="Courier New" charset="0"/>
              </a:rPr>
              <a:t>print(</a:t>
            </a:r>
            <a:r>
              <a:rPr lang="en-US" sz="1600" dirty="0" err="1">
                <a:latin typeface="Courier New" charset="0"/>
                <a:cs typeface="Courier New" charset="0"/>
              </a:rPr>
              <a:t>ages.values.max</a:t>
            </a:r>
            <a:r>
              <a:rPr lang="en-US" sz="1600" dirty="0">
                <a:latin typeface="Courier New" charset="0"/>
                <a:cs typeface="Courier New" charset="0"/>
              </a:rPr>
              <a:t>()!)		  </a:t>
            </a:r>
            <a:r>
              <a:rPr lang="en-US" sz="1600" dirty="0">
                <a:latin typeface="Courier New" charset="0"/>
                <a:cs typeface="Courier New" charset="0"/>
                <a:sym typeface="Wingdings" pitchFamily="2" charset="2"/>
              </a:rPr>
              <a:t>// prints 22</a:t>
            </a:r>
            <a:endParaRPr lang="en-US" sz="1600" dirty="0">
              <a:latin typeface="Courier New" charset="0"/>
              <a:cs typeface="Courier New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6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and dictionaries, like other built-in Swift types, are </a:t>
            </a:r>
            <a:r>
              <a:rPr lang="en-US" dirty="0" err="1"/>
              <a:t>structs</a:t>
            </a:r>
            <a:endParaRPr lang="en-US" dirty="0"/>
          </a:p>
          <a:p>
            <a:pPr lvl="1"/>
            <a:r>
              <a:rPr lang="en-US" dirty="0"/>
              <a:t>that means that assigning an array/dictionary or passing it as a parameter to a function makes a copy</a:t>
            </a:r>
          </a:p>
          <a:p>
            <a:pPr lvl="1"/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nums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[3, 6, 1, 7]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copy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nums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nums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+= [10, 20, 30]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nums.count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		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7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copy.count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			 4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func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zeroOut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numList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])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for index in 0..&lt;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numList.count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  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numList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[index] = 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zeroOut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numList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	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 [3, 6, 1, 7, 10, 20, 30]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 marL="0" indent="-388937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UIKit</a:t>
            </a:r>
            <a:r>
              <a:rPr lang="en-US" dirty="0"/>
              <a:t> is a code framework for building mobile apps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dirty="0"/>
              <a:t>the foundational class for all visual elements in the </a:t>
            </a:r>
            <a:r>
              <a:rPr lang="en-US" dirty="0" err="1"/>
              <a:t>UIKit</a:t>
            </a:r>
            <a:r>
              <a:rPr lang="en-US" dirty="0"/>
              <a:t> is the </a:t>
            </a:r>
            <a:r>
              <a:rPr lang="en-US" dirty="0" err="1"/>
              <a:t>UIView</a:t>
            </a:r>
            <a:r>
              <a:rPr lang="en-US" dirty="0"/>
              <a:t> (or just </a:t>
            </a:r>
            <a:r>
              <a:rPr lang="en-US" i="1" dirty="0"/>
              <a:t>view</a:t>
            </a:r>
            <a:r>
              <a:rPr lang="en-US" dirty="0"/>
              <a:t>)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dirty="0"/>
              <a:t>a view is a clear rectangular shape that is customized to display things on the screen</a:t>
            </a:r>
          </a:p>
          <a:p>
            <a:pPr marL="457200" lvl="1" indent="-228600">
              <a:lnSpc>
                <a:spcPct val="90000"/>
              </a:lnSpc>
            </a:pPr>
            <a:r>
              <a:rPr lang="en-US" dirty="0" err="1"/>
              <a:t>UIView</a:t>
            </a:r>
            <a:r>
              <a:rPr lang="en-US" dirty="0"/>
              <a:t> subclasses:</a:t>
            </a:r>
          </a:p>
          <a:p>
            <a:pPr marL="971550" lvl="2" indent="-34290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UILabel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for displaying text</a:t>
            </a:r>
          </a:p>
          <a:p>
            <a:pPr marL="971550" lvl="2" indent="-34290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UIImageView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for displaying images</a:t>
            </a:r>
          </a:p>
          <a:p>
            <a:pPr marL="971550" lvl="2" indent="-34290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UIScrollView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for scrollable content</a:t>
            </a:r>
          </a:p>
          <a:p>
            <a:pPr marL="457200" lvl="1" indent="-228600">
              <a:lnSpc>
                <a:spcPct val="90000"/>
              </a:lnSpc>
            </a:pPr>
            <a:endParaRPr lang="en-US" dirty="0"/>
          </a:p>
          <a:p>
            <a:pPr marL="457200" lvl="1" indent="-228600">
              <a:lnSpc>
                <a:spcPct val="90000"/>
              </a:lnSpc>
            </a:pPr>
            <a:r>
              <a:rPr lang="en-US" dirty="0"/>
              <a:t>most app screens consist of many views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153" y="3473657"/>
            <a:ext cx="3287647" cy="34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UIView</a:t>
            </a:r>
            <a:r>
              <a:rPr lang="en-US" dirty="0"/>
              <a:t> subclasses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398"/>
            <a:ext cx="8702675" cy="5334001"/>
          </a:xfrm>
        </p:spPr>
        <p:txBody>
          <a:bodyPr/>
          <a:lstStyle/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UILabel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displaying text</a:t>
            </a: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access/change label: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labelOutlet.text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access/change text color: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labelOutlet.textColor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access/change background color: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labelOutlet.backgroundColor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285750" lvl="1" indent="0">
              <a:spcBef>
                <a:spcPts val="0"/>
              </a:spcBef>
              <a:buNone/>
            </a:pPr>
            <a:endParaRPr lang="en-US" dirty="0"/>
          </a:p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UIImageView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displaying images</a:t>
            </a: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access/change image: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imgOutlet.image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3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75" y="1295399"/>
            <a:ext cx="3695700" cy="571500"/>
          </a:xfrm>
          <a:prstGeom prst="rect">
            <a:avLst/>
          </a:prstGeom>
        </p:spPr>
      </p:pic>
      <p:pic>
        <p:nvPicPr>
          <p:cNvPr id="10" name="Picture 9" descr="A person and a dog lying on a bed&#13;&#10;&#13;&#10;Description automatically generated">
            <a:extLst>
              <a:ext uri="{FF2B5EF4-FFF2-40B4-BE49-F238E27FC236}">
                <a16:creationId xmlns:a16="http://schemas.microsoft.com/office/drawing/2014/main" id="{3DB19E8A-7BFD-9044-B4BB-4E0F91E40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926" y="4057652"/>
            <a:ext cx="2412997" cy="18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UIView</a:t>
            </a:r>
            <a:r>
              <a:rPr lang="en-US" dirty="0"/>
              <a:t> subclasses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15000"/>
          </a:xfrm>
        </p:spPr>
        <p:txBody>
          <a:bodyPr/>
          <a:lstStyle/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UITextView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entering and displaying multiline text</a:t>
            </a:r>
          </a:p>
          <a:p>
            <a:pPr marL="285750" lvl="1" indent="0">
              <a:spcBef>
                <a:spcPts val="0"/>
              </a:spcBef>
              <a:buNone/>
            </a:pPr>
            <a:endParaRPr lang="en-US" dirty="0"/>
          </a:p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UIScrollView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scrollable content</a:t>
            </a: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UITableView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displaying data in a scrollable column of rows and sections</a:t>
            </a:r>
          </a:p>
          <a:p>
            <a:pPr marL="285750" lvl="1" indent="0">
              <a:spcBef>
                <a:spcPts val="0"/>
              </a:spcBef>
              <a:buNone/>
            </a:pPr>
            <a:endParaRPr lang="en-US" dirty="0"/>
          </a:p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UIToolbar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displaying a toolbar of buttons</a:t>
            </a: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usually at the bottom of the screen</a:t>
            </a:r>
          </a:p>
          <a:p>
            <a:pPr marL="285750" lvl="1" indent="0">
              <a:spcBef>
                <a:spcPts val="0"/>
              </a:spcBef>
              <a:buNone/>
            </a:pPr>
            <a:endParaRPr lang="en-US" dirty="0"/>
          </a:p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UINavigationBar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displaying main navigational controls</a:t>
            </a: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usually at the top of the screen</a:t>
            </a:r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endParaRPr lang="en-US" dirty="0"/>
          </a:p>
          <a:p>
            <a:pPr marL="171450">
              <a:spcBef>
                <a:spcPts val="0"/>
              </a:spcBef>
              <a:buFont typeface="Wingdings" charset="2"/>
              <a:buChar char="ü"/>
            </a:pPr>
            <a:r>
              <a:rPr lang="en-US" dirty="0" err="1"/>
              <a:t>UITabBar</a:t>
            </a:r>
            <a:endParaRPr lang="en-US" dirty="0"/>
          </a:p>
          <a:p>
            <a:pPr marL="628650" lvl="1" indent="-342900">
              <a:spcBef>
                <a:spcPts val="0"/>
              </a:spcBef>
              <a:buFont typeface="Wingdings" charset="2"/>
              <a:buChar char="§"/>
            </a:pPr>
            <a:r>
              <a:rPr lang="en-US" dirty="0"/>
              <a:t>for displaying options for actions</a:t>
            </a:r>
          </a:p>
          <a:p>
            <a:pPr marL="171450">
              <a:spcBef>
                <a:spcPts val="3600"/>
              </a:spcBef>
              <a:buFont typeface="Wingdings" charset="2"/>
              <a:buChar char="ü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849" y="820740"/>
            <a:ext cx="1974551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4000"/>
            <a:ext cx="1158875" cy="170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F46496-1592-E640-80E8-99A64A5DAD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920" y="2155147"/>
            <a:ext cx="1042080" cy="1787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48677-CD01-FC40-9FDF-B2F1432442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137" y="4247883"/>
            <a:ext cx="3546013" cy="482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261E7-F3E2-2447-BDAD-9588AE860E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082" y="5466962"/>
            <a:ext cx="3273242" cy="403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E7D2D0-CC03-7E4D-980E-50D8C55C20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6255506"/>
            <a:ext cx="3352800" cy="5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4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UIControl</a:t>
            </a:r>
            <a:r>
              <a:rPr lang="en-US" dirty="0"/>
              <a:t> subclasses (so far)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199" cy="5410200"/>
          </a:xfrm>
        </p:spPr>
        <p:txBody>
          <a:bodyPr/>
          <a:lstStyle/>
          <a:p>
            <a:pPr marL="17145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UIButton</a:t>
            </a:r>
            <a:r>
              <a:rPr lang="en-US" dirty="0"/>
              <a:t> 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can be clicked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endParaRPr lang="en-US" dirty="0"/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change label text: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buttonOutlet.setTitle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("???", for: .normal)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change label color: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buttonOutlet.setTitleColor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(???, for: .normal)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change background color: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buttonOutlet.backgroundColor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change image: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buttonOutput.setImage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(named: ???, for: .normal)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17145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UISwitch</a:t>
            </a:r>
            <a:endParaRPr lang="en-US" dirty="0"/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can turn on or off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endParaRPr lang="en-US" dirty="0"/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determine its position: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switchOutlet.isOn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75" y="1219200"/>
            <a:ext cx="18415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475" y="4532076"/>
            <a:ext cx="2035175" cy="6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UIControl</a:t>
            </a:r>
            <a:r>
              <a:rPr lang="en-US" dirty="0"/>
              <a:t> subclasses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5943600" cy="5410200"/>
          </a:xfrm>
        </p:spPr>
        <p:txBody>
          <a:bodyPr/>
          <a:lstStyle/>
          <a:p>
            <a:pPr marL="17145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UISegmentedControl</a:t>
            </a:r>
            <a:endParaRPr lang="en-US" dirty="0"/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can select from visible options</a:t>
            </a:r>
          </a:p>
          <a:p>
            <a:pPr marL="285750" lvl="1" indent="0">
              <a:lnSpc>
                <a:spcPct val="90000"/>
              </a:lnSpc>
              <a:buNone/>
            </a:pPr>
            <a:endParaRPr lang="en-US" sz="1600" dirty="0"/>
          </a:p>
          <a:p>
            <a:pPr marL="17145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UITextField</a:t>
            </a:r>
            <a:r>
              <a:rPr lang="en-US" dirty="0"/>
              <a:t> 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can enter text</a:t>
            </a:r>
          </a:p>
          <a:p>
            <a:pPr marL="285750" lvl="1" indent="0">
              <a:lnSpc>
                <a:spcPct val="90000"/>
              </a:lnSpc>
              <a:buNone/>
            </a:pPr>
            <a:endParaRPr lang="en-US" sz="1600" dirty="0"/>
          </a:p>
          <a:p>
            <a:pPr marL="17145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UISlider</a:t>
            </a:r>
            <a:r>
              <a:rPr lang="en-US" dirty="0"/>
              <a:t> 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can select from a range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endParaRPr lang="en-US" sz="1600" dirty="0"/>
          </a:p>
          <a:p>
            <a:pPr marL="17145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UIDatePicker</a:t>
            </a:r>
            <a:r>
              <a:rPr lang="en-US" dirty="0"/>
              <a:t> 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can select a date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endParaRPr lang="en-US" dirty="0"/>
          </a:p>
          <a:p>
            <a:pPr marL="171450">
              <a:lnSpc>
                <a:spcPct val="90000"/>
              </a:lnSpc>
              <a:buFont typeface="Wingdings" charset="2"/>
              <a:buChar char="ü"/>
            </a:pPr>
            <a:r>
              <a:rPr lang="en-US" dirty="0" err="1"/>
              <a:t>UIStepper</a:t>
            </a:r>
            <a:r>
              <a:rPr lang="en-US" dirty="0"/>
              <a:t> </a:t>
            </a:r>
          </a:p>
          <a:p>
            <a:pPr marL="628650" lvl="1" indent="-342900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can increment/decrement a counter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24" y="1385775"/>
            <a:ext cx="39497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4" y="2421618"/>
            <a:ext cx="1778000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4" y="3488418"/>
            <a:ext cx="3670300" cy="67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23" y="4402818"/>
            <a:ext cx="2298701" cy="1116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14D39D-7718-E146-9D8D-561D2F12A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4450" y="5905500"/>
            <a:ext cx="1346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RouletteWheel</a:t>
            </a:r>
            <a:r>
              <a:rPr lang="en-US" dirty="0"/>
              <a:t> struct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2743200" cy="5334000"/>
          </a:xfrm>
        </p:spPr>
        <p:txBody>
          <a:bodyPr/>
          <a:lstStyle/>
          <a:p>
            <a:pPr marL="11113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chemeClr val="accent2"/>
                </a:solidFill>
                <a:cs typeface="Courier New" charset="0"/>
                <a:sym typeface="Wingdings"/>
              </a:rPr>
              <a:t>consider a struct for simulating a roulette wheel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American roulette wheels contain 00,0,1…34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to differentiate between 0 and 00, spin method will return a String </a:t>
            </a:r>
          </a:p>
          <a:p>
            <a:pPr marL="11113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numSpins</a:t>
            </a:r>
            <a:r>
              <a:rPr lang="en-US" sz="1800" dirty="0">
                <a:cs typeface="Courier New" charset="0"/>
                <a:sym typeface="Wingdings"/>
              </a:rPr>
              <a:t> field seems redundant – the private die field already keeps track of the # of rolls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6600" y="1295400"/>
            <a:ext cx="6111875" cy="579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RouletteWheel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die = Die(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withSides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36)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private(set)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numSpins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mutating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spin() -&gt; String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let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self.die.roll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self.numSpins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36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"00"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else if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35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"0"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else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String(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wheel =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RouletteWheel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for _ in 1...10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wheel.spin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		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  <a:b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</a:b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wheel.numSpins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		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8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EACD-AD1B-C645-AD1B-BEF1469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text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C20F-6EC0-B047-81AE-FFFF8DA1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dirty="0" err="1"/>
              <a:t>UITextView</a:t>
            </a:r>
            <a:r>
              <a:rPr lang="en-US" dirty="0"/>
              <a:t> can display multiline text in an editable, scrollable rectangle</a:t>
            </a:r>
          </a:p>
          <a:p>
            <a:pPr lvl="1"/>
            <a:r>
              <a:rPr lang="en-US" dirty="0"/>
              <a:t>here, a random quotation is selected and displayed in the text view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UIImageView</a:t>
            </a:r>
            <a:r>
              <a:rPr lang="en-US" dirty="0"/>
              <a:t> provides the background</a:t>
            </a:r>
          </a:p>
          <a:p>
            <a:pPr lvl="1"/>
            <a:r>
              <a:rPr lang="en-US" dirty="0"/>
              <a:t>setting the </a:t>
            </a:r>
            <a:r>
              <a:rPr lang="en-US" dirty="0" err="1"/>
              <a:t>UITextView's</a:t>
            </a:r>
            <a:r>
              <a:rPr lang="en-US" dirty="0"/>
              <a:t> alpha to 0.9 make it semi-transparent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46CA-F620-2641-AF80-E8C489A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C9618-F8CF-DB41-82C8-53BD72888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53702"/>
            <a:ext cx="7620000" cy="483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EACD-AD1B-C645-AD1B-BEF1469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segmented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C20F-6EC0-B047-81AE-FFFF8DA1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dirty="0" err="1"/>
              <a:t>UISegmentedControl</a:t>
            </a:r>
            <a:r>
              <a:rPr lang="en-US" dirty="0"/>
              <a:t> provides a series of clickable segments</a:t>
            </a:r>
          </a:p>
          <a:p>
            <a:pPr lvl="1"/>
            <a:r>
              <a:rPr lang="en-US" dirty="0"/>
              <a:t>here, a different image is displayed when a segment is selected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46CA-F620-2641-AF80-E8C489A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5387C-C573-3C4C-8101-C4D69DE06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97" y="2057400"/>
            <a:ext cx="7935006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88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EACD-AD1B-C645-AD1B-BEF1469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text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C20F-6EC0-B047-81AE-FFFF8DA1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dirty="0" err="1"/>
              <a:t>UITextField</a:t>
            </a:r>
            <a:r>
              <a:rPr lang="en-US" dirty="0"/>
              <a:t> allows the user to enter text, which can be accessed</a:t>
            </a:r>
          </a:p>
          <a:p>
            <a:pPr lvl="1"/>
            <a:r>
              <a:rPr lang="en-US" dirty="0"/>
              <a:t>here, the user enters a word or phrase in the text field</a:t>
            </a:r>
          </a:p>
          <a:p>
            <a:pPr lvl="1"/>
            <a:r>
              <a:rPr lang="en-US" dirty="0"/>
              <a:t>a message identifying whether it is a palindrome or not is displayed in a label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46CA-F620-2641-AF80-E8C489A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F614-057C-F64D-AFE4-D56B71BB2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335137"/>
            <a:ext cx="7848600" cy="47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7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EACD-AD1B-C645-AD1B-BEF1469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stepper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C20F-6EC0-B047-81AE-FFFF8DA1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dirty="0" err="1"/>
              <a:t>UIStepper</a:t>
            </a:r>
            <a:r>
              <a:rPr lang="en-US" dirty="0"/>
              <a:t> allows simple increment/decrement of a counter</a:t>
            </a:r>
          </a:p>
          <a:p>
            <a:pPr lvl="1"/>
            <a:r>
              <a:rPr lang="en-US" dirty="0"/>
              <a:t>here, the user clicks +/– to increment/decrement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46CA-F620-2641-AF80-E8C489A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80219-9F2F-0645-9B2A-89C48A9590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65" y="2362200"/>
            <a:ext cx="8447269" cy="41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7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EACD-AD1B-C645-AD1B-BEF1469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swipe gesture recognizers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C20F-6EC0-B047-81AE-FFFF8DA1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9200"/>
            <a:ext cx="8229599" cy="685800"/>
          </a:xfrm>
        </p:spPr>
        <p:txBody>
          <a:bodyPr/>
          <a:lstStyle/>
          <a:p>
            <a:r>
              <a:rPr lang="en-US" dirty="0"/>
              <a:t>similar to the earlier Tap Gesture Recognizer example, we can add Swipe Gesture Recognizers to the main View</a:t>
            </a:r>
          </a:p>
          <a:p>
            <a:pPr lvl="1"/>
            <a:r>
              <a:rPr lang="en-US" dirty="0"/>
              <a:t>here, swipe right increments, swipe left decrements, tap resets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46CA-F620-2641-AF80-E8C489A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3D9A-6CAA-9641-9407-6F2E2812F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530625"/>
            <a:ext cx="7848600" cy="46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EACD-AD1B-C645-AD1B-BEF14691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isHidden</a:t>
            </a:r>
            <a:r>
              <a:rPr lang="en-US" dirty="0"/>
              <a:t> &amp; </a:t>
            </a:r>
            <a:r>
              <a:rPr lang="en-US" dirty="0" err="1"/>
              <a:t>isEnabled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3C20F-6EC0-B047-81AE-FFFF8DA1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19200"/>
            <a:ext cx="8229599" cy="685800"/>
          </a:xfrm>
        </p:spPr>
        <p:txBody>
          <a:bodyPr/>
          <a:lstStyle/>
          <a:p>
            <a:r>
              <a:rPr lang="en-US" dirty="0"/>
              <a:t>can hide views or even disable controls</a:t>
            </a:r>
          </a:p>
          <a:p>
            <a:pPr lvl="1"/>
            <a:r>
              <a:rPr lang="en-US" dirty="0"/>
              <a:t>every </a:t>
            </a:r>
            <a:r>
              <a:rPr lang="en-US" dirty="0" err="1"/>
              <a:t>UIView</a:t>
            </a:r>
            <a:r>
              <a:rPr lang="en-US" dirty="0"/>
              <a:t> element has an </a:t>
            </a:r>
            <a:r>
              <a:rPr lang="en-US" dirty="0" err="1"/>
              <a:t>isHidden</a:t>
            </a:r>
            <a:r>
              <a:rPr lang="en-US" dirty="0"/>
              <a:t> field</a:t>
            </a:r>
          </a:p>
          <a:p>
            <a:pPr lvl="1"/>
            <a:r>
              <a:rPr lang="en-US" dirty="0"/>
              <a:t>every </a:t>
            </a:r>
            <a:r>
              <a:rPr lang="en-US" dirty="0" err="1"/>
              <a:t>UIControl</a:t>
            </a:r>
            <a:r>
              <a:rPr lang="en-US" dirty="0"/>
              <a:t> (</a:t>
            </a:r>
            <a:r>
              <a:rPr lang="en-US"/>
              <a:t>which inherits from </a:t>
            </a:r>
            <a:r>
              <a:rPr lang="en-US" dirty="0" err="1"/>
              <a:t>UIView</a:t>
            </a:r>
            <a:r>
              <a:rPr lang="en-US" dirty="0"/>
              <a:t>) also has an </a:t>
            </a:r>
            <a:r>
              <a:rPr lang="en-US" dirty="0" err="1"/>
              <a:t>isEnabled</a:t>
            </a:r>
            <a:r>
              <a:rPr lang="en-US" dirty="0"/>
              <a:t>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here, one button is visible, clicking on it hides it and makes the other visible</a:t>
            </a:r>
          </a:p>
          <a:p>
            <a:pPr lvl="1"/>
            <a:r>
              <a:rPr lang="en-US" dirty="0"/>
              <a:t>if the switch is turned off, all the buttons are disabled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46CA-F620-2641-AF80-E8C489A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A82A50-8EA1-F740-A016-D62A113B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252344"/>
            <a:ext cx="5943600" cy="40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604F-E05B-5847-A9C5-F9A8CF2C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app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93D85-D2A7-C248-8961-472F2C3A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524000"/>
          </a:xfrm>
        </p:spPr>
        <p:txBody>
          <a:bodyPr/>
          <a:lstStyle/>
          <a:p>
            <a:r>
              <a:rPr lang="en-US" dirty="0"/>
              <a:t>adding an icon to your app is simple but tedious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download or create an icon image (it should be square)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go to a site (many free ones exist) that will generate all of the required resolutions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drag your image there, then download a zip file of 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9A4F2-B51A-584C-8C72-6B241EBD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55E3B-6AA5-C44C-93EE-FDAB7CB2B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100" y="2884714"/>
            <a:ext cx="6477000" cy="44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84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604F-E05B-5847-A9C5-F9A8CF2C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 app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93D85-D2A7-C248-8961-472F2C3A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524000"/>
          </a:xfrm>
        </p:spPr>
        <p:txBody>
          <a:bodyPr/>
          <a:lstStyle/>
          <a:p>
            <a:pPr marL="857250" lvl="1" indent="-457200">
              <a:buFont typeface="+mj-lt"/>
              <a:buAutoNum type="arabicPeriod" startAt="4"/>
            </a:pPr>
            <a:r>
              <a:rPr lang="en-US" dirty="0"/>
              <a:t>open the Assets folder in your project and select </a:t>
            </a:r>
            <a:r>
              <a:rPr lang="en-US" dirty="0" err="1"/>
              <a:t>Appicon</a:t>
            </a:r>
            <a:endParaRPr lang="en-US" dirty="0"/>
          </a:p>
          <a:p>
            <a:pPr marL="857250" lvl="1" indent="-457200">
              <a:buFont typeface="+mj-lt"/>
              <a:buAutoNum type="arabicPeriod" startAt="4"/>
            </a:pPr>
            <a:r>
              <a:rPr lang="en-US" dirty="0"/>
              <a:t>drag the corresponding icon image to each slot </a:t>
            </a:r>
          </a:p>
          <a:p>
            <a:pPr marL="1257300" lvl="3" indent="0">
              <a:buNone/>
            </a:pPr>
            <a:r>
              <a:rPr lang="en-US" dirty="0">
                <a:latin typeface="+mn-lt"/>
              </a:rPr>
              <a:t>2x specifies twice the resolution; 3x specifies three times</a:t>
            </a:r>
          </a:p>
          <a:p>
            <a:pPr marL="1257300" lvl="3" indent="0">
              <a:buNone/>
            </a:pPr>
            <a:r>
              <a:rPr lang="en-US" dirty="0">
                <a:latin typeface="+mn-lt"/>
              </a:rPr>
              <a:t>e.g., 20 </a:t>
            </a:r>
            <a:r>
              <a:rPr lang="en-US" dirty="0" err="1">
                <a:latin typeface="+mn-lt"/>
              </a:rPr>
              <a:t>pt</a:t>
            </a:r>
            <a:r>
              <a:rPr lang="en-US" dirty="0">
                <a:latin typeface="+mn-lt"/>
              </a:rPr>
              <a:t> 2x </a:t>
            </a:r>
            <a:r>
              <a:rPr lang="en-US" dirty="0">
                <a:latin typeface="+mn-lt"/>
                <a:sym typeface="Wingdings" pitchFamily="2" charset="2"/>
              </a:rPr>
              <a:t> drag in Icon-40.png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9A4F2-B51A-584C-8C72-6B241EBD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DCE61-3572-D94E-B438-50E50789E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399" y="2754086"/>
            <a:ext cx="5314506" cy="3152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F0C5A4-DC6C-4549-AA53-A0062E7CE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25" y="3162300"/>
            <a:ext cx="4961704" cy="415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81C54F-6840-3D4F-9948-E8E7E304A516}"/>
              </a:ext>
            </a:extLst>
          </p:cNvPr>
          <p:cNvSpPr txBox="1"/>
          <p:nvPr/>
        </p:nvSpPr>
        <p:spPr>
          <a:xfrm>
            <a:off x="5029199" y="5906138"/>
            <a:ext cx="392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+mn-lt"/>
              </a:rPr>
              <a:t>Xcode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will complain if you don't specify all the icon resolutions!</a:t>
            </a:r>
          </a:p>
        </p:txBody>
      </p:sp>
    </p:spTree>
    <p:extLst>
      <p:ext uri="{BB962C8B-B14F-4D97-AF65-F5344CB8AC3E}">
        <p14:creationId xmlns:p14="http://schemas.microsoft.com/office/powerpoint/2010/main" val="18576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redundant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2743200" cy="5334000"/>
          </a:xfrm>
        </p:spPr>
        <p:txBody>
          <a:bodyPr/>
          <a:lstStyle/>
          <a:p>
            <a:pPr marL="11113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dirty="0">
                <a:solidFill>
                  <a:schemeClr val="accent2"/>
                </a:solidFill>
                <a:cs typeface="Courier New" charset="0"/>
                <a:sym typeface="Wingdings"/>
              </a:rPr>
              <a:t>we could get rid of the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numSpins</a:t>
            </a:r>
            <a:r>
              <a:rPr lang="en-US" dirty="0">
                <a:solidFill>
                  <a:schemeClr val="accent2"/>
                </a:solidFill>
                <a:cs typeface="Courier New" charset="0"/>
                <a:sym typeface="Wingdings"/>
              </a:rPr>
              <a:t> field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instead have a method for determining the number of spins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this avoids the redundant counter, but many feel that a field is more natural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6600" y="1295400"/>
            <a:ext cx="6111875" cy="579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RouletteWheel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die = Die(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withSides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36)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mutating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spin() -&gt; String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let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self.die.roll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        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36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"00"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else if 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35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"0"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else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return String(</a:t>
            </a:r>
            <a:r>
              <a:rPr lang="en-US" sz="1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dieRoll</a:t>
            </a: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numSpins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-&gt;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14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die.numRolls</a:t>
            </a:r>
            <a:endParaRPr lang="en-US" sz="1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wheel =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RouletteWheel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for _ in 1...10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wheel.spin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		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wheel.numSpins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		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5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Computed properties/fields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6375"/>
            <a:ext cx="3200400" cy="5638800"/>
          </a:xfrm>
        </p:spPr>
        <p:txBody>
          <a:bodyPr/>
          <a:lstStyle/>
          <a:p>
            <a:pPr marL="0" indent="-28575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it is possible to make the method look like a field</a:t>
            </a:r>
          </a:p>
          <a:p>
            <a:pPr marL="0" indent="-285750">
              <a:lnSpc>
                <a:spcPct val="90000"/>
              </a:lnSpc>
              <a:spcBef>
                <a:spcPts val="300"/>
              </a:spcBef>
            </a:pPr>
            <a:endParaRPr lang="en-US" sz="2000" dirty="0">
              <a:cs typeface="Courier New" charset="0"/>
              <a:sym typeface="Wingdings"/>
            </a:endParaRPr>
          </a:p>
          <a:p>
            <a:pPr marL="0" indent="-28575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a </a:t>
            </a:r>
            <a:r>
              <a:rPr lang="en-US" sz="2000" i="1" dirty="0">
                <a:cs typeface="Courier New" charset="0"/>
                <a:sym typeface="Wingdings"/>
              </a:rPr>
              <a:t>computed property/field </a:t>
            </a:r>
            <a:r>
              <a:rPr lang="en-US" sz="2000" dirty="0">
                <a:cs typeface="Courier New" charset="0"/>
                <a:sym typeface="Wingdings"/>
              </a:rPr>
              <a:t>is declared and accessed like a field, but its value is computed whenever it is accessed</a:t>
            </a:r>
            <a:endParaRPr lang="en-US" sz="1800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after the field declaration, specify code in { } that computes &amp; returns the value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don't specify protection, but implicitly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private(set)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essentially, it acts like an accessor method but looks like 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private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(set)</a:t>
            </a:r>
            <a:r>
              <a:rPr lang="en-US" sz="1800" dirty="0">
                <a:cs typeface="Courier New" charset="0"/>
                <a:sym typeface="Wingdings"/>
              </a:rPr>
              <a:t>field</a:t>
            </a:r>
          </a:p>
          <a:p>
            <a:pPr marL="11430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sz="1600" dirty="0">
              <a:solidFill>
                <a:schemeClr val="tx1"/>
              </a:solidFill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600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0" y="1295399"/>
            <a:ext cx="5578475" cy="5791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struct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RouletteWheel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die = Die(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withSides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36)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numSpins</a:t>
            </a:r>
            <a:r>
              <a:rPr lang="en-US" sz="1400" kern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kern="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die.numRolls</a:t>
            </a:r>
            <a:endParaRPr lang="en-US" sz="1400" kern="0" dirty="0">
              <a:solidFill>
                <a:srgbClr val="FF0000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mutating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spin() -&gt; String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let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dieRoll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self.die.roll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if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dieRoll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== 36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    return "00"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else if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dieRoll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== 35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    return "0"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else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    return String(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dieRoll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  <a:endParaRPr lang="en-US" sz="1400" kern="0" dirty="0">
              <a:latin typeface="Courier New" charset="0"/>
              <a:cs typeface="Courier New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kern="0" dirty="0">
              <a:latin typeface="Courier New" charset="0"/>
              <a:cs typeface="Courier New" charset="0"/>
              <a:sym typeface="Wingdings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wheel =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RouletteWheel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for _ in 1...10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wheel.spin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	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  <a:b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</a:b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wheel.numSpins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val="123455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200400" cy="5638800"/>
          </a:xfrm>
        </p:spPr>
        <p:txBody>
          <a:bodyPr/>
          <a:lstStyle/>
          <a:p>
            <a:pPr marL="0" indent="-28575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in addition to structs, Swift supports classes for defining new types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can define just like in Java 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private fields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 err="1">
                <a:cs typeface="Courier New" charset="0"/>
                <a:sym typeface="Wingdings"/>
              </a:rPr>
              <a:t>init</a:t>
            </a:r>
            <a:r>
              <a:rPr lang="en-US" sz="1800" dirty="0">
                <a:cs typeface="Courier New" charset="0"/>
                <a:sym typeface="Wingdings"/>
              </a:rPr>
              <a:t> (constructor)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accessor &amp; mutator methods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  <a:p>
            <a:pPr marL="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note: unlike structs, you do not declare methods mutating</a:t>
            </a:r>
          </a:p>
          <a:p>
            <a:pPr marL="0">
              <a:lnSpc>
                <a:spcPct val="90000"/>
              </a:lnSpc>
              <a:spcBef>
                <a:spcPts val="300"/>
              </a:spcBef>
            </a:pPr>
            <a:endParaRPr lang="en-US" sz="2000" dirty="0">
              <a:cs typeface="Courier New" charset="0"/>
              <a:sym typeface="Wingdings"/>
            </a:endParaRPr>
          </a:p>
          <a:p>
            <a:pPr marL="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classes are typically more work &amp; less natural than structs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used in Swift mainly when you want to utilize inheritance</a:t>
            </a:r>
            <a:endParaRPr lang="en-US" sz="1800" dirty="0">
              <a:solidFill>
                <a:schemeClr val="tx1"/>
              </a:solidFill>
              <a:cs typeface="Courier New" charset="0"/>
              <a:sym typeface="Wingdings"/>
            </a:endParaRPr>
          </a:p>
          <a:p>
            <a:pPr marL="11430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59200" y="685800"/>
            <a:ext cx="5578475" cy="640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class Die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init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withSides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sides: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6)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sides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0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roll() -&gt;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+= 1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Int.random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(in: 1...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numberOfRolls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 -&gt;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self.numRolls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numberOfSides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 -&gt;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self.numSides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</a:p>
          <a:p>
            <a:pPr marL="0" lvl="2" indent="0">
              <a:spcBef>
                <a:spcPts val="0"/>
              </a:spcBef>
            </a:pPr>
            <a:endParaRPr lang="en-US" sz="1400" kern="0" dirty="0">
              <a:latin typeface="Courier New" charset="0"/>
              <a:cs typeface="Courier New" charset="0"/>
              <a:sym typeface="Wingdings"/>
            </a:endParaRPr>
          </a:p>
          <a:p>
            <a:pPr>
              <a:lnSpc>
                <a:spcPct val="80000"/>
              </a:lnSpc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d = Die()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for _ in 1...10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d.roll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	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d.numberOfRolls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	</a:t>
            </a:r>
          </a:p>
        </p:txBody>
      </p:sp>
    </p:spTree>
    <p:extLst>
      <p:ext uri="{BB962C8B-B14F-4D97-AF65-F5344CB8AC3E}">
        <p14:creationId xmlns:p14="http://schemas.microsoft.com/office/powerpoint/2010/main" val="178312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200400" cy="5638800"/>
          </a:xfrm>
        </p:spPr>
        <p:txBody>
          <a:bodyPr/>
          <a:lstStyle/>
          <a:p>
            <a:pPr marL="0" indent="-28575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cs typeface="Courier New" charset="0"/>
                <a:sym typeface="Wingdings"/>
              </a:rPr>
              <a:t>to inherit from an existing class: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specify the parent class in the header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all fields &amp; methods of the parent class are inherited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call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super.init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 </a:t>
            </a:r>
            <a:r>
              <a:rPr lang="en-US" sz="1800" dirty="0">
                <a:cs typeface="Courier New" charset="0"/>
                <a:sym typeface="Wingdings"/>
              </a:rPr>
              <a:t>AT THE END of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init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if overriding a method, must declare as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override</a:t>
            </a:r>
          </a:p>
          <a:p>
            <a:pPr marL="11430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sz="1800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as in Java, private fields from parent class are not accessible (can allow access by declaring as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internal</a:t>
            </a:r>
            <a:r>
              <a:rPr lang="en-US" sz="1800" dirty="0">
                <a:cs typeface="Courier New" charset="0"/>
                <a:sym typeface="Wingdings"/>
              </a:rPr>
              <a:t>)</a:t>
            </a: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solidFill>
                <a:schemeClr val="tx1"/>
              </a:solidFill>
              <a:cs typeface="Courier New" charset="0"/>
              <a:sym typeface="Wingdings"/>
            </a:endParaRPr>
          </a:p>
          <a:p>
            <a:pPr marL="11430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400050" lvl="1">
              <a:lnSpc>
                <a:spcPct val="90000"/>
              </a:lnSpc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59200" y="685800"/>
            <a:ext cx="5578475" cy="640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class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ColoredDie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: Die 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color: String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init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withColor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color: String, 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        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withSides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sides: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6)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self.color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color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2"/>
                </a:solidFill>
                <a:latin typeface="Courier New" charset="0"/>
                <a:cs typeface="Courier New" charset="0"/>
              </a:rPr>
              <a:t>super.init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kern="0" dirty="0" err="1">
                <a:solidFill>
                  <a:schemeClr val="tx2"/>
                </a:solidFill>
                <a:latin typeface="Courier New" charset="0"/>
                <a:cs typeface="Courier New" charset="0"/>
              </a:rPr>
              <a:t>withSides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: sides)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override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roll() -&gt;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if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self.color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== "red"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    return 1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else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    return </a:t>
            </a:r>
            <a:r>
              <a:rPr lang="en-US" sz="1400" kern="0" dirty="0" err="1">
                <a:solidFill>
                  <a:schemeClr val="tx2"/>
                </a:solidFill>
                <a:latin typeface="Courier New" charset="0"/>
                <a:cs typeface="Courier New" charset="0"/>
              </a:rPr>
              <a:t>super.roll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cs typeface="Courier New" charset="0"/>
              </a:rPr>
              <a:t>()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dieColor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 -&gt; String {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self.color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</a:p>
          <a:p>
            <a:pPr marL="0" lvl="2" indent="0">
              <a:spcBef>
                <a:spcPts val="0"/>
              </a:spcBef>
            </a:pPr>
            <a:endParaRPr lang="en-US" sz="1400" kern="0" dirty="0">
              <a:latin typeface="Courier New" charset="0"/>
              <a:cs typeface="Courier New" charset="0"/>
              <a:sym typeface="Wingdings"/>
            </a:endParaRPr>
          </a:p>
          <a:p>
            <a:pPr>
              <a:lnSpc>
                <a:spcPct val="80000"/>
              </a:lnSpc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d =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ColoredDie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withColor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"white")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d.roll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d.dieColor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</a:t>
            </a:r>
          </a:p>
          <a:p>
            <a:pPr>
              <a:lnSpc>
                <a:spcPct val="80000"/>
              </a:lnSpc>
            </a:pP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poly: Die =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ColoredDie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withColor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"red")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print(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poly.roll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())</a:t>
            </a:r>
          </a:p>
          <a:p>
            <a:pPr>
              <a:lnSpc>
                <a:spcPct val="80000"/>
              </a:lnSpc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48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vs.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8702675" cy="5934075"/>
          </a:xfrm>
        </p:spPr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are value types (as in Python)</a:t>
            </a:r>
          </a:p>
          <a:p>
            <a:pPr lvl="1"/>
            <a:r>
              <a:rPr lang="en-US" dirty="0"/>
              <a:t>when you assign a </a:t>
            </a:r>
            <a:r>
              <a:rPr lang="en-US" i="1" dirty="0" err="1"/>
              <a:t>struct</a:t>
            </a:r>
            <a:r>
              <a:rPr lang="en-US" dirty="0"/>
              <a:t> object to a variable or pass it as a parameter, a </a:t>
            </a:r>
            <a:r>
              <a:rPr lang="en-US" i="1" dirty="0"/>
              <a:t>copy</a:t>
            </a:r>
            <a:r>
              <a:rPr lang="en-US" dirty="0"/>
              <a:t> of that object is assigned</a:t>
            </a:r>
          </a:p>
          <a:p>
            <a:pPr lvl="1"/>
            <a:endParaRPr lang="en-US" dirty="0"/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me = Name(first: "David", middle: "W", last: "Reed")</a:t>
            </a:r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copy = me</a:t>
            </a:r>
          </a:p>
          <a:p>
            <a:pPr lvl="2"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me.first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"Dave"</a:t>
            </a:r>
          </a:p>
          <a:p>
            <a:pPr lvl="2"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me.first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	"Dave"</a:t>
            </a:r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copy.first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	 	"David"</a:t>
            </a:r>
          </a:p>
          <a:p>
            <a:pPr lvl="2"/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r>
              <a:rPr lang="en-US" dirty="0"/>
              <a:t>classes are reference types (as in Java)</a:t>
            </a:r>
          </a:p>
          <a:p>
            <a:pPr lvl="1"/>
            <a:r>
              <a:rPr lang="en-US" dirty="0"/>
              <a:t>when you assign a </a:t>
            </a:r>
            <a:r>
              <a:rPr lang="en-US" i="1" dirty="0"/>
              <a:t>class</a:t>
            </a:r>
            <a:r>
              <a:rPr lang="en-US" dirty="0"/>
              <a:t> object to a variable or pass it as a parameter, a </a:t>
            </a:r>
            <a:r>
              <a:rPr lang="en-US" i="1" dirty="0"/>
              <a:t>reference</a:t>
            </a:r>
            <a:r>
              <a:rPr lang="en-US" dirty="0"/>
              <a:t> to that object is assigned</a:t>
            </a:r>
          </a:p>
          <a:p>
            <a:pPr lvl="2"/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die1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ColoredDie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withColor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: "green")</a:t>
            </a:r>
          </a:p>
          <a:p>
            <a:pPr lvl="2"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die2 = die1</a:t>
            </a:r>
          </a:p>
          <a:p>
            <a:pPr lvl="2"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die1.roll()</a:t>
            </a:r>
          </a:p>
          <a:p>
            <a:pPr lvl="2"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die1.numberOfRolls()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1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die2.numberOfRolls()	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1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133600"/>
          </a:xfrm>
        </p:spPr>
        <p:txBody>
          <a:bodyPr/>
          <a:lstStyle/>
          <a:p>
            <a:r>
              <a:rPr lang="en-US" dirty="0"/>
              <a:t>Swift provides three different collection </a:t>
            </a:r>
            <a:r>
              <a:rPr lang="en-US" dirty="0" err="1"/>
              <a:t>structs</a:t>
            </a:r>
            <a:r>
              <a:rPr lang="en-US" dirty="0"/>
              <a:t> for storing values</a:t>
            </a:r>
          </a:p>
          <a:p>
            <a:pPr lvl="1"/>
            <a:r>
              <a:rPr lang="en-US" dirty="0"/>
              <a:t>array: an indexed list</a:t>
            </a:r>
          </a:p>
          <a:p>
            <a:pPr lvl="1"/>
            <a:r>
              <a:rPr lang="en-US" dirty="0"/>
              <a:t>dictionary: a list of key-value pairs</a:t>
            </a:r>
          </a:p>
          <a:p>
            <a:pPr lvl="1"/>
            <a:r>
              <a:rPr lang="en-US" dirty="0"/>
              <a:t>set: a non-index list of unique items (</a:t>
            </a:r>
            <a:r>
              <a:rPr lang="en-US" i="1" dirty="0"/>
              <a:t>we will ignore for now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/>
              <a:t>note: all three are homogeneous (items must all be of the same type)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3657600"/>
            <a:ext cx="8702675" cy="3124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arrays</a:t>
            </a:r>
          </a:p>
          <a:p>
            <a:pPr lvl="1"/>
            <a:endParaRPr lang="en-US" kern="0" dirty="0"/>
          </a:p>
          <a:p>
            <a:pPr marL="457200" lvl="1" indent="0">
              <a:buFont typeface="Wingdings" charset="0"/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example: Array&lt;String&gt;		// declares an array of Strings</a:t>
            </a:r>
          </a:p>
          <a:p>
            <a:pPr marL="457200" lvl="1" indent="0">
              <a:buFont typeface="Wingdings" charset="0"/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example: [String]		// same thing, but cleaner</a:t>
            </a:r>
          </a:p>
          <a:p>
            <a:pPr marL="457200" lvl="1" indent="0">
              <a:buFont typeface="Wingdings" charset="0"/>
              <a:buNone/>
            </a:pPr>
            <a:endParaRPr lang="en-US" sz="1600" kern="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Font typeface="Wingdings" charset="0"/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empty: Array&lt;String&gt;()		// declares &amp; </a:t>
            </a: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inits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to be empty</a:t>
            </a:r>
          </a:p>
          <a:p>
            <a:pPr marL="457200" lvl="1" indent="0"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empty: [String]()		// same thing</a:t>
            </a:r>
          </a:p>
          <a:p>
            <a:pPr marL="457200" lvl="1" indent="0"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empty: [String] = []		// same thing</a:t>
            </a:r>
          </a:p>
          <a:p>
            <a:pPr marL="457200" lvl="1" indent="0">
              <a:buFont typeface="Wingdings" charset="0"/>
              <a:buNone/>
            </a:pPr>
            <a:endParaRPr lang="en-US" sz="1600" kern="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Font typeface="Wingdings" charset="0"/>
              <a:buNone/>
            </a:pPr>
            <a:r>
              <a:rPr lang="en-US" sz="1600" kern="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600" kern="0" dirty="0">
                <a:latin typeface="Courier New" charset="0"/>
                <a:ea typeface="Courier New" charset="0"/>
                <a:cs typeface="Courier New" charset="0"/>
              </a:rPr>
              <a:t> words = ["foo", "bar"]		// declares &amp; initializes</a:t>
            </a:r>
          </a:p>
          <a:p>
            <a:pPr marL="457200" lvl="1" indent="0">
              <a:buFont typeface="Wingdings" charset="0"/>
              <a:buNone/>
            </a:pPr>
            <a:endParaRPr lang="en-US" sz="1600" kern="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properties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855075" cy="5867400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words = ["foo", "bar"]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words.count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 2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words.append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("biz")		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words				 ["foo", "bar", "biz"]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words += ["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baz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", "boo"] 		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words				 ["foo", "bar", "biz", "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baz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", "boo"]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words[0]			 "foo"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words[words.count-1]		 "boo"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for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in words {		// displays all five words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print(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for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in 0..&lt;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words.count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{	// also displays all five words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print(words[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])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words.remove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(at: 2)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words				 ["foo", "bar", "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baz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", "boo"]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6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words.insert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("zoo", at: 1)	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words	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 ["foo", "zoo", "bar", "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baz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", "boo"]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62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7268</TotalTime>
  <Words>1498</Words>
  <Application>Microsoft Macintosh PowerPoint</Application>
  <PresentationFormat>Custom</PresentationFormat>
  <Paragraphs>529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Narrow</vt:lpstr>
      <vt:lpstr>Courier New</vt:lpstr>
      <vt:lpstr>Times New Roman</vt:lpstr>
      <vt:lpstr>Wingdings</vt:lpstr>
      <vt:lpstr>Blank Presentation</vt:lpstr>
      <vt:lpstr>PowerPoint Presentation</vt:lpstr>
      <vt:lpstr>RouletteWheel struct</vt:lpstr>
      <vt:lpstr>Avoiding redundant counters</vt:lpstr>
      <vt:lpstr>Computed properties/fields</vt:lpstr>
      <vt:lpstr>Classes</vt:lpstr>
      <vt:lpstr>Inheritance</vt:lpstr>
      <vt:lpstr>Values vs. references</vt:lpstr>
      <vt:lpstr>Collections</vt:lpstr>
      <vt:lpstr>Array properties &amp; methods</vt:lpstr>
      <vt:lpstr>Decision Maker</vt:lpstr>
      <vt:lpstr>Better Decider</vt:lpstr>
      <vt:lpstr>Dictionaries (a.k.a. Maps)</vt:lpstr>
      <vt:lpstr>Dictionary properties &amp; methods</vt:lpstr>
      <vt:lpstr>Copy care</vt:lpstr>
      <vt:lpstr>UIKit</vt:lpstr>
      <vt:lpstr>UIView subclasses (so far)</vt:lpstr>
      <vt:lpstr>Other UIView subclasses</vt:lpstr>
      <vt:lpstr>UIControl subclasses (so far)</vt:lpstr>
      <vt:lpstr>Other UIControl subclasses</vt:lpstr>
      <vt:lpstr>Example: text view</vt:lpstr>
      <vt:lpstr>Example:  segmented control</vt:lpstr>
      <vt:lpstr>Example: text field</vt:lpstr>
      <vt:lpstr>Example: stepper</vt:lpstr>
      <vt:lpstr>Example: swipe gesture recognizers</vt:lpstr>
      <vt:lpstr>Example: isHidden &amp; isEnabled</vt:lpstr>
      <vt:lpstr>Adding an app icon</vt:lpstr>
      <vt:lpstr>Adding an app icon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289</cp:revision>
  <cp:lastPrinted>2019-02-18T21:57:50Z</cp:lastPrinted>
  <dcterms:created xsi:type="dcterms:W3CDTF">2014-01-09T17:37:42Z</dcterms:created>
  <dcterms:modified xsi:type="dcterms:W3CDTF">2019-02-20T15:52:40Z</dcterms:modified>
</cp:coreProperties>
</file>