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339" r:id="rId3"/>
    <p:sldId id="340" r:id="rId4"/>
    <p:sldId id="341" r:id="rId5"/>
    <p:sldId id="342" r:id="rId6"/>
    <p:sldId id="344" r:id="rId7"/>
    <p:sldId id="345" r:id="rId8"/>
    <p:sldId id="346" r:id="rId9"/>
    <p:sldId id="347" r:id="rId10"/>
    <p:sldId id="351" r:id="rId11"/>
    <p:sldId id="348" r:id="rId12"/>
    <p:sldId id="355" r:id="rId13"/>
    <p:sldId id="373" r:id="rId14"/>
    <p:sldId id="374" r:id="rId15"/>
    <p:sldId id="376" r:id="rId16"/>
    <p:sldId id="375" r:id="rId17"/>
    <p:sldId id="377" r:id="rId18"/>
    <p:sldId id="378" r:id="rId19"/>
    <p:sldId id="379" r:id="rId20"/>
    <p:sldId id="380" r:id="rId21"/>
    <p:sldId id="381" r:id="rId22"/>
    <p:sldId id="382" r:id="rId23"/>
    <p:sldId id="383" r:id="rId24"/>
    <p:sldId id="384" r:id="rId25"/>
    <p:sldId id="385" r:id="rId26"/>
    <p:sldId id="386" r:id="rId27"/>
    <p:sldId id="387" r:id="rId28"/>
    <p:sldId id="388" r:id="rId29"/>
    <p:sldId id="389" r:id="rId30"/>
    <p:sldId id="390" r:id="rId31"/>
    <p:sldId id="395" r:id="rId32"/>
    <p:sldId id="391" r:id="rId33"/>
    <p:sldId id="392" r:id="rId34"/>
    <p:sldId id="393" r:id="rId35"/>
    <p:sldId id="394" r:id="rId36"/>
    <p:sldId id="396" r:id="rId37"/>
  </p:sldIdLst>
  <p:sldSz cx="9601200" cy="73152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47"/>
    <p:restoredTop sz="94363"/>
  </p:normalViewPr>
  <p:slideViewPr>
    <p:cSldViewPr>
      <p:cViewPr varScale="1">
        <p:scale>
          <a:sx n="71" d="100"/>
          <a:sy n="71" d="100"/>
        </p:scale>
        <p:origin x="984" y="176"/>
      </p:cViewPr>
      <p:guideLst>
        <p:guide orient="horz" pos="2304"/>
        <p:guide pos="3024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0B144A16-5894-374C-ACEF-76F451C35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84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4945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31938" y="1200150"/>
            <a:ext cx="425132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507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31938" y="1200150"/>
            <a:ext cx="425132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184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31938" y="1200150"/>
            <a:ext cx="425132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898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31938" y="1200150"/>
            <a:ext cx="425132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575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31938" y="1200150"/>
            <a:ext cx="425132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916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31938" y="1200150"/>
            <a:ext cx="425132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653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31938" y="1200150"/>
            <a:ext cx="425132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840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200400"/>
            <a:ext cx="6705600" cy="28194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838200"/>
            <a:ext cx="822960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80225" y="6664325"/>
            <a:ext cx="2000250" cy="4889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83BFCB2D-CB62-6141-8FFD-A6E926A98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13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2CEA7-4A2C-4D43-9B34-0435684F7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3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8350" y="381000"/>
            <a:ext cx="2270125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66115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F7FF8-7CAF-5343-9930-70CB36F32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75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BCE71-86FF-2D4D-9B6A-184976F2D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2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700588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3100388"/>
            <a:ext cx="8161338" cy="1600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9A4BD-E869-1941-BE68-8CA6AC1B7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33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4275138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219200"/>
            <a:ext cx="4275137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06DAF-8BCA-7B4B-9D56-DA6E596BF6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16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3688"/>
            <a:ext cx="864235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713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8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636713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319338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E33D6-78FA-4B40-AB29-10883BEAC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0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6D22D-030E-5D4D-8320-0CB2C53C2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10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5B618-44CA-144C-8C6B-CE2B9E0B1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1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0513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13"/>
            <a:ext cx="5367337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5" y="1530350"/>
            <a:ext cx="3159125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A7962-4958-0D43-99DD-D7D9BECE9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50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5121275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724525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DB64E-B1BE-B645-A0ED-32F301436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98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8702675" cy="5410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r>
              <a:rPr lang="en-US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725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9775" y="6664325"/>
            <a:ext cx="30416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37425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0033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4E671465-AB2E-B842-83CF-FCA7566E01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FAB0971-14C9-4D42-A9A9-21C28789A146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15362" name="Rectangle 12"/>
          <p:cNvSpPr>
            <a:spLocks noChangeArrowheads="1"/>
          </p:cNvSpPr>
          <p:nvPr/>
        </p:nvSpPr>
        <p:spPr bwMode="auto">
          <a:xfrm>
            <a:off x="533400" y="427038"/>
            <a:ext cx="8534400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en-US" sz="3200" dirty="0">
                <a:solidFill>
                  <a:srgbClr val="FF0033"/>
                </a:solidFill>
                <a:latin typeface="Arial Narrow" charset="0"/>
              </a:rPr>
              <a:t>CSC 581: Mobile App Development</a:t>
            </a:r>
            <a:endParaRPr lang="en-US" dirty="0">
              <a:solidFill>
                <a:srgbClr val="FF0033"/>
              </a:solidFill>
              <a:latin typeface="Arial Narrow" charset="0"/>
            </a:endParaRPr>
          </a:p>
          <a:p>
            <a:pPr algn="ctr"/>
            <a:endParaRPr lang="en-US" sz="1600" dirty="0">
              <a:solidFill>
                <a:srgbClr val="FF0033"/>
              </a:solidFill>
              <a:latin typeface="Arial Narrow" charset="0"/>
            </a:endParaRPr>
          </a:p>
          <a:p>
            <a:pPr algn="ctr"/>
            <a:r>
              <a:rPr lang="en-US" sz="3200">
                <a:solidFill>
                  <a:srgbClr val="FF0033"/>
                </a:solidFill>
                <a:latin typeface="Arial Narrow" charset="0"/>
              </a:rPr>
              <a:t>Spring 2019</a:t>
            </a:r>
            <a:endParaRPr lang="en-US" sz="3200" dirty="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15363" name="Rectangle 13"/>
          <p:cNvSpPr>
            <a:spLocks noChangeArrowheads="1"/>
          </p:cNvSpPr>
          <p:nvPr/>
        </p:nvSpPr>
        <p:spPr bwMode="auto">
          <a:xfrm>
            <a:off x="1600200" y="2590800"/>
            <a:ext cx="6400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lnSpc>
                <a:spcPct val="20000"/>
              </a:lnSpc>
              <a:spcBef>
                <a:spcPct val="20000"/>
              </a:spcBef>
            </a:pPr>
            <a:endParaRPr lang="en-US" dirty="0">
              <a:solidFill>
                <a:schemeClr val="accent2"/>
              </a:solidFill>
              <a:latin typeface="Arial Narrow" charset="0"/>
            </a:endParaRPr>
          </a:p>
          <a:p>
            <a:pPr marL="342900" lvl="2" indent="-342900"/>
            <a:r>
              <a:rPr lang="en-US" dirty="0">
                <a:solidFill>
                  <a:schemeClr val="accent2"/>
                </a:solidFill>
                <a:latin typeface="Arial Narrow" charset="0"/>
              </a:rPr>
              <a:t>Unit 2: Structs &amp; layout</a:t>
            </a:r>
            <a:endParaRPr lang="en-US" dirty="0">
              <a:latin typeface="Arial Narrow" charset="0"/>
            </a:endParaRPr>
          </a:p>
          <a:p>
            <a:pPr marL="506413" lvl="1" indent="-285750">
              <a:lnSpc>
                <a:spcPct val="90000"/>
              </a:lnSpc>
              <a:spcBef>
                <a:spcPct val="20000"/>
              </a:spcBef>
              <a:buFont typeface="Wingdings" charset="0"/>
              <a:buChar char="§"/>
            </a:pPr>
            <a:endParaRPr lang="en-US" sz="800" dirty="0">
              <a:latin typeface="Arial Narrow" charset="0"/>
            </a:endParaRPr>
          </a:p>
          <a:p>
            <a:pPr marL="781050" indent="-342900">
              <a:buFont typeface="Wingdings" charset="2"/>
              <a:buChar char="§"/>
            </a:pPr>
            <a:r>
              <a:rPr lang="en-US" sz="2000" dirty="0">
                <a:latin typeface="Arial Narrow" charset="0"/>
              </a:rPr>
              <a:t>Strings</a:t>
            </a:r>
          </a:p>
          <a:p>
            <a:pPr marL="781050" indent="-342900">
              <a:buFont typeface="Wingdings" charset="2"/>
              <a:buChar char="§"/>
            </a:pPr>
            <a:r>
              <a:rPr lang="en-US" sz="2000" dirty="0">
                <a:latin typeface="Arial Narrow" charset="0"/>
              </a:rPr>
              <a:t>functions</a:t>
            </a:r>
          </a:p>
          <a:p>
            <a:pPr marL="895350" lvl="1"/>
            <a:r>
              <a:rPr lang="en-US" sz="2000" dirty="0">
                <a:latin typeface="Arial Narrow" charset="0"/>
              </a:rPr>
              <a:t>external &amp; internal parameter names, return types</a:t>
            </a:r>
          </a:p>
          <a:p>
            <a:pPr marL="781050" indent="-342900">
              <a:buFont typeface="Wingdings" charset="2"/>
              <a:buChar char="§"/>
            </a:pPr>
            <a:r>
              <a:rPr lang="en-US" sz="2000" dirty="0">
                <a:latin typeface="Arial Narrow" charset="0"/>
              </a:rPr>
              <a:t>structs</a:t>
            </a:r>
          </a:p>
          <a:p>
            <a:pPr marL="895350" lvl="1"/>
            <a:r>
              <a:rPr lang="en-US" sz="2000" dirty="0">
                <a:latin typeface="Arial Narrow" charset="0"/>
              </a:rPr>
              <a:t>public vs. private vs. private(set) fields, </a:t>
            </a:r>
            <a:r>
              <a:rPr lang="en-US" sz="2000" dirty="0" err="1">
                <a:latin typeface="Arial Narrow" charset="0"/>
              </a:rPr>
              <a:t>init</a:t>
            </a:r>
            <a:r>
              <a:rPr lang="en-US" sz="2000" dirty="0">
                <a:latin typeface="Arial Narrow" charset="0"/>
              </a:rPr>
              <a:t>, methods</a:t>
            </a:r>
          </a:p>
          <a:p>
            <a:pPr marL="781050" indent="-342900">
              <a:buFont typeface="Wingdings" charset="2"/>
              <a:buChar char="§"/>
            </a:pPr>
            <a:r>
              <a:rPr lang="en-US" sz="2000" dirty="0">
                <a:latin typeface="Arial Narrow" charset="0"/>
              </a:rPr>
              <a:t>layout with Stack Views</a:t>
            </a:r>
          </a:p>
          <a:p>
            <a:pPr marL="781050" indent="-342900">
              <a:buFont typeface="Wingdings" charset="2"/>
              <a:buChar char="§"/>
            </a:pPr>
            <a:r>
              <a:rPr lang="en-US" sz="2000" dirty="0">
                <a:latin typeface="Arial Narrow" charset="0"/>
              </a:rPr>
              <a:t>Model-View-Controller pattern</a:t>
            </a:r>
          </a:p>
          <a:p>
            <a:pPr marL="781050" indent="-342900">
              <a:buFont typeface="Wingdings" charset="2"/>
              <a:buChar char="§"/>
            </a:pPr>
            <a:r>
              <a:rPr lang="en-US" sz="2000" dirty="0" err="1">
                <a:latin typeface="Arial Narrow" charset="0"/>
              </a:rPr>
              <a:t>Optionals</a:t>
            </a:r>
            <a:endParaRPr lang="en-US" sz="2000" dirty="0">
              <a:latin typeface="Arial Narrow" charset="0"/>
            </a:endParaRPr>
          </a:p>
          <a:p>
            <a:pPr marL="781050" indent="-342900">
              <a:buFont typeface="Wingdings" charset="2"/>
              <a:buChar char="§"/>
            </a:pPr>
            <a:r>
              <a:rPr lang="en-US" sz="2000" dirty="0">
                <a:latin typeface="Arial Narrow" charset="0"/>
              </a:rPr>
              <a:t>UI toolbox (so far):</a:t>
            </a:r>
          </a:p>
          <a:p>
            <a:pPr marL="1238250" lvl="1" indent="-342900">
              <a:buFont typeface="Wingdings" pitchFamily="2" charset="2"/>
              <a:buChar char="ü"/>
            </a:pPr>
            <a:r>
              <a:rPr lang="en-US" sz="2000" dirty="0" err="1">
                <a:latin typeface="Arial Narrow" charset="0"/>
              </a:rPr>
              <a:t>UILabel</a:t>
            </a:r>
            <a:r>
              <a:rPr lang="en-US" sz="2000" dirty="0">
                <a:latin typeface="Arial Narrow" charset="0"/>
              </a:rPr>
              <a:t>, </a:t>
            </a:r>
            <a:r>
              <a:rPr lang="en-US" sz="2000" dirty="0" err="1">
                <a:latin typeface="Arial Narrow" charset="0"/>
              </a:rPr>
              <a:t>UIImageView</a:t>
            </a:r>
            <a:endParaRPr lang="en-US" sz="2000" dirty="0">
              <a:latin typeface="Arial Narrow" charset="0"/>
            </a:endParaRPr>
          </a:p>
          <a:p>
            <a:pPr marL="1238250" lvl="1" indent="-342900">
              <a:buFont typeface="Wingdings" pitchFamily="2" charset="2"/>
              <a:buChar char="ü"/>
            </a:pPr>
            <a:r>
              <a:rPr lang="en-US" sz="2000" dirty="0" err="1">
                <a:latin typeface="Arial Narrow" charset="0"/>
              </a:rPr>
              <a:t>UISwitch</a:t>
            </a:r>
            <a:r>
              <a:rPr lang="en-US" sz="2000" dirty="0">
                <a:latin typeface="Arial Narrow" charset="0"/>
              </a:rPr>
              <a:t>, </a:t>
            </a:r>
            <a:r>
              <a:rPr lang="en-US" sz="2000" dirty="0" err="1">
                <a:latin typeface="Arial Narrow" charset="0"/>
              </a:rPr>
              <a:t>UIButton</a:t>
            </a:r>
            <a:r>
              <a:rPr lang="en-US" sz="2000" dirty="0">
                <a:latin typeface="Arial Narrow" charset="0"/>
              </a:rPr>
              <a:t>, Tap Gesture Recognizer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5867400"/>
          </a:xfrm>
        </p:spPr>
        <p:txBody>
          <a:bodyPr/>
          <a:lstStyle/>
          <a:p>
            <a:r>
              <a:rPr lang="en-US" dirty="0"/>
              <a:t>so far, we have manipulated primitive data values</a:t>
            </a:r>
          </a:p>
          <a:p>
            <a:pPr lvl="1"/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struct</a:t>
            </a:r>
            <a:r>
              <a:rPr lang="en-US" sz="1800" dirty="0"/>
              <a:t> </a:t>
            </a:r>
            <a:r>
              <a:rPr lang="en-US" dirty="0"/>
              <a:t>and 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class</a:t>
            </a:r>
            <a:r>
              <a:rPr lang="en-US" dirty="0"/>
              <a:t> are two ways to define a new type</a:t>
            </a:r>
          </a:p>
          <a:p>
            <a:pPr lvl="1"/>
            <a:r>
              <a:rPr lang="en-US" dirty="0"/>
              <a:t>both can:</a:t>
            </a:r>
          </a:p>
          <a:p>
            <a:pPr marL="1257300" lvl="2" indent="-342900">
              <a:buFont typeface="Wingdings" charset="2"/>
              <a:buChar char="ü"/>
            </a:pPr>
            <a:r>
              <a:rPr lang="en-US" dirty="0"/>
              <a:t>encapsulate fields/properties and methods/functions</a:t>
            </a:r>
          </a:p>
          <a:p>
            <a:pPr marL="1257300" lvl="2" indent="-342900">
              <a:buFont typeface="Wingdings" charset="2"/>
              <a:buChar char="ü"/>
            </a:pPr>
            <a:r>
              <a:rPr lang="en-US" dirty="0"/>
              <a:t>hide fields/methods by making them private</a:t>
            </a:r>
          </a:p>
          <a:p>
            <a:pPr marL="1257300" lvl="2" indent="-342900">
              <a:buFont typeface="Wingdings" charset="2"/>
              <a:buChar char="ü"/>
            </a:pPr>
            <a:r>
              <a:rPr lang="en-US" dirty="0"/>
              <a:t>fields/methods can be class-wide by declaring them 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static</a:t>
            </a:r>
          </a:p>
          <a:p>
            <a:pPr marL="1257300" lvl="2" indent="-342900">
              <a:buFont typeface="Wingdings" charset="2"/>
              <a:buChar char="ü"/>
            </a:pPr>
            <a:r>
              <a:rPr lang="en-US" dirty="0"/>
              <a:t>utilize 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init</a:t>
            </a:r>
            <a:r>
              <a:rPr lang="en-US" sz="1800" dirty="0"/>
              <a:t> </a:t>
            </a:r>
            <a:r>
              <a:rPr lang="en-US" dirty="0"/>
              <a:t>to initialize fields (i.e., a constructor)</a:t>
            </a:r>
          </a:p>
          <a:p>
            <a:pPr marL="857250" lvl="1" indent="-342900">
              <a:buFont typeface="Wingdings" charset="2"/>
              <a:buChar char="§"/>
            </a:pPr>
            <a:r>
              <a:rPr lang="en-US" dirty="0"/>
              <a:t>significant differences:</a:t>
            </a:r>
          </a:p>
          <a:p>
            <a:pPr marL="1257300" lvl="2" indent="-342900">
              <a:buFont typeface="Wingdings" charset="2"/>
              <a:buChar char="ü"/>
            </a:pPr>
            <a:r>
              <a:rPr lang="en-US" dirty="0" err="1"/>
              <a:t>structs</a:t>
            </a:r>
            <a:r>
              <a:rPr lang="en-US" dirty="0"/>
              <a:t> are copied whenever you assign or pass as parameters; class objects are shared references (like in Java)</a:t>
            </a:r>
          </a:p>
          <a:p>
            <a:pPr marL="1257300" lvl="2" indent="-342900">
              <a:buFont typeface="Wingdings" charset="2"/>
              <a:buChar char="ü"/>
            </a:pPr>
            <a:r>
              <a:rPr lang="en-US" dirty="0"/>
              <a:t>classes can utilize inheritance; </a:t>
            </a:r>
            <a:r>
              <a:rPr lang="en-US" dirty="0" err="1"/>
              <a:t>structs</a:t>
            </a:r>
            <a:r>
              <a:rPr lang="en-US" dirty="0"/>
              <a:t> cannot</a:t>
            </a:r>
          </a:p>
          <a:p>
            <a:endParaRPr lang="en-US" dirty="0"/>
          </a:p>
          <a:p>
            <a:r>
              <a:rPr lang="en-US" dirty="0"/>
              <a:t>common practice: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structs are used most often in Swift, especially for simpler objects</a:t>
            </a:r>
          </a:p>
          <a:p>
            <a:pPr lvl="1">
              <a:buFont typeface="Wingdings" charset="2"/>
              <a:buChar char="§"/>
            </a:pPr>
            <a:r>
              <a:rPr lang="en-US" dirty="0"/>
              <a:t>classes are used for more complex, reusable data types </a:t>
            </a:r>
          </a:p>
          <a:p>
            <a:pPr marL="1323975" lvl="1" indent="-406400">
              <a:buFont typeface="Wingdings" charset="2"/>
              <a:buChar char="ü"/>
            </a:pPr>
            <a:r>
              <a:rPr lang="en-US" dirty="0"/>
              <a:t>classes are the only option if inheritance/polymorphism is desired</a:t>
            </a:r>
          </a:p>
          <a:p>
            <a:pPr lvl="1" indent="0">
              <a:buNone/>
            </a:pPr>
            <a:r>
              <a:rPr lang="en-US" dirty="0">
                <a:solidFill>
                  <a:srgbClr val="FF0000"/>
                </a:solidFill>
              </a:rPr>
              <a:t>MORE ON CLASSES LATER</a:t>
            </a:r>
          </a:p>
          <a:p>
            <a:pPr marL="1257300" lvl="2" indent="-342900">
              <a:buFont typeface="Wingdings" charset="2"/>
              <a:buChar char="ü"/>
            </a:pPr>
            <a:endParaRPr lang="en-US" dirty="0"/>
          </a:p>
          <a:p>
            <a:pPr marL="1257300" lvl="2" indent="-342900">
              <a:buFont typeface="Wingdings" charset="2"/>
              <a:buChar char="ü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3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 </a:t>
            </a:r>
            <a:r>
              <a:rPr lang="en-US" dirty="0" err="1"/>
              <a:t>struct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2362200" cy="5410200"/>
          </a:xfrm>
        </p:spPr>
        <p:txBody>
          <a:bodyPr/>
          <a:lstStyle/>
          <a:p>
            <a:pPr marL="11113" lvl="1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dirty="0">
                <a:cs typeface="Courier New" charset="0"/>
                <a:sym typeface="Wingdings"/>
              </a:rPr>
              <a:t>a </a:t>
            </a:r>
            <a:r>
              <a:rPr lang="en-US" dirty="0" err="1">
                <a:cs typeface="Courier New" charset="0"/>
                <a:sym typeface="Wingdings"/>
              </a:rPr>
              <a:t>struct</a:t>
            </a:r>
            <a:r>
              <a:rPr lang="en-US" dirty="0">
                <a:cs typeface="Courier New" charset="0"/>
                <a:sym typeface="Wingdings"/>
              </a:rPr>
              <a:t> groups related data values into a single object</a:t>
            </a:r>
          </a:p>
          <a:p>
            <a:pPr marL="354013" lvl="1" indent="-239713">
              <a:lnSpc>
                <a:spcPct val="90000"/>
              </a:lnSpc>
              <a:spcBef>
                <a:spcPts val="300"/>
              </a:spcBef>
            </a:pPr>
            <a:r>
              <a:rPr lang="en-US" sz="1800" dirty="0">
                <a:cs typeface="Courier New" charset="0"/>
                <a:sym typeface="Wingdings"/>
              </a:rPr>
              <a:t>specify the field values when creating a </a:t>
            </a:r>
            <a:r>
              <a:rPr lang="en-US" sz="1800" dirty="0" err="1">
                <a:cs typeface="Courier New" charset="0"/>
                <a:sym typeface="Wingdings"/>
              </a:rPr>
              <a:t>struct</a:t>
            </a:r>
            <a:r>
              <a:rPr lang="en-US" sz="1800" dirty="0">
                <a:cs typeface="Courier New" charset="0"/>
                <a:sym typeface="Wingdings"/>
              </a:rPr>
              <a:t> object</a:t>
            </a:r>
          </a:p>
          <a:p>
            <a:pPr marL="354013" lvl="1" indent="-239713">
              <a:lnSpc>
                <a:spcPct val="90000"/>
              </a:lnSpc>
              <a:spcBef>
                <a:spcPts val="300"/>
              </a:spcBef>
            </a:pPr>
            <a:endParaRPr lang="en-US" sz="1800" dirty="0">
              <a:cs typeface="Courier New" charset="0"/>
              <a:sym typeface="Wingdings"/>
            </a:endParaRPr>
          </a:p>
          <a:p>
            <a:pPr marL="0" indent="-285750">
              <a:lnSpc>
                <a:spcPct val="90000"/>
              </a:lnSpc>
              <a:spcBef>
                <a:spcPts val="300"/>
              </a:spcBef>
            </a:pPr>
            <a:endParaRPr lang="en-US" sz="2000" dirty="0">
              <a:solidFill>
                <a:srgbClr val="FF0000"/>
              </a:solidFill>
              <a:cs typeface="Courier New" charset="0"/>
              <a:sym typeface="Wingdings"/>
            </a:endParaRPr>
          </a:p>
          <a:p>
            <a:pPr marL="0" indent="-285750">
              <a:lnSpc>
                <a:spcPct val="90000"/>
              </a:lnSpc>
              <a:spcBef>
                <a:spcPts val="300"/>
              </a:spcBef>
            </a:pPr>
            <a:r>
              <a:rPr lang="en-US" sz="2000" dirty="0">
                <a:solidFill>
                  <a:schemeClr val="tx1"/>
                </a:solidFill>
                <a:cs typeface="Courier New" charset="0"/>
                <a:sym typeface="Wingdings"/>
              </a:rPr>
              <a:t>by default: no information hiding or protection</a:t>
            </a:r>
          </a:p>
          <a:p>
            <a:pPr marL="354013" lvl="1" indent="-239713">
              <a:lnSpc>
                <a:spcPct val="90000"/>
              </a:lnSpc>
              <a:spcBef>
                <a:spcPts val="300"/>
              </a:spcBef>
            </a:pPr>
            <a:r>
              <a:rPr lang="en-US" sz="1800" dirty="0">
                <a:cs typeface="Courier New" charset="0"/>
                <a:sym typeface="Wingdings"/>
              </a:rPr>
              <a:t>e.g., can access and change the fields directly</a:t>
            </a:r>
          </a:p>
          <a:p>
            <a:pPr marL="354013" lvl="1" indent="-239713">
              <a:lnSpc>
                <a:spcPct val="90000"/>
              </a:lnSpc>
              <a:spcBef>
                <a:spcPts val="300"/>
              </a:spcBef>
            </a:pPr>
            <a:r>
              <a:rPr lang="en-US" sz="1800" dirty="0">
                <a:cs typeface="Courier New" charset="0"/>
                <a:sym typeface="Wingdings"/>
              </a:rPr>
              <a:t>we can change this (LATER)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819400" y="1676400"/>
            <a:ext cx="6569076" cy="4648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sz="1400" kern="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struct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Name {</a:t>
            </a:r>
          </a:p>
          <a:p>
            <a:r>
              <a:rPr lang="en-US" sz="1400" kern="0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kern="0" dirty="0" err="1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var</a:t>
            </a:r>
            <a:r>
              <a:rPr lang="en-US" sz="1400" kern="0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 first: String</a:t>
            </a:r>
          </a:p>
          <a:p>
            <a:r>
              <a:rPr lang="en-US" sz="1400" kern="0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kern="0" dirty="0" err="1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var</a:t>
            </a:r>
            <a:r>
              <a:rPr lang="en-US" sz="1400" kern="0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 middle: Character</a:t>
            </a:r>
          </a:p>
          <a:p>
            <a:r>
              <a:rPr lang="en-US" sz="1400" kern="0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400" kern="0" dirty="0" err="1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var</a:t>
            </a:r>
            <a:r>
              <a:rPr lang="en-US" sz="1400" kern="0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 last: String</a:t>
            </a:r>
          </a:p>
          <a:p>
            <a:r>
              <a:rPr lang="en-U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br>
              <a:rPr lang="en-U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</a:br>
            <a:endParaRPr lang="en-US" sz="1400" kern="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kern="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var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me = Name(first: "David", middle: "W", last: "Reed")</a:t>
            </a:r>
          </a:p>
          <a:p>
            <a:endParaRPr lang="en-US" sz="1400" kern="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endParaRPr lang="en-US" sz="1400" kern="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print("\(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me.last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), \(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me.first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) \(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me.last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)")</a:t>
            </a:r>
          </a:p>
          <a:p>
            <a:r>
              <a:rPr lang="en-U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Wingdings"/>
              </a:rPr>
              <a:t>					 "Reed, David Reed"</a:t>
            </a:r>
            <a:endParaRPr lang="en-US" sz="1400" kern="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endParaRPr lang="en-US" sz="1400" kern="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kern="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me.first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= "Dave"</a:t>
            </a:r>
          </a:p>
          <a:p>
            <a:endParaRPr lang="en-US" sz="1400" kern="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print("\(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me.last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), \(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me.first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) \(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me.last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)")	        </a:t>
            </a:r>
          </a:p>
          <a:p>
            <a:r>
              <a:rPr lang="en-U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Wingdings"/>
              </a:rPr>
              <a:t>					 "Reed, Dave Reed"</a:t>
            </a:r>
            <a:endParaRPr lang="en-US" sz="1400" kern="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endParaRPr lang="en-US" sz="1400" kern="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endParaRPr lang="en-US" sz="1400" kern="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endParaRPr lang="en-US" sz="1400" kern="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395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Struct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2362199" cy="5410200"/>
          </a:xfrm>
        </p:spPr>
        <p:txBody>
          <a:bodyPr/>
          <a:lstStyle/>
          <a:p>
            <a:pPr marL="11113" lvl="1" indent="0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dirty="0" err="1">
                <a:cs typeface="Courier New" charset="0"/>
                <a:sym typeface="Wingdings"/>
              </a:rPr>
              <a:t>structs</a:t>
            </a:r>
            <a:r>
              <a:rPr lang="en-US" dirty="0">
                <a:cs typeface="Courier New" charset="0"/>
                <a:sym typeface="Wingdings"/>
              </a:rPr>
              <a:t> can have methods</a:t>
            </a:r>
          </a:p>
          <a:p>
            <a:pPr marL="354013" lvl="1" indent="-239713">
              <a:lnSpc>
                <a:spcPct val="90000"/>
              </a:lnSpc>
              <a:spcBef>
                <a:spcPts val="300"/>
              </a:spcBef>
            </a:pPr>
            <a:r>
              <a:rPr lang="en-US" sz="1800" dirty="0">
                <a:cs typeface="Courier New" charset="0"/>
                <a:sym typeface="Wingdings"/>
              </a:rPr>
              <a:t>e.g., add a comparison method for names (similar to Java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  <a:sym typeface="Wingdings"/>
              </a:rPr>
              <a:t>compareTo</a:t>
            </a:r>
            <a:r>
              <a:rPr lang="en-US" sz="1800" dirty="0">
                <a:cs typeface="Courier New" charset="0"/>
                <a:sym typeface="Wingdings"/>
              </a:rPr>
              <a:t>) </a:t>
            </a:r>
          </a:p>
          <a:p>
            <a:pPr marL="742950" lvl="2" indent="0">
              <a:lnSpc>
                <a:spcPct val="90000"/>
              </a:lnSpc>
              <a:spcBef>
                <a:spcPts val="300"/>
              </a:spcBef>
            </a:pPr>
            <a:r>
              <a:rPr lang="en-US" sz="1800" dirty="0">
                <a:cs typeface="Courier New" charset="0"/>
                <a:sym typeface="Wingdings"/>
              </a:rPr>
              <a:t>returns -1 if &lt;</a:t>
            </a:r>
          </a:p>
          <a:p>
            <a:pPr marL="742950" lvl="2" indent="0">
              <a:lnSpc>
                <a:spcPct val="90000"/>
              </a:lnSpc>
              <a:spcBef>
                <a:spcPts val="300"/>
              </a:spcBef>
            </a:pPr>
            <a:r>
              <a:rPr lang="en-US" sz="1800" dirty="0">
                <a:cs typeface="Courier New" charset="0"/>
                <a:sym typeface="Wingdings"/>
              </a:rPr>
              <a:t>returns 0 if ==</a:t>
            </a:r>
          </a:p>
          <a:p>
            <a:pPr marL="742950" lvl="2" indent="0">
              <a:lnSpc>
                <a:spcPct val="90000"/>
              </a:lnSpc>
              <a:spcBef>
                <a:spcPts val="300"/>
              </a:spcBef>
            </a:pPr>
            <a:r>
              <a:rPr lang="en-US" sz="1800" dirty="0">
                <a:cs typeface="Courier New" charset="0"/>
                <a:sym typeface="Wingdings"/>
              </a:rPr>
              <a:t>returns 1 if &gt;</a:t>
            </a:r>
          </a:p>
          <a:p>
            <a:pPr marL="342900" lvl="1" indent="0">
              <a:lnSpc>
                <a:spcPct val="90000"/>
              </a:lnSpc>
              <a:spcBef>
                <a:spcPts val="300"/>
              </a:spcBef>
              <a:buNone/>
            </a:pPr>
            <a:endParaRPr lang="en-US" sz="1800" dirty="0">
              <a:cs typeface="Courier New" charset="0"/>
              <a:sym typeface="Wingdings"/>
            </a:endParaRPr>
          </a:p>
          <a:p>
            <a:pPr marL="14288" indent="0">
              <a:lnSpc>
                <a:spcPct val="90000"/>
              </a:lnSpc>
              <a:spcBef>
                <a:spcPts val="300"/>
              </a:spcBef>
            </a:pPr>
            <a:r>
              <a:rPr lang="en-US" sz="2000" dirty="0">
                <a:solidFill>
                  <a:schemeClr val="tx1"/>
                </a:solidFill>
                <a:cs typeface="Courier New" charset="0"/>
                <a:sym typeface="Wingdings"/>
              </a:rPr>
              <a:t>note: use of external and internal parameter names</a:t>
            </a:r>
          </a:p>
          <a:p>
            <a:pPr marL="14288" indent="0">
              <a:lnSpc>
                <a:spcPct val="90000"/>
              </a:lnSpc>
              <a:spcBef>
                <a:spcPts val="300"/>
              </a:spcBef>
            </a:pPr>
            <a:endParaRPr lang="en-US" sz="1200" dirty="0">
              <a:solidFill>
                <a:schemeClr val="tx1"/>
              </a:solidFill>
              <a:cs typeface="Courier New" charset="0"/>
              <a:sym typeface="Wingdings"/>
            </a:endParaRPr>
          </a:p>
          <a:p>
            <a:pPr marL="14288" indent="0">
              <a:lnSpc>
                <a:spcPct val="90000"/>
              </a:lnSpc>
              <a:spcBef>
                <a:spcPts val="300"/>
              </a:spcBef>
            </a:pPr>
            <a:r>
              <a:rPr lang="en-US" sz="2000" dirty="0">
                <a:solidFill>
                  <a:schemeClr val="tx1"/>
                </a:solidFill>
                <a:cs typeface="Courier New" charset="0"/>
                <a:sym typeface="Wingdings"/>
              </a:rPr>
              <a:t>also: the optional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/>
              </a:rPr>
              <a:t>self. </a:t>
            </a:r>
            <a:r>
              <a:rPr lang="en-US" sz="2000" dirty="0">
                <a:solidFill>
                  <a:schemeClr val="tx1"/>
                </a:solidFill>
                <a:cs typeface="Courier New" charset="0"/>
                <a:sym typeface="Wingdings"/>
              </a:rPr>
              <a:t>prefix for fields is similar to similar to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/>
              </a:rPr>
              <a:t>this. </a:t>
            </a:r>
            <a:r>
              <a:rPr lang="en-US" sz="2000" dirty="0">
                <a:solidFill>
                  <a:schemeClr val="tx1"/>
                </a:solidFill>
                <a:cs typeface="Courier New" charset="0"/>
                <a:sym typeface="Wingdings"/>
              </a:rPr>
              <a:t>in Java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895600" y="304799"/>
            <a:ext cx="6492876" cy="68484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is-I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struct Name {</a:t>
            </a:r>
          </a:p>
          <a:p>
            <a:pPr>
              <a:spcBef>
                <a:spcPts val="0"/>
              </a:spcBef>
            </a:pPr>
            <a:r>
              <a:rPr lang="is-I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    var first: String</a:t>
            </a:r>
          </a:p>
          <a:p>
            <a:pPr>
              <a:spcBef>
                <a:spcPts val="0"/>
              </a:spcBef>
            </a:pPr>
            <a:r>
              <a:rPr lang="is-I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    var middle: Character</a:t>
            </a:r>
          </a:p>
          <a:p>
            <a:pPr>
              <a:spcBef>
                <a:spcPts val="0"/>
              </a:spcBef>
            </a:pPr>
            <a:r>
              <a:rPr lang="is-I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    var last: String</a:t>
            </a:r>
          </a:p>
          <a:p>
            <a:pPr>
              <a:spcBef>
                <a:spcPts val="0"/>
              </a:spcBef>
            </a:pPr>
            <a:r>
              <a:rPr lang="is-I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    </a:t>
            </a:r>
          </a:p>
          <a:p>
            <a:pPr>
              <a:spcBef>
                <a:spcPts val="0"/>
              </a:spcBef>
            </a:pPr>
            <a:r>
              <a:rPr lang="is-IS" sz="1400" kern="0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    func compare(with other: Name) -&gt; Int {</a:t>
            </a:r>
          </a:p>
          <a:p>
            <a:pPr>
              <a:spcBef>
                <a:spcPts val="0"/>
              </a:spcBef>
            </a:pPr>
            <a:r>
              <a:rPr lang="is-IS" sz="1400" kern="0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        if self.last == other.last &amp;&amp;</a:t>
            </a:r>
          </a:p>
          <a:p>
            <a:pPr>
              <a:spcBef>
                <a:spcPts val="0"/>
              </a:spcBef>
            </a:pPr>
            <a:r>
              <a:rPr lang="is-IS" sz="1400" kern="0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            self.first == other.first &amp;&amp;</a:t>
            </a:r>
          </a:p>
          <a:p>
            <a:pPr>
              <a:spcBef>
                <a:spcPts val="0"/>
              </a:spcBef>
            </a:pPr>
            <a:r>
              <a:rPr lang="is-IS" sz="1400" kern="0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            self.middle == other.middle {</a:t>
            </a:r>
          </a:p>
          <a:p>
            <a:pPr>
              <a:spcBef>
                <a:spcPts val="0"/>
              </a:spcBef>
            </a:pPr>
            <a:r>
              <a:rPr lang="is-IS" sz="1400" kern="0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            return 0</a:t>
            </a:r>
          </a:p>
          <a:p>
            <a:pPr>
              <a:spcBef>
                <a:spcPts val="0"/>
              </a:spcBef>
            </a:pPr>
            <a:r>
              <a:rPr lang="is-IS" sz="1400" kern="0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        } else if self.last &lt; other.last ||</a:t>
            </a:r>
          </a:p>
          <a:p>
            <a:pPr>
              <a:spcBef>
                <a:spcPts val="0"/>
              </a:spcBef>
            </a:pPr>
            <a:r>
              <a:rPr lang="is-IS" sz="1400" kern="0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            (self.last == other.last &amp;&amp; </a:t>
            </a:r>
          </a:p>
          <a:p>
            <a:pPr>
              <a:spcBef>
                <a:spcPts val="0"/>
              </a:spcBef>
            </a:pPr>
            <a:r>
              <a:rPr lang="is-IS" sz="1400" kern="0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               self.first &lt; other.first) ||</a:t>
            </a:r>
          </a:p>
          <a:p>
            <a:pPr>
              <a:spcBef>
                <a:spcPts val="0"/>
              </a:spcBef>
            </a:pPr>
            <a:r>
              <a:rPr lang="is-IS" sz="1400" kern="0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            (self.last == other.last &amp;&amp; </a:t>
            </a:r>
          </a:p>
          <a:p>
            <a:pPr>
              <a:spcBef>
                <a:spcPts val="0"/>
              </a:spcBef>
            </a:pPr>
            <a:r>
              <a:rPr lang="is-IS" sz="1400" kern="0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               self.first == other.first &amp;&amp;</a:t>
            </a:r>
          </a:p>
          <a:p>
            <a:pPr>
              <a:spcBef>
                <a:spcPts val="0"/>
              </a:spcBef>
            </a:pPr>
            <a:r>
              <a:rPr lang="is-IS" sz="1400" kern="0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               self.middle &lt; other.middle) {</a:t>
            </a:r>
          </a:p>
          <a:p>
            <a:pPr>
              <a:spcBef>
                <a:spcPts val="0"/>
              </a:spcBef>
            </a:pPr>
            <a:r>
              <a:rPr lang="is-IS" sz="1400" kern="0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            return -1</a:t>
            </a:r>
          </a:p>
          <a:p>
            <a:pPr>
              <a:spcBef>
                <a:spcPts val="0"/>
              </a:spcBef>
            </a:pPr>
            <a:r>
              <a:rPr lang="is-IS" sz="1400" kern="0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        }</a:t>
            </a:r>
          </a:p>
          <a:p>
            <a:pPr>
              <a:spcBef>
                <a:spcPts val="0"/>
              </a:spcBef>
            </a:pPr>
            <a:r>
              <a:rPr lang="is-IS" sz="1400" kern="0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        else {</a:t>
            </a:r>
          </a:p>
          <a:p>
            <a:pPr>
              <a:spcBef>
                <a:spcPts val="0"/>
              </a:spcBef>
            </a:pPr>
            <a:r>
              <a:rPr lang="is-IS" sz="1400" kern="0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            return 1</a:t>
            </a:r>
          </a:p>
          <a:p>
            <a:pPr>
              <a:spcBef>
                <a:spcPts val="0"/>
              </a:spcBef>
            </a:pPr>
            <a:r>
              <a:rPr lang="is-IS" sz="1400" kern="0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        }</a:t>
            </a:r>
          </a:p>
          <a:p>
            <a:pPr>
              <a:spcBef>
                <a:spcPts val="0"/>
              </a:spcBef>
            </a:pPr>
            <a:r>
              <a:rPr lang="is-IS" sz="1400" kern="0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pPr>
              <a:spcBef>
                <a:spcPts val="0"/>
              </a:spcBef>
            </a:pPr>
            <a:r>
              <a:rPr lang="is-I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pPr>
              <a:spcBef>
                <a:spcPts val="0"/>
              </a:spcBef>
            </a:pPr>
            <a:endParaRPr lang="is-IS" sz="1400" kern="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ts val="0"/>
              </a:spcBef>
            </a:pPr>
            <a:r>
              <a:rPr lang="en-US" sz="1400" kern="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var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me = Name(first: "David", middle: "W", last: "Reed")</a:t>
            </a:r>
          </a:p>
          <a:p>
            <a:r>
              <a:rPr lang="en-US" sz="1400" kern="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var</a:t>
            </a:r>
            <a:r>
              <a:rPr lang="en-US" sz="1400" ker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him = 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Name(first: "Mark", middle: "V", last: "Reedy")</a:t>
            </a:r>
          </a:p>
          <a:p>
            <a:endParaRPr lang="en-US" sz="1400" kern="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kern="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me.compare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(with: him)	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Wingdings"/>
              </a:rPr>
              <a:t> -1</a:t>
            </a:r>
            <a:endParaRPr lang="en-US" sz="1400" kern="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kern="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me.compare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(with: me)	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Wingdings"/>
              </a:rPr>
              <a:t> 0</a:t>
            </a:r>
            <a:endParaRPr lang="en-US" sz="1400" kern="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kern="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him.compare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(with: me)	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Wingdings"/>
              </a:rPr>
              <a:t> 1</a:t>
            </a:r>
            <a:endParaRPr lang="en-US" sz="1400" kern="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ts val="0"/>
              </a:spcBef>
            </a:pPr>
            <a:endParaRPr lang="en-US" sz="1400" kern="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813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FFDD9-2B44-F54F-91EF-EADD644B4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 fields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B8A71-A060-A649-9B12-14AABE717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95400"/>
            <a:ext cx="2616199" cy="5410200"/>
          </a:xfrm>
        </p:spPr>
        <p:txBody>
          <a:bodyPr/>
          <a:lstStyle/>
          <a:p>
            <a:pPr marL="14288" indent="0"/>
            <a:r>
              <a:rPr lang="en-US" dirty="0"/>
              <a:t>in Java, we always avoided public fields</a:t>
            </a:r>
          </a:p>
          <a:p>
            <a:pPr marL="463550" lvl="1" indent="-355600"/>
            <a:r>
              <a:rPr lang="en-US" dirty="0"/>
              <a:t>they violate the spirit of classes, since they allow accessing/modifying fields without calling methods</a:t>
            </a:r>
          </a:p>
          <a:p>
            <a:pPr lvl="1"/>
            <a:endParaRPr lang="en-US" dirty="0"/>
          </a:p>
          <a:p>
            <a:pPr marL="14288" indent="0"/>
            <a:r>
              <a:rPr lang="en-US" dirty="0"/>
              <a:t>we can similarly declare Swift fields to be private</a:t>
            </a:r>
          </a:p>
          <a:p>
            <a:pPr marL="463550" lvl="1" indent="-339725"/>
            <a:r>
              <a:rPr lang="en-US" dirty="0"/>
              <a:t>need to provide an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dirty="0"/>
              <a:t> method (similar to Java constructor)</a:t>
            </a:r>
          </a:p>
          <a:p>
            <a:pPr marL="463550" lvl="1" indent="-339725"/>
            <a:r>
              <a:rPr lang="en-US" dirty="0"/>
              <a:t>might need to define accessor methods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38A225-7F87-EB4B-A4B8-5A5766286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923F177-7B18-9D4A-BDA1-9931EBBC0F5B}"/>
              </a:ext>
            </a:extLst>
          </p:cNvPr>
          <p:cNvSpPr txBox="1">
            <a:spLocks/>
          </p:cNvSpPr>
          <p:nvPr/>
        </p:nvSpPr>
        <p:spPr bwMode="auto">
          <a:xfrm>
            <a:off x="2971800" y="1295400"/>
            <a:ext cx="6416676" cy="5181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is-I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struct Name {</a:t>
            </a:r>
          </a:p>
          <a:p>
            <a:pPr>
              <a:spcBef>
                <a:spcPts val="0"/>
              </a:spcBef>
            </a:pPr>
            <a:r>
              <a:rPr lang="is-I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is-IS" sz="1400" kern="0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private</a:t>
            </a:r>
            <a:r>
              <a:rPr lang="is-I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var first: String</a:t>
            </a:r>
          </a:p>
          <a:p>
            <a:pPr>
              <a:spcBef>
                <a:spcPts val="0"/>
              </a:spcBef>
            </a:pPr>
            <a:r>
              <a:rPr lang="is-I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is-IS" sz="1400" kern="0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private</a:t>
            </a:r>
            <a:r>
              <a:rPr lang="is-I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var middle: Character</a:t>
            </a:r>
          </a:p>
          <a:p>
            <a:pPr>
              <a:spcBef>
                <a:spcPts val="0"/>
              </a:spcBef>
            </a:pPr>
            <a:r>
              <a:rPr lang="is-I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is-IS" sz="1400" kern="0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private</a:t>
            </a:r>
            <a:r>
              <a:rPr lang="is-I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var last: String</a:t>
            </a:r>
          </a:p>
          <a:p>
            <a:pPr>
              <a:spcBef>
                <a:spcPts val="0"/>
              </a:spcBef>
            </a:pPr>
            <a:r>
              <a:rPr lang="is-I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    </a:t>
            </a:r>
          </a:p>
          <a:p>
            <a:pPr>
              <a:spcBef>
                <a:spcPts val="0"/>
              </a:spcBef>
            </a:pPr>
            <a:r>
              <a:rPr lang="is-IS" sz="1400" kern="0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    init(first: String, middle: Character, last: String) {</a:t>
            </a:r>
          </a:p>
          <a:p>
            <a:pPr>
              <a:spcBef>
                <a:spcPts val="0"/>
              </a:spcBef>
            </a:pPr>
            <a:r>
              <a:rPr lang="is-IS" sz="1400" kern="0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        self.first = first</a:t>
            </a:r>
          </a:p>
          <a:p>
            <a:pPr>
              <a:spcBef>
                <a:spcPts val="0"/>
              </a:spcBef>
            </a:pPr>
            <a:r>
              <a:rPr lang="is-IS" sz="1400" kern="0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        self.middle = middle</a:t>
            </a:r>
          </a:p>
          <a:p>
            <a:pPr>
              <a:spcBef>
                <a:spcPts val="0"/>
              </a:spcBef>
            </a:pPr>
            <a:r>
              <a:rPr lang="is-IS" sz="1400" kern="0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        self.lat = last</a:t>
            </a:r>
          </a:p>
          <a:p>
            <a:pPr>
              <a:spcBef>
                <a:spcPts val="0"/>
              </a:spcBef>
            </a:pPr>
            <a:r>
              <a:rPr lang="is-IS" sz="1400" kern="0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    }</a:t>
            </a:r>
          </a:p>
          <a:p>
            <a:pPr>
              <a:spcBef>
                <a:spcPts val="0"/>
              </a:spcBef>
            </a:pPr>
            <a:endParaRPr lang="is-IS" sz="1400" kern="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ts val="0"/>
              </a:spcBef>
            </a:pPr>
            <a:r>
              <a:rPr lang="is-I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    func compare(with other: Name) -&gt; Int {</a:t>
            </a:r>
          </a:p>
          <a:p>
            <a:pPr>
              <a:spcBef>
                <a:spcPts val="0"/>
              </a:spcBef>
            </a:pPr>
            <a:r>
              <a:rPr lang="is-I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        // SAME AS PREVIOUS SLIDE</a:t>
            </a:r>
          </a:p>
          <a:p>
            <a:pPr>
              <a:spcBef>
                <a:spcPts val="0"/>
              </a:spcBef>
            </a:pPr>
            <a:r>
              <a:rPr lang="is-I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pPr>
              <a:spcBef>
                <a:spcPts val="0"/>
              </a:spcBef>
            </a:pPr>
            <a:r>
              <a:rPr lang="is-I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pPr>
              <a:spcBef>
                <a:spcPts val="0"/>
              </a:spcBef>
            </a:pPr>
            <a:endParaRPr lang="is-IS" sz="1400" kern="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ts val="0"/>
              </a:spcBef>
            </a:pPr>
            <a:r>
              <a:rPr lang="en-US" sz="1400" kern="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var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me = Name(first: "David", middle: "W", last: "Reed")</a:t>
            </a:r>
          </a:p>
          <a:p>
            <a:r>
              <a:rPr lang="en-US" sz="1400" kern="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var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him= Name(first: "Mark", middle: "V", last: "Reedy")</a:t>
            </a:r>
          </a:p>
          <a:p>
            <a:endParaRPr lang="en-US" sz="1400" kern="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kern="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me.compare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(with: him)	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Wingdings"/>
              </a:rPr>
              <a:t> -1</a:t>
            </a:r>
            <a:endParaRPr lang="en-US" sz="1400" kern="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endParaRPr lang="en-US" sz="1400" kern="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ts val="0"/>
              </a:spcBef>
            </a:pPr>
            <a:r>
              <a:rPr lang="en-US" sz="1400" kern="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me.first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		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Wingdings" pitchFamily="2" charset="2"/>
              </a:rPr>
              <a:t> NOT ALLOWED</a:t>
            </a:r>
            <a:endParaRPr lang="en-US" sz="1400" kern="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436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FFDD9-2B44-F54F-91EF-EADD644B4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Private(set) fields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B8A71-A060-A649-9B12-14AABE717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2514600" cy="5410200"/>
          </a:xfrm>
        </p:spPr>
        <p:txBody>
          <a:bodyPr/>
          <a:lstStyle/>
          <a:p>
            <a:pPr marL="14288" indent="0"/>
            <a:r>
              <a:rPr lang="en-US" dirty="0"/>
              <a:t>a simpler alternative is available</a:t>
            </a:r>
          </a:p>
          <a:p>
            <a:pPr marL="463550" lvl="1" indent="-355600"/>
            <a:r>
              <a:rPr lang="en-US" dirty="0"/>
              <a:t>can declare a field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private(set)</a:t>
            </a:r>
          </a:p>
          <a:p>
            <a:pPr marL="463550" lvl="1" indent="-355600"/>
            <a:r>
              <a:rPr lang="en-US" dirty="0"/>
              <a:t>this allows you to set the field when you create the struct</a:t>
            </a:r>
          </a:p>
          <a:p>
            <a:pPr marL="463550" lvl="1" indent="-355600"/>
            <a:r>
              <a:rPr lang="en-US" dirty="0"/>
              <a:t>subsequently, can view the field, but not change it</a:t>
            </a:r>
          </a:p>
          <a:p>
            <a:pPr marL="463550" lvl="1" indent="-355600"/>
            <a:endParaRPr lang="en-US" dirty="0"/>
          </a:p>
          <a:p>
            <a:pPr marL="463550" lvl="1" indent="-355600"/>
            <a:r>
              <a:rPr lang="en-US" dirty="0"/>
              <a:t>no longer need the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63550" lvl="1" indent="-355600"/>
            <a:r>
              <a:rPr lang="en-US" dirty="0"/>
              <a:t>also don't need accessor methods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38A225-7F87-EB4B-A4B8-5A5766286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ED4A1E-C9AD-2C4E-BD74-7B64A1C913B8}"/>
              </a:ext>
            </a:extLst>
          </p:cNvPr>
          <p:cNvSpPr txBox="1">
            <a:spLocks/>
          </p:cNvSpPr>
          <p:nvPr/>
        </p:nvSpPr>
        <p:spPr bwMode="auto">
          <a:xfrm>
            <a:off x="2971800" y="1295400"/>
            <a:ext cx="6416676" cy="5181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is-I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struct Name {</a:t>
            </a:r>
          </a:p>
          <a:p>
            <a:pPr>
              <a:spcBef>
                <a:spcPts val="0"/>
              </a:spcBef>
            </a:pPr>
            <a:r>
              <a:rPr lang="is-I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is-IS" sz="1400" kern="0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private(set) </a:t>
            </a:r>
            <a:r>
              <a:rPr lang="is-I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var first: String</a:t>
            </a:r>
          </a:p>
          <a:p>
            <a:pPr>
              <a:spcBef>
                <a:spcPts val="0"/>
              </a:spcBef>
            </a:pPr>
            <a:r>
              <a:rPr lang="is-I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is-IS" sz="1400" kern="0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private(set) </a:t>
            </a:r>
            <a:r>
              <a:rPr lang="is-I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var middle: Character</a:t>
            </a:r>
          </a:p>
          <a:p>
            <a:pPr>
              <a:spcBef>
                <a:spcPts val="0"/>
              </a:spcBef>
            </a:pPr>
            <a:r>
              <a:rPr lang="is-I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is-IS" sz="1400" kern="0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private(set) </a:t>
            </a:r>
            <a:r>
              <a:rPr lang="is-I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var last: String</a:t>
            </a:r>
          </a:p>
          <a:p>
            <a:pPr>
              <a:spcBef>
                <a:spcPts val="0"/>
              </a:spcBef>
            </a:pPr>
            <a:r>
              <a:rPr lang="is-I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    </a:t>
            </a:r>
          </a:p>
          <a:p>
            <a:pPr>
              <a:spcBef>
                <a:spcPts val="0"/>
              </a:spcBef>
            </a:pPr>
            <a:r>
              <a:rPr lang="is-I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    func compare(with other: Name) -&gt; Int {</a:t>
            </a:r>
          </a:p>
          <a:p>
            <a:pPr>
              <a:spcBef>
                <a:spcPts val="0"/>
              </a:spcBef>
            </a:pPr>
            <a:r>
              <a:rPr lang="is-I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        // SAME AS PREVIOUS SLIDE</a:t>
            </a:r>
          </a:p>
          <a:p>
            <a:pPr>
              <a:spcBef>
                <a:spcPts val="0"/>
              </a:spcBef>
            </a:pPr>
            <a:r>
              <a:rPr lang="is-I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pPr>
              <a:spcBef>
                <a:spcPts val="0"/>
              </a:spcBef>
            </a:pPr>
            <a:r>
              <a:rPr lang="is-I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pPr>
              <a:spcBef>
                <a:spcPts val="0"/>
              </a:spcBef>
            </a:pPr>
            <a:endParaRPr lang="is-IS" sz="1400" kern="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ts val="0"/>
              </a:spcBef>
            </a:pPr>
            <a:r>
              <a:rPr lang="en-US" sz="1400" kern="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var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me = Name(first: "David", middle: "W", last: "Reed")</a:t>
            </a:r>
          </a:p>
          <a:p>
            <a:r>
              <a:rPr lang="en-US" sz="1400" kern="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var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him= Name(first: "Mark", middle: "V", last: "Reedy")</a:t>
            </a:r>
          </a:p>
          <a:p>
            <a:endParaRPr lang="en-US" sz="1400" kern="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kern="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me.compare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(with: him)	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Wingdings"/>
              </a:rPr>
              <a:t> -1</a:t>
            </a:r>
            <a:endParaRPr lang="en-US" sz="1400" kern="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endParaRPr lang="en-US" sz="1400" kern="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ts val="0"/>
              </a:spcBef>
            </a:pPr>
            <a:r>
              <a:rPr lang="en-US" sz="1400" kern="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me.first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		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Wingdings" pitchFamily="2" charset="2"/>
              </a:rPr>
              <a:t> “David”</a:t>
            </a:r>
          </a:p>
          <a:p>
            <a:pPr>
              <a:spcBef>
                <a:spcPts val="0"/>
              </a:spcBef>
            </a:pPr>
            <a:endParaRPr lang="en-US" sz="1400" kern="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  <a:sym typeface="Wingdings" pitchFamily="2" charset="2"/>
            </a:endParaRPr>
          </a:p>
          <a:p>
            <a:pPr>
              <a:spcBef>
                <a:spcPts val="0"/>
              </a:spcBef>
            </a:pPr>
            <a:r>
              <a:rPr lang="en-US" sz="1400" kern="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Wingdings" pitchFamily="2" charset="2"/>
              </a:rPr>
              <a:t>me.first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Wingdings" pitchFamily="2" charset="2"/>
              </a:rPr>
              <a:t> = “Dave”		 NOT ALLOWED</a:t>
            </a:r>
            <a:endParaRPr lang="en-US" sz="1400" kern="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800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FFDD9-2B44-F54F-91EF-EADD644B4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Mutating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B8A71-A060-A649-9B12-14AABE717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12874"/>
            <a:ext cx="2514600" cy="5368925"/>
          </a:xfrm>
        </p:spPr>
        <p:txBody>
          <a:bodyPr/>
          <a:lstStyle/>
          <a:p>
            <a:pPr marL="14288" indent="0"/>
            <a:r>
              <a:rPr lang="en-US" dirty="0"/>
              <a:t>if a method is going to change any fields, must declare it as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mutating</a:t>
            </a:r>
          </a:p>
          <a:p>
            <a:pPr marL="414338" lvl="1" indent="-290513"/>
            <a:r>
              <a:rPr lang="en-US" dirty="0">
                <a:cs typeface="Courier New" panose="02070309020205020404" pitchFamily="49" charset="0"/>
              </a:rPr>
              <a:t>methods are allowed to change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private(set) </a:t>
            </a:r>
            <a:r>
              <a:rPr lang="en-US" dirty="0">
                <a:cs typeface="Courier New" panose="02070309020205020404" pitchFamily="49" charset="0"/>
              </a:rPr>
              <a:t>fields</a:t>
            </a:r>
          </a:p>
          <a:p>
            <a:pPr marL="414338" lvl="1" indent="-290513"/>
            <a:r>
              <a:rPr lang="en-US" dirty="0">
                <a:cs typeface="Courier New" panose="02070309020205020404" pitchFamily="49" charset="0"/>
              </a:rPr>
              <a:t>note use of external and internal names for parameter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38A225-7F87-EB4B-A4B8-5A5766286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ED4A1E-C9AD-2C4E-BD74-7B64A1C913B8}"/>
              </a:ext>
            </a:extLst>
          </p:cNvPr>
          <p:cNvSpPr txBox="1">
            <a:spLocks/>
          </p:cNvSpPr>
          <p:nvPr/>
        </p:nvSpPr>
        <p:spPr bwMode="auto">
          <a:xfrm>
            <a:off x="2971800" y="1295399"/>
            <a:ext cx="6416676" cy="53689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is-I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struct Name {</a:t>
            </a:r>
          </a:p>
          <a:p>
            <a:pPr>
              <a:spcBef>
                <a:spcPts val="0"/>
              </a:spcBef>
            </a:pPr>
            <a:r>
              <a:rPr lang="is-I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    private(set) var first: String</a:t>
            </a:r>
          </a:p>
          <a:p>
            <a:pPr>
              <a:spcBef>
                <a:spcPts val="0"/>
              </a:spcBef>
            </a:pPr>
            <a:r>
              <a:rPr lang="is-I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    private(set) var middle: Character</a:t>
            </a:r>
          </a:p>
          <a:p>
            <a:pPr>
              <a:spcBef>
                <a:spcPts val="0"/>
              </a:spcBef>
            </a:pPr>
            <a:r>
              <a:rPr lang="is-I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    private(set) var last: String</a:t>
            </a:r>
          </a:p>
          <a:p>
            <a:pPr>
              <a:spcBef>
                <a:spcPts val="0"/>
              </a:spcBef>
            </a:pPr>
            <a:r>
              <a:rPr lang="is-I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    </a:t>
            </a:r>
          </a:p>
          <a:p>
            <a:pPr>
              <a:spcBef>
                <a:spcPts val="0"/>
              </a:spcBef>
            </a:pPr>
            <a:r>
              <a:rPr lang="is-I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    func compare(with other: Name) -&gt; Int {</a:t>
            </a:r>
          </a:p>
          <a:p>
            <a:pPr>
              <a:spcBef>
                <a:spcPts val="0"/>
              </a:spcBef>
            </a:pPr>
            <a:r>
              <a:rPr lang="is-I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        // SAME AS PREVIOUS SLIDE</a:t>
            </a:r>
          </a:p>
          <a:p>
            <a:pPr>
              <a:spcBef>
                <a:spcPts val="0"/>
              </a:spcBef>
            </a:pPr>
            <a:r>
              <a:rPr lang="is-I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pPr>
              <a:spcBef>
                <a:spcPts val="0"/>
              </a:spcBef>
            </a:pPr>
            <a:endParaRPr lang="is-IS" sz="1400" kern="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ts val="0"/>
              </a:spcBef>
            </a:pPr>
            <a:r>
              <a:rPr lang="is-IS" sz="1400" kern="0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    mutating func changeLastName(to newName: String) {</a:t>
            </a:r>
          </a:p>
          <a:p>
            <a:pPr>
              <a:spcBef>
                <a:spcPts val="0"/>
              </a:spcBef>
            </a:pPr>
            <a:r>
              <a:rPr lang="is-IS" sz="1400" kern="0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        self.last = newName</a:t>
            </a:r>
          </a:p>
          <a:p>
            <a:pPr>
              <a:spcBef>
                <a:spcPts val="0"/>
              </a:spcBef>
            </a:pPr>
            <a:r>
              <a:rPr lang="is-IS" sz="1400" kern="0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    }</a:t>
            </a:r>
          </a:p>
          <a:p>
            <a:pPr>
              <a:spcBef>
                <a:spcPts val="0"/>
              </a:spcBef>
            </a:pPr>
            <a:r>
              <a:rPr lang="is-I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pPr>
              <a:spcBef>
                <a:spcPts val="0"/>
              </a:spcBef>
            </a:pPr>
            <a:endParaRPr lang="is-IS" sz="1400" kern="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ts val="0"/>
              </a:spcBef>
            </a:pPr>
            <a:r>
              <a:rPr lang="en-US" sz="1400" kern="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var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me = Name(first: "David", middle: "W", last: "Reed")</a:t>
            </a:r>
          </a:p>
          <a:p>
            <a:endParaRPr lang="en-US" sz="1400" kern="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kern="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me.last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			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Wingdings" pitchFamily="2" charset="2"/>
              </a:rPr>
              <a:t> “Reed”</a:t>
            </a:r>
            <a:endParaRPr lang="en-US" sz="1400" kern="0" dirty="0">
              <a:solidFill>
                <a:schemeClr val="tx1"/>
              </a:solidFill>
              <a:latin typeface="Courier New" charset="0"/>
              <a:cs typeface="Courier New" charset="0"/>
            </a:endParaRPr>
          </a:p>
          <a:p>
            <a:endParaRPr lang="en-US" sz="1400" kern="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ts val="0"/>
              </a:spcBef>
            </a:pPr>
            <a:r>
              <a:rPr lang="en-US" sz="1400" kern="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me.changeLastName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(to: “Pseudonym”)</a:t>
            </a:r>
          </a:p>
          <a:p>
            <a:pPr>
              <a:spcBef>
                <a:spcPts val="0"/>
              </a:spcBef>
            </a:pPr>
            <a:endParaRPr lang="en-US" sz="1400" kern="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  <a:sym typeface="Wingdings" pitchFamily="2" charset="2"/>
            </a:endParaRPr>
          </a:p>
          <a:p>
            <a:pPr>
              <a:spcBef>
                <a:spcPts val="0"/>
              </a:spcBef>
            </a:pPr>
            <a:r>
              <a:rPr lang="en-US" sz="1400" kern="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Wingdings" pitchFamily="2" charset="2"/>
              </a:rPr>
              <a:t>me.last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Wingdings" pitchFamily="2" charset="2"/>
              </a:rPr>
              <a:t>			 “Pseudonym”</a:t>
            </a:r>
          </a:p>
          <a:p>
            <a:pPr>
              <a:spcBef>
                <a:spcPts val="0"/>
              </a:spcBef>
            </a:pPr>
            <a:endParaRPr lang="en-US" sz="1400" kern="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  <a:sym typeface="Wingdings" pitchFamily="2" charset="2"/>
            </a:endParaRPr>
          </a:p>
          <a:p>
            <a:pPr>
              <a:spcBef>
                <a:spcPts val="0"/>
              </a:spcBef>
            </a:pPr>
            <a:r>
              <a:rPr lang="en-US" sz="1400" kern="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Wingdings" pitchFamily="2" charset="2"/>
              </a:rPr>
              <a:t>me.last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Wingdings" pitchFamily="2" charset="2"/>
              </a:rPr>
              <a:t> = “Reed”		 NOT ALLOWED</a:t>
            </a:r>
          </a:p>
        </p:txBody>
      </p:sp>
    </p:spTree>
    <p:extLst>
      <p:ext uri="{BB962C8B-B14F-4D97-AF65-F5344CB8AC3E}">
        <p14:creationId xmlns:p14="http://schemas.microsoft.com/office/powerpoint/2010/main" val="240925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57573-1AF3-0941-A732-D6D183668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 struct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12C08-B80B-BC4C-AF2F-1B65402DE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2895600" cy="5410200"/>
          </a:xfrm>
        </p:spPr>
        <p:txBody>
          <a:bodyPr/>
          <a:lstStyle/>
          <a:p>
            <a:r>
              <a:rPr lang="en-US" dirty="0"/>
              <a:t>to simulate a 6-sided die</a:t>
            </a:r>
          </a:p>
          <a:p>
            <a:pPr marL="525463" lvl="1" indent="-401638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private(set) </a:t>
            </a:r>
            <a:r>
              <a:rPr lang="en-US" dirty="0"/>
              <a:t>fields for # of sides &amp; rolls</a:t>
            </a:r>
          </a:p>
          <a:p>
            <a:pPr marL="525463" lvl="1" indent="-401638"/>
            <a:r>
              <a:rPr lang="en-US" dirty="0"/>
              <a:t>mutating method for returning a random roll (+ update # rolls)</a:t>
            </a:r>
          </a:p>
          <a:p>
            <a:pPr marL="525463" lvl="1" indent="-401638"/>
            <a:endParaRPr lang="en-US" dirty="0"/>
          </a:p>
          <a:p>
            <a:pPr marL="525463" lvl="1" indent="-401638"/>
            <a:r>
              <a:rPr lang="en-US" dirty="0"/>
              <a:t>note: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random</a:t>
            </a:r>
            <a:r>
              <a:rPr lang="en-US" dirty="0"/>
              <a:t> is a static method of the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 class</a:t>
            </a:r>
          </a:p>
          <a:p>
            <a:pPr marL="525463" lvl="1" indent="-401638"/>
            <a:r>
              <a:rPr lang="en-US" dirty="0"/>
              <a:t>takes a range as input, selects random number from that range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1E0FCC-D845-1E44-B64F-C87444207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E4589C9-32AF-404F-9029-987B98488B61}"/>
              </a:ext>
            </a:extLst>
          </p:cNvPr>
          <p:cNvSpPr txBox="1">
            <a:spLocks/>
          </p:cNvSpPr>
          <p:nvPr/>
        </p:nvSpPr>
        <p:spPr bwMode="auto">
          <a:xfrm>
            <a:off x="3810000" y="1295400"/>
            <a:ext cx="5578476" cy="5181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struct Die {</a:t>
            </a:r>
          </a:p>
          <a:p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   private(set)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var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numSides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: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Int</a:t>
            </a:r>
            <a:endParaRPr lang="en-US" sz="1400" kern="0" dirty="0">
              <a:solidFill>
                <a:schemeClr val="tx1"/>
              </a:solidFill>
              <a:latin typeface="Courier New" charset="0"/>
              <a:cs typeface="Courier New" charset="0"/>
            </a:endParaRPr>
          </a:p>
          <a:p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   private(set)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var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numRolls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: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Int</a:t>
            </a:r>
            <a:endParaRPr lang="en-US" sz="1400" kern="0" dirty="0">
              <a:solidFill>
                <a:schemeClr val="tx1"/>
              </a:solidFill>
              <a:latin typeface="Courier New" charset="0"/>
              <a:cs typeface="Courier New" charset="0"/>
            </a:endParaRPr>
          </a:p>
          <a:p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   </a:t>
            </a:r>
          </a:p>
          <a:p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   mutating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func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roll() -&gt;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Int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{</a:t>
            </a:r>
          </a:p>
          <a:p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      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self.numRolls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+= 1</a:t>
            </a:r>
          </a:p>
          <a:p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       return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Int.random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(in: 1...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numSides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)</a:t>
            </a:r>
          </a:p>
          <a:p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   }</a:t>
            </a:r>
          </a:p>
          <a:p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}</a:t>
            </a:r>
          </a:p>
          <a:p>
            <a:pPr>
              <a:spcBef>
                <a:spcPts val="0"/>
              </a:spcBef>
            </a:pPr>
            <a:endParaRPr lang="is-IS" sz="1400" kern="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kern="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var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d1 = Die(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numSides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: 6,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numRolls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: 0)</a:t>
            </a:r>
          </a:p>
          <a:p>
            <a:endParaRPr lang="en-US" sz="1400" kern="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in 1...10 {</a:t>
            </a:r>
          </a:p>
          <a:p>
            <a:r>
              <a:rPr lang="en-U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   print(d1.roll())	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Wingdings" pitchFamily="2" charset="2"/>
              </a:rPr>
              <a:t> DISPLAYS 10 ROLLS</a:t>
            </a:r>
            <a:endParaRPr lang="en-US" sz="1400" kern="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endParaRPr lang="en-US" sz="1400" kern="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ts val="0"/>
              </a:spcBef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d1.numRolls		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Wingdings" pitchFamily="2" charset="2"/>
              </a:rPr>
              <a:t> 10</a:t>
            </a:r>
          </a:p>
          <a:p>
            <a:pPr>
              <a:spcBef>
                <a:spcPts val="0"/>
              </a:spcBef>
            </a:pPr>
            <a:endParaRPr lang="en-US" sz="1400" kern="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  <a:sym typeface="Wingdings" pitchFamily="2" charset="2"/>
            </a:endParaRPr>
          </a:p>
          <a:p>
            <a:pPr>
              <a:spcBef>
                <a:spcPts val="0"/>
              </a:spcBef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d1.numSides		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Wingdings" pitchFamily="2" charset="2"/>
              </a:rPr>
              <a:t> 6</a:t>
            </a:r>
          </a:p>
          <a:p>
            <a:pPr>
              <a:spcBef>
                <a:spcPts val="0"/>
              </a:spcBef>
            </a:pPr>
            <a:endParaRPr lang="en-US" sz="1400" kern="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  <a:sym typeface="Wingdings" pitchFamily="2" charset="2"/>
            </a:endParaRPr>
          </a:p>
          <a:p>
            <a:pPr>
              <a:spcBef>
                <a:spcPts val="0"/>
              </a:spcBef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Wingdings" pitchFamily="2" charset="2"/>
              </a:rPr>
              <a:t>d1.numSides = 8		 NOT ALLOWED</a:t>
            </a:r>
          </a:p>
        </p:txBody>
      </p:sp>
    </p:spTree>
    <p:extLst>
      <p:ext uri="{BB962C8B-B14F-4D97-AF65-F5344CB8AC3E}">
        <p14:creationId xmlns:p14="http://schemas.microsoft.com/office/powerpoint/2010/main" val="2554228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57573-1AF3-0941-A732-D6D183668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fields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12C08-B80B-BC4C-AF2F-1B65402DE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2895600" cy="5410200"/>
          </a:xfrm>
        </p:spPr>
        <p:txBody>
          <a:bodyPr/>
          <a:lstStyle/>
          <a:p>
            <a:r>
              <a:rPr lang="en-US" dirty="0"/>
              <a:t>can provide default values for fields</a:t>
            </a:r>
          </a:p>
          <a:p>
            <a:pPr marL="525463" lvl="1" indent="-401638"/>
            <a:r>
              <a:rPr lang="en-US" dirty="0"/>
              <a:t>e.g., 6-sided die with 0 rolls</a:t>
            </a:r>
          </a:p>
          <a:p>
            <a:pPr marL="525463" lvl="1" indent="-401638"/>
            <a:endParaRPr lang="en-US" dirty="0"/>
          </a:p>
          <a:p>
            <a:pPr marL="525463" lvl="1" indent="-401638"/>
            <a:r>
              <a:rPr lang="en-US" dirty="0"/>
              <a:t>can override the defaults by specifying all field values</a:t>
            </a:r>
          </a:p>
          <a:p>
            <a:pPr marL="525463" lvl="1" indent="-401638"/>
            <a:endParaRPr lang="en-US" dirty="0"/>
          </a:p>
          <a:p>
            <a:pPr marL="125413" indent="-401638"/>
            <a:r>
              <a:rPr lang="en-US" dirty="0"/>
              <a:t>would really like to have </a:t>
            </a:r>
            <a:r>
              <a:rPr lang="en-US" dirty="0" err="1"/>
              <a:t>numSides</a:t>
            </a:r>
            <a:r>
              <a:rPr lang="en-US" dirty="0"/>
              <a:t> changeable, but </a:t>
            </a:r>
            <a:r>
              <a:rPr lang="en-US" dirty="0" err="1"/>
              <a:t>numRolls</a:t>
            </a:r>
            <a:r>
              <a:rPr lang="en-US" dirty="0"/>
              <a:t> always start at 0</a:t>
            </a:r>
          </a:p>
          <a:p>
            <a:pPr marL="525463" lvl="1" indent="-401638"/>
            <a:r>
              <a:rPr lang="en-US" dirty="0"/>
              <a:t>unfortunately, default fields are all or nothing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1E0FCC-D845-1E44-B64F-C87444207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E4589C9-32AF-404F-9029-987B98488B61}"/>
              </a:ext>
            </a:extLst>
          </p:cNvPr>
          <p:cNvSpPr txBox="1">
            <a:spLocks/>
          </p:cNvSpPr>
          <p:nvPr/>
        </p:nvSpPr>
        <p:spPr bwMode="auto">
          <a:xfrm>
            <a:off x="3810000" y="1295400"/>
            <a:ext cx="5578476" cy="4876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struct Die {</a:t>
            </a:r>
          </a:p>
          <a:p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   private(set)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var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numSides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= 6</a:t>
            </a:r>
          </a:p>
          <a:p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   private(set)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var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numRolls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= 0</a:t>
            </a:r>
          </a:p>
          <a:p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   </a:t>
            </a:r>
          </a:p>
          <a:p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   mutating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func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roll() -&gt;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Int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{</a:t>
            </a:r>
          </a:p>
          <a:p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      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self.numRolls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+= 1</a:t>
            </a:r>
          </a:p>
          <a:p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       return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Int.random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(in: 1...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numSides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)</a:t>
            </a:r>
          </a:p>
          <a:p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   }</a:t>
            </a:r>
          </a:p>
          <a:p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}</a:t>
            </a:r>
          </a:p>
          <a:p>
            <a:pPr>
              <a:spcBef>
                <a:spcPts val="0"/>
              </a:spcBef>
            </a:pPr>
            <a:endParaRPr lang="is-IS" sz="1400" kern="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kern="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var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d1 = Die()</a:t>
            </a:r>
          </a:p>
          <a:p>
            <a:endParaRPr lang="en-US" sz="1400" kern="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in 1...10 {</a:t>
            </a:r>
          </a:p>
          <a:p>
            <a:r>
              <a:rPr lang="en-U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   print(d1.roll())	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Wingdings" pitchFamily="2" charset="2"/>
              </a:rPr>
              <a:t> DISPLAYS 10 ROLLS</a:t>
            </a:r>
            <a:endParaRPr lang="en-US" sz="1400" kern="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endParaRPr lang="en-US" sz="1400" kern="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ts val="0"/>
              </a:spcBef>
            </a:pPr>
            <a:r>
              <a:rPr lang="en-US" sz="1400" kern="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var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d2 = Die(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numSides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: 8,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numRolls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: 0)</a:t>
            </a:r>
          </a:p>
          <a:p>
            <a:pPr>
              <a:spcBef>
                <a:spcPts val="0"/>
              </a:spcBef>
            </a:pPr>
            <a:endParaRPr lang="en-US" sz="1400" kern="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ts val="0"/>
              </a:spcBef>
            </a:pPr>
            <a:r>
              <a:rPr lang="en-U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d2.numSides 		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Wingdings" pitchFamily="2" charset="2"/>
              </a:rPr>
              <a:t> 8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474677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57573-1AF3-0941-A732-D6D183668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Defaults via </a:t>
            </a:r>
            <a:r>
              <a:rPr lang="en-US" dirty="0" err="1"/>
              <a:t>init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12C08-B80B-BC4C-AF2F-1B65402DE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20545"/>
            <a:ext cx="3352800" cy="5410200"/>
          </a:xfrm>
        </p:spPr>
        <p:txBody>
          <a:bodyPr/>
          <a:lstStyle/>
          <a:p>
            <a:pPr marL="14288" indent="0"/>
            <a:r>
              <a:rPr lang="en-US" dirty="0"/>
              <a:t>can have partial defaults using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25463" lvl="1" indent="-401638"/>
            <a:r>
              <a:rPr lang="en-US" dirty="0"/>
              <a:t>have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dirty="0"/>
              <a:t> with one parameter, with default value</a:t>
            </a:r>
          </a:p>
          <a:p>
            <a:pPr marL="525463" lvl="1" indent="-401638"/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numRolls</a:t>
            </a:r>
            <a:r>
              <a:rPr lang="en-US" dirty="0"/>
              <a:t> is automatically 0</a:t>
            </a:r>
          </a:p>
          <a:p>
            <a:pPr marL="525463" lvl="1" indent="-401638"/>
            <a:endParaRPr lang="en-US" dirty="0"/>
          </a:p>
          <a:p>
            <a:pPr marL="125413" indent="-401638"/>
            <a:r>
              <a:rPr lang="en-US" dirty="0"/>
              <a:t>can create a Die using the default # of sides or specify the desired #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1E0FCC-D845-1E44-B64F-C87444207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E4589C9-32AF-404F-9029-987B98488B61}"/>
              </a:ext>
            </a:extLst>
          </p:cNvPr>
          <p:cNvSpPr txBox="1">
            <a:spLocks/>
          </p:cNvSpPr>
          <p:nvPr/>
        </p:nvSpPr>
        <p:spPr bwMode="auto">
          <a:xfrm>
            <a:off x="4343400" y="1295400"/>
            <a:ext cx="5045076" cy="4876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struct Die {</a:t>
            </a:r>
          </a:p>
          <a:p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   private(set)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var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numSides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: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Int</a:t>
            </a:r>
            <a:endParaRPr lang="en-US" sz="1400" kern="0" dirty="0">
              <a:solidFill>
                <a:schemeClr val="tx1"/>
              </a:solidFill>
              <a:latin typeface="Courier New" charset="0"/>
              <a:cs typeface="Courier New" charset="0"/>
            </a:endParaRPr>
          </a:p>
          <a:p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   private(set)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var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numRolls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: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Int</a:t>
            </a:r>
            <a:endParaRPr lang="en-US" sz="1400" kern="0" dirty="0">
              <a:solidFill>
                <a:schemeClr val="tx1"/>
              </a:solidFill>
              <a:latin typeface="Courier New" charset="0"/>
              <a:cs typeface="Courier New" charset="0"/>
            </a:endParaRPr>
          </a:p>
          <a:p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   </a:t>
            </a:r>
          </a:p>
          <a:p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  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init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(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withSides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sides: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Int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= 6) {</a:t>
            </a:r>
          </a:p>
          <a:p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      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self.numSides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= sides</a:t>
            </a:r>
          </a:p>
          <a:p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      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self.numRolls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= 0</a:t>
            </a:r>
          </a:p>
          <a:p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   }</a:t>
            </a:r>
          </a:p>
          <a:p>
            <a:endParaRPr lang="en-US" sz="1400" kern="0" dirty="0">
              <a:solidFill>
                <a:schemeClr val="tx1"/>
              </a:solidFill>
              <a:latin typeface="Courier New" charset="0"/>
              <a:cs typeface="Courier New" charset="0"/>
            </a:endParaRPr>
          </a:p>
          <a:p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   mutating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func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roll() -&gt;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Int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{</a:t>
            </a:r>
          </a:p>
          <a:p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      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self.numRolls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 += 1</a:t>
            </a:r>
          </a:p>
          <a:p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       return 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Int.random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(in: 1...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cs typeface="Courier New" charset="0"/>
              </a:rPr>
              <a:t>numSides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)</a:t>
            </a:r>
          </a:p>
          <a:p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    }</a:t>
            </a:r>
          </a:p>
          <a:p>
            <a:r>
              <a:rPr lang="en-US" sz="1400" kern="0" dirty="0">
                <a:solidFill>
                  <a:schemeClr val="tx1"/>
                </a:solidFill>
                <a:latin typeface="Courier New" charset="0"/>
                <a:cs typeface="Courier New" charset="0"/>
              </a:rPr>
              <a:t>}</a:t>
            </a:r>
          </a:p>
          <a:p>
            <a:pPr>
              <a:spcBef>
                <a:spcPts val="0"/>
              </a:spcBef>
            </a:pPr>
            <a:endParaRPr lang="is-IS" sz="1400" kern="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kern="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var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d1 = Die()</a:t>
            </a:r>
          </a:p>
          <a:p>
            <a:endParaRPr lang="en-US" sz="1400" kern="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ts val="0"/>
              </a:spcBef>
            </a:pPr>
            <a:r>
              <a:rPr lang="en-US" sz="1400" kern="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var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d2 = Die(</a:t>
            </a:r>
            <a:r>
              <a:rPr lang="en-US" sz="1400" kern="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withSides</a:t>
            </a:r>
            <a:r>
              <a:rPr lang="en-US" sz="1400" kern="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: 8)</a:t>
            </a:r>
          </a:p>
        </p:txBody>
      </p:sp>
    </p:spTree>
    <p:extLst>
      <p:ext uri="{BB962C8B-B14F-4D97-AF65-F5344CB8AC3E}">
        <p14:creationId xmlns:p14="http://schemas.microsoft.com/office/powerpoint/2010/main" val="2437944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0FCE4-4EF5-DC4B-AA6A-A539FE066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Dice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6B9FA-3C31-C84F-B67D-03355B4DB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4114800"/>
          </a:xfrm>
        </p:spPr>
        <p:txBody>
          <a:bodyPr/>
          <a:lstStyle/>
          <a:p>
            <a:r>
              <a:rPr lang="en-US" dirty="0"/>
              <a:t>suppose we want to create an app that simulates rolling dice</a:t>
            </a:r>
          </a:p>
          <a:p>
            <a:pPr lvl="1"/>
            <a:r>
              <a:rPr lang="en-US" dirty="0"/>
              <a:t>images of dice, change at random when clicked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in order to utilize images in an app, </a:t>
            </a:r>
          </a:p>
          <a:p>
            <a:pPr lvl="1"/>
            <a:r>
              <a:rPr lang="en-US" dirty="0"/>
              <a:t>open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Assets.xcassets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in the Edit Area</a:t>
            </a:r>
          </a:p>
          <a:p>
            <a:pPr lvl="1"/>
            <a:r>
              <a:rPr lang="en-US" dirty="0"/>
              <a:t>drag the desired images into the window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69B25F-5562-E44F-BF08-0EC003390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C39705-1FA3-2548-8F21-A6D974E27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981200"/>
            <a:ext cx="5181600" cy="8912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C83964-6C60-074B-B3A1-9798494FD4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7382" y="4314931"/>
            <a:ext cx="5710043" cy="300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73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5791200"/>
          </a:xfrm>
        </p:spPr>
        <p:txBody>
          <a:bodyPr/>
          <a:lstStyle/>
          <a:p>
            <a:pPr marL="287338" lvl="1" indent="-276225">
              <a:lnSpc>
                <a:spcPct val="90000"/>
              </a:lnSpc>
            </a:pPr>
            <a:r>
              <a:rPr lang="en-US" dirty="0"/>
              <a:t>Swift Strings have many similarities to Python/Java strings</a:t>
            </a:r>
          </a:p>
          <a:p>
            <a:pPr marL="287338" lvl="1" indent="-276225">
              <a:lnSpc>
                <a:spcPct val="90000"/>
              </a:lnSpc>
            </a:pPr>
            <a:endParaRPr lang="en-US" sz="1200" dirty="0"/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var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str1 = "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foobar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"</a:t>
            </a: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var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str2 = "State \"your name.\""</a:t>
            </a: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var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cute = "👍😃🌈"               // can contain Unicode symbols</a:t>
            </a: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endParaRPr lang="en-US" sz="1400" dirty="0">
              <a:latin typeface="Courier New" charset="0"/>
              <a:ea typeface="Courier New" charset="0"/>
              <a:cs typeface="Courier New" charset="0"/>
            </a:endParaRP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str2 = str1 + str1</a:t>
            </a: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str2 += str1</a:t>
            </a: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endParaRPr lang="en-US" sz="1400" dirty="0"/>
          </a:p>
          <a:p>
            <a:pPr marL="411163" lvl="2" indent="0">
              <a:lnSpc>
                <a:spcPct val="90000"/>
              </a:lnSpc>
              <a:spcBef>
                <a:spcPts val="300"/>
              </a:spcBef>
            </a:pP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var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single = """</a:t>
            </a:r>
          </a:p>
          <a:p>
            <a:pPr marL="411163" lvl="2" indent="0">
              <a:lnSpc>
                <a:spcPct val="90000"/>
              </a:lnSpc>
              <a:spcBef>
                <a:spcPts val="300"/>
              </a:spcBef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   line 1 \</a:t>
            </a:r>
          </a:p>
          <a:p>
            <a:pPr marL="411163" lvl="2" indent="0">
              <a:lnSpc>
                <a:spcPct val="90000"/>
              </a:lnSpc>
              <a:spcBef>
                <a:spcPts val="300"/>
              </a:spcBef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   line2</a:t>
            </a:r>
          </a:p>
          <a:p>
            <a:pPr marL="411163" lvl="2" indent="0">
              <a:lnSpc>
                <a:spcPct val="90000"/>
              </a:lnSpc>
              <a:spcBef>
                <a:spcPts val="300"/>
              </a:spcBef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   """</a:t>
            </a:r>
          </a:p>
          <a:p>
            <a:pPr marL="411163" lvl="2" indent="0">
              <a:lnSpc>
                <a:spcPct val="90000"/>
              </a:lnSpc>
              <a:spcBef>
                <a:spcPts val="300"/>
              </a:spcBef>
            </a:pPr>
            <a:endParaRPr lang="en-US" sz="1400" dirty="0">
              <a:latin typeface="Courier New" charset="0"/>
              <a:ea typeface="Courier New" charset="0"/>
              <a:cs typeface="Courier New" charset="0"/>
            </a:endParaRPr>
          </a:p>
          <a:p>
            <a:pPr marL="411163" lvl="2" indent="0">
              <a:lnSpc>
                <a:spcPct val="90000"/>
              </a:lnSpc>
              <a:spcBef>
                <a:spcPts val="300"/>
              </a:spcBef>
            </a:pP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var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multi= """</a:t>
            </a:r>
          </a:p>
          <a:p>
            <a:pPr marL="411163" lvl="2" indent="0">
              <a:lnSpc>
                <a:spcPct val="90000"/>
              </a:lnSpc>
              <a:spcBef>
                <a:spcPts val="300"/>
              </a:spcBef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   line 1</a:t>
            </a:r>
          </a:p>
          <a:p>
            <a:pPr marL="411163" lvl="2" indent="0">
              <a:lnSpc>
                <a:spcPct val="90000"/>
              </a:lnSpc>
              <a:spcBef>
                <a:spcPts val="300"/>
              </a:spcBef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   line2</a:t>
            </a:r>
          </a:p>
          <a:p>
            <a:pPr marL="411163" lvl="2" indent="0">
              <a:lnSpc>
                <a:spcPct val="90000"/>
              </a:lnSpc>
              <a:spcBef>
                <a:spcPts val="300"/>
              </a:spcBef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   """</a:t>
            </a:r>
          </a:p>
          <a:p>
            <a:pPr marL="287338" lvl="1" indent="-276225">
              <a:lnSpc>
                <a:spcPct val="90000"/>
              </a:lnSpc>
            </a:pPr>
            <a:endParaRPr lang="en-US" sz="1400" dirty="0"/>
          </a:p>
          <a:p>
            <a:pPr marL="287338" lvl="1" indent="-276225">
              <a:lnSpc>
                <a:spcPct val="90000"/>
              </a:lnSpc>
            </a:pPr>
            <a:r>
              <a:rPr lang="en-US" dirty="0"/>
              <a:t>a single character is inferred to be a String, but can be declared to be a char</a:t>
            </a:r>
          </a:p>
          <a:p>
            <a:pPr marL="287338" lvl="1" indent="-276225">
              <a:lnSpc>
                <a:spcPct val="90000"/>
              </a:lnSpc>
            </a:pPr>
            <a:endParaRPr lang="en-US" sz="1200" dirty="0"/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var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ch1 = "q"			// type(of: ch1) 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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String.Type</a:t>
            </a:r>
            <a:endParaRPr lang="en-US" sz="1400" dirty="0">
              <a:latin typeface="Courier New" charset="0"/>
              <a:ea typeface="Courier New" charset="0"/>
              <a:cs typeface="Courier New" charset="0"/>
              <a:sym typeface="Wingdings"/>
            </a:endParaRP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endParaRPr lang="en-US" sz="1400" dirty="0">
              <a:latin typeface="Courier New" charset="0"/>
              <a:ea typeface="Courier New" charset="0"/>
              <a:cs typeface="Courier New" charset="0"/>
              <a:sym typeface="Wingdings"/>
            </a:endParaRP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r>
              <a:rPr lang="en-US" sz="14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var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 ch2: Character = "q"	// type(of: ch2) 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Character.Type</a:t>
            </a:r>
            <a:endParaRPr lang="en-US" sz="1400" dirty="0">
              <a:latin typeface="Courier New" charset="0"/>
              <a:ea typeface="Courier New" charset="0"/>
              <a:cs typeface="Courier New" charset="0"/>
            </a:endParaRPr>
          </a:p>
          <a:p>
            <a:pPr marL="687388" lvl="2" indent="-276225">
              <a:lnSpc>
                <a:spcPct val="9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97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ADD8F-61C8-EC4E-A106-9B7BB3D71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die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C8C08-431C-4047-A022-E0A81F17F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685800"/>
          </a:xfrm>
        </p:spPr>
        <p:txBody>
          <a:bodyPr/>
          <a:lstStyle/>
          <a:p>
            <a:r>
              <a:rPr lang="en-US" dirty="0"/>
              <a:t>place a </a:t>
            </a:r>
            <a:r>
              <a:rPr lang="en-US" dirty="0" err="1"/>
              <a:t>UIButton</a:t>
            </a:r>
            <a:r>
              <a:rPr lang="en-US" dirty="0"/>
              <a:t> on the storyboard</a:t>
            </a:r>
          </a:p>
          <a:p>
            <a:pPr lvl="1"/>
            <a:r>
              <a:rPr lang="en-US" dirty="0"/>
              <a:t>under the Attributes Inspector, select its Image (will have die1, …, die6 as options)</a:t>
            </a:r>
          </a:p>
          <a:p>
            <a:pPr lvl="1"/>
            <a:r>
              <a:rPr lang="en-US" dirty="0"/>
              <a:t>create an action associated with the button that sets the image when clicked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82F55-6D28-4446-B624-F24AF7CC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19C9DB-0675-C54A-80BC-D5E9A5341CE8}"/>
              </a:ext>
            </a:extLst>
          </p:cNvPr>
          <p:cNvSpPr txBox="1"/>
          <p:nvPr/>
        </p:nvSpPr>
        <p:spPr>
          <a:xfrm>
            <a:off x="5263376" y="805118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9ACCA0-4FA6-9048-8C18-33BF56EF51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627" y="2460245"/>
            <a:ext cx="8517945" cy="44739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12BF64-8B20-AE41-958B-1E325FCA7D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8512" y="1025525"/>
            <a:ext cx="3213139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1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4A0D6-FA3D-334B-9C79-DDCA6CF13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124FC-47BD-0643-A61E-8B976202E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2438400"/>
          </a:xfrm>
        </p:spPr>
        <p:txBody>
          <a:bodyPr/>
          <a:lstStyle/>
          <a:p>
            <a:r>
              <a:rPr lang="en-US" dirty="0"/>
              <a:t>if things got more complicated (e.g., another die image, label with # rolls),</a:t>
            </a:r>
          </a:p>
          <a:p>
            <a:pPr lvl="1"/>
            <a:r>
              <a:rPr lang="en-US" dirty="0"/>
              <a:t>the Controller would start getting messy</a:t>
            </a:r>
          </a:p>
          <a:p>
            <a:pPr lvl="1"/>
            <a:r>
              <a:rPr lang="en-US" dirty="0"/>
              <a:t>better approach: place the logic for a die in a separate file (i.e., the Model)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select File </a:t>
            </a:r>
            <a:r>
              <a:rPr lang="en-US" dirty="0">
                <a:sym typeface="Wingdings" pitchFamily="2" charset="2"/>
              </a:rPr>
              <a:t> New  File</a:t>
            </a:r>
          </a:p>
          <a:p>
            <a:pPr lvl="1"/>
            <a:r>
              <a:rPr lang="en-US" dirty="0">
                <a:sym typeface="Wingdings" pitchFamily="2" charset="2"/>
              </a:rPr>
              <a:t>select Swift from from the options, specify name (e.g., </a:t>
            </a:r>
            <a:r>
              <a:rPr lang="en-US" dirty="0" err="1">
                <a:sym typeface="Wingdings" pitchFamily="2" charset="2"/>
              </a:rPr>
              <a:t>Die.swift</a:t>
            </a:r>
            <a:r>
              <a:rPr lang="en-US" dirty="0">
                <a:sym typeface="Wingdings" pitchFamily="2" charset="2"/>
              </a:rPr>
              <a:t>)</a:t>
            </a:r>
          </a:p>
          <a:p>
            <a:pPr lvl="1"/>
            <a:r>
              <a:rPr lang="en-US" dirty="0">
                <a:sym typeface="Wingdings" pitchFamily="2" charset="2"/>
              </a:rPr>
              <a:t>enter the definition of the Die struct in this file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975350-7F62-3B47-92E0-064144891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785393-6B86-3F48-B784-2692E09851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737" y="3485607"/>
            <a:ext cx="5500688" cy="382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35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F035F-3F85-E848-9EB6-9D607C822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9C900-8AB3-B844-8BFA-E9F4746D5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1447800"/>
          </a:xfrm>
        </p:spPr>
        <p:txBody>
          <a:bodyPr/>
          <a:lstStyle/>
          <a:p>
            <a:r>
              <a:rPr lang="en-US" dirty="0"/>
              <a:t>can now have a field of type Die in the </a:t>
            </a:r>
            <a:r>
              <a:rPr lang="en-US" dirty="0" err="1"/>
              <a:t>ViewController</a:t>
            </a:r>
            <a:endParaRPr lang="en-US" dirty="0"/>
          </a:p>
          <a:p>
            <a:pPr lvl="1"/>
            <a:r>
              <a:rPr lang="en-US" dirty="0"/>
              <a:t>within the roll method can call methods of the Die field</a:t>
            </a:r>
          </a:p>
          <a:p>
            <a:pPr lvl="1"/>
            <a:r>
              <a:rPr lang="en-US" dirty="0"/>
              <a:t>add a constraint so that the aspect ratio of the die is square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21A7A-FBEB-0C45-9503-F95859466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7250C4-7298-1748-B59D-956DF560C2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047" y="2514600"/>
            <a:ext cx="8235153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4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249E0-601F-7B46-9441-19D50DD11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dice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1914F-EF2F-F14F-A919-62B581CC0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1524000"/>
          </a:xfrm>
        </p:spPr>
        <p:txBody>
          <a:bodyPr/>
          <a:lstStyle/>
          <a:p>
            <a:r>
              <a:rPr lang="en-US" dirty="0"/>
              <a:t>can copy-paste the die button and arrange the two dice side-by-side</a:t>
            </a:r>
          </a:p>
          <a:p>
            <a:pPr lvl="1"/>
            <a:r>
              <a:rPr lang="en-US" dirty="0"/>
              <a:t>want to make it so clicking either die rolls them both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create outlets for each die button so that they can be referenced in the code</a:t>
            </a:r>
          </a:p>
          <a:p>
            <a:pPr lvl="1"/>
            <a:r>
              <a:rPr lang="en-US" dirty="0"/>
              <a:t>update the </a:t>
            </a:r>
            <a:r>
              <a:rPr lang="en-US" dirty="0" err="1"/>
              <a:t>rollDie</a:t>
            </a:r>
            <a:r>
              <a:rPr lang="en-US" dirty="0"/>
              <a:t> method so that it changes both dice</a:t>
            </a:r>
          </a:p>
          <a:p>
            <a:pPr lvl="2"/>
            <a:r>
              <a:rPr lang="en-US" dirty="0"/>
              <a:t>note: both buttons can be tied to the same action </a:t>
            </a:r>
          </a:p>
          <a:p>
            <a:pPr lvl="1"/>
            <a:r>
              <a:rPr lang="en-US" dirty="0"/>
              <a:t>also create a label to display the # of rolls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2434B4-AA02-9243-901A-CCA3F7634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55C7A1-D7A7-8D45-8037-BC8E236E5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1100" y="3538884"/>
            <a:ext cx="7315200" cy="37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50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33858-27AE-E84D-9B30-4F230AF84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Dice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07580-5445-BD45-99BD-DA208EB92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1295400"/>
          </a:xfrm>
        </p:spPr>
        <p:txBody>
          <a:bodyPr/>
          <a:lstStyle/>
          <a:p>
            <a:r>
              <a:rPr lang="en-US" dirty="0"/>
              <a:t>would like to ensure that the pair of dice are always centered</a:t>
            </a:r>
          </a:p>
          <a:p>
            <a:pPr lvl="1"/>
            <a:r>
              <a:rPr lang="en-US" dirty="0"/>
              <a:t>could try to do it with alignment and layout constraints – TRICKY</a:t>
            </a:r>
          </a:p>
          <a:p>
            <a:pPr lvl="1"/>
            <a:r>
              <a:rPr lang="en-US" dirty="0"/>
              <a:t>better solution, group the two dice together, then center the grouping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4A781-C99E-0D4E-8949-F8A86ABF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4B634E-054B-9C4E-ABCA-7F4699FED3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514600"/>
            <a:ext cx="7848600" cy="47369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7DA8C0-99DA-EB49-9951-E45F7015803E}"/>
              </a:ext>
            </a:extLst>
          </p:cNvPr>
          <p:cNvSpPr txBox="1"/>
          <p:nvPr/>
        </p:nvSpPr>
        <p:spPr>
          <a:xfrm>
            <a:off x="5715000" y="3657600"/>
            <a:ext cx="3622675" cy="230832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n-lt"/>
              </a:rPr>
              <a:t>select the two dice buttons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n-lt"/>
              </a:rPr>
              <a:t>click on the Embed In icon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n-lt"/>
              </a:rPr>
              <a:t>select Stack View – this embeds them in a grouping (in this case, horizontal)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n-lt"/>
              </a:rPr>
              <a:t>note: this may resize badly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F8D23B8-D93D-8A46-A725-D7C55AE1189B}"/>
              </a:ext>
            </a:extLst>
          </p:cNvPr>
          <p:cNvCxnSpPr>
            <a:cxnSpLocks/>
          </p:cNvCxnSpPr>
          <p:nvPr/>
        </p:nvCxnSpPr>
        <p:spPr bwMode="auto">
          <a:xfrm>
            <a:off x="7620000" y="5965924"/>
            <a:ext cx="0" cy="358676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1629585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33858-27AE-E84D-9B30-4F230AF84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07580-5445-BD45-99BD-DA208EB92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43000"/>
            <a:ext cx="8702675" cy="1295400"/>
          </a:xfrm>
        </p:spPr>
        <p:txBody>
          <a:bodyPr/>
          <a:lstStyle/>
          <a:p>
            <a:r>
              <a:rPr lang="en-US" dirty="0"/>
              <a:t>to adjust the sizes &amp; layout of the dice images</a:t>
            </a:r>
          </a:p>
          <a:p>
            <a:pPr lvl="1"/>
            <a:r>
              <a:rPr lang="en-US" dirty="0"/>
              <a:t>select the Stack View &amp; set its constraints</a:t>
            </a:r>
          </a:p>
          <a:p>
            <a:pPr lvl="2"/>
            <a:r>
              <a:rPr lang="en-US" dirty="0"/>
              <a:t>e.g., Leading &amp; Trailing at 50 from Safe Area; Vertically centered</a:t>
            </a:r>
          </a:p>
          <a:p>
            <a:pPr lvl="1"/>
            <a:r>
              <a:rPr lang="en-US" dirty="0"/>
              <a:t>if desired, in Attributes Inspector set Spacing = Standard, Distribution = Fill Equally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4A781-C99E-0D4E-8949-F8A86ABF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F88171-C08E-4140-8D56-0A8ED9D516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33" y="2478741"/>
            <a:ext cx="7337417" cy="50376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45E31D-E281-BF49-97B8-F3ADC63778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3452" y="349570"/>
            <a:ext cx="2415023" cy="42381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5C4ACA-FD85-A245-9441-D411ACD918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1353" y="4359686"/>
            <a:ext cx="3905554" cy="222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32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33858-27AE-E84D-9B30-4F230AF84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07580-5445-BD45-99BD-DA208EB92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2889408"/>
          </a:xfrm>
        </p:spPr>
        <p:txBody>
          <a:bodyPr/>
          <a:lstStyle/>
          <a:p>
            <a:r>
              <a:rPr lang="en-US" dirty="0"/>
              <a:t>since the dice are buttons, you have to tap on one of the die images to roll</a:t>
            </a:r>
          </a:p>
          <a:p>
            <a:pPr lvl="1"/>
            <a:r>
              <a:rPr lang="en-US" dirty="0"/>
              <a:t>what if we wanted to be able to tap anywhere on the screen?</a:t>
            </a:r>
          </a:p>
          <a:p>
            <a:pPr lvl="1"/>
            <a:endParaRPr lang="en-US" dirty="0"/>
          </a:p>
          <a:p>
            <a:r>
              <a:rPr lang="en-US" dirty="0"/>
              <a:t>could instead use a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UIImageView</a:t>
            </a:r>
            <a:r>
              <a:rPr lang="en-US" dirty="0"/>
              <a:t> for each die image</a:t>
            </a:r>
          </a:p>
          <a:p>
            <a:r>
              <a:rPr lang="en-US" dirty="0"/>
              <a:t>add a Tap Gesture Recognizer to the view</a:t>
            </a:r>
          </a:p>
          <a:p>
            <a:pPr lvl="1"/>
            <a:r>
              <a:rPr lang="en-US" dirty="0"/>
              <a:t>drag Tap Gesture Recognizer from the Library to the main View </a:t>
            </a:r>
          </a:p>
          <a:p>
            <a:pPr lvl="1"/>
            <a:r>
              <a:rPr lang="en-US" dirty="0"/>
              <a:t>this adds an icon above the storyboard</a:t>
            </a:r>
          </a:p>
          <a:p>
            <a:pPr lvl="1"/>
            <a:r>
              <a:rPr lang="en-US" dirty="0"/>
              <a:t>control-drag from that icon to the </a:t>
            </a:r>
            <a:r>
              <a:rPr lang="en-US" dirty="0" err="1"/>
              <a:t>ViewController</a:t>
            </a:r>
            <a:r>
              <a:rPr lang="en-US" dirty="0"/>
              <a:t> to create an Action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4A781-C99E-0D4E-8949-F8A86ABF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99C0A6-A439-6C49-90BE-1A96F7C8A7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199" y="3977480"/>
            <a:ext cx="6904037" cy="3452019"/>
          </a:xfrm>
          <a:prstGeom prst="rect">
            <a:avLst/>
          </a:prstGeom>
        </p:spPr>
      </p:pic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BBF509D7-96BC-F244-A13D-A8DC5ABE3F6A}"/>
              </a:ext>
            </a:extLst>
          </p:cNvPr>
          <p:cNvCxnSpPr>
            <a:cxnSpLocks/>
          </p:cNvCxnSpPr>
          <p:nvPr/>
        </p:nvCxnSpPr>
        <p:spPr bwMode="auto">
          <a:xfrm>
            <a:off x="1530350" y="4355942"/>
            <a:ext cx="2051050" cy="368458"/>
          </a:xfrm>
          <a:prstGeom prst="bentConnector3">
            <a:avLst>
              <a:gd name="adj1" fmla="val 960"/>
            </a:avLst>
          </a:prstGeom>
          <a:solidFill>
            <a:schemeClr val="accent1"/>
          </a:solidFill>
          <a:ln w="63500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899123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43C17-D73B-BB4A-9514-1916C1FC4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Model-View-Controller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D5144-D82E-DE4E-9737-DBC5A093B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both versions of the dice app,</a:t>
            </a:r>
          </a:p>
          <a:p>
            <a:pPr lvl="1"/>
            <a:r>
              <a:rPr lang="en-US" dirty="0"/>
              <a:t>the logic of the app is defined in the Die struct		MODEL</a:t>
            </a:r>
          </a:p>
          <a:p>
            <a:pPr lvl="1"/>
            <a:r>
              <a:rPr lang="en-US" dirty="0"/>
              <a:t>the user interface is defined in the storyboard		VIEW</a:t>
            </a:r>
          </a:p>
          <a:p>
            <a:pPr lvl="1" algn="just"/>
            <a:r>
              <a:rPr lang="en-US" dirty="0"/>
              <a:t>the </a:t>
            </a:r>
            <a:r>
              <a:rPr lang="en-US" dirty="0" err="1"/>
              <a:t>ViewController</a:t>
            </a:r>
            <a:r>
              <a:rPr lang="en-US" dirty="0"/>
              <a:t> connects interface with the logic		CONTROLLER</a:t>
            </a:r>
          </a:p>
          <a:p>
            <a:pPr lvl="1" algn="just"/>
            <a:endParaRPr lang="en-US" dirty="0"/>
          </a:p>
          <a:p>
            <a:pPr algn="just"/>
            <a:r>
              <a:rPr lang="en-US" dirty="0"/>
              <a:t>we want to strive for this division of labor</a:t>
            </a:r>
          </a:p>
          <a:p>
            <a:pPr lvl="1" algn="just"/>
            <a:r>
              <a:rPr lang="en-US" dirty="0"/>
              <a:t>encourages modular design, supports code reuse, keeps the controller simple</a:t>
            </a:r>
          </a:p>
          <a:p>
            <a:pPr lvl="1" algn="just"/>
            <a:endParaRPr lang="en-US" dirty="0"/>
          </a:p>
          <a:p>
            <a:pPr lvl="1" algn="just"/>
            <a:r>
              <a:rPr lang="en-US" dirty="0"/>
              <a:t>general rule of thumb -- the </a:t>
            </a:r>
            <a:r>
              <a:rPr lang="en-US" dirty="0" err="1"/>
              <a:t>VewiController</a:t>
            </a:r>
            <a:r>
              <a:rPr lang="en-US" dirty="0"/>
              <a:t> class can have:</a:t>
            </a:r>
          </a:p>
          <a:p>
            <a:pPr lvl="2" algn="just"/>
            <a:r>
              <a:rPr lang="en-US" dirty="0"/>
              <a:t>fields that are (1) structs/objects defined in separate files or (2) </a:t>
            </a:r>
            <a:r>
              <a:rPr lang="en-US" dirty="0" err="1"/>
              <a:t>IBOutlets</a:t>
            </a:r>
            <a:endParaRPr lang="en-US" dirty="0"/>
          </a:p>
          <a:p>
            <a:pPr lvl="2" algn="just"/>
            <a:r>
              <a:rPr lang="en-US" dirty="0"/>
              <a:t>methods that are </a:t>
            </a:r>
            <a:r>
              <a:rPr lang="en-US" dirty="0" err="1"/>
              <a:t>IBActions</a:t>
            </a:r>
            <a:r>
              <a:rPr lang="en-US" dirty="0"/>
              <a:t> and primarily perform intermediary steps</a:t>
            </a:r>
          </a:p>
          <a:p>
            <a:pPr lvl="3" algn="just">
              <a:buFont typeface="Wingdings" pitchFamily="2" charset="2"/>
              <a:buChar char="ü"/>
            </a:pPr>
            <a:r>
              <a:rPr lang="en-US" dirty="0">
                <a:latin typeface="+mn-lt"/>
              </a:rPr>
              <a:t>access attributes of the </a:t>
            </a:r>
            <a:r>
              <a:rPr lang="en-US" dirty="0" err="1">
                <a:latin typeface="+mn-lt"/>
              </a:rPr>
              <a:t>IBOutlets</a:t>
            </a:r>
            <a:r>
              <a:rPr lang="en-US" dirty="0">
                <a:latin typeface="+mn-lt"/>
              </a:rPr>
              <a:t> (e.g., label text or background color)</a:t>
            </a:r>
          </a:p>
          <a:p>
            <a:pPr lvl="3" algn="just">
              <a:buFont typeface="Wingdings" pitchFamily="2" charset="2"/>
              <a:buChar char="ü"/>
            </a:pPr>
            <a:r>
              <a:rPr lang="en-US" dirty="0">
                <a:latin typeface="+mn-lt"/>
              </a:rPr>
              <a:t>call methods of struct/class objects</a:t>
            </a:r>
          </a:p>
          <a:p>
            <a:pPr lvl="3" algn="just">
              <a:buFont typeface="Wingdings" pitchFamily="2" charset="2"/>
              <a:buChar char="ü"/>
            </a:pPr>
            <a:r>
              <a:rPr lang="en-US" dirty="0">
                <a:latin typeface="+mn-lt"/>
              </a:rPr>
              <a:t>display the results of method calls in </a:t>
            </a:r>
            <a:r>
              <a:rPr lang="en-US" dirty="0" err="1">
                <a:latin typeface="+mn-lt"/>
              </a:rPr>
              <a:t>IBOutlets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3DE842-4F89-5846-BF7A-C275C3720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94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E5087-93E5-0648-A08A-AC53920EF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 2.1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9BA63-5102-1B43-B803-70DA4F2AF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1219200"/>
          </a:xfrm>
        </p:spPr>
        <p:txBody>
          <a:bodyPr/>
          <a:lstStyle/>
          <a:p>
            <a:r>
              <a:rPr lang="en-US" dirty="0"/>
              <a:t>reimplement your Executive Decision Maker app using a struct for the model</a:t>
            </a:r>
          </a:p>
          <a:p>
            <a:pPr lvl="1"/>
            <a:r>
              <a:rPr lang="en-US" dirty="0"/>
              <a:t>behavior should be the same, but the logic is defined in a separate struct</a:t>
            </a:r>
          </a:p>
          <a:p>
            <a:pPr lvl="1"/>
            <a:r>
              <a:rPr lang="en-US" dirty="0"/>
              <a:t>should significantly simplify the </a:t>
            </a:r>
            <a:r>
              <a:rPr lang="en-US" dirty="0" err="1"/>
              <a:t>ViewController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BB2C5-B3EA-F54C-872B-F4AC83D07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2C4BC2-E47C-AA44-A3CB-CDFCF1F199D3}"/>
              </a:ext>
            </a:extLst>
          </p:cNvPr>
          <p:cNvSpPr txBox="1"/>
          <p:nvPr/>
        </p:nvSpPr>
        <p:spPr>
          <a:xfrm>
            <a:off x="876300" y="2656106"/>
            <a:ext cx="8267700" cy="41857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struct Decider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  private let options: [String]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(between options: [String])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self.options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options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getAnswer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 -&gt; String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return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self.options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Int.random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(in: 0..&lt;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options.count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decisionMaker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Decider(between: ["YES", "NO", "MAYBE"])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decisionMaker.getAnswer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 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 either "YES", "NO", or "MAYBE"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  <a:sym typeface="Wingdings" pitchFamily="2" charset="2"/>
            </a:endParaRP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var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dinnerPicker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 = Decider(between: ["pizza", "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chinese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", "tacos", "salad"])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  <a:sym typeface="Wingdings" pitchFamily="2" charset="2"/>
            </a:endParaRP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dinnerPicker.getAnswer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()		 one of the dinner options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832223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E5087-93E5-0648-A08A-AC53920EF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 2.2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9BA63-5102-1B43-B803-70DA4F2AF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1219200"/>
          </a:xfrm>
        </p:spPr>
        <p:txBody>
          <a:bodyPr/>
          <a:lstStyle/>
          <a:p>
            <a:r>
              <a:rPr lang="en-US" dirty="0"/>
              <a:t>follow the tutorial in Unit 2 to create a calculator interface</a:t>
            </a:r>
          </a:p>
          <a:p>
            <a:pPr lvl="1"/>
            <a:r>
              <a:rPr lang="en-US" dirty="0"/>
              <a:t>define the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CalculatorModel</a:t>
            </a:r>
            <a:r>
              <a:rPr lang="en-US" dirty="0"/>
              <a:t> struct to serve as the model</a:t>
            </a:r>
          </a:p>
          <a:p>
            <a:pPr lvl="1"/>
            <a:r>
              <a:rPr lang="en-US" dirty="0"/>
              <a:t>update the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ViewController</a:t>
            </a:r>
            <a:r>
              <a:rPr lang="en-US" dirty="0"/>
              <a:t> to connect the View &amp; the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BB2C5-B3EA-F54C-872B-F4AC83D07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2C4BC2-E47C-AA44-A3CB-CDFCF1F199D3}"/>
              </a:ext>
            </a:extLst>
          </p:cNvPr>
          <p:cNvSpPr txBox="1"/>
          <p:nvPr/>
        </p:nvSpPr>
        <p:spPr>
          <a:xfrm>
            <a:off x="685800" y="2563624"/>
            <a:ext cx="5676900" cy="438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CalculatorModel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   private(set)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currentValue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0.0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   private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lastOp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"+"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   mutating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apply(op: String, with number: Double) {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if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self.lastOp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== "=" {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self.currentValue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number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}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else if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self.lastOp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== "+" {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self.currentValue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+= number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}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else if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self.lastOp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== "-" {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self.currentValue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-= number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}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else if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self.lastOp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== "*" ||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self.lastOp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== "x" {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self.currentValue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*= number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}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else if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self.lastOp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== "/" ||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self.lastOp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== "÷" {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self.currentValue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/= number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}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self.lastOp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op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pPr>
              <a:lnSpc>
                <a:spcPct val="80000"/>
              </a:lnSpc>
            </a:pPr>
            <a:b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   mutating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clear() {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self.currentValue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0.0;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self.lastOp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"="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pPr>
              <a:lnSpc>
                <a:spcPct val="80000"/>
              </a:lnSpc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10" name="Picture 9" descr="A close up of a screen&#13;&#10;&#13;&#10;Description automatically generated">
            <a:extLst>
              <a:ext uri="{FF2B5EF4-FFF2-40B4-BE49-F238E27FC236}">
                <a16:creationId xmlns:a16="http://schemas.microsoft.com/office/drawing/2014/main" id="{F3699551-91B7-7042-9E43-69F56FA1C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376" y="2590800"/>
            <a:ext cx="2477224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24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interpolations &amp; comparisons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5791200"/>
          </a:xfrm>
        </p:spPr>
        <p:txBody>
          <a:bodyPr/>
          <a:lstStyle/>
          <a:p>
            <a:pPr marL="287338" lvl="1" indent="-276225">
              <a:lnSpc>
                <a:spcPct val="90000"/>
              </a:lnSpc>
            </a:pPr>
            <a:r>
              <a:rPr lang="en-US" dirty="0"/>
              <a:t>String interpolations make it easy to embed values in Strings</a:t>
            </a:r>
          </a:p>
          <a:p>
            <a:pPr marL="287338" lvl="1" indent="-276225">
              <a:lnSpc>
                <a:spcPct val="90000"/>
              </a:lnSpc>
            </a:pPr>
            <a:endParaRPr lang="en-US" sz="1200" dirty="0"/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var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a = 7</a:t>
            </a: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var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b = 2</a:t>
            </a: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print("The sum of \(a) and \(b) is \(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a+b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)")</a:t>
            </a:r>
          </a:p>
          <a:p>
            <a:pPr marL="287338" lvl="1" indent="-276225">
              <a:lnSpc>
                <a:spcPct val="90000"/>
              </a:lnSpc>
            </a:pPr>
            <a:endParaRPr lang="en-US" dirty="0"/>
          </a:p>
          <a:p>
            <a:pPr marL="287338" lvl="1" indent="-276225">
              <a:lnSpc>
                <a:spcPct val="90000"/>
              </a:lnSpc>
            </a:pPr>
            <a:r>
              <a:rPr lang="en-US" dirty="0"/>
              <a:t>comparison operators can be applied to Strings</a:t>
            </a:r>
          </a:p>
          <a:p>
            <a:pPr marL="287338" lvl="1" indent="-276225">
              <a:lnSpc>
                <a:spcPct val="90000"/>
              </a:lnSpc>
            </a:pPr>
            <a:endParaRPr lang="en-US" sz="1200" dirty="0"/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if str1 == str2 { </a:t>
            </a: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   print("same") </a:t>
            </a: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endParaRPr lang="en-US" sz="1400" dirty="0">
              <a:latin typeface="Courier New" charset="0"/>
              <a:ea typeface="Courier New" charset="0"/>
              <a:cs typeface="Courier New" charset="0"/>
            </a:endParaRP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if str1 != "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foobar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" { </a:t>
            </a: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   print("not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foobar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")</a:t>
            </a: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   if str1 &lt; "bar" { </a:t>
            </a: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     print("before bar") </a:t>
            </a: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   }</a:t>
            </a: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   else if str1 &gt;= "foo" { </a:t>
            </a: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       print("foo or after") </a:t>
            </a: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   }</a:t>
            </a: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   else {</a:t>
            </a: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       print("between bar and foo")</a:t>
            </a: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   }</a:t>
            </a: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}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	</a:t>
            </a:r>
            <a:endParaRPr lang="en-US" sz="16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57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Optionals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199"/>
            <a:ext cx="8702675" cy="5715001"/>
          </a:xfrm>
        </p:spPr>
        <p:txBody>
          <a:bodyPr/>
          <a:lstStyle/>
          <a:p>
            <a:r>
              <a:rPr lang="en-US" dirty="0"/>
              <a:t>for HW 2.,2, you will need to know about </a:t>
            </a:r>
            <a:r>
              <a:rPr lang="en-US" dirty="0" err="1"/>
              <a:t>Optionals</a:t>
            </a:r>
            <a:endParaRPr lang="en-US" dirty="0"/>
          </a:p>
          <a:p>
            <a:endParaRPr lang="en-US" dirty="0"/>
          </a:p>
          <a:p>
            <a:r>
              <a:rPr lang="en-US" dirty="0"/>
              <a:t>Swift is extremely picky about types</a:t>
            </a:r>
          </a:p>
          <a:p>
            <a:pPr lvl="1"/>
            <a:r>
              <a:rPr lang="en-US" dirty="0"/>
              <a:t>recall that you can create an </a:t>
            </a:r>
            <a:r>
              <a:rPr lang="en-US" dirty="0" err="1"/>
              <a:t>Int</a:t>
            </a:r>
            <a:r>
              <a:rPr lang="en-US" dirty="0"/>
              <a:t> value out of a String</a:t>
            </a:r>
          </a:p>
          <a:p>
            <a:pPr lvl="1"/>
            <a:endParaRPr lang="en-US" dirty="0"/>
          </a:p>
          <a:p>
            <a:pPr marL="857250" lvl="2" indent="0"/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x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("23")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but what happens if the String is not just digits?</a:t>
            </a:r>
            <a:endParaRPr lang="en-US" sz="1600" dirty="0">
              <a:latin typeface="Courier New" charset="0"/>
              <a:ea typeface="Courier New" charset="0"/>
              <a:cs typeface="Courier New" charset="0"/>
            </a:endParaRPr>
          </a:p>
          <a:p>
            <a:pPr lvl="1"/>
            <a:endParaRPr lang="en-US" dirty="0"/>
          </a:p>
          <a:p>
            <a:pPr marL="857250" lvl="2" indent="0"/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y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("foo")</a:t>
            </a:r>
          </a:p>
          <a:p>
            <a:pPr lvl="1"/>
            <a:endParaRPr lang="en-US" dirty="0"/>
          </a:p>
          <a:p>
            <a:r>
              <a:rPr lang="en-US" dirty="0"/>
              <a:t>for values that could be undefined, Swift uses an Optional Type </a:t>
            </a:r>
          </a:p>
          <a:p>
            <a:pPr lvl="1"/>
            <a:r>
              <a:rPr lang="en-US" dirty="0"/>
              <a:t>Optional is a wrapper (think Integer in Java), either wraps the value or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nil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  <a:p>
            <a:pPr marL="857250" lvl="2" indent="0"/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x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("23")	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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Optional(23)</a:t>
            </a:r>
          </a:p>
          <a:p>
            <a:pPr marL="857250" lvl="2" indent="0"/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57250" lvl="2" indent="0"/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y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("foo")	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 nil</a:t>
            </a:r>
          </a:p>
          <a:p>
            <a:pPr lvl="2"/>
            <a:endParaRPr lang="en-US" sz="16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0511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B8279-BB92-134C-8077-C56F4A6AC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Unwrapping </a:t>
            </a:r>
            <a:r>
              <a:rPr lang="en-US" dirty="0" err="1"/>
              <a:t>Optionals</a:t>
            </a:r>
            <a:r>
              <a:rPr lang="en-US" dirty="0"/>
              <a:t> with 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5B311-A524-3140-856F-5327BD99A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simplest way to unwrap an Optional is using !</a:t>
            </a:r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x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("23")	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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Optional(23)</a:t>
            </a:r>
          </a:p>
          <a:p>
            <a:pPr marL="457200" lvl="1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y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("23")!	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Wingdings" pitchFamily="2" charset="2"/>
              </a:rPr>
              <a:t> 23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r>
              <a:rPr lang="en-US" dirty="0"/>
              <a:t>this is dangerous in general</a:t>
            </a:r>
          </a:p>
          <a:p>
            <a:pPr lvl="1"/>
            <a:r>
              <a:rPr lang="en-US" dirty="0"/>
              <a:t>unwrapping a nil value causes an error</a:t>
            </a:r>
          </a:p>
          <a:p>
            <a:pPr lvl="1"/>
            <a:r>
              <a:rPr lang="en-US" dirty="0"/>
              <a:t>only over do it if you are sure you have a wrapped value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or, can check before unwrapping</a:t>
            </a:r>
          </a:p>
          <a:p>
            <a:pPr marL="457200" lvl="1" indent="0">
              <a:buNone/>
            </a:pPr>
            <a:endParaRPr lang="en-US" dirty="0"/>
          </a:p>
          <a:p>
            <a:pPr marL="857250" lvl="2" indent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let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???</a:t>
            </a:r>
          </a:p>
          <a:p>
            <a:pPr marL="857250" lvl="2" indent="0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57250" lvl="2" indent="0"/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value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857250" lvl="2" indent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if value != nil {</a:t>
            </a:r>
          </a:p>
          <a:p>
            <a:pPr marL="857250" lvl="2" indent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print(value!)</a:t>
            </a:r>
          </a:p>
          <a:p>
            <a:pPr marL="857250" lvl="2" indent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2D25A-C932-F54B-8BB3-41A5CE0D7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598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B8FE7-F8F5-2E4C-96EB-01EFFBD28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! vs. if-let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70FEE-FC1C-EF42-AA00-41965C747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199"/>
            <a:ext cx="8702675" cy="5934075"/>
          </a:xfrm>
        </p:spPr>
        <p:txBody>
          <a:bodyPr/>
          <a:lstStyle/>
          <a:p>
            <a:pPr marL="57150" indent="0"/>
            <a:r>
              <a:rPr lang="en-US" dirty="0"/>
              <a:t>Swift provides a control statement to do this more cleanly: if-let</a:t>
            </a:r>
          </a:p>
          <a:p>
            <a:pPr lvl="1"/>
            <a:r>
              <a:rPr lang="en-US" dirty="0"/>
              <a:t>if the assigned value is not nil, it is unwrapped and the test succeeds</a:t>
            </a:r>
          </a:p>
          <a:p>
            <a:pPr marL="857250" lvl="2" indent="0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57250" lvl="2" indent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if let value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857250" lvl="2" indent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print(value)</a:t>
            </a:r>
          </a:p>
          <a:p>
            <a:pPr marL="857250" lvl="2" indent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800" dirty="0"/>
          </a:p>
          <a:p>
            <a:pPr marL="857250" lvl="2" indent="0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57250" lvl="2" indent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</a:p>
          <a:p>
            <a:pPr marL="857250" lvl="2" indent="0"/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57250" lvl="2" indent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if let value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857250" lvl="2" indent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print(value)</a:t>
            </a:r>
          </a:p>
          <a:p>
            <a:pPr marL="857250" lvl="2" indent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857250" lvl="2" indent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else {</a:t>
            </a:r>
          </a:p>
          <a:p>
            <a:pPr marL="857250" lvl="2" indent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print("\(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does not represent an integer")</a:t>
            </a:r>
          </a:p>
          <a:p>
            <a:pPr marL="857250" lvl="2" indent="0"/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800" dirty="0"/>
          </a:p>
          <a:p>
            <a:pPr marL="857250" lvl="2" indent="0"/>
            <a:endParaRPr lang="en-US" dirty="0"/>
          </a:p>
          <a:p>
            <a:pPr marL="857250" lvl="2" indent="0"/>
            <a:endParaRPr lang="en-US" dirty="0"/>
          </a:p>
          <a:p>
            <a:pPr marL="57150" indent="0"/>
            <a:r>
              <a:rPr lang="en-US" dirty="0" err="1"/>
              <a:t>Optionals</a:t>
            </a:r>
            <a:r>
              <a:rPr lang="en-US" dirty="0"/>
              <a:t> are common in Swift, whenever an undefined value is possible</a:t>
            </a:r>
          </a:p>
          <a:p>
            <a:pPr marL="757238" lvl="1" indent="-284163"/>
            <a:r>
              <a:rPr lang="en-US" dirty="0"/>
              <a:t>in particular, many UI elements have fields/methods that use </a:t>
            </a:r>
            <a:r>
              <a:rPr lang="en-US" dirty="0" err="1"/>
              <a:t>Optionals</a:t>
            </a:r>
            <a:endParaRPr lang="en-US" dirty="0"/>
          </a:p>
          <a:p>
            <a:pPr marL="57150" indent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506C53-8FEA-2F42-9DB1-A2116621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665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F2C2F-64FE-9340-BCA9-62FAC57DA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Optionals</a:t>
            </a:r>
            <a:r>
              <a:rPr lang="en-US" dirty="0"/>
              <a:t> in </a:t>
            </a:r>
            <a:r>
              <a:rPr lang="en-US" dirty="0" err="1"/>
              <a:t>UIKit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42880-AED7-C342-B340-FFE36170B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43000"/>
            <a:ext cx="8702675" cy="1981200"/>
          </a:xfrm>
        </p:spPr>
        <p:txBody>
          <a:bodyPr/>
          <a:lstStyle/>
          <a:p>
            <a:r>
              <a:rPr lang="en-US" dirty="0"/>
              <a:t>consider a simple counter app</a:t>
            </a:r>
          </a:p>
          <a:p>
            <a:pPr lvl="1"/>
            <a:r>
              <a:rPr lang="en-US" dirty="0"/>
              <a:t>have a counter (initially 0) centered in a label</a:t>
            </a:r>
          </a:p>
          <a:p>
            <a:pPr lvl="1"/>
            <a:r>
              <a:rPr lang="en-US" dirty="0"/>
              <a:t>use a Tap Gesture Recognizer to increment the counter when tapped</a:t>
            </a:r>
          </a:p>
          <a:p>
            <a:pPr lvl="1"/>
            <a:endParaRPr lang="en-US" sz="1200" dirty="0"/>
          </a:p>
          <a:p>
            <a:pPr lvl="1"/>
            <a:r>
              <a:rPr lang="en-US" dirty="0"/>
              <a:t>can access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label.text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to get the text displayed in the label</a:t>
            </a:r>
          </a:p>
          <a:p>
            <a:pPr lvl="1"/>
            <a:r>
              <a:rPr lang="en-US" dirty="0"/>
              <a:t>can then convert that to an </a:t>
            </a:r>
            <a:r>
              <a:rPr lang="en-US" dirty="0" err="1"/>
              <a:t>Int</a:t>
            </a:r>
            <a:r>
              <a:rPr lang="en-US" dirty="0"/>
              <a:t>, add 1, and display the incremented value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F555EE-C15E-1B47-8A86-3EE8303CD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8FC28C-0FEB-DC40-B98D-2EA653B4E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895600"/>
            <a:ext cx="8382000" cy="455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212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F2C2F-64FE-9340-BCA9-62FAC57DA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Unwrapping the </a:t>
            </a:r>
            <a:r>
              <a:rPr lang="en-US" dirty="0" err="1"/>
              <a:t>Optionals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42880-AED7-C342-B340-FFE36170B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1957056"/>
          </a:xfrm>
        </p:spPr>
        <p:txBody>
          <a:bodyPr/>
          <a:lstStyle/>
          <a:p>
            <a:r>
              <a:rPr lang="en-US" dirty="0"/>
              <a:t>there are two problems: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counterLabel.text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returns an Optional (since the text may not be defined)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 also returns an Optional (as previously discussed)</a:t>
            </a:r>
          </a:p>
          <a:p>
            <a:pPr marL="857250" lvl="1" indent="-457200">
              <a:buFont typeface="+mj-lt"/>
              <a:buAutoNum type="arabicPeriod"/>
            </a:pPr>
            <a:endParaRPr lang="en-US" sz="1400" dirty="0"/>
          </a:p>
          <a:p>
            <a:pPr marL="871538" lvl="1" indent="-455613"/>
            <a:r>
              <a:rPr lang="en-US" dirty="0"/>
              <a:t>since we are confident that the label will always contain a number, using ! is OK</a:t>
            </a:r>
          </a:p>
          <a:p>
            <a:pPr marL="871538" lvl="1" indent="-455613"/>
            <a:r>
              <a:rPr lang="en-US" dirty="0"/>
              <a:t>it must be applied twice, one for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counterLabel.text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and one for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F555EE-C15E-1B47-8A86-3EE8303CD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77E440-707B-684C-9B93-6281245F8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176256"/>
            <a:ext cx="7620000" cy="413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9903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0E52-E06D-0045-89F2-6F7AC8E48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Inspecting variable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32080-631C-3F44-9840-39010551A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990600"/>
          </a:xfrm>
        </p:spPr>
        <p:txBody>
          <a:bodyPr/>
          <a:lstStyle/>
          <a:p>
            <a:r>
              <a:rPr lang="en-US" dirty="0"/>
              <a:t>recall: can get info on a variable in </a:t>
            </a:r>
            <a:r>
              <a:rPr lang="en-US" dirty="0" err="1"/>
              <a:t>Xcode</a:t>
            </a:r>
            <a:r>
              <a:rPr lang="en-US" dirty="0"/>
              <a:t> by Option-clicking</a:t>
            </a:r>
          </a:p>
          <a:p>
            <a:pPr lvl="1"/>
            <a:r>
              <a:rPr lang="en-US" dirty="0"/>
              <a:t>Option-clicking on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counterLabel.text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shows that its type is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String?</a:t>
            </a:r>
          </a:p>
          <a:p>
            <a:pPr lvl="1"/>
            <a:r>
              <a:rPr lang="en-US" dirty="0"/>
              <a:t>the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r>
              <a:rPr lang="en-US" dirty="0"/>
              <a:t> at the end denotes Optional  (e.g.,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returns a value of type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?)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3EC60F-DEAF-6C4E-9778-8CF00DD9F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CAEC14-CC63-2C44-A1CC-495D8F7A0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62" y="2514600"/>
            <a:ext cx="8702675" cy="452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331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0E52-E06D-0045-89F2-6F7AC8E48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Unwrapping Outlets?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32080-631C-3F44-9840-39010551A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990600"/>
          </a:xfrm>
        </p:spPr>
        <p:txBody>
          <a:bodyPr/>
          <a:lstStyle/>
          <a:p>
            <a:r>
              <a:rPr lang="en-US" dirty="0"/>
              <a:t>in case you are curious:</a:t>
            </a:r>
          </a:p>
          <a:p>
            <a:pPr lvl="1"/>
            <a:r>
              <a:rPr lang="en-US" dirty="0"/>
              <a:t>the ! at the end of Outlet types is related but different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it warns that the app will crash if the Outlet is not connected to a UI element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3EC60F-DEAF-6C4E-9778-8CF00DD9F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429DFA-C185-DF43-935B-33EFC84B7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16560"/>
            <a:ext cx="7924800" cy="430450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FCC2C42-F214-DC42-B7D4-E3ECDFAEFE9F}"/>
              </a:ext>
            </a:extLst>
          </p:cNvPr>
          <p:cNvCxnSpPr>
            <a:cxnSpLocks/>
          </p:cNvCxnSpPr>
          <p:nvPr/>
        </p:nvCxnSpPr>
        <p:spPr bwMode="auto">
          <a:xfrm flipH="1">
            <a:off x="7162800" y="5105400"/>
            <a:ext cx="1981200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660297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properties &amp;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5791200"/>
          </a:xfrm>
        </p:spPr>
        <p:txBody>
          <a:bodyPr/>
          <a:lstStyle/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endParaRPr lang="en-US" dirty="0">
              <a:cs typeface="Courier New" charset="0"/>
              <a:sym typeface="Wingdings"/>
            </a:endParaRP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var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str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= "Creighton"</a:t>
            </a: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endParaRPr lang="en-US" sz="1400" dirty="0">
              <a:latin typeface="Courier New" charset="0"/>
              <a:ea typeface="Courier New" charset="0"/>
              <a:cs typeface="Courier New" charset="0"/>
            </a:endParaRP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str.count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		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 9</a:t>
            </a: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endParaRPr lang="en-US" sz="1400" dirty="0">
              <a:latin typeface="Courier New" charset="0"/>
              <a:ea typeface="Courier New" charset="0"/>
              <a:cs typeface="Courier New" charset="0"/>
              <a:sym typeface="Wingdings"/>
            </a:endParaRP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r>
              <a:rPr lang="en-US" sz="14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str.lowercased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()	 "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creighton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"</a:t>
            </a: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endParaRPr lang="en-US" sz="1400" dirty="0">
              <a:latin typeface="Courier New" charset="0"/>
              <a:ea typeface="Courier New" charset="0"/>
              <a:cs typeface="Courier New" charset="0"/>
              <a:sym typeface="Wingdings"/>
            </a:endParaRP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r>
              <a:rPr lang="en-US" sz="14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str.uppercased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()	 "CREIGHTON"</a:t>
            </a: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endParaRPr lang="en-US" sz="1400" dirty="0">
              <a:latin typeface="Courier New" charset="0"/>
              <a:ea typeface="Courier New" charset="0"/>
              <a:cs typeface="Courier New" charset="0"/>
              <a:sym typeface="Wingdings"/>
            </a:endParaRP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r>
              <a:rPr lang="en-US" sz="14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str.contains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("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igh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")	 true</a:t>
            </a: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endParaRPr lang="en-US" sz="1400" dirty="0">
              <a:latin typeface="Courier New" charset="0"/>
              <a:ea typeface="Courier New" charset="0"/>
              <a:cs typeface="Courier New" charset="0"/>
              <a:sym typeface="Wingdings"/>
            </a:endParaRP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r>
              <a:rPr lang="en-US" sz="14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str.hasPrefix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("Cr")	 true</a:t>
            </a:r>
            <a:endParaRPr lang="en-US" sz="1400" dirty="0">
              <a:latin typeface="Courier New" charset="0"/>
              <a:ea typeface="Courier New" charset="0"/>
              <a:cs typeface="Courier New" charset="0"/>
            </a:endParaRP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endParaRPr lang="en-US" sz="1400" dirty="0">
              <a:latin typeface="Courier New" charset="0"/>
              <a:ea typeface="Courier New" charset="0"/>
              <a:cs typeface="Courier New" charset="0"/>
              <a:sym typeface="Wingdings"/>
            </a:endParaRP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r>
              <a:rPr lang="en-US" sz="14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str.hasSuffix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("ton")	 true</a:t>
            </a:r>
            <a:endParaRPr lang="en-US" sz="1400" dirty="0">
              <a:latin typeface="Courier New" charset="0"/>
              <a:ea typeface="Courier New" charset="0"/>
              <a:cs typeface="Courier New" charset="0"/>
            </a:endParaRPr>
          </a:p>
          <a:p>
            <a:pPr marL="687388" lvl="2" indent="-276225">
              <a:lnSpc>
                <a:spcPct val="90000"/>
              </a:lnSpc>
            </a:pPr>
            <a:endParaRPr lang="en-US" sz="1400" dirty="0">
              <a:latin typeface="Courier New" charset="0"/>
              <a:ea typeface="Courier New" charset="0"/>
              <a:cs typeface="Courier New" charset="0"/>
              <a:sym typeface="Wingdings"/>
            </a:endParaRPr>
          </a:p>
          <a:p>
            <a:pPr marL="687388" lvl="2" indent="-276225">
              <a:lnSpc>
                <a:spcPct val="90000"/>
              </a:lnSpc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for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ch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 in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str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 {			// iterates over the characters</a:t>
            </a:r>
          </a:p>
          <a:p>
            <a:pPr marL="687388" lvl="2" indent="-276225">
              <a:lnSpc>
                <a:spcPct val="90000"/>
              </a:lnSpc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    print(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ch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)</a:t>
            </a:r>
          </a:p>
          <a:p>
            <a:pPr marL="687388" lvl="2" indent="-276225">
              <a:lnSpc>
                <a:spcPct val="90000"/>
              </a:lnSpc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}</a:t>
            </a:r>
          </a:p>
          <a:p>
            <a:pPr marL="687388" lvl="2" indent="-276225">
              <a:lnSpc>
                <a:spcPct val="90000"/>
              </a:lnSpc>
            </a:pPr>
            <a:endParaRPr lang="en-US" sz="1400" dirty="0">
              <a:latin typeface="Courier New" charset="0"/>
              <a:ea typeface="Courier New" charset="0"/>
              <a:cs typeface="Courier New" charset="0"/>
              <a:sym typeface="Wingdings"/>
            </a:endParaRPr>
          </a:p>
          <a:p>
            <a:pPr marL="687388" lvl="2" indent="-276225">
              <a:lnSpc>
                <a:spcPct val="90000"/>
              </a:lnSpc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for index in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str.indices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 {		// iterates over indices, then</a:t>
            </a:r>
          </a:p>
          <a:p>
            <a:pPr marL="687388" lvl="2" indent="-276225">
              <a:lnSpc>
                <a:spcPct val="90000"/>
              </a:lnSpc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    print(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str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[index])			// prints each character</a:t>
            </a:r>
          </a:p>
          <a:p>
            <a:pPr marL="687388" lvl="2" indent="-276225">
              <a:lnSpc>
                <a:spcPct val="90000"/>
              </a:lnSpc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01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5791200"/>
          </a:xfrm>
        </p:spPr>
        <p:txBody>
          <a:bodyPr/>
          <a:lstStyle/>
          <a:p>
            <a:pPr marL="287338" lvl="1" indent="-276225">
              <a:lnSpc>
                <a:spcPct val="90000"/>
              </a:lnSpc>
              <a:spcBef>
                <a:spcPts val="300"/>
              </a:spcBef>
            </a:pPr>
            <a:r>
              <a:rPr lang="en-US" dirty="0">
                <a:cs typeface="Courier New" charset="0"/>
                <a:sym typeface="Wingdings"/>
              </a:rPr>
              <a:t>general form of a Swift function</a:t>
            </a: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endParaRPr lang="en-US" sz="1400" dirty="0">
              <a:latin typeface="Courier New" charset="0"/>
              <a:ea typeface="Courier New" charset="0"/>
              <a:cs typeface="Courier New" charset="0"/>
            </a:endParaRP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func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functionName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(param1: Type1, param2: Type2, </a:t>
            </a:r>
            <a:r>
              <a:rPr lang="mr-IN" sz="1400" dirty="0">
                <a:latin typeface="Courier New" charset="0"/>
                <a:ea typeface="Courier New" charset="0"/>
                <a:cs typeface="Courier New" charset="0"/>
              </a:rPr>
              <a:t>…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) -&gt;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ReturnType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{</a:t>
            </a: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   // BODY OF THE FUNCTION</a:t>
            </a: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endParaRPr lang="en-US" sz="1400" dirty="0">
              <a:latin typeface="Courier New" charset="0"/>
              <a:ea typeface="Courier New" charset="0"/>
              <a:cs typeface="Courier New" charset="0"/>
            </a:endParaRP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r>
              <a:rPr lang="en-US" dirty="0">
                <a:cs typeface="Courier New" charset="0"/>
                <a:sym typeface="Wingdings"/>
              </a:rPr>
              <a:t>e.g.</a:t>
            </a: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endParaRPr lang="en-US" sz="1400" dirty="0">
              <a:latin typeface="Courier New" charset="0"/>
              <a:ea typeface="Courier New" charset="0"/>
              <a:cs typeface="Courier New" charset="0"/>
              <a:sym typeface="Wingdings"/>
            </a:endParaRP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r>
              <a:rPr lang="en-US" sz="14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func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 increment(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num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: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Int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) -&gt;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Int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 {</a:t>
            </a: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    return num+1</a:t>
            </a: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}</a:t>
            </a: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endParaRPr lang="en-US" sz="1400" dirty="0">
              <a:latin typeface="Courier New" charset="0"/>
              <a:ea typeface="Courier New" charset="0"/>
              <a:cs typeface="Courier New" charset="0"/>
              <a:sym typeface="Wingdings"/>
            </a:endParaRP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r>
              <a:rPr lang="en-US" sz="14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func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 greet(name: String) -&gt; String {</a:t>
            </a: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    return "Hello, " + name + "!"</a:t>
            </a: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}</a:t>
            </a:r>
            <a:endParaRPr lang="en-US" sz="1400" dirty="0">
              <a:latin typeface="Courier New" charset="0"/>
              <a:ea typeface="Courier New" charset="0"/>
              <a:cs typeface="Courier New" charset="0"/>
            </a:endParaRP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endParaRPr lang="en-US" sz="1400" dirty="0">
              <a:latin typeface="Courier New" charset="0"/>
              <a:ea typeface="Courier New" charset="0"/>
              <a:cs typeface="Courier New" charset="0"/>
              <a:sym typeface="Wingdings"/>
            </a:endParaRP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r>
              <a:rPr lang="en-US" sz="14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func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 compare(num1: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Int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, num2: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Int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) {</a:t>
            </a: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    if (num1 == num2) {</a:t>
            </a: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        print("same")</a:t>
            </a: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    }</a:t>
            </a: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    else {</a:t>
            </a: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        print("different")</a:t>
            </a: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    }</a:t>
            </a: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94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vs. internal names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5791200"/>
          </a:xfrm>
        </p:spPr>
        <p:txBody>
          <a:bodyPr/>
          <a:lstStyle/>
          <a:p>
            <a:pPr marL="287338" lvl="1" indent="-276225">
              <a:lnSpc>
                <a:spcPct val="90000"/>
              </a:lnSpc>
              <a:spcBef>
                <a:spcPts val="300"/>
              </a:spcBef>
            </a:pPr>
            <a:r>
              <a:rPr lang="en-US" sz="18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low</a:t>
            </a:r>
            <a:r>
              <a:rPr lang="en-US" sz="1800" dirty="0">
                <a:cs typeface="Courier New" charset="0"/>
                <a:sym typeface="Wingdings"/>
              </a:rPr>
              <a:t> </a:t>
            </a:r>
            <a:r>
              <a:rPr lang="en-US" dirty="0">
                <a:cs typeface="Courier New" charset="0"/>
                <a:sym typeface="Wingdings"/>
              </a:rPr>
              <a:t>and 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high</a:t>
            </a:r>
            <a:r>
              <a:rPr lang="en-US" dirty="0">
                <a:cs typeface="Courier New" charset="0"/>
                <a:sym typeface="Wingdings"/>
              </a:rPr>
              <a:t> are reasonable names within the function, but not so much in the call</a:t>
            </a:r>
          </a:p>
          <a:p>
            <a:pPr marL="287338" lvl="1" indent="-276225">
              <a:lnSpc>
                <a:spcPct val="90000"/>
              </a:lnSpc>
              <a:spcBef>
                <a:spcPts val="300"/>
              </a:spcBef>
            </a:pPr>
            <a:r>
              <a:rPr lang="en-US" dirty="0">
                <a:cs typeface="Courier New" charset="0"/>
                <a:sym typeface="Wingdings"/>
              </a:rPr>
              <a:t>better:</a:t>
            </a: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endParaRPr lang="en-US" sz="1400" dirty="0">
              <a:latin typeface="Courier New" charset="0"/>
              <a:ea typeface="Courier New" charset="0"/>
              <a:cs typeface="Courier New" charset="0"/>
              <a:sym typeface="Wingdings"/>
            </a:endParaRP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r>
              <a:rPr lang="en-US" sz="14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var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 value = sum(from: 1, to: 10)</a:t>
            </a: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endParaRPr lang="en-US" sz="1400" dirty="0">
              <a:latin typeface="Courier New" charset="0"/>
              <a:ea typeface="Courier New" charset="0"/>
              <a:cs typeface="Courier New" charset="0"/>
              <a:sym typeface="Wingdings"/>
            </a:endParaRPr>
          </a:p>
          <a:p>
            <a:pPr marL="287338" lvl="1" indent="-276225">
              <a:lnSpc>
                <a:spcPct val="90000"/>
              </a:lnSpc>
              <a:spcBef>
                <a:spcPts val="300"/>
              </a:spcBef>
            </a:pPr>
            <a:r>
              <a:rPr lang="en-US" dirty="0">
                <a:cs typeface="Courier New" charset="0"/>
                <a:sym typeface="Wingdings"/>
              </a:rPr>
              <a:t>but then the function looks strange</a:t>
            </a: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endParaRPr lang="en-US" sz="1400" dirty="0">
              <a:latin typeface="Courier New" charset="0"/>
              <a:ea typeface="Courier New" charset="0"/>
              <a:cs typeface="Courier New" charset="0"/>
              <a:sym typeface="Wingdings"/>
            </a:endParaRPr>
          </a:p>
          <a:p>
            <a:pPr marL="403225" indent="0">
              <a:spcBef>
                <a:spcPts val="0"/>
              </a:spcBef>
            </a:pPr>
            <a:r>
              <a:rPr lang="is-IS" sz="14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func sum(from: Int, to: Int) -&gt; Int {</a:t>
            </a:r>
          </a:p>
          <a:p>
            <a:pPr marL="403225" indent="0">
              <a:spcBef>
                <a:spcPts val="0"/>
              </a:spcBef>
            </a:pPr>
            <a:r>
              <a:rPr lang="is-IS" sz="14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    var total = 0;</a:t>
            </a:r>
          </a:p>
          <a:p>
            <a:pPr marL="403225" indent="0">
              <a:spcBef>
                <a:spcPts val="0"/>
              </a:spcBef>
            </a:pPr>
            <a:r>
              <a:rPr lang="is-IS" sz="14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    for i in from...to {</a:t>
            </a:r>
          </a:p>
          <a:p>
            <a:pPr marL="403225" indent="0">
              <a:spcBef>
                <a:spcPts val="0"/>
              </a:spcBef>
            </a:pPr>
            <a:r>
              <a:rPr lang="is-IS" sz="14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        total += i</a:t>
            </a:r>
          </a:p>
          <a:p>
            <a:pPr marL="403225" indent="0">
              <a:spcBef>
                <a:spcPts val="0"/>
              </a:spcBef>
            </a:pPr>
            <a:r>
              <a:rPr lang="is-IS" sz="14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pPr marL="403225" indent="0">
              <a:spcBef>
                <a:spcPts val="0"/>
              </a:spcBef>
            </a:pPr>
            <a:r>
              <a:rPr lang="is-IS" sz="14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    return total</a:t>
            </a:r>
          </a:p>
          <a:p>
            <a:pPr marL="403225" indent="0">
              <a:spcBef>
                <a:spcPts val="0"/>
              </a:spcBef>
            </a:pPr>
            <a:r>
              <a:rPr lang="is-IS" sz="14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endParaRPr lang="en-US" sz="1400" dirty="0">
              <a:latin typeface="Courier New" charset="0"/>
              <a:ea typeface="Courier New" charset="0"/>
              <a:cs typeface="Courier New" charset="0"/>
              <a:sym typeface="Wingdings"/>
            </a:endParaRPr>
          </a:p>
          <a:p>
            <a:pPr marL="287338" lvl="1" indent="-276225">
              <a:lnSpc>
                <a:spcPct val="90000"/>
              </a:lnSpc>
              <a:spcBef>
                <a:spcPts val="300"/>
              </a:spcBef>
            </a:pPr>
            <a:r>
              <a:rPr lang="en-US" dirty="0">
                <a:cs typeface="Courier New" charset="0"/>
                <a:sym typeface="Wingdings"/>
              </a:rPr>
              <a:t>solution: specify two names </a:t>
            </a:r>
            <a:r>
              <a:rPr lang="mr-IN" dirty="0">
                <a:cs typeface="Courier New" charset="0"/>
                <a:sym typeface="Wingdings"/>
              </a:rPr>
              <a:t>–</a:t>
            </a:r>
            <a:r>
              <a:rPr lang="en-US" dirty="0">
                <a:cs typeface="Courier New" charset="0"/>
                <a:sym typeface="Wingdings"/>
              </a:rPr>
              <a:t> an external one for the call, an internal one for the function</a:t>
            </a: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endParaRPr lang="en-US" sz="1400" dirty="0">
              <a:latin typeface="Courier New" charset="0"/>
              <a:ea typeface="Courier New" charset="0"/>
              <a:cs typeface="Courier New" charset="0"/>
              <a:sym typeface="Wingdings"/>
            </a:endParaRPr>
          </a:p>
          <a:p>
            <a:pPr marL="403225" indent="0">
              <a:spcBef>
                <a:spcPts val="0"/>
              </a:spcBef>
            </a:pPr>
            <a:r>
              <a:rPr lang="is-IS" sz="14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func sum(from low: Int, to high : Int) -&gt; Int {</a:t>
            </a:r>
          </a:p>
          <a:p>
            <a:pPr marL="403225" indent="0">
              <a:spcBef>
                <a:spcPts val="0"/>
              </a:spcBef>
            </a:pPr>
            <a:r>
              <a:rPr lang="is-IS" sz="14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    var total = 0;</a:t>
            </a:r>
          </a:p>
          <a:p>
            <a:pPr marL="403225" indent="0">
              <a:spcBef>
                <a:spcPts val="0"/>
              </a:spcBef>
            </a:pPr>
            <a:r>
              <a:rPr lang="is-IS" sz="14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    for i in low...high {</a:t>
            </a:r>
          </a:p>
          <a:p>
            <a:pPr marL="403225" indent="0">
              <a:spcBef>
                <a:spcPts val="0"/>
              </a:spcBef>
            </a:pPr>
            <a:r>
              <a:rPr lang="is-IS" sz="14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        total += i</a:t>
            </a:r>
          </a:p>
          <a:p>
            <a:pPr marL="403225" indent="0">
              <a:spcBef>
                <a:spcPts val="0"/>
              </a:spcBef>
            </a:pPr>
            <a:r>
              <a:rPr lang="is-IS" sz="14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    }</a:t>
            </a:r>
          </a:p>
          <a:p>
            <a:pPr marL="403225" indent="0">
              <a:spcBef>
                <a:spcPts val="0"/>
              </a:spcBef>
            </a:pPr>
            <a:r>
              <a:rPr lang="is-IS" sz="14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    return total</a:t>
            </a:r>
          </a:p>
          <a:p>
            <a:pPr marL="403225" indent="0">
              <a:spcBef>
                <a:spcPts val="0"/>
              </a:spcBef>
            </a:pPr>
            <a:r>
              <a:rPr lang="is-IS" sz="14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endParaRPr lang="en-US" sz="1400" dirty="0">
              <a:latin typeface="Courier New" charset="0"/>
              <a:ea typeface="Courier New" charset="0"/>
              <a:cs typeface="Courier New" charset="0"/>
              <a:sym typeface="Wingdings"/>
            </a:endParaRP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endParaRPr lang="en-US" sz="1400" dirty="0">
              <a:latin typeface="Courier New" charset="0"/>
              <a:ea typeface="Courier New" charset="0"/>
              <a:cs typeface="Courier New" charset="0"/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24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Swift parameter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2895600"/>
          </a:xfrm>
        </p:spPr>
        <p:txBody>
          <a:bodyPr/>
          <a:lstStyle/>
          <a:p>
            <a:pPr marL="287338" lvl="1" indent="-276225">
              <a:lnSpc>
                <a:spcPct val="90000"/>
              </a:lnSpc>
              <a:spcBef>
                <a:spcPts val="300"/>
              </a:spcBef>
            </a:pPr>
            <a:r>
              <a:rPr lang="en-US" dirty="0">
                <a:cs typeface="Courier New" charset="0"/>
                <a:sym typeface="Wingdings"/>
              </a:rPr>
              <a:t>if different external &amp; internal names read better, specify both</a:t>
            </a: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endParaRPr lang="en-US" sz="1400" dirty="0">
              <a:latin typeface="Courier New" charset="0"/>
              <a:ea typeface="Courier New" charset="0"/>
              <a:cs typeface="Courier New" charset="0"/>
              <a:sym typeface="Wingdings"/>
            </a:endParaRP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display(message: String, in: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UILabel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)</a:t>
            </a: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endParaRPr lang="en-US" sz="1400" dirty="0">
              <a:latin typeface="Courier New" charset="0"/>
              <a:ea typeface="Courier New" charset="0"/>
              <a:cs typeface="Courier New" charset="0"/>
              <a:sym typeface="Wingdings"/>
            </a:endParaRPr>
          </a:p>
          <a:p>
            <a:pPr marL="403225" indent="0">
              <a:spcBef>
                <a:spcPts val="0"/>
              </a:spcBef>
            </a:pPr>
            <a:r>
              <a:rPr lang="is-IS" sz="14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func display(message msg: String, in label: UILabel) {</a:t>
            </a:r>
          </a:p>
          <a:p>
            <a:pPr marL="403225" indent="0">
              <a:spcBef>
                <a:spcPts val="0"/>
              </a:spcBef>
            </a:pPr>
            <a:r>
              <a:rPr lang="is-IS" sz="14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    ...</a:t>
            </a:r>
          </a:p>
          <a:p>
            <a:pPr marL="403225" indent="0">
              <a:spcBef>
                <a:spcPts val="0"/>
              </a:spcBef>
            </a:pPr>
            <a:r>
              <a:rPr lang="is-IS" sz="14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endParaRPr lang="en-US" sz="1400" dirty="0">
              <a:latin typeface="Courier New" charset="0"/>
              <a:ea typeface="Courier New" charset="0"/>
              <a:cs typeface="Courier New" charset="0"/>
              <a:sym typeface="Wingdings"/>
            </a:endParaRPr>
          </a:p>
          <a:p>
            <a:pPr marL="287338" lvl="1" indent="-276225">
              <a:lnSpc>
                <a:spcPct val="90000"/>
              </a:lnSpc>
              <a:spcBef>
                <a:spcPts val="300"/>
              </a:spcBef>
            </a:pPr>
            <a:r>
              <a:rPr lang="en-US" dirty="0">
                <a:cs typeface="Courier New" charset="0"/>
                <a:sym typeface="Wingdings"/>
              </a:rPr>
              <a:t>if same name works externally and internally, specify a single name (internal &amp; external)</a:t>
            </a: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endParaRPr lang="en-US" sz="1400" dirty="0">
              <a:latin typeface="Courier New" charset="0"/>
              <a:ea typeface="Courier New" charset="0"/>
              <a:cs typeface="Courier New" charset="0"/>
              <a:sym typeface="Wingdings"/>
            </a:endParaRPr>
          </a:p>
          <a:p>
            <a:pPr marL="403225" indent="0">
              <a:spcBef>
                <a:spcPts val="0"/>
              </a:spcBef>
            </a:pPr>
            <a:r>
              <a:rPr lang="is-IS" sz="14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func display(message: String, in label: UILabel) { ... }</a:t>
            </a: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endParaRPr lang="en-US" sz="1400" dirty="0">
              <a:latin typeface="Courier New" charset="0"/>
              <a:ea typeface="Courier New" charset="0"/>
              <a:cs typeface="Courier New" charset="0"/>
              <a:sym typeface="Wingdings"/>
            </a:endParaRP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endParaRPr lang="en-US" sz="1400" dirty="0">
              <a:latin typeface="Courier New" charset="0"/>
              <a:ea typeface="Courier New" charset="0"/>
              <a:cs typeface="Courier New" charset="0"/>
              <a:sym typeface="Wingdings"/>
            </a:endParaRP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endParaRPr lang="en-US" sz="1400" dirty="0">
              <a:latin typeface="Courier New" charset="0"/>
              <a:ea typeface="Courier New" charset="0"/>
              <a:cs typeface="Courier New" charset="0"/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85800" y="4429125"/>
            <a:ext cx="8702675" cy="1971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287338" lvl="1" indent="-276225">
              <a:lnSpc>
                <a:spcPct val="90000"/>
              </a:lnSpc>
              <a:spcBef>
                <a:spcPts val="300"/>
              </a:spcBef>
            </a:pPr>
            <a:r>
              <a:rPr lang="en-US" kern="0" dirty="0">
                <a:cs typeface="Courier New" charset="0"/>
                <a:sym typeface="Wingdings"/>
              </a:rPr>
              <a:t>if you really don't want to specify an external name, can use an underscore (but not considered good style) </a:t>
            </a: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endParaRPr lang="en-US" sz="1400" kern="0" dirty="0">
              <a:latin typeface="Courier New" charset="0"/>
              <a:ea typeface="Courier New" charset="0"/>
              <a:cs typeface="Courier New" charset="0"/>
              <a:sym typeface="Wingdings"/>
            </a:endParaRP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r>
              <a:rPr lang="en-US" sz="14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func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 increment(_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num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: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Int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) -&gt;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Int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 {</a:t>
            </a: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    return num+1</a:t>
            </a: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}</a:t>
            </a: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endParaRPr lang="en-US" sz="1400" dirty="0">
              <a:latin typeface="Courier New" charset="0"/>
              <a:ea typeface="Courier New" charset="0"/>
              <a:cs typeface="Courier New" charset="0"/>
              <a:sym typeface="Wingdings"/>
            </a:endParaRP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x = increment(x)		</a:t>
            </a:r>
            <a:endParaRPr lang="en-US" sz="1400" kern="0" dirty="0">
              <a:latin typeface="Courier New" charset="0"/>
              <a:ea typeface="Courier New" charset="0"/>
              <a:cs typeface="Courier New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65072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199"/>
            <a:ext cx="8702675" cy="2447927"/>
          </a:xfrm>
        </p:spPr>
        <p:txBody>
          <a:bodyPr/>
          <a:lstStyle/>
          <a:p>
            <a:pPr marL="287338" lvl="1" indent="-276225">
              <a:lnSpc>
                <a:spcPct val="90000"/>
              </a:lnSpc>
              <a:spcBef>
                <a:spcPts val="300"/>
              </a:spcBef>
            </a:pPr>
            <a:r>
              <a:rPr lang="en-US" dirty="0">
                <a:cs typeface="Courier New" charset="0"/>
                <a:sym typeface="Wingdings"/>
              </a:rPr>
              <a:t>you can specify default values for parameters</a:t>
            </a: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endParaRPr lang="en-US" sz="1400" dirty="0">
              <a:latin typeface="Courier New" charset="0"/>
              <a:ea typeface="Courier New" charset="0"/>
              <a:cs typeface="Courier New" charset="0"/>
              <a:sym typeface="Wingdings"/>
            </a:endParaRPr>
          </a:p>
          <a:p>
            <a:pPr marL="403225" indent="0">
              <a:spcBef>
                <a:spcPts val="0"/>
              </a:spcBef>
            </a:pPr>
            <a:r>
              <a:rPr lang="is-IS" sz="14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func rollDie(sides: Int = 6) -&gt; Int {</a:t>
            </a:r>
          </a:p>
          <a:p>
            <a:pPr marL="403225" indent="0">
              <a:spcBef>
                <a:spcPts val="0"/>
              </a:spcBef>
            </a:pPr>
            <a:r>
              <a:rPr lang="is-IS" sz="14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    return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Int.random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(in: 1...sides)</a:t>
            </a:r>
            <a:endParaRPr lang="is-IS" sz="140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marL="403225" indent="0">
              <a:spcBef>
                <a:spcPts val="0"/>
              </a:spcBef>
            </a:pPr>
            <a:r>
              <a:rPr lang="is-IS" sz="14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pPr marL="403225" indent="0">
              <a:spcBef>
                <a:spcPts val="0"/>
              </a:spcBef>
            </a:pPr>
            <a:endParaRPr lang="is-IS" sz="140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marL="403225" indent="0">
              <a:spcBef>
                <a:spcPts val="0"/>
              </a:spcBef>
            </a:pPr>
            <a:r>
              <a:rPr lang="is-IS" sz="14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print(rollDie())		// rolls a 6-sided die,		</a:t>
            </a:r>
          </a:p>
          <a:p>
            <a:pPr marL="403225" indent="0">
              <a:spcBef>
                <a:spcPts val="0"/>
              </a:spcBef>
            </a:pPr>
            <a:r>
              <a:rPr lang="is-IS" sz="14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				// same as print(rollDie(sides: 6))</a:t>
            </a:r>
          </a:p>
          <a:p>
            <a:pPr marL="403225" indent="0">
              <a:spcBef>
                <a:spcPts val="0"/>
              </a:spcBef>
            </a:pPr>
            <a:endParaRPr lang="is-IS" sz="140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marL="403225" indent="0">
              <a:spcBef>
                <a:spcPts val="0"/>
              </a:spcBef>
            </a:pPr>
            <a:r>
              <a:rPr lang="is-IS" sz="14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print(rollDie(sides: 8))	// rolls an 8-sided die</a:t>
            </a: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endParaRPr lang="en-US" sz="1400" dirty="0">
              <a:latin typeface="Courier New" charset="0"/>
              <a:ea typeface="Courier New" charset="0"/>
              <a:cs typeface="Courier New" charset="0"/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85800" y="3810000"/>
            <a:ext cx="8702675" cy="331013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287338" lvl="1" indent="-276225">
              <a:lnSpc>
                <a:spcPct val="90000"/>
              </a:lnSpc>
              <a:spcBef>
                <a:spcPts val="300"/>
              </a:spcBef>
            </a:pPr>
            <a:r>
              <a:rPr lang="en-US" kern="0" dirty="0">
                <a:cs typeface="Courier New" charset="0"/>
                <a:sym typeface="Wingdings"/>
              </a:rPr>
              <a:t>if a function has multiple parameters, default parameters must be at the end</a:t>
            </a: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endParaRPr lang="en-US" sz="1400" kern="0" dirty="0">
              <a:latin typeface="Courier New" charset="0"/>
              <a:ea typeface="Courier New" charset="0"/>
              <a:cs typeface="Courier New" charset="0"/>
              <a:sym typeface="Wingdings"/>
            </a:endParaRP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r>
              <a:rPr lang="en-US" sz="14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func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drawSquare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(size side: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Int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, at x: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Int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 = 0, and y: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Int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 = 0) {</a:t>
            </a: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    // draws a square side pixels big, centered at (x, y)</a:t>
            </a: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}</a:t>
            </a: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endParaRPr lang="en-US" sz="1400" dirty="0">
              <a:latin typeface="Courier New" charset="0"/>
              <a:ea typeface="Courier New" charset="0"/>
              <a:cs typeface="Courier New" charset="0"/>
              <a:sym typeface="Wingdings"/>
            </a:endParaRP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r>
              <a:rPr lang="en-US" sz="14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drawSquare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(side: 50)    // draws a square with 50-pixel sides at (0,0)</a:t>
            </a: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r>
              <a:rPr lang="en-US" sz="1400" kern="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				  // same as </a:t>
            </a:r>
            <a:r>
              <a:rPr lang="en-US" sz="1400" kern="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drawSquare</a:t>
            </a:r>
            <a:r>
              <a:rPr lang="en-US" sz="1400" kern="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(side: 50, at: 0, and: 0)</a:t>
            </a: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endParaRPr lang="en-US" sz="1400" kern="0" dirty="0">
              <a:latin typeface="Courier New" charset="0"/>
              <a:ea typeface="Courier New" charset="0"/>
              <a:cs typeface="Courier New" charset="0"/>
              <a:sym typeface="Wingdings"/>
            </a:endParaRP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r>
              <a:rPr lang="en-US" sz="1400" kern="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drawSquare</a:t>
            </a:r>
            <a:r>
              <a:rPr lang="en-US" sz="1400" kern="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(side: 50, at: 30)  // draws 50-pixel square at (30, 0)</a:t>
            </a: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r>
              <a:rPr lang="en-US" sz="1400" kern="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				  // same as </a:t>
            </a:r>
            <a:r>
              <a:rPr lang="en-US" sz="1400" kern="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drawSquare</a:t>
            </a:r>
            <a:r>
              <a:rPr lang="en-US" sz="1400" kern="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(side: 50, at: 30, and: 0)</a:t>
            </a: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endParaRPr lang="en-US" sz="1400" kern="0" dirty="0">
              <a:latin typeface="Courier New" charset="0"/>
              <a:ea typeface="Courier New" charset="0"/>
              <a:cs typeface="Courier New" charset="0"/>
              <a:sym typeface="Wingdings"/>
            </a:endParaRP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r>
              <a:rPr lang="en-US" sz="1400" kern="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drawSquare</a:t>
            </a:r>
            <a:r>
              <a:rPr lang="en-US" sz="1400" kern="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(side: 50, at: 30, and: 40)</a:t>
            </a: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r>
              <a:rPr lang="en-US" sz="1400" kern="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				  // draws a 50-pixel square at (30, 40)</a:t>
            </a:r>
          </a:p>
        </p:txBody>
      </p:sp>
    </p:spTree>
    <p:extLst>
      <p:ext uri="{BB962C8B-B14F-4D97-AF65-F5344CB8AC3E}">
        <p14:creationId xmlns:p14="http://schemas.microsoft.com/office/powerpoint/2010/main" val="108898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199"/>
            <a:ext cx="8702675" cy="5791201"/>
          </a:xfrm>
        </p:spPr>
        <p:txBody>
          <a:bodyPr/>
          <a:lstStyle/>
          <a:p>
            <a:pPr marL="468313" lvl="1" indent="-457200">
              <a:lnSpc>
                <a:spcPct val="9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dirty="0">
                <a:cs typeface="Courier New" charset="0"/>
                <a:sym typeface="Wingdings"/>
              </a:rPr>
              <a:t>Create a playground, enter the 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rollDie</a:t>
            </a:r>
            <a:r>
              <a:rPr lang="en-US" sz="1800" dirty="0">
                <a:cs typeface="Courier New" charset="0"/>
                <a:sym typeface="Wingdings"/>
              </a:rPr>
              <a:t> </a:t>
            </a:r>
            <a:r>
              <a:rPr lang="en-US" dirty="0">
                <a:cs typeface="Courier New" charset="0"/>
                <a:sym typeface="Wingdings"/>
              </a:rPr>
              <a:t>function, and verify that it works</a:t>
            </a:r>
          </a:p>
          <a:p>
            <a:pPr marL="687388" lvl="2" indent="-276225">
              <a:lnSpc>
                <a:spcPct val="90000"/>
              </a:lnSpc>
              <a:spcBef>
                <a:spcPts val="300"/>
              </a:spcBef>
            </a:pPr>
            <a:endParaRPr lang="en-US" sz="1400" dirty="0">
              <a:latin typeface="Courier New" charset="0"/>
              <a:ea typeface="Courier New" charset="0"/>
              <a:cs typeface="Courier New" charset="0"/>
              <a:sym typeface="Wingdings"/>
            </a:endParaRPr>
          </a:p>
          <a:p>
            <a:pPr marL="403225" indent="0">
              <a:spcBef>
                <a:spcPts val="0"/>
              </a:spcBef>
            </a:pPr>
            <a:r>
              <a:rPr lang="is-IS" sz="14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func rollDie(sides: Int = 6) -&gt; Int {</a:t>
            </a:r>
          </a:p>
          <a:p>
            <a:pPr marL="403225" indent="0">
              <a:spcBef>
                <a:spcPts val="0"/>
              </a:spcBef>
            </a:pPr>
            <a:r>
              <a:rPr lang="is-IS" sz="14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    return </a:t>
            </a:r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Int.random</a:t>
            </a:r>
            <a:r>
              <a:rPr lang="en-US" sz="14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(in: 1...sides)</a:t>
            </a:r>
            <a:endParaRPr lang="is-IS" sz="140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marL="403225" indent="0">
              <a:spcBef>
                <a:spcPts val="0"/>
              </a:spcBef>
            </a:pPr>
            <a:r>
              <a:rPr lang="is-IS" sz="14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pPr marL="293688" lvl="1" indent="-293688">
              <a:spcBef>
                <a:spcPts val="0"/>
              </a:spcBef>
            </a:pPr>
            <a:endParaRPr lang="is-IS" sz="1400" dirty="0">
              <a:latin typeface="Courier New" charset="0"/>
              <a:ea typeface="Courier New" charset="0"/>
              <a:cs typeface="Courier New" charset="0"/>
              <a:sym typeface="Wingdings"/>
            </a:endParaRPr>
          </a:p>
          <a:p>
            <a:pPr marL="293688" lvl="1" indent="-293688">
              <a:spcBef>
                <a:spcPts val="0"/>
              </a:spcBef>
            </a:pPr>
            <a:endParaRPr lang="en-US" dirty="0">
              <a:cs typeface="Courier New" charset="0"/>
              <a:sym typeface="Wingdings"/>
            </a:endParaRPr>
          </a:p>
          <a:p>
            <a:pPr marL="457200" lvl="1" indent="-457200">
              <a:spcBef>
                <a:spcPts val="0"/>
              </a:spcBef>
              <a:buFont typeface="+mj-lt"/>
              <a:buAutoNum type="arabicPeriod" startAt="2"/>
            </a:pPr>
            <a:r>
              <a:rPr lang="en-US" dirty="0">
                <a:cs typeface="Courier New" charset="0"/>
                <a:sym typeface="Wingdings"/>
              </a:rPr>
              <a:t>define a function named 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rollDice</a:t>
            </a:r>
            <a:r>
              <a:rPr lang="en-US" dirty="0">
                <a:cs typeface="Courier New" charset="0"/>
                <a:sym typeface="Wingdings"/>
              </a:rPr>
              <a:t> that rolls a specified number of dice</a:t>
            </a:r>
          </a:p>
          <a:p>
            <a:pPr marL="293688" lvl="1" indent="-293688">
              <a:spcBef>
                <a:spcPts val="0"/>
              </a:spcBef>
            </a:pPr>
            <a:endParaRPr lang="en-US" dirty="0">
              <a:cs typeface="Courier New" charset="0"/>
              <a:sym typeface="Wingdings"/>
            </a:endParaRPr>
          </a:p>
          <a:p>
            <a:pPr marL="400050" lvl="2" indent="0">
              <a:spcBef>
                <a:spcPts val="0"/>
              </a:spcBef>
            </a:pPr>
            <a:r>
              <a:rPr lang="en-US" sz="14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rollDice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(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thisMany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: 2,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withSides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: 6)  // returns the sum of 2 6-sided dice</a:t>
            </a:r>
          </a:p>
          <a:p>
            <a:pPr marL="400050" lvl="2" indent="0">
              <a:spcBef>
                <a:spcPts val="0"/>
              </a:spcBef>
            </a:pPr>
            <a:endParaRPr lang="en-US" sz="1400" dirty="0">
              <a:latin typeface="Courier New" charset="0"/>
              <a:ea typeface="Courier New" charset="0"/>
              <a:cs typeface="Courier New" charset="0"/>
              <a:sym typeface="Wingdings"/>
            </a:endParaRPr>
          </a:p>
          <a:p>
            <a:pPr marL="400050" lvl="2" indent="0">
              <a:spcBef>
                <a:spcPts val="0"/>
              </a:spcBef>
            </a:pPr>
            <a:r>
              <a:rPr lang="en-US" sz="14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rollDice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(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thisMany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: 4,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withSides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: 8)  // returns the sum of 4 8-sided dice</a:t>
            </a:r>
          </a:p>
          <a:p>
            <a:pPr marL="400050" lvl="2" indent="0">
              <a:spcBef>
                <a:spcPts val="0"/>
              </a:spcBef>
            </a:pPr>
            <a:endParaRPr lang="en-US" sz="1400" dirty="0">
              <a:latin typeface="Courier New" charset="0"/>
              <a:ea typeface="Courier New" charset="0"/>
              <a:cs typeface="Courier New" charset="0"/>
              <a:sym typeface="Wingdings"/>
            </a:endParaRPr>
          </a:p>
          <a:p>
            <a:pPr marL="293688" lvl="1" indent="-293688">
              <a:spcBef>
                <a:spcPts val="0"/>
              </a:spcBef>
            </a:pPr>
            <a:endParaRPr lang="en-US" dirty="0">
              <a:cs typeface="Courier New" charset="0"/>
              <a:sym typeface="Wingdings"/>
            </a:endParaRPr>
          </a:p>
          <a:p>
            <a:pPr marL="400050" lvl="2" indent="0">
              <a:spcBef>
                <a:spcPts val="0"/>
              </a:spcBef>
            </a:pPr>
            <a:r>
              <a:rPr lang="en-US" sz="14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rollDice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()                 // specify defaults for dice (2) and sides (6)</a:t>
            </a:r>
          </a:p>
          <a:p>
            <a:pPr marL="400050" lvl="2" indent="0">
              <a:spcBef>
                <a:spcPts val="0"/>
              </a:spcBef>
            </a:pPr>
            <a:endParaRPr lang="en-US" sz="1400" dirty="0">
              <a:latin typeface="Courier New" charset="0"/>
              <a:ea typeface="Courier New" charset="0"/>
              <a:cs typeface="Courier New" charset="0"/>
              <a:sym typeface="Wingdings"/>
            </a:endParaRPr>
          </a:p>
          <a:p>
            <a:pPr marL="400050" lvl="2" indent="0">
              <a:spcBef>
                <a:spcPts val="0"/>
              </a:spcBef>
            </a:pPr>
            <a:endParaRPr lang="en-US" sz="1400" dirty="0">
              <a:latin typeface="Courier New" charset="0"/>
              <a:ea typeface="Courier New" charset="0"/>
              <a:cs typeface="Courier New" charset="0"/>
              <a:sym typeface="Wingdings"/>
            </a:endParaRPr>
          </a:p>
          <a:p>
            <a:pPr marL="457200" lvl="1" indent="-457200">
              <a:spcBef>
                <a:spcPts val="0"/>
              </a:spcBef>
              <a:buFont typeface="+mj-lt"/>
              <a:buAutoNum type="arabicPeriod" startAt="3"/>
            </a:pPr>
            <a:r>
              <a:rPr lang="en-US" dirty="0">
                <a:cs typeface="Courier New" charset="0"/>
                <a:sym typeface="Wingdings"/>
              </a:rPr>
              <a:t>define a function named 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rollPercentage</a:t>
            </a:r>
            <a:r>
              <a:rPr lang="en-US" dirty="0">
                <a:cs typeface="Courier New" charset="0"/>
                <a:sym typeface="Wingdings"/>
              </a:rPr>
              <a:t> that repeatedly rolls a pair of 6-sided dice and returns the percentage of a specified total</a:t>
            </a:r>
          </a:p>
          <a:p>
            <a:pPr marL="293688" lvl="1" indent="-293688">
              <a:spcBef>
                <a:spcPts val="0"/>
              </a:spcBef>
            </a:pPr>
            <a:endParaRPr lang="en-US" dirty="0">
              <a:cs typeface="Courier New" charset="0"/>
              <a:sym typeface="Wingdings"/>
            </a:endParaRPr>
          </a:p>
          <a:p>
            <a:pPr marL="400050" lvl="2" indent="0">
              <a:spcBef>
                <a:spcPts val="0"/>
              </a:spcBef>
            </a:pPr>
            <a:r>
              <a:rPr lang="en-US" sz="14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rollPercentage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(of: 7,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outOf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: 10_000)	// returns the percentage of 7's</a:t>
            </a:r>
          </a:p>
          <a:p>
            <a:pPr marL="400050" lvl="2" indent="0">
              <a:spcBef>
                <a:spcPts val="0"/>
              </a:spcBef>
            </a:pP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					// out of 10,000 rolls</a:t>
            </a:r>
          </a:p>
          <a:p>
            <a:pPr marL="400050" lvl="2" indent="0">
              <a:spcBef>
                <a:spcPts val="0"/>
              </a:spcBef>
            </a:pPr>
            <a:endParaRPr lang="en-US" sz="1400" dirty="0">
              <a:latin typeface="Courier New" charset="0"/>
              <a:ea typeface="Courier New" charset="0"/>
              <a:cs typeface="Courier New" charset="0"/>
              <a:sym typeface="Wingdings"/>
            </a:endParaRPr>
          </a:p>
          <a:p>
            <a:pPr marL="400050" lvl="2" indent="0">
              <a:spcBef>
                <a:spcPts val="0"/>
              </a:spcBef>
            </a:pPr>
            <a:r>
              <a:rPr lang="en-US" sz="1400" dirty="0" err="1">
                <a:latin typeface="Courier New" charset="0"/>
                <a:ea typeface="Courier New" charset="0"/>
                <a:cs typeface="Courier New" charset="0"/>
                <a:sym typeface="Wingdings"/>
              </a:rPr>
              <a:t>rollPercentage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  <a:sym typeface="Wingdings"/>
              </a:rPr>
              <a:t>(of: 7)			// specify a default for the number 					// of rolls (10,000)</a:t>
            </a:r>
            <a:endParaRPr lang="en-US" dirty="0">
              <a:cs typeface="Courier New" charset="0"/>
              <a:sym typeface="Wingdings"/>
            </a:endParaRPr>
          </a:p>
          <a:p>
            <a:pPr marL="293688" lvl="1" indent="-293688">
              <a:spcBef>
                <a:spcPts val="0"/>
              </a:spcBef>
            </a:pPr>
            <a:endParaRPr lang="en-US" dirty="0">
              <a:cs typeface="Courier New" charset="0"/>
              <a:sym typeface="Wingdings"/>
            </a:endParaRPr>
          </a:p>
          <a:p>
            <a:pPr marL="400050" lvl="2" indent="0">
              <a:spcBef>
                <a:spcPts val="0"/>
              </a:spcBef>
            </a:pPr>
            <a:endParaRPr lang="en-US" sz="1400" dirty="0">
              <a:latin typeface="Courier New" charset="0"/>
              <a:ea typeface="Courier New" charset="0"/>
              <a:cs typeface="Courier New" charset="0"/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BCE71-86FF-2D4D-9B6A-184976F2D68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2481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FF0033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6699FF"/>
      </a:hlink>
      <a:folHlink>
        <a:srgbClr val="B2B2B2"/>
      </a:folHlink>
    </a:clrScheme>
    <a:fontScheme name="Blank Presentatio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6071</TotalTime>
  <Words>2232</Words>
  <Application>Microsoft Macintosh PowerPoint</Application>
  <PresentationFormat>Custom</PresentationFormat>
  <Paragraphs>694</Paragraphs>
  <Slides>36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Arial Narrow</vt:lpstr>
      <vt:lpstr>Courier New</vt:lpstr>
      <vt:lpstr>Times New Roman</vt:lpstr>
      <vt:lpstr>Wingdings</vt:lpstr>
      <vt:lpstr>Blank Presentation</vt:lpstr>
      <vt:lpstr>PowerPoint Presentation</vt:lpstr>
      <vt:lpstr>Strings</vt:lpstr>
      <vt:lpstr>String interpolations &amp; comparisons</vt:lpstr>
      <vt:lpstr>String properties &amp; methods</vt:lpstr>
      <vt:lpstr>Functions</vt:lpstr>
      <vt:lpstr>External vs. internal names</vt:lpstr>
      <vt:lpstr>Swift parameter style</vt:lpstr>
      <vt:lpstr>Default parameters</vt:lpstr>
      <vt:lpstr>In-class exercise</vt:lpstr>
      <vt:lpstr>Defining types</vt:lpstr>
      <vt:lpstr>Name struct</vt:lpstr>
      <vt:lpstr>Struct  methods</vt:lpstr>
      <vt:lpstr>Private fields</vt:lpstr>
      <vt:lpstr>Private(set) fields</vt:lpstr>
      <vt:lpstr>Mutating methods</vt:lpstr>
      <vt:lpstr>Die struct</vt:lpstr>
      <vt:lpstr>Default fields</vt:lpstr>
      <vt:lpstr>Defaults via init</vt:lpstr>
      <vt:lpstr>Dice app</vt:lpstr>
      <vt:lpstr>Single die</vt:lpstr>
      <vt:lpstr>Adding a model</vt:lpstr>
      <vt:lpstr>Using the model</vt:lpstr>
      <vt:lpstr>Two dice</vt:lpstr>
      <vt:lpstr>Dice layout</vt:lpstr>
      <vt:lpstr>Stack View</vt:lpstr>
      <vt:lpstr>Alternative design</vt:lpstr>
      <vt:lpstr>Model-View-Controller pattern</vt:lpstr>
      <vt:lpstr>HW 2.1</vt:lpstr>
      <vt:lpstr>HW 2.2</vt:lpstr>
      <vt:lpstr>Optionals</vt:lpstr>
      <vt:lpstr>Unwrapping Optionals with !</vt:lpstr>
      <vt:lpstr>! vs. if-let</vt:lpstr>
      <vt:lpstr>Optionals in UIKit</vt:lpstr>
      <vt:lpstr>Unwrapping the Optionals</vt:lpstr>
      <vt:lpstr>Inspecting variable info</vt:lpstr>
      <vt:lpstr>Unwrapping Outlets?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and History</dc:title>
  <dc:creator>Dave Reed</dc:creator>
  <cp:lastModifiedBy>Reed, Dave W</cp:lastModifiedBy>
  <cp:revision>274</cp:revision>
  <cp:lastPrinted>2019-02-03T03:38:02Z</cp:lastPrinted>
  <dcterms:created xsi:type="dcterms:W3CDTF">2014-01-09T17:37:42Z</dcterms:created>
  <dcterms:modified xsi:type="dcterms:W3CDTF">2019-02-18T18:03:09Z</dcterms:modified>
</cp:coreProperties>
</file>