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343" r:id="rId3"/>
    <p:sldId id="344" r:id="rId4"/>
    <p:sldId id="341" r:id="rId5"/>
    <p:sldId id="346" r:id="rId6"/>
    <p:sldId id="348" r:id="rId7"/>
    <p:sldId id="347" r:id="rId8"/>
    <p:sldId id="349" r:id="rId9"/>
    <p:sldId id="350" r:id="rId10"/>
    <p:sldId id="351" r:id="rId11"/>
    <p:sldId id="352" r:id="rId12"/>
    <p:sldId id="353" r:id="rId13"/>
    <p:sldId id="354" r:id="rId14"/>
    <p:sldId id="355" r:id="rId15"/>
    <p:sldId id="357" r:id="rId16"/>
    <p:sldId id="356" r:id="rId17"/>
    <p:sldId id="358" r:id="rId18"/>
    <p:sldId id="359" r:id="rId19"/>
    <p:sldId id="360" r:id="rId20"/>
    <p:sldId id="361" r:id="rId21"/>
    <p:sldId id="362" r:id="rId22"/>
    <p:sldId id="363" r:id="rId23"/>
    <p:sldId id="364" r:id="rId24"/>
    <p:sldId id="365" r:id="rId25"/>
    <p:sldId id="366" r:id="rId26"/>
    <p:sldId id="367" r:id="rId27"/>
    <p:sldId id="368" r:id="rId28"/>
    <p:sldId id="369" r:id="rId29"/>
    <p:sldId id="370" r:id="rId30"/>
    <p:sldId id="339" r:id="rId31"/>
    <p:sldId id="371" r:id="rId32"/>
    <p:sldId id="372" r:id="rId33"/>
    <p:sldId id="340" r:id="rId34"/>
    <p:sldId id="373" r:id="rId35"/>
  </p:sldIdLst>
  <p:sldSz cx="9601200" cy="73152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04">
          <p15:clr>
            <a:srgbClr val="A4A3A4"/>
          </p15:clr>
        </p15:guide>
        <p15:guide id="2" pos="30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2"/>
    <p:restoredTop sz="94363"/>
  </p:normalViewPr>
  <p:slideViewPr>
    <p:cSldViewPr>
      <p:cViewPr varScale="1">
        <p:scale>
          <a:sx n="64" d="100"/>
          <a:sy n="64" d="100"/>
        </p:scale>
        <p:origin x="184" y="240"/>
      </p:cViewPr>
      <p:guideLst>
        <p:guide orient="horz" pos="2304"/>
        <p:guide pos="3024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0B144A16-5894-374C-ACEF-76F451C35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847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9455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31938" y="1200150"/>
            <a:ext cx="425132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74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31938" y="1200150"/>
            <a:ext cx="425132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482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31938" y="1200150"/>
            <a:ext cx="425132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67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31938" y="1200150"/>
            <a:ext cx="425132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0917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31938" y="1200150"/>
            <a:ext cx="425132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23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31938" y="1200150"/>
            <a:ext cx="425132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114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31938" y="1200150"/>
            <a:ext cx="425132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894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31938" y="1200150"/>
            <a:ext cx="425132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419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31938" y="1200150"/>
            <a:ext cx="425132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882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31938" y="1200150"/>
            <a:ext cx="425132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390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31938" y="1200150"/>
            <a:ext cx="425132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40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31938" y="1200150"/>
            <a:ext cx="425132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669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31938" y="1200150"/>
            <a:ext cx="425132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354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31938" y="1200150"/>
            <a:ext cx="425132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005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31938" y="1200150"/>
            <a:ext cx="425132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78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31938" y="1200150"/>
            <a:ext cx="425132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974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31938" y="1200150"/>
            <a:ext cx="425132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261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31938" y="1200150"/>
            <a:ext cx="425132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434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47800" y="3200400"/>
            <a:ext cx="6705600" cy="28194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838200"/>
            <a:ext cx="8229600" cy="2133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80225" y="6664325"/>
            <a:ext cx="2000250" cy="4889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83BFCB2D-CB62-6141-8FFD-A6E926A98F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13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2CEA7-4A2C-4D43-9B34-0435684F7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38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8350" y="381000"/>
            <a:ext cx="2270125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81000"/>
            <a:ext cx="666115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F7FF8-7CAF-5343-9930-70CB36F329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75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BCE71-86FF-2D4D-9B6A-184976F2D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2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9A4BD-E869-1941-BE68-8CA6AC1B7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33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4275138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219200"/>
            <a:ext cx="4275137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06DAF-8BCA-7B4B-9D56-DA6E596BF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16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E33D6-78FA-4B40-AB29-10883BEAC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60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6D22D-030E-5D4D-8320-0CB2C53C2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10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5B618-44CA-144C-8C6B-CE2B9E0B1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19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A7962-4958-0D43-99DD-D7D9BECE9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050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DB64E-B1BE-B645-A0ED-32F301436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98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8702675" cy="5410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r>
              <a:rPr lang="en-US"/>
              <a:t>Fourth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0725" y="6664325"/>
            <a:ext cx="2000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9775" y="6664325"/>
            <a:ext cx="30416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37425" y="6664325"/>
            <a:ext cx="2000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0033"/>
                </a:solidFill>
                <a:latin typeface="Arial Narrow" charset="0"/>
              </a:defRPr>
            </a:lvl1pPr>
          </a:lstStyle>
          <a:p>
            <a:pPr>
              <a:defRPr/>
            </a:pPr>
            <a:fld id="{4E671465-AB2E-B842-83CF-FCA7566E01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81000"/>
            <a:ext cx="9067800" cy="68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charset="0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charset="0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charset="0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charset="0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FAB0971-14C9-4D42-A9A9-21C28789A146}" type="slidenum">
              <a:rPr lang="en-US" sz="1400">
                <a:solidFill>
                  <a:srgbClr val="FF0033"/>
                </a:solidFill>
                <a:latin typeface="Arial Narrow" charset="0"/>
              </a:rPr>
              <a:pPr/>
              <a:t>1</a:t>
            </a:fld>
            <a:endParaRPr lang="en-US" sz="1400">
              <a:solidFill>
                <a:srgbClr val="FF0033"/>
              </a:solidFill>
              <a:latin typeface="Arial Narrow" charset="0"/>
            </a:endParaRPr>
          </a:p>
        </p:txBody>
      </p:sp>
      <p:sp>
        <p:nvSpPr>
          <p:cNvPr id="15362" name="Rectangle 12"/>
          <p:cNvSpPr>
            <a:spLocks noChangeArrowheads="1"/>
          </p:cNvSpPr>
          <p:nvPr/>
        </p:nvSpPr>
        <p:spPr bwMode="auto">
          <a:xfrm>
            <a:off x="533400" y="427038"/>
            <a:ext cx="85344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en-US" sz="3200" dirty="0">
                <a:solidFill>
                  <a:srgbClr val="FF0033"/>
                </a:solidFill>
                <a:latin typeface="Arial Narrow" charset="0"/>
              </a:rPr>
              <a:t>CSC 581: Mobile App Development</a:t>
            </a:r>
            <a:endParaRPr lang="en-US" dirty="0">
              <a:solidFill>
                <a:srgbClr val="FF0033"/>
              </a:solidFill>
              <a:latin typeface="Arial Narrow" charset="0"/>
            </a:endParaRPr>
          </a:p>
          <a:p>
            <a:pPr algn="ctr"/>
            <a:endParaRPr lang="en-US" sz="1600" dirty="0">
              <a:solidFill>
                <a:srgbClr val="FF0033"/>
              </a:solidFill>
              <a:latin typeface="Arial Narrow" charset="0"/>
            </a:endParaRPr>
          </a:p>
          <a:p>
            <a:pPr algn="ctr"/>
            <a:r>
              <a:rPr lang="en-US" sz="3200" dirty="0">
                <a:solidFill>
                  <a:srgbClr val="FF0033"/>
                </a:solidFill>
                <a:latin typeface="Arial Narrow" charset="0"/>
              </a:rPr>
              <a:t>Spring 2019</a:t>
            </a:r>
          </a:p>
        </p:txBody>
      </p:sp>
      <p:sp>
        <p:nvSpPr>
          <p:cNvPr id="15363" name="Rectangle 13"/>
          <p:cNvSpPr>
            <a:spLocks noChangeArrowheads="1"/>
          </p:cNvSpPr>
          <p:nvPr/>
        </p:nvSpPr>
        <p:spPr bwMode="auto">
          <a:xfrm>
            <a:off x="1600200" y="2590800"/>
            <a:ext cx="6400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20000"/>
              </a:lnSpc>
              <a:spcBef>
                <a:spcPct val="20000"/>
              </a:spcBef>
            </a:pPr>
            <a:endParaRPr lang="en-US" dirty="0">
              <a:solidFill>
                <a:schemeClr val="accent2"/>
              </a:solidFill>
              <a:latin typeface="Arial Narrow" charset="0"/>
            </a:endParaRPr>
          </a:p>
          <a:p>
            <a:pPr marL="342900" lvl="2" indent="-342900"/>
            <a:r>
              <a:rPr lang="en-US" dirty="0">
                <a:solidFill>
                  <a:schemeClr val="accent2"/>
                </a:solidFill>
                <a:latin typeface="Arial Narrow" charset="0"/>
              </a:rPr>
              <a:t>Unit 1: Getting Started with App Development</a:t>
            </a:r>
            <a:r>
              <a:rPr lang="en-US" dirty="0">
                <a:latin typeface="Arial Narrow" charset="0"/>
              </a:rPr>
              <a:t>	</a:t>
            </a:r>
          </a:p>
          <a:p>
            <a:pPr marL="506413" lvl="1" indent="-285750">
              <a:lnSpc>
                <a:spcPct val="90000"/>
              </a:lnSpc>
              <a:spcBef>
                <a:spcPct val="20000"/>
              </a:spcBef>
              <a:buFont typeface="Wingdings" charset="0"/>
              <a:buChar char="§"/>
            </a:pPr>
            <a:endParaRPr lang="en-US" sz="800" dirty="0">
              <a:latin typeface="Arial Narrow" charset="0"/>
            </a:endParaRPr>
          </a:p>
          <a:p>
            <a:pPr marL="781050" indent="-342900">
              <a:buFont typeface="Wingdings" charset="2"/>
              <a:buChar char="§"/>
            </a:pPr>
            <a:r>
              <a:rPr lang="en-US" sz="2000" dirty="0" err="1">
                <a:latin typeface="Arial Narrow" charset="0"/>
              </a:rPr>
              <a:t>Xcode</a:t>
            </a:r>
            <a:endParaRPr lang="en-US" sz="2000" dirty="0">
              <a:latin typeface="Arial Narrow" charset="0"/>
            </a:endParaRPr>
          </a:p>
          <a:p>
            <a:pPr marL="1238250" lvl="1" indent="-342900">
              <a:buFont typeface="Cambria" charset="0"/>
              <a:buChar char="⎻"/>
            </a:pPr>
            <a:r>
              <a:rPr lang="en-US" sz="1800" dirty="0">
                <a:latin typeface="Arial Narrow" charset="0"/>
              </a:rPr>
              <a:t>installing XCode, creating a project, MVC pattern</a:t>
            </a:r>
          </a:p>
          <a:p>
            <a:pPr marL="1238250" lvl="1" indent="-342900">
              <a:buFont typeface="Cambria" charset="0"/>
              <a:buChar char="⎻"/>
            </a:pPr>
            <a:r>
              <a:rPr lang="en-US" sz="1800" dirty="0">
                <a:latin typeface="Arial Narrow" charset="0"/>
              </a:rPr>
              <a:t>interface builder, storyboards, object library</a:t>
            </a:r>
          </a:p>
          <a:p>
            <a:pPr marL="1238250" lvl="1" indent="-342900">
              <a:buFont typeface="Cambria" charset="0"/>
              <a:buChar char="⎻"/>
            </a:pPr>
            <a:r>
              <a:rPr lang="en-US" sz="1800" dirty="0">
                <a:latin typeface="Arial Narrow" charset="0"/>
              </a:rPr>
              <a:t>outlets vs. actions, attributes inspector</a:t>
            </a:r>
          </a:p>
          <a:p>
            <a:pPr marL="1238250" lvl="1" indent="-342900">
              <a:buFont typeface="Cambria" charset="0"/>
              <a:buChar char="⎻"/>
            </a:pPr>
            <a:r>
              <a:rPr lang="en-US" sz="1800" dirty="0" err="1">
                <a:latin typeface="Arial Narrow" charset="0"/>
              </a:rPr>
              <a:t>UIView</a:t>
            </a:r>
            <a:r>
              <a:rPr lang="en-US" sz="1800" dirty="0">
                <a:latin typeface="Arial Narrow" charset="0"/>
              </a:rPr>
              <a:t>, </a:t>
            </a:r>
            <a:r>
              <a:rPr lang="en-US" sz="1800" dirty="0" err="1">
                <a:latin typeface="Arial Narrow" charset="0"/>
              </a:rPr>
              <a:t>UILabel</a:t>
            </a:r>
            <a:r>
              <a:rPr lang="en-US" sz="1800" dirty="0">
                <a:latin typeface="Arial Narrow" charset="0"/>
              </a:rPr>
              <a:t>, </a:t>
            </a:r>
            <a:r>
              <a:rPr lang="en-US" sz="1800" dirty="0" err="1">
                <a:latin typeface="Arial Narrow" charset="0"/>
              </a:rPr>
              <a:t>UISwitch</a:t>
            </a:r>
            <a:r>
              <a:rPr lang="en-US" sz="1800" dirty="0">
                <a:latin typeface="Arial Narrow" charset="0"/>
              </a:rPr>
              <a:t>, </a:t>
            </a:r>
            <a:r>
              <a:rPr lang="en-US" sz="1800" dirty="0" err="1">
                <a:latin typeface="Arial Narrow" charset="0"/>
              </a:rPr>
              <a:t>UIButton</a:t>
            </a:r>
            <a:r>
              <a:rPr lang="en-US" sz="1800" dirty="0">
                <a:latin typeface="Arial Narrow" charset="0"/>
              </a:rPr>
              <a:t>, …</a:t>
            </a:r>
          </a:p>
          <a:p>
            <a:pPr marL="1238250" lvl="1" indent="-342900">
              <a:buFont typeface="Cambria" charset="0"/>
              <a:buChar char="⎻"/>
            </a:pPr>
            <a:r>
              <a:rPr lang="en-US" sz="1800" dirty="0">
                <a:latin typeface="Arial Narrow" charset="0"/>
              </a:rPr>
              <a:t>auto layout, constraints, alignment</a:t>
            </a:r>
            <a:endParaRPr lang="en-US" sz="2000" dirty="0">
              <a:latin typeface="Arial Narrow" charset="0"/>
            </a:endParaRPr>
          </a:p>
          <a:p>
            <a:pPr marL="781050" indent="-342900">
              <a:buFont typeface="Wingdings" charset="2"/>
              <a:buChar char="§"/>
            </a:pPr>
            <a:r>
              <a:rPr lang="en-US" sz="2000" dirty="0">
                <a:latin typeface="Arial Narrow" charset="0"/>
              </a:rPr>
              <a:t>Swift</a:t>
            </a:r>
          </a:p>
          <a:p>
            <a:pPr marL="1238250" lvl="1" indent="-342900">
              <a:buFont typeface="Cambria" charset="0"/>
              <a:buChar char="⎻"/>
            </a:pPr>
            <a:r>
              <a:rPr lang="en-US" sz="1800" dirty="0">
                <a:latin typeface="Arial Narrow" charset="0"/>
              </a:rPr>
              <a:t>language history, playgrounds vs. projects</a:t>
            </a:r>
          </a:p>
          <a:p>
            <a:pPr marL="1238250" lvl="1" indent="-342900">
              <a:buFont typeface="Cambria" charset="0"/>
              <a:buChar char="⎻"/>
            </a:pPr>
            <a:r>
              <a:rPr lang="en-US" sz="1800" dirty="0">
                <a:latin typeface="Arial Narrow" charset="0"/>
              </a:rPr>
              <a:t>let vs. </a:t>
            </a:r>
            <a:r>
              <a:rPr lang="en-US" sz="1800" dirty="0" err="1">
                <a:latin typeface="Arial Narrow" charset="0"/>
              </a:rPr>
              <a:t>var</a:t>
            </a:r>
            <a:r>
              <a:rPr lang="en-US" sz="1800" dirty="0">
                <a:latin typeface="Arial Narrow" charset="0"/>
              </a:rPr>
              <a:t>, types, type inference</a:t>
            </a:r>
          </a:p>
          <a:p>
            <a:pPr marL="1238250" lvl="1" indent="-342900">
              <a:buFont typeface="Cambria" charset="0"/>
              <a:buChar char="⎻"/>
            </a:pPr>
            <a:r>
              <a:rPr lang="en-US" sz="1800" dirty="0">
                <a:latin typeface="Arial Narrow" charset="0"/>
              </a:rPr>
              <a:t>operators, if-else, while, for</a:t>
            </a:r>
            <a:endParaRPr lang="en-US" sz="1800" strike="sngStrike" dirty="0">
              <a:latin typeface="Arial Narrow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827C53-709A-794D-BBBD-EDBDF3086A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006242"/>
            <a:ext cx="8305800" cy="63089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94122"/>
            <a:ext cx="9067800" cy="685800"/>
          </a:xfrm>
        </p:spPr>
        <p:txBody>
          <a:bodyPr/>
          <a:lstStyle/>
          <a:p>
            <a:r>
              <a:rPr lang="en-US" dirty="0"/>
              <a:t>Changing view attributes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86E33D-5FF5-AB4C-AA45-E2F5C97DB416}"/>
              </a:ext>
            </a:extLst>
          </p:cNvPr>
          <p:cNvSpPr txBox="1"/>
          <p:nvPr/>
        </p:nvSpPr>
        <p:spPr>
          <a:xfrm>
            <a:off x="304800" y="3657600"/>
            <a:ext cx="5562600" cy="230832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the default storyboard contains a single element, a View 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click on the storyboard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go to the utility area and click on the Attributes Inspector (4</a:t>
            </a:r>
            <a:r>
              <a:rPr lang="en-US" baseline="30000" dirty="0">
                <a:solidFill>
                  <a:schemeClr val="bg1"/>
                </a:solidFill>
                <a:latin typeface="+mn-lt"/>
              </a:rPr>
              <a:t>th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icon)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can change the background color</a:t>
            </a:r>
          </a:p>
        </p:txBody>
      </p:sp>
    </p:spTree>
    <p:extLst>
      <p:ext uri="{BB962C8B-B14F-4D97-AF65-F5344CB8AC3E}">
        <p14:creationId xmlns:p14="http://schemas.microsoft.com/office/powerpoint/2010/main" val="1253300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3C7122-41D5-F54D-8B92-B7F970C8E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57" y="1191060"/>
            <a:ext cx="8062485" cy="61241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94122"/>
            <a:ext cx="9067800" cy="685800"/>
          </a:xfrm>
        </p:spPr>
        <p:txBody>
          <a:bodyPr/>
          <a:lstStyle/>
          <a:p>
            <a:r>
              <a:rPr lang="en-US" dirty="0"/>
              <a:t>UI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86E33D-5FF5-AB4C-AA45-E2F5C97DB416}"/>
              </a:ext>
            </a:extLst>
          </p:cNvPr>
          <p:cNvSpPr txBox="1"/>
          <p:nvPr/>
        </p:nvSpPr>
        <p:spPr>
          <a:xfrm>
            <a:off x="304800" y="3657600"/>
            <a:ext cx="5562600" cy="193899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to add other user interface (UI) elements to the storyboard, select the storyboard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click on the Library icon in the toolbar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this opens a window with UI elements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can drag and drop onto the storyboard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A1C098-55C8-6D47-BCB1-E12CFB85D4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9028" y="2667000"/>
            <a:ext cx="3630378" cy="36449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C89CCF7-1938-0643-BDE8-EA1075B5CC85}"/>
              </a:ext>
            </a:extLst>
          </p:cNvPr>
          <p:cNvCxnSpPr/>
          <p:nvPr/>
        </p:nvCxnSpPr>
        <p:spPr bwMode="auto">
          <a:xfrm flipV="1">
            <a:off x="3086100" y="1676400"/>
            <a:ext cx="3390900" cy="1981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50534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77EB6C-26A7-8340-A543-19B95B35AC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0" y="1125316"/>
            <a:ext cx="8153400" cy="61931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94122"/>
            <a:ext cx="9067800" cy="685800"/>
          </a:xfrm>
        </p:spPr>
        <p:txBody>
          <a:bodyPr/>
          <a:lstStyle/>
          <a:p>
            <a:r>
              <a:rPr lang="en-US" dirty="0"/>
              <a:t>Adding UI elements to the storyboard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86E33D-5FF5-AB4C-AA45-E2F5C97DB416}"/>
              </a:ext>
            </a:extLst>
          </p:cNvPr>
          <p:cNvSpPr txBox="1"/>
          <p:nvPr/>
        </p:nvSpPr>
        <p:spPr>
          <a:xfrm>
            <a:off x="304800" y="3276600"/>
            <a:ext cx="3124200" cy="304698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for example, drag a label onto the storyboard</a:t>
            </a:r>
          </a:p>
          <a:p>
            <a:pPr marL="515938" lvl="1" indent="-3175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once there, can move around the screen</a:t>
            </a:r>
          </a:p>
          <a:p>
            <a:pPr marL="515938" lvl="1" indent="-3175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can drag edges or corners to resize</a:t>
            </a:r>
          </a:p>
          <a:p>
            <a:pPr marL="515938" lvl="1" indent="-3175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here, resized to fill most of storyboard</a:t>
            </a:r>
          </a:p>
        </p:txBody>
      </p:sp>
    </p:spTree>
    <p:extLst>
      <p:ext uri="{BB962C8B-B14F-4D97-AF65-F5344CB8AC3E}">
        <p14:creationId xmlns:p14="http://schemas.microsoft.com/office/powerpoint/2010/main" val="3858844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77177D-D721-E148-A6B9-C777069761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99" y="1041149"/>
            <a:ext cx="8259845" cy="62740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94122"/>
            <a:ext cx="9067800" cy="685800"/>
          </a:xfrm>
        </p:spPr>
        <p:txBody>
          <a:bodyPr/>
          <a:lstStyle/>
          <a:p>
            <a:r>
              <a:rPr lang="en-US" dirty="0"/>
              <a:t>Changing UI elements attributes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86E33D-5FF5-AB4C-AA45-E2F5C97DB416}"/>
              </a:ext>
            </a:extLst>
          </p:cNvPr>
          <p:cNvSpPr txBox="1"/>
          <p:nvPr/>
        </p:nvSpPr>
        <p:spPr>
          <a:xfrm>
            <a:off x="304800" y="2362200"/>
            <a:ext cx="3352800" cy="415498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can select a UI element then go to the Attributes Inspector to modify</a:t>
            </a:r>
          </a:p>
          <a:p>
            <a:pPr marL="515938" lvl="1" indent="-3175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click on the label</a:t>
            </a:r>
          </a:p>
          <a:p>
            <a:pPr marL="515938" lvl="1" indent="-3175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select the Attributes Inspector in the Utility Area</a:t>
            </a:r>
          </a:p>
          <a:p>
            <a:pPr marL="515938" lvl="1" indent="-3175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change the label text to be empty</a:t>
            </a:r>
          </a:p>
          <a:p>
            <a:pPr marL="515938" lvl="1" indent="-3175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change the background to be white</a:t>
            </a:r>
          </a:p>
        </p:txBody>
      </p:sp>
    </p:spTree>
    <p:extLst>
      <p:ext uri="{BB962C8B-B14F-4D97-AF65-F5344CB8AC3E}">
        <p14:creationId xmlns:p14="http://schemas.microsoft.com/office/powerpoint/2010/main" val="3112003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CC9308-58E7-BA47-9E61-6C0F214E82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179922"/>
            <a:ext cx="8229600" cy="62510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94122"/>
            <a:ext cx="9067800" cy="685800"/>
          </a:xfrm>
        </p:spPr>
        <p:txBody>
          <a:bodyPr/>
          <a:lstStyle/>
          <a:p>
            <a:r>
              <a:rPr lang="en-US" dirty="0"/>
              <a:t>Adding another UI element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86E33D-5FF5-AB4C-AA45-E2F5C97DB416}"/>
              </a:ext>
            </a:extLst>
          </p:cNvPr>
          <p:cNvSpPr txBox="1"/>
          <p:nvPr/>
        </p:nvSpPr>
        <p:spPr>
          <a:xfrm>
            <a:off x="304800" y="3178076"/>
            <a:ext cx="3352800" cy="230832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similarly, can drag a Switch element to the storyboard</a:t>
            </a:r>
          </a:p>
          <a:p>
            <a:pPr marL="515938" lvl="1" indent="-3175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place at the bottom</a:t>
            </a:r>
          </a:p>
          <a:p>
            <a:pPr marL="515938" lvl="1" indent="-3175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can use the blue guidelines to center horizontally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0BA5AD-2D61-074F-9389-011B24D4FF5E}"/>
              </a:ext>
            </a:extLst>
          </p:cNvPr>
          <p:cNvGrpSpPr/>
          <p:nvPr/>
        </p:nvGrpSpPr>
        <p:grpSpPr>
          <a:xfrm>
            <a:off x="6714762" y="494122"/>
            <a:ext cx="2692089" cy="6056654"/>
            <a:chOff x="6714762" y="494122"/>
            <a:chExt cx="2692089" cy="605665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BA37A0-23AF-FD43-8838-AE7B9779B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4762" y="494122"/>
              <a:ext cx="2692089" cy="47244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8BB9A3-57F3-9044-80B4-E0CA481278C4}"/>
                </a:ext>
              </a:extLst>
            </p:cNvPr>
            <p:cNvSpPr txBox="1"/>
            <p:nvPr/>
          </p:nvSpPr>
          <p:spPr>
            <a:xfrm>
              <a:off x="7162800" y="4981116"/>
              <a:ext cx="1825625" cy="1569660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n-lt"/>
                </a:rPr>
                <a:t>the switch moves, but doesn't do anything yet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54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CBC73-146A-1A40-841C-61A00941A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Model-View-Controller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4485F-49BE-AB40-BE40-1784FC528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well designed apps utilize the </a:t>
            </a:r>
            <a:r>
              <a:rPr lang="en-US" i="1" dirty="0"/>
              <a:t>Model-View-Controller </a:t>
            </a:r>
            <a:r>
              <a:rPr lang="en-US" dirty="0"/>
              <a:t>software pattern: </a:t>
            </a:r>
          </a:p>
          <a:p>
            <a:r>
              <a:rPr lang="en-US" dirty="0"/>
              <a:t>	</a:t>
            </a:r>
            <a:endParaRPr lang="en-US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dirty="0"/>
              <a:t>Model</a:t>
            </a:r>
            <a:r>
              <a:rPr lang="en-US" dirty="0"/>
              <a:t> defines the logic underlying the app</a:t>
            </a:r>
          </a:p>
          <a:p>
            <a:pPr marL="914400" lvl="2" indent="0"/>
            <a:r>
              <a:rPr lang="en-US" dirty="0"/>
              <a:t>e.g., if you are building a poker app, you would define classes to represent and model cards, decks of cards, poker hands, …</a:t>
            </a:r>
          </a:p>
          <a:p>
            <a:pPr marL="914400" lvl="2" indent="0"/>
            <a:endParaRPr lang="en-US" dirty="0"/>
          </a:p>
          <a:p>
            <a:pPr marL="857250" lvl="1" indent="-342900"/>
            <a:r>
              <a:rPr lang="en-US" dirty="0"/>
              <a:t>the </a:t>
            </a:r>
            <a:r>
              <a:rPr lang="en-US" b="1" dirty="0"/>
              <a:t>View</a:t>
            </a:r>
            <a:r>
              <a:rPr lang="en-US" dirty="0"/>
              <a:t> defines the look of the app</a:t>
            </a:r>
          </a:p>
          <a:p>
            <a:pPr marL="914400" lvl="2" indent="0"/>
            <a:r>
              <a:rPr lang="en-US" dirty="0"/>
              <a:t>e.g., images of the cards on a tabletop, buttons or other controls for selecting or displaying cards, …</a:t>
            </a:r>
          </a:p>
          <a:p>
            <a:pPr marL="914400" lvl="2" indent="0"/>
            <a:endParaRPr lang="en-US" dirty="0"/>
          </a:p>
          <a:p>
            <a:pPr marL="857250" lvl="1" indent="-342900"/>
            <a:r>
              <a:rPr lang="en-US" dirty="0"/>
              <a:t>the </a:t>
            </a:r>
            <a:r>
              <a:rPr lang="en-US" b="1" dirty="0"/>
              <a:t>Controller</a:t>
            </a:r>
            <a:r>
              <a:rPr lang="en-US" dirty="0"/>
              <a:t> defines actions of the app - it connects the user interface (View) with the app logic (Model)</a:t>
            </a:r>
          </a:p>
          <a:p>
            <a:pPr marL="914400" lvl="2" indent="0"/>
            <a:r>
              <a:rPr lang="en-US" dirty="0"/>
              <a:t>e.g., when the user clicks on a button to deal a card, it calls the appropriate method on a deck of cards object, then displays the resulting image</a:t>
            </a:r>
          </a:p>
          <a:p>
            <a:pPr marL="914400" lvl="2" indent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868070-FC40-0244-9345-212379561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05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A902D3-559F-A74B-9597-B0CA4A02ED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234041"/>
            <a:ext cx="7239000" cy="5054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94122"/>
            <a:ext cx="9067800" cy="685800"/>
          </a:xfrm>
        </p:spPr>
        <p:txBody>
          <a:bodyPr/>
          <a:lstStyle/>
          <a:p>
            <a:r>
              <a:rPr lang="en-US" dirty="0"/>
              <a:t>Flashlight MVC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86E33D-5FF5-AB4C-AA45-E2F5C97DB416}"/>
              </a:ext>
            </a:extLst>
          </p:cNvPr>
          <p:cNvSpPr txBox="1"/>
          <p:nvPr/>
        </p:nvSpPr>
        <p:spPr>
          <a:xfrm>
            <a:off x="304800" y="1371600"/>
            <a:ext cx="3657600" cy="563231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Model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: since the Flashlight app is so simple, its model will be implicit</a:t>
            </a:r>
          </a:p>
          <a:p>
            <a:endParaRPr lang="en-US" dirty="0">
              <a:solidFill>
                <a:schemeClr val="bg1"/>
              </a:solidFill>
              <a:latin typeface="+mn-lt"/>
            </a:endParaRPr>
          </a:p>
          <a:p>
            <a:r>
              <a:rPr lang="en-US" b="1" dirty="0">
                <a:solidFill>
                  <a:schemeClr val="bg1"/>
                </a:solidFill>
                <a:latin typeface="+mn-lt"/>
              </a:rPr>
              <a:t>View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: the storyboard defines the look of the app (i.e., its View)</a:t>
            </a:r>
          </a:p>
          <a:p>
            <a:endParaRPr lang="en-US" dirty="0">
              <a:solidFill>
                <a:schemeClr val="bg1"/>
              </a:solidFill>
              <a:latin typeface="+mn-lt"/>
            </a:endParaRPr>
          </a:p>
          <a:p>
            <a:r>
              <a:rPr lang="en-US" b="1" dirty="0">
                <a:solidFill>
                  <a:schemeClr val="bg1"/>
                </a:solidFill>
                <a:latin typeface="+mn-lt"/>
              </a:rPr>
              <a:t>Controller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: by default, each storyboard view has predefined controller (instance of the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UIViewController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class)</a:t>
            </a:r>
          </a:p>
          <a:p>
            <a:pPr marL="600075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click on linked circles icon in toolbar to open side-by-side Assistant editor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7B49C1-0838-884C-9620-C0EAEB41CE96}"/>
              </a:ext>
            </a:extLst>
          </p:cNvPr>
          <p:cNvSpPr txBox="1"/>
          <p:nvPr/>
        </p:nvSpPr>
        <p:spPr>
          <a:xfrm>
            <a:off x="5791200" y="4038600"/>
            <a:ext cx="3336925" cy="120032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we won't often need the default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viewDidLoad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method – can delete it</a:t>
            </a:r>
          </a:p>
        </p:txBody>
      </p:sp>
    </p:spTree>
    <p:extLst>
      <p:ext uri="{BB962C8B-B14F-4D97-AF65-F5344CB8AC3E}">
        <p14:creationId xmlns:p14="http://schemas.microsoft.com/office/powerpoint/2010/main" val="68612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56C72F-70FD-284A-9106-E95BBE70BE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267" y="1371600"/>
            <a:ext cx="6984438" cy="487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94122"/>
            <a:ext cx="9067800" cy="685800"/>
          </a:xfrm>
        </p:spPr>
        <p:txBody>
          <a:bodyPr/>
          <a:lstStyle/>
          <a:p>
            <a:r>
              <a:rPr lang="en-US" dirty="0"/>
              <a:t>Connecting the View &amp; Controller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86E33D-5FF5-AB4C-AA45-E2F5C97DB416}"/>
              </a:ext>
            </a:extLst>
          </p:cNvPr>
          <p:cNvSpPr txBox="1"/>
          <p:nvPr/>
        </p:nvSpPr>
        <p:spPr>
          <a:xfrm>
            <a:off x="304800" y="1371600"/>
            <a:ext cx="3657600" cy="563231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to connect View &amp; Controller, </a:t>
            </a:r>
          </a:p>
          <a:p>
            <a:pPr marL="600075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Control-drag (or right-click-drag) from elements in the View to code in the Controller</a:t>
            </a:r>
          </a:p>
          <a:p>
            <a:pPr marL="600075" lvl="1" indent="-342900">
              <a:buFont typeface="Wingdings" pitchFamily="2" charset="2"/>
              <a:buChar char="§"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600075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e.g., control-drag from the flashlight label to inside the class definition</a:t>
            </a:r>
          </a:p>
          <a:p>
            <a:pPr marL="600075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a line will show the connection</a:t>
            </a:r>
          </a:p>
          <a:p>
            <a:pPr marL="600075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once released, a window will appear with choices</a:t>
            </a:r>
          </a:p>
          <a:p>
            <a:pPr marL="600075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select </a:t>
            </a:r>
            <a:r>
              <a:rPr lang="en-US" i="1" dirty="0">
                <a:solidFill>
                  <a:schemeClr val="bg1"/>
                </a:solidFill>
                <a:latin typeface="+mn-lt"/>
              </a:rPr>
              <a:t>Outlet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, enter a name, then hit </a:t>
            </a:r>
            <a:r>
              <a:rPr lang="en-US" i="1" dirty="0">
                <a:solidFill>
                  <a:schemeClr val="bg1"/>
                </a:solidFill>
                <a:latin typeface="+mn-lt"/>
              </a:rPr>
              <a:t>Connect</a:t>
            </a:r>
          </a:p>
        </p:txBody>
      </p:sp>
    </p:spTree>
    <p:extLst>
      <p:ext uri="{BB962C8B-B14F-4D97-AF65-F5344CB8AC3E}">
        <p14:creationId xmlns:p14="http://schemas.microsoft.com/office/powerpoint/2010/main" val="624521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C00D4-9A09-0245-A48C-7852BE9163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0165" y="1186548"/>
            <a:ext cx="7537517" cy="52629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94122"/>
            <a:ext cx="9067800" cy="685800"/>
          </a:xfrm>
        </p:spPr>
        <p:txBody>
          <a:bodyPr/>
          <a:lstStyle/>
          <a:p>
            <a:r>
              <a:rPr lang="en-US" dirty="0"/>
              <a:t>Outlets/Fields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86E33D-5FF5-AB4C-AA45-E2F5C97DB416}"/>
              </a:ext>
            </a:extLst>
          </p:cNvPr>
          <p:cNvSpPr txBox="1"/>
          <p:nvPr/>
        </p:nvSpPr>
        <p:spPr>
          <a:xfrm>
            <a:off x="304800" y="1371600"/>
            <a:ext cx="3657600" cy="526297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600075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as a result, a field is added to the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ViewController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class with the specified name</a:t>
            </a:r>
          </a:p>
          <a:p>
            <a:pPr marL="600075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essentially, that UI element is now accessible to the controller code</a:t>
            </a:r>
          </a:p>
          <a:p>
            <a:pPr marL="600075" lvl="1" indent="-342900">
              <a:buFont typeface="Wingdings" pitchFamily="2" charset="2"/>
              <a:buChar char="§"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257175" lvl="1"/>
            <a:r>
              <a:rPr lang="en-US" dirty="0">
                <a:solidFill>
                  <a:schemeClr val="bg1"/>
                </a:solidFill>
                <a:latin typeface="+mn-lt"/>
              </a:rPr>
              <a:t>note: if you move the mouse of the circle to the left of the field, the corresponding UI element in the storyboard is highlighted</a:t>
            </a:r>
          </a:p>
        </p:txBody>
      </p:sp>
    </p:spTree>
    <p:extLst>
      <p:ext uri="{BB962C8B-B14F-4D97-AF65-F5344CB8AC3E}">
        <p14:creationId xmlns:p14="http://schemas.microsoft.com/office/powerpoint/2010/main" val="3666225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01D83-1166-604A-98D9-87833503BF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730" y="1263826"/>
            <a:ext cx="7528896" cy="52569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94122"/>
            <a:ext cx="9067800" cy="685800"/>
          </a:xfrm>
        </p:spPr>
        <p:txBody>
          <a:bodyPr/>
          <a:lstStyle/>
          <a:p>
            <a:r>
              <a:rPr lang="en-US" dirty="0"/>
              <a:t>Defining actions via control elements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86E33D-5FF5-AB4C-AA45-E2F5C97DB416}"/>
              </a:ext>
            </a:extLst>
          </p:cNvPr>
          <p:cNvSpPr txBox="1"/>
          <p:nvPr/>
        </p:nvSpPr>
        <p:spPr>
          <a:xfrm>
            <a:off x="304800" y="1917680"/>
            <a:ext cx="3657600" cy="378565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a switch is a control element, so it can define an action</a:t>
            </a:r>
          </a:p>
          <a:p>
            <a:pPr marL="600075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similarly, control-drag from the switch to the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ViewController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definition</a:t>
            </a:r>
          </a:p>
          <a:p>
            <a:pPr marL="600075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select </a:t>
            </a:r>
            <a:r>
              <a:rPr lang="en-US" i="1" dirty="0">
                <a:solidFill>
                  <a:schemeClr val="bg1"/>
                </a:solidFill>
                <a:latin typeface="+mn-lt"/>
              </a:rPr>
              <a:t>Action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, enter a name, and select </a:t>
            </a:r>
            <a:r>
              <a:rPr lang="en-US" i="1" dirty="0" err="1">
                <a:solidFill>
                  <a:schemeClr val="bg1"/>
                </a:solidFill>
                <a:latin typeface="+mn-lt"/>
              </a:rPr>
              <a:t>UISwitch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for the </a:t>
            </a:r>
            <a:r>
              <a:rPr lang="en-US" i="1" dirty="0">
                <a:solidFill>
                  <a:schemeClr val="bg1"/>
                </a:solidFill>
                <a:latin typeface="+mn-lt"/>
              </a:rPr>
              <a:t>Type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(IMPORTANT)</a:t>
            </a:r>
          </a:p>
          <a:p>
            <a:pPr marL="600075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then, hit </a:t>
            </a:r>
            <a:r>
              <a:rPr lang="en-US" i="1" dirty="0">
                <a:solidFill>
                  <a:schemeClr val="bg1"/>
                </a:solidFill>
                <a:latin typeface="+mn-lt"/>
              </a:rPr>
              <a:t>Connect</a:t>
            </a:r>
          </a:p>
        </p:txBody>
      </p:sp>
    </p:spTree>
    <p:extLst>
      <p:ext uri="{BB962C8B-B14F-4D97-AF65-F5344CB8AC3E}">
        <p14:creationId xmlns:p14="http://schemas.microsoft.com/office/powerpoint/2010/main" val="3137545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9D612-04DF-E348-A3E4-0825A00F9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Installing </a:t>
            </a:r>
            <a:r>
              <a:rPr lang="en-US" dirty="0" err="1"/>
              <a:t>Xcode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1A731-9770-2A4A-A3BD-ECA9FB9F1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3461597"/>
          </a:xfrm>
        </p:spPr>
        <p:txBody>
          <a:bodyPr/>
          <a:lstStyle/>
          <a:p>
            <a:r>
              <a:rPr lang="en-US" dirty="0"/>
              <a:t>the latest version is </a:t>
            </a:r>
            <a:r>
              <a:rPr lang="en-US" dirty="0" err="1"/>
              <a:t>Xcode</a:t>
            </a:r>
            <a:r>
              <a:rPr lang="en-US" dirty="0"/>
              <a:t> 10 (specifically, 10.1), with Swift 4.2</a:t>
            </a:r>
          </a:p>
          <a:p>
            <a:pPr lvl="1"/>
            <a:r>
              <a:rPr lang="en-US" dirty="0"/>
              <a:t>requires macOS 10.13.4 (High Sierra) or above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to download and install: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 dirty="0"/>
              <a:t>launch the App Store from Applications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 dirty="0"/>
              <a:t>search for and select </a:t>
            </a:r>
            <a:r>
              <a:rPr lang="en-US" dirty="0" err="1"/>
              <a:t>Xcode</a:t>
            </a:r>
            <a:endParaRPr lang="en-US" dirty="0"/>
          </a:p>
          <a:p>
            <a:pPr marL="1257300" lvl="2" indent="-457200">
              <a:buFont typeface="+mj-lt"/>
              <a:buAutoNum type="arabicPeriod"/>
            </a:pPr>
            <a:r>
              <a:rPr lang="en-US" dirty="0"/>
              <a:t>click on the download icon</a:t>
            </a:r>
          </a:p>
          <a:p>
            <a:pPr marL="1257300" lvl="2" indent="-457200">
              <a:buFont typeface="+mj-lt"/>
              <a:buAutoNum type="arabicPeriod"/>
            </a:pPr>
            <a:endParaRPr lang="en-US" dirty="0"/>
          </a:p>
          <a:p>
            <a:pPr marL="1257300" lvl="2" indent="-457200">
              <a:buFont typeface="+mj-lt"/>
              <a:buAutoNum type="arabicPeriod"/>
            </a:pPr>
            <a:r>
              <a:rPr lang="en-US" dirty="0"/>
              <a:t>once downloaded, launch from Applications</a:t>
            </a:r>
          </a:p>
          <a:p>
            <a:pPr marL="1257300" lvl="2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5B882-1234-9448-94A5-DBC4F60CB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D5E1D2-1EAE-624E-A555-C29F5B7BF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800" y="2209800"/>
            <a:ext cx="1270000" cy="1028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BA1E78-459D-B149-8128-D2131ED58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933" y="3352800"/>
            <a:ext cx="558800" cy="546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0CE948-1C9F-6044-BB75-9DB2FB474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3937000"/>
            <a:ext cx="977900" cy="101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EBDE99-D7C1-A440-81AB-1758B934EC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4572000"/>
            <a:ext cx="4040611" cy="245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0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2A5470-3154-DF4C-B512-1EACEDA0CF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727" y="1376183"/>
            <a:ext cx="7292473" cy="50918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94122"/>
            <a:ext cx="9067800" cy="685800"/>
          </a:xfrm>
        </p:spPr>
        <p:txBody>
          <a:bodyPr/>
          <a:lstStyle/>
          <a:p>
            <a:r>
              <a:rPr lang="en-US" dirty="0"/>
              <a:t>Actions/methods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86E33D-5FF5-AB4C-AA45-E2F5C97DB416}"/>
              </a:ext>
            </a:extLst>
          </p:cNvPr>
          <p:cNvSpPr txBox="1"/>
          <p:nvPr/>
        </p:nvSpPr>
        <p:spPr>
          <a:xfrm>
            <a:off x="304800" y="1917680"/>
            <a:ext cx="3657600" cy="378565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this creates a method associated with that control element</a:t>
            </a:r>
          </a:p>
          <a:p>
            <a:pPr marL="600075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each time the switch is changed, this method will be called</a:t>
            </a:r>
          </a:p>
          <a:p>
            <a:pPr marL="600075" lvl="1" indent="-342900">
              <a:buFont typeface="Wingdings" pitchFamily="2" charset="2"/>
              <a:buChar char="§"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600075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as before, if you move the mouse over the circle, the switch is highlighted</a:t>
            </a:r>
          </a:p>
        </p:txBody>
      </p:sp>
    </p:spTree>
    <p:extLst>
      <p:ext uri="{BB962C8B-B14F-4D97-AF65-F5344CB8AC3E}">
        <p14:creationId xmlns:p14="http://schemas.microsoft.com/office/powerpoint/2010/main" val="3164808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1D196E-F1CB-C244-A7FD-381ECC7D2B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831" y="1446043"/>
            <a:ext cx="7092369" cy="4952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94122"/>
            <a:ext cx="9067800" cy="685800"/>
          </a:xfrm>
        </p:spPr>
        <p:txBody>
          <a:bodyPr/>
          <a:lstStyle/>
          <a:p>
            <a:r>
              <a:rPr lang="en-US" dirty="0"/>
              <a:t>Actions/methods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86E33D-5FF5-AB4C-AA45-E2F5C97DB416}"/>
              </a:ext>
            </a:extLst>
          </p:cNvPr>
          <p:cNvSpPr txBox="1"/>
          <p:nvPr/>
        </p:nvSpPr>
        <p:spPr>
          <a:xfrm>
            <a:off x="304800" y="1447800"/>
            <a:ext cx="3657600" cy="526297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for more complex apps, we would now create a separate Model</a:t>
            </a:r>
          </a:p>
          <a:p>
            <a:pPr marL="257175" lvl="1"/>
            <a:r>
              <a:rPr lang="en-US" dirty="0">
                <a:solidFill>
                  <a:schemeClr val="bg1"/>
                </a:solidFill>
                <a:latin typeface="+mn-lt"/>
              </a:rPr>
              <a:t>e.g., define classes, have fields that are objects of those classes, call methods to implement actions</a:t>
            </a:r>
          </a:p>
          <a:p>
            <a:pPr marL="257175" lvl="1"/>
            <a:endParaRPr lang="en-US" dirty="0">
              <a:solidFill>
                <a:schemeClr val="bg1"/>
              </a:solidFill>
              <a:latin typeface="+mn-lt"/>
            </a:endParaRPr>
          </a:p>
          <a:p>
            <a:pPr marL="600075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here, the logic is so basic, the Model can be implicit in the Controller</a:t>
            </a:r>
          </a:p>
          <a:p>
            <a:pPr marL="600075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simply change the label color based on the switch position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7C530B-6171-C749-AC50-723CF14F21F6}"/>
              </a:ext>
            </a:extLst>
          </p:cNvPr>
          <p:cNvGrpSpPr/>
          <p:nvPr/>
        </p:nvGrpSpPr>
        <p:grpSpPr>
          <a:xfrm>
            <a:off x="7026672" y="165080"/>
            <a:ext cx="2117328" cy="7073920"/>
            <a:chOff x="7026672" y="165080"/>
            <a:chExt cx="2117328" cy="70739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C512703-E226-AA4C-BD5A-5FA9E7065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6672" y="165080"/>
              <a:ext cx="2084198" cy="3657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9FEE36-D099-FD49-9CBF-216F93E7A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59802" y="3581400"/>
              <a:ext cx="2084198" cy="3657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292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563B6D-6D1B-0648-B705-D145559432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304" y="1447800"/>
            <a:ext cx="7528896" cy="52569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94122"/>
            <a:ext cx="9067800" cy="685800"/>
          </a:xfrm>
        </p:spPr>
        <p:txBody>
          <a:bodyPr/>
          <a:lstStyle/>
          <a:p>
            <a:r>
              <a:rPr lang="en-US" dirty="0"/>
              <a:t>Color literals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86E33D-5FF5-AB4C-AA45-E2F5C97DB416}"/>
              </a:ext>
            </a:extLst>
          </p:cNvPr>
          <p:cNvSpPr txBox="1"/>
          <p:nvPr/>
        </p:nvSpPr>
        <p:spPr>
          <a:xfrm>
            <a:off x="304800" y="1917680"/>
            <a:ext cx="3657600" cy="304698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+mn-lt"/>
              </a:rPr>
              <a:t>Xcode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has numerous features that incorporate non-text</a:t>
            </a:r>
          </a:p>
          <a:p>
            <a:pPr marL="600075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instead of .black and .white, can insert a </a:t>
            </a:r>
            <a:r>
              <a:rPr lang="en-US" i="1" dirty="0">
                <a:solidFill>
                  <a:schemeClr val="bg1"/>
                </a:solidFill>
                <a:latin typeface="+mn-lt"/>
              </a:rPr>
              <a:t>Color Literal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and see the actual color in the code</a:t>
            </a:r>
          </a:p>
          <a:p>
            <a:pPr marL="600075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code completion helps in selecting non-text values</a:t>
            </a:r>
          </a:p>
        </p:txBody>
      </p:sp>
    </p:spTree>
    <p:extLst>
      <p:ext uri="{BB962C8B-B14F-4D97-AF65-F5344CB8AC3E}">
        <p14:creationId xmlns:p14="http://schemas.microsoft.com/office/powerpoint/2010/main" val="824649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94122"/>
            <a:ext cx="9067800" cy="685800"/>
          </a:xfrm>
        </p:spPr>
        <p:txBody>
          <a:bodyPr/>
          <a:lstStyle/>
          <a:p>
            <a:r>
              <a:rPr lang="en-US" dirty="0"/>
              <a:t>Different devices?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A599F9-AD4B-A743-AC0F-27A95582DF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3667356"/>
            <a:ext cx="4572000" cy="260524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A759DE-141C-4E4F-A325-E2B6D7EC9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1219200"/>
          </a:xfrm>
        </p:spPr>
        <p:txBody>
          <a:bodyPr/>
          <a:lstStyle/>
          <a:p>
            <a:r>
              <a:rPr lang="en-US" dirty="0"/>
              <a:t>this app now works fine and looks good in the iPhone 8 simulator:</a:t>
            </a:r>
          </a:p>
          <a:p>
            <a:pPr lvl="1"/>
            <a:r>
              <a:rPr lang="en-US" dirty="0"/>
              <a:t>what happens if we run it under a different simulator (e.g., iPhone X)?</a:t>
            </a:r>
          </a:p>
          <a:p>
            <a:pPr lvl="1"/>
            <a:r>
              <a:rPr lang="en-US" dirty="0"/>
              <a:t>what happens if we rotate the phone (⌘→ or ⌘←)?</a:t>
            </a:r>
          </a:p>
          <a:p>
            <a:r>
              <a:rPr lang="en-US" dirty="0"/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5C067-2734-3144-8A76-1FF861408E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2722080"/>
            <a:ext cx="2541713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94122"/>
            <a:ext cx="9067800" cy="685800"/>
          </a:xfrm>
        </p:spPr>
        <p:txBody>
          <a:bodyPr/>
          <a:lstStyle/>
          <a:p>
            <a:r>
              <a:rPr lang="en-US" dirty="0"/>
              <a:t>Auto layout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71CEDF-A726-2840-ACC6-858B3CFA5A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1326341"/>
            <a:ext cx="8534400" cy="59590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54BE71-86F8-C24B-AC5D-BF69AEB19C68}"/>
              </a:ext>
            </a:extLst>
          </p:cNvPr>
          <p:cNvSpPr txBox="1"/>
          <p:nvPr/>
        </p:nvSpPr>
        <p:spPr>
          <a:xfrm>
            <a:off x="3543300" y="546080"/>
            <a:ext cx="5829300" cy="34163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can use auto layout so that the layout of elements adjusts as the view size &amp; orientation changes</a:t>
            </a:r>
          </a:p>
          <a:p>
            <a:pPr marL="600075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select the label</a:t>
            </a:r>
          </a:p>
          <a:p>
            <a:pPr marL="600075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click on the </a:t>
            </a:r>
            <a:r>
              <a:rPr lang="en-US" i="1" dirty="0">
                <a:solidFill>
                  <a:schemeClr val="bg1"/>
                </a:solidFill>
                <a:latin typeface="+mn-lt"/>
              </a:rPr>
              <a:t>Constraints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icon at the bottom</a:t>
            </a:r>
          </a:p>
          <a:p>
            <a:pPr marL="600075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enter margin number for each of the four directions (0 margin will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etend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to the edge)</a:t>
            </a:r>
          </a:p>
          <a:p>
            <a:pPr marL="600075" lvl="1" indent="-342900">
              <a:buFont typeface="Wingdings" pitchFamily="2" charset="2"/>
              <a:buChar char="§"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600075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similarly, add a bottom constraint for the switch</a:t>
            </a:r>
          </a:p>
        </p:txBody>
      </p:sp>
    </p:spTree>
    <p:extLst>
      <p:ext uri="{BB962C8B-B14F-4D97-AF65-F5344CB8AC3E}">
        <p14:creationId xmlns:p14="http://schemas.microsoft.com/office/powerpoint/2010/main" val="3463176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4D334A-98E8-D04D-8CA9-1DC37C5C00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409364"/>
            <a:ext cx="8458200" cy="59058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94122"/>
            <a:ext cx="9067800" cy="685800"/>
          </a:xfrm>
        </p:spPr>
        <p:txBody>
          <a:bodyPr/>
          <a:lstStyle/>
          <a:p>
            <a:r>
              <a:rPr lang="en-US" dirty="0"/>
              <a:t>Auto layout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54BE71-86F8-C24B-AC5D-BF69AEB19C68}"/>
              </a:ext>
            </a:extLst>
          </p:cNvPr>
          <p:cNvSpPr txBox="1"/>
          <p:nvPr/>
        </p:nvSpPr>
        <p:spPr>
          <a:xfrm>
            <a:off x="3543300" y="1097340"/>
            <a:ext cx="5829300" cy="193899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similarly, can center elements horizontally and/or vertically</a:t>
            </a:r>
          </a:p>
          <a:p>
            <a:pPr marL="600075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select the switch</a:t>
            </a:r>
          </a:p>
          <a:p>
            <a:pPr marL="600075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click on the </a:t>
            </a:r>
            <a:r>
              <a:rPr lang="en-US" i="1" dirty="0">
                <a:solidFill>
                  <a:schemeClr val="bg1"/>
                </a:solidFill>
                <a:latin typeface="+mn-lt"/>
              </a:rPr>
              <a:t>Align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icon at the bottom</a:t>
            </a:r>
          </a:p>
          <a:p>
            <a:pPr marL="600075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select </a:t>
            </a:r>
            <a:r>
              <a:rPr lang="en-US" i="1" dirty="0">
                <a:solidFill>
                  <a:schemeClr val="bg1"/>
                </a:solidFill>
                <a:latin typeface="+mn-lt"/>
              </a:rPr>
              <a:t>Horizontally in Container</a:t>
            </a:r>
          </a:p>
        </p:txBody>
      </p:sp>
    </p:spTree>
    <p:extLst>
      <p:ext uri="{BB962C8B-B14F-4D97-AF65-F5344CB8AC3E}">
        <p14:creationId xmlns:p14="http://schemas.microsoft.com/office/powerpoint/2010/main" val="3626121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2EA2C-EBFD-594C-927B-4DC8E7736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Viewing/editing constraints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0C72A-FED2-7D4F-9205-BB2D6A10C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685800"/>
          </a:xfrm>
        </p:spPr>
        <p:txBody>
          <a:bodyPr/>
          <a:lstStyle/>
          <a:p>
            <a:r>
              <a:rPr lang="en-US" dirty="0"/>
              <a:t>if you select a UI element and go to the Size Inspector (top right)</a:t>
            </a:r>
          </a:p>
          <a:p>
            <a:pPr lvl="1"/>
            <a:r>
              <a:rPr lang="en-US" dirty="0"/>
              <a:t>can view the auto layout constraints assigned to that element</a:t>
            </a:r>
          </a:p>
          <a:p>
            <a:pPr lvl="1"/>
            <a:r>
              <a:rPr lang="en-US" dirty="0"/>
              <a:t>you can edit and/or delete as well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E1CDE-332C-4940-953E-04E319F8D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93CDDD-717D-084E-A3F1-94B4AB88FF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7480" y="2338974"/>
            <a:ext cx="5334000" cy="36808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AC0BAD-C968-7547-9671-3F0F81F4F5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472448"/>
            <a:ext cx="5334002" cy="368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64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6EC07-C369-4C44-A0CC-159FB5869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devices?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A9E1B-0880-C743-8842-96717B868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295400"/>
            <a:ext cx="8382000" cy="685800"/>
          </a:xfrm>
        </p:spPr>
        <p:txBody>
          <a:bodyPr/>
          <a:lstStyle/>
          <a:p>
            <a:r>
              <a:rPr lang="en-US" dirty="0"/>
              <a:t>with auto layout constraints, the app now looks good on different devices and different orientations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C3C8B-9EF4-A242-A6FF-C6A6EA54A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68D6F3-8FDC-AE4F-BFB8-2A74439D0E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2630934"/>
            <a:ext cx="2539412" cy="44917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21E3B4-4AD1-E44F-AF28-59E51A3B55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3360490"/>
            <a:ext cx="4800600" cy="273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16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1788C-9BA0-BE4A-A8D7-DDB5623E3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UIButton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C7637-4DC4-C64D-855A-4E2DEC750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0221B0-617F-2943-A826-5818DA8AA6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387254"/>
            <a:ext cx="8915400" cy="53183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250D3D-0405-8844-911A-27B5F31C72FE}"/>
              </a:ext>
            </a:extLst>
          </p:cNvPr>
          <p:cNvSpPr txBox="1"/>
          <p:nvPr/>
        </p:nvSpPr>
        <p:spPr>
          <a:xfrm>
            <a:off x="381000" y="1524000"/>
            <a:ext cx="3200400" cy="489364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alternatively, we could have used a button instead of a switch</a:t>
            </a:r>
          </a:p>
          <a:p>
            <a:pPr marL="600075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add a button labeled Off, with black text on a white background</a:t>
            </a:r>
          </a:p>
          <a:p>
            <a:pPr marL="600075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add an Action for handling button click</a:t>
            </a:r>
          </a:p>
          <a:p>
            <a:pPr marL="600075" lvl="1" indent="-342900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n-lt"/>
              </a:rPr>
              <a:t>when clicked, change the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backgroundColor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of the label, as well as the button text and background colors</a:t>
            </a:r>
          </a:p>
        </p:txBody>
      </p:sp>
    </p:spTree>
    <p:extLst>
      <p:ext uri="{BB962C8B-B14F-4D97-AF65-F5344CB8AC3E}">
        <p14:creationId xmlns:p14="http://schemas.microsoft.com/office/powerpoint/2010/main" val="4199810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DF347-93D2-4841-ABF4-3A2550EB0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 1.1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62E50-F33F-DB4D-B511-750FD4DAC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1752600"/>
          </a:xfrm>
        </p:spPr>
        <p:txBody>
          <a:bodyPr/>
          <a:lstStyle/>
          <a:p>
            <a:r>
              <a:rPr lang="en-US" dirty="0"/>
              <a:t>the Lab at the end of Unit 1 leads you through a different Flashlight design</a:t>
            </a:r>
          </a:p>
          <a:p>
            <a:pPr lvl="1"/>
            <a:r>
              <a:rPr lang="en-US" dirty="0"/>
              <a:t>end result is a single button that fills the screen</a:t>
            </a:r>
          </a:p>
          <a:p>
            <a:pPr lvl="1"/>
            <a:r>
              <a:rPr lang="en-US" dirty="0"/>
              <a:t>when clicked, it switches between white and black backgrounds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complete this tutorial, then add a label at the bottom of the screen with instructions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EBED8-BC30-B645-81D3-D48DAAFFC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9F572E-D7E2-434E-8649-D6EEBE0AF1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048000"/>
            <a:ext cx="2339596" cy="41058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180268-2A33-5648-A215-58799614A6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9804" y="3048000"/>
            <a:ext cx="2339596" cy="410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94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9D612-04DF-E348-A3E4-0825A00F9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Customizing </a:t>
            </a:r>
            <a:r>
              <a:rPr lang="en-US" dirty="0" err="1"/>
              <a:t>Xcode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1A731-9770-2A4A-A3BD-ECA9FB9F1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3461597"/>
          </a:xfrm>
        </p:spPr>
        <p:txBody>
          <a:bodyPr/>
          <a:lstStyle/>
          <a:p>
            <a:r>
              <a:rPr lang="en-US" dirty="0"/>
              <a:t>add your Apple ID to </a:t>
            </a:r>
            <a:r>
              <a:rPr lang="en-US" dirty="0" err="1"/>
              <a:t>Xcode</a:t>
            </a:r>
            <a:r>
              <a:rPr lang="en-US" dirty="0"/>
              <a:t> Preferences</a:t>
            </a:r>
          </a:p>
          <a:p>
            <a:pPr marL="457200" lvl="1" indent="0">
              <a:buNone/>
            </a:pPr>
            <a:r>
              <a:rPr lang="en-US" i="1" dirty="0"/>
              <a:t>this step is necessary if you want to download apps to your own device</a:t>
            </a:r>
            <a:endParaRPr lang="en-US" dirty="0"/>
          </a:p>
          <a:p>
            <a:pPr lvl="1"/>
            <a:endParaRPr lang="en-US" sz="1400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go to the </a:t>
            </a:r>
            <a:r>
              <a:rPr lang="en-US" dirty="0" err="1"/>
              <a:t>Xcode</a:t>
            </a:r>
            <a:r>
              <a:rPr lang="en-US" dirty="0"/>
              <a:t> menu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i="1" dirty="0"/>
              <a:t>select Preferences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select </a:t>
            </a:r>
            <a:r>
              <a:rPr lang="en-US" i="1" dirty="0"/>
              <a:t>Accounts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click on the + at the bottom left and enter your Apple ID</a:t>
            </a:r>
          </a:p>
          <a:p>
            <a:pPr lvl="1"/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5B882-1234-9448-94A5-DBC4F60CB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DD01D2-8FB0-C547-A1DE-81C6318A12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199" y="3513058"/>
            <a:ext cx="5342973" cy="38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366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1752600"/>
          </a:xfrm>
        </p:spPr>
        <p:txBody>
          <a:bodyPr/>
          <a:lstStyle/>
          <a:p>
            <a:pPr marL="0" indent="-388937">
              <a:lnSpc>
                <a:spcPct val="90000"/>
              </a:lnSpc>
            </a:pPr>
            <a:r>
              <a:rPr lang="en-US" dirty="0"/>
              <a:t>Apple released Swift in 2014, for iOS and </a:t>
            </a:r>
            <a:r>
              <a:rPr lang="en-US" dirty="0" err="1"/>
              <a:t>macOS</a:t>
            </a:r>
            <a:r>
              <a:rPr lang="en-US" dirty="0"/>
              <a:t> development</a:t>
            </a:r>
          </a:p>
          <a:p>
            <a:pPr marL="754063" lvl="2" indent="-34290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/>
              <a:t>easier to use &amp; understand alternative to Objective-C</a:t>
            </a:r>
          </a:p>
          <a:p>
            <a:pPr marL="754063" lvl="2" indent="-34290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/>
              <a:t>now also used for </a:t>
            </a:r>
            <a:r>
              <a:rPr lang="en-US" sz="1800" dirty="0" err="1"/>
              <a:t>watchOS</a:t>
            </a:r>
            <a:r>
              <a:rPr lang="en-US" sz="1800" dirty="0"/>
              <a:t> and </a:t>
            </a:r>
            <a:r>
              <a:rPr lang="en-US" sz="1800" dirty="0" err="1"/>
              <a:t>tvOS</a:t>
            </a:r>
            <a:r>
              <a:rPr lang="en-US" sz="1800" dirty="0"/>
              <a:t> development</a:t>
            </a:r>
          </a:p>
          <a:p>
            <a:pPr marL="754063" lvl="2" indent="-34290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/>
              <a:t>Swift has been open-source since 2015, with a large community of supporters</a:t>
            </a:r>
          </a:p>
          <a:p>
            <a:pPr marL="0" indent="-388937">
              <a:lnSpc>
                <a:spcPct val="90000"/>
              </a:lnSpc>
            </a:pPr>
            <a:r>
              <a:rPr lang="en-US" dirty="0"/>
              <a:t>Swift is fully object-oriented, but has the look of cleaner scripting languages</a:t>
            </a:r>
          </a:p>
          <a:p>
            <a:pPr marL="287338" lvl="1" indent="-276225">
              <a:lnSpc>
                <a:spcPct val="90000"/>
              </a:lnSpc>
            </a:pPr>
            <a:endParaRPr lang="en-US" dirty="0"/>
          </a:p>
          <a:p>
            <a:pPr marL="754063" lvl="2" indent="-342900">
              <a:buFont typeface="Cambria" charset="0"/>
              <a:buChar char="⎻"/>
            </a:pPr>
            <a:endParaRPr lang="en-US" sz="18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04519D-AC74-4A47-ADFB-2967CC3E1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121294"/>
            <a:ext cx="4441825" cy="40319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0A16F2-1359-8D46-AB74-368CE8B8D97B}"/>
              </a:ext>
            </a:extLst>
          </p:cNvPr>
          <p:cNvSpPr txBox="1"/>
          <p:nvPr/>
        </p:nvSpPr>
        <p:spPr>
          <a:xfrm>
            <a:off x="5965824" y="3928408"/>
            <a:ext cx="3101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+mn-lt"/>
              </a:rPr>
              <a:t>ViewController</a:t>
            </a:r>
            <a:r>
              <a:rPr lang="en-US" sz="2000" dirty="0">
                <a:latin typeface="+mn-lt"/>
              </a:rPr>
              <a:t> is a Swift class</a:t>
            </a:r>
          </a:p>
          <a:p>
            <a:pPr marL="574675" lvl="1" indent="-317500">
              <a:buFont typeface="Wingdings" pitchFamily="2" charset="2"/>
              <a:buChar char="§"/>
            </a:pPr>
            <a:r>
              <a:rPr lang="en-US" sz="2000" dirty="0">
                <a:latin typeface="+mn-lt"/>
              </a:rPr>
              <a:t>with a field (</a:t>
            </a:r>
            <a:r>
              <a:rPr lang="en-US" sz="2000" dirty="0" err="1">
                <a:latin typeface="+mn-lt"/>
              </a:rPr>
              <a:t>lightLabel</a:t>
            </a:r>
            <a:r>
              <a:rPr lang="en-US" sz="2000" dirty="0">
                <a:latin typeface="+mn-lt"/>
              </a:rPr>
              <a:t>) and method (</a:t>
            </a:r>
            <a:r>
              <a:rPr lang="en-US" sz="2000" dirty="0" err="1">
                <a:latin typeface="+mn-lt"/>
              </a:rPr>
              <a:t>lightToggle</a:t>
            </a:r>
            <a:r>
              <a:rPr lang="en-US" sz="2000" dirty="0">
                <a:latin typeface="+mn-lt"/>
              </a:rPr>
              <a:t>)</a:t>
            </a:r>
          </a:p>
          <a:p>
            <a:pPr marL="574675" lvl="1" indent="-317500">
              <a:buFont typeface="Wingdings" pitchFamily="2" charset="2"/>
              <a:buChar char="§"/>
            </a:pPr>
            <a:endParaRPr lang="en-US" sz="2000" dirty="0">
              <a:latin typeface="+mn-lt"/>
            </a:endParaRPr>
          </a:p>
          <a:p>
            <a:pPr marL="574675" lvl="1" indent="-317500">
              <a:buFont typeface="Wingdings" pitchFamily="2" charset="2"/>
              <a:buChar char="§"/>
            </a:pPr>
            <a:r>
              <a:rPr lang="en-US" sz="2000" dirty="0">
                <a:latin typeface="+mn-lt"/>
              </a:rPr>
              <a:t>note: Swift statements do NOT end with ;</a:t>
            </a:r>
          </a:p>
        </p:txBody>
      </p:sp>
    </p:spTree>
    <p:extLst>
      <p:ext uri="{BB962C8B-B14F-4D97-AF65-F5344CB8AC3E}">
        <p14:creationId xmlns:p14="http://schemas.microsoft.com/office/powerpoint/2010/main" val="417397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Swift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5715000"/>
          </a:xfrm>
        </p:spPr>
        <p:txBody>
          <a:bodyPr/>
          <a:lstStyle/>
          <a:p>
            <a:pPr marL="0" indent="-388937">
              <a:lnSpc>
                <a:spcPct val="90000"/>
              </a:lnSpc>
            </a:pPr>
            <a:r>
              <a:rPr lang="en-US" dirty="0"/>
              <a:t>Swift variables must be declared (using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  <a:r>
              <a:rPr lang="en-US" dirty="0"/>
              <a:t>) before use</a:t>
            </a:r>
            <a:endParaRPr lang="en-US" sz="1600" dirty="0">
              <a:latin typeface="Courier New" charset="0"/>
              <a:ea typeface="Courier New" charset="0"/>
              <a:cs typeface="Courier New" charset="0"/>
            </a:endParaRPr>
          </a:p>
          <a:p>
            <a:pPr marL="411163" lvl="2" indent="0">
              <a:lnSpc>
                <a:spcPct val="90000"/>
              </a:lnSpc>
            </a:pP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	</a:t>
            </a:r>
          </a:p>
          <a:p>
            <a:pPr marL="411163" lvl="2" indent="0">
              <a:lnSpc>
                <a:spcPct val="90000"/>
              </a:lnSpc>
            </a:pP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var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num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 = 5 </a:t>
            </a:r>
          </a:p>
          <a:p>
            <a:pPr marL="411163" lvl="2" indent="0">
              <a:lnSpc>
                <a:spcPct val="90000"/>
              </a:lnSpc>
            </a:pP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var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 word = "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foobar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"</a:t>
            </a:r>
          </a:p>
          <a:p>
            <a:pPr marL="411163" lvl="2" indent="0">
              <a:lnSpc>
                <a:spcPct val="90000"/>
              </a:lnSpc>
            </a:pP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var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 flag = true</a:t>
            </a:r>
          </a:p>
          <a:p>
            <a:pPr marL="411163" lvl="2" indent="0">
              <a:lnSpc>
                <a:spcPct val="90000"/>
              </a:lnSpc>
            </a:pPr>
            <a:endParaRPr lang="en-US" sz="1600" dirty="0">
              <a:latin typeface="Courier New" charset="0"/>
              <a:ea typeface="Courier New" charset="0"/>
              <a:cs typeface="Courier New" charset="0"/>
            </a:endParaRPr>
          </a:p>
          <a:p>
            <a:pPr marL="11113" lvl="1" indent="0">
              <a:lnSpc>
                <a:spcPct val="90000"/>
              </a:lnSpc>
              <a:buNone/>
            </a:pPr>
            <a:r>
              <a:rPr lang="en-US" sz="2400" dirty="0">
                <a:solidFill>
                  <a:schemeClr val="accent2"/>
                </a:solidFill>
              </a:rPr>
              <a:t>Swift is type-safe, the type of every value must be known by the compiler</a:t>
            </a:r>
          </a:p>
          <a:p>
            <a:pPr marL="754063" lvl="2" indent="-342900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/>
              <a:t>you can declare the type along with a variable</a:t>
            </a:r>
          </a:p>
          <a:p>
            <a:pPr marL="754063" lvl="2" indent="-342900">
              <a:lnSpc>
                <a:spcPct val="90000"/>
              </a:lnSpc>
              <a:buFont typeface="Cambria" charset="0"/>
              <a:buChar char="⎻"/>
            </a:pPr>
            <a:endParaRPr lang="en-US" sz="1800" dirty="0"/>
          </a:p>
          <a:p>
            <a:pPr marL="868363" lvl="3" indent="0">
              <a:lnSpc>
                <a:spcPct val="90000"/>
              </a:lnSpc>
              <a:buNone/>
            </a:pP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var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 age: 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Int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dirty="0"/>
              <a:t>(</a:t>
            </a:r>
            <a:r>
              <a:rPr lang="en-US" dirty="0">
                <a:latin typeface="+mn-lt"/>
              </a:rPr>
              <a:t>primitives are 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Int</a:t>
            </a:r>
            <a:r>
              <a:rPr lang="en-US" dirty="0"/>
              <a:t>,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 Double</a:t>
            </a:r>
            <a:r>
              <a:rPr lang="en-US" dirty="0"/>
              <a:t>,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 String</a:t>
            </a:r>
            <a:r>
              <a:rPr lang="en-US" dirty="0"/>
              <a:t>,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 Bool</a:t>
            </a:r>
            <a:r>
              <a:rPr lang="en-US" dirty="0">
                <a:cs typeface="Courier New" charset="0"/>
              </a:rPr>
              <a:t>)</a:t>
            </a:r>
            <a:endParaRPr lang="en-US" sz="1800" dirty="0">
              <a:latin typeface="Courier New" charset="0"/>
              <a:ea typeface="Courier New" charset="0"/>
              <a:cs typeface="Courier New" charset="0"/>
            </a:endParaRPr>
          </a:p>
          <a:p>
            <a:pPr marL="754063" lvl="2" indent="-342900">
              <a:lnSpc>
                <a:spcPct val="90000"/>
              </a:lnSpc>
              <a:buFont typeface="Cambria" charset="0"/>
              <a:buChar char="⎻"/>
            </a:pPr>
            <a:endParaRPr lang="en-US" sz="1800" dirty="0"/>
          </a:p>
          <a:p>
            <a:pPr marL="754063" lvl="2" indent="-342900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/>
              <a:t>but this is rarely done, as Swift performs type inferencing on assignments</a:t>
            </a:r>
          </a:p>
          <a:p>
            <a:pPr marL="354013" lvl="1" indent="-342900">
              <a:lnSpc>
                <a:spcPct val="90000"/>
              </a:lnSpc>
            </a:pPr>
            <a:endParaRPr lang="en-US" sz="2400" dirty="0"/>
          </a:p>
          <a:p>
            <a:pPr marL="0" indent="-388937">
              <a:lnSpc>
                <a:spcPct val="90000"/>
              </a:lnSpc>
            </a:pPr>
            <a:r>
              <a:rPr lang="en-US" dirty="0"/>
              <a:t>naming conventions for variables are more liberal than Java</a:t>
            </a:r>
          </a:p>
          <a:p>
            <a:pPr marL="754063" lvl="2" indent="-342900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/>
              <a:t>no spaces or math operators, can't start with a digit</a:t>
            </a:r>
          </a:p>
          <a:p>
            <a:pPr marL="754063" lvl="2" indent="-342900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/>
              <a:t>all legal:   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maxValue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   salary$    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mañana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l-GR" dirty="0">
                <a:latin typeface="Courier New" charset="0"/>
                <a:ea typeface="Courier New" charset="0"/>
                <a:cs typeface="Courier New" charset="0"/>
              </a:rPr>
              <a:t>π</a:t>
            </a:r>
            <a:r>
              <a:rPr lang="en-US" dirty="0"/>
              <a:t>            🎲</a:t>
            </a:r>
            <a:endParaRPr lang="en-US" sz="18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566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Swift constants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3429000"/>
          </a:xfrm>
        </p:spPr>
        <p:txBody>
          <a:bodyPr/>
          <a:lstStyle/>
          <a:p>
            <a:pPr marL="0" indent="-388937">
              <a:lnSpc>
                <a:spcPct val="90000"/>
              </a:lnSpc>
            </a:pPr>
            <a:r>
              <a:rPr lang="en-US" dirty="0"/>
              <a:t>Swift distinguishes between variables and constants</a:t>
            </a:r>
          </a:p>
          <a:p>
            <a:pPr marL="800100" lvl="2" indent="-388937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/>
              <a:t>constants, whose values don't change, are declared using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let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2" indent="-388937">
              <a:lnSpc>
                <a:spcPct val="90000"/>
              </a:lnSpc>
              <a:buFont typeface="Wingdings" pitchFamily="2" charset="2"/>
              <a:buChar char="§"/>
            </a:pPr>
            <a:endParaRPr lang="en-US" dirty="0"/>
          </a:p>
          <a:p>
            <a:pPr marL="868363" lvl="3" indent="0">
              <a:lnSpc>
                <a:spcPct val="90000"/>
              </a:lnSpc>
              <a:buNone/>
            </a:pP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let </a:t>
            </a: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maxNum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 = 10			// constant</a:t>
            </a:r>
          </a:p>
          <a:p>
            <a:pPr marL="868363" lvl="3" indent="0">
              <a:lnSpc>
                <a:spcPct val="90000"/>
              </a:lnSpc>
              <a:buNone/>
            </a:pPr>
            <a:endParaRPr lang="en-US" sz="1600" dirty="0">
              <a:latin typeface="Courier New" charset="0"/>
              <a:ea typeface="Courier New" charset="0"/>
              <a:cs typeface="Courier New" charset="0"/>
            </a:endParaRPr>
          </a:p>
          <a:p>
            <a:pPr marL="868363" lvl="3" indent="0">
              <a:lnSpc>
                <a:spcPct val="90000"/>
              </a:lnSpc>
              <a:buNone/>
            </a:pP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var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 sum = 0			// variable</a:t>
            </a:r>
          </a:p>
          <a:p>
            <a:pPr marL="868363" lvl="3" indent="0">
              <a:lnSpc>
                <a:spcPct val="90000"/>
              </a:lnSpc>
              <a:buNone/>
            </a:pP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for </a:t>
            </a: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 in 1...</a:t>
            </a: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maxNum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 {</a:t>
            </a:r>
          </a:p>
          <a:p>
            <a:pPr marL="868363" lvl="3" indent="0">
              <a:lnSpc>
                <a:spcPct val="90000"/>
              </a:lnSpc>
              <a:buNone/>
            </a:pP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    sum += </a:t>
            </a: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i</a:t>
            </a:r>
            <a:endParaRPr lang="en-US" sz="1600" dirty="0">
              <a:latin typeface="Courier New" charset="0"/>
              <a:ea typeface="Courier New" charset="0"/>
              <a:cs typeface="Courier New" charset="0"/>
            </a:endParaRPr>
          </a:p>
          <a:p>
            <a:pPr marL="868363" lvl="3" indent="0">
              <a:lnSpc>
                <a:spcPct val="90000"/>
              </a:lnSpc>
              <a:buNone/>
            </a:pP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}</a:t>
            </a:r>
          </a:p>
          <a:p>
            <a:pPr marL="868363" lvl="3" indent="0">
              <a:lnSpc>
                <a:spcPct val="90000"/>
              </a:lnSpc>
              <a:buNone/>
            </a:pPr>
            <a:endParaRPr lang="en-US" sz="1600" dirty="0">
              <a:latin typeface="Courier New" charset="0"/>
              <a:ea typeface="Courier New" charset="0"/>
              <a:cs typeface="Courier New" charset="0"/>
            </a:endParaRPr>
          </a:p>
          <a:p>
            <a:pPr marL="754063" lvl="2" indent="-342900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/>
              <a:t>if you declare a variable with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  <a:r>
              <a:rPr lang="en-US" dirty="0"/>
              <a:t> but never reassign it, the compiler will warn you</a:t>
            </a:r>
          </a:p>
          <a:p>
            <a:pPr marL="411163" lvl="2" indent="0">
              <a:lnSpc>
                <a:spcPct val="9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6B4D04-AA45-9443-95BD-2811D0CE2DFA}"/>
              </a:ext>
            </a:extLst>
          </p:cNvPr>
          <p:cNvSpPr txBox="1"/>
          <p:nvPr/>
        </p:nvSpPr>
        <p:spPr>
          <a:xfrm>
            <a:off x="659296" y="4989158"/>
            <a:ext cx="8575675" cy="1878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-388937">
              <a:lnSpc>
                <a:spcPct val="90000"/>
              </a:lnSpc>
            </a:pPr>
            <a:r>
              <a:rPr lang="en-US" dirty="0">
                <a:solidFill>
                  <a:schemeClr val="accent2"/>
                </a:solidFill>
                <a:latin typeface="+mn-lt"/>
                <a:ea typeface="ＭＳ Ｐゴシック" charset="-128"/>
              </a:rPr>
              <a:t>Swift provides the same math operators as Java</a:t>
            </a:r>
          </a:p>
          <a:p>
            <a:pPr marL="868363" lvl="3" indent="0">
              <a:lnSpc>
                <a:spcPct val="90000"/>
              </a:lnSpc>
              <a:buNone/>
            </a:pP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+, -, *, /, %, +=, -=, *=, /=, %=  </a:t>
            </a:r>
            <a:r>
              <a:rPr lang="en-US" sz="2000" dirty="0">
                <a:latin typeface="+mn-lt"/>
                <a:ea typeface="ＭＳ Ｐゴシック" charset="-128"/>
              </a:rPr>
              <a:t>(note: no </a:t>
            </a:r>
            <a:r>
              <a:rPr lang="en-US" sz="1800" dirty="0">
                <a:latin typeface="Courier New" panose="02070309020205020404" pitchFamily="49" charset="0"/>
                <a:ea typeface="Courier New" charset="0"/>
                <a:cs typeface="Courier New" panose="02070309020205020404" pitchFamily="49" charset="0"/>
              </a:rPr>
              <a:t>++</a:t>
            </a:r>
            <a:r>
              <a:rPr lang="en-US" dirty="0">
                <a:ea typeface="Courier New" charset="0"/>
                <a:cs typeface="Courier New" charset="0"/>
              </a:rPr>
              <a:t> </a:t>
            </a:r>
            <a:r>
              <a:rPr lang="en-US" sz="2000" dirty="0">
                <a:latin typeface="+mn-lt"/>
                <a:ea typeface="ＭＳ Ｐゴシック" charset="-128"/>
              </a:rPr>
              <a:t>or</a:t>
            </a:r>
            <a:r>
              <a:rPr lang="en-US" dirty="0">
                <a:ea typeface="Courier New" charset="0"/>
                <a:cs typeface="Courier New" charset="0"/>
              </a:rPr>
              <a:t> </a:t>
            </a:r>
            <a:r>
              <a:rPr lang="en-US" sz="1800" dirty="0">
                <a:latin typeface="Courier New" panose="02070309020205020404" pitchFamily="49" charset="0"/>
                <a:ea typeface="Courier New" charset="0"/>
                <a:cs typeface="Courier New" panose="02070309020205020404" pitchFamily="49" charset="0"/>
              </a:rPr>
              <a:t>--</a:t>
            </a:r>
            <a:r>
              <a:rPr lang="en-US" sz="2000" dirty="0">
                <a:latin typeface="+mn-lt"/>
                <a:ea typeface="ＭＳ Ｐゴシック" charset="-128"/>
              </a:rPr>
              <a:t>)</a:t>
            </a:r>
          </a:p>
          <a:p>
            <a:pPr marL="754063" lvl="2" indent="-342900">
              <a:lnSpc>
                <a:spcPct val="90000"/>
              </a:lnSpc>
              <a:buFont typeface="Cambria" charset="0"/>
              <a:buChar char="⎻"/>
            </a:pPr>
            <a:endParaRPr lang="en-US" sz="1800" dirty="0"/>
          </a:p>
          <a:p>
            <a:pPr marL="754063" lvl="2" indent="-34290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dirty="0">
                <a:latin typeface="+mn-lt"/>
                <a:ea typeface="ＭＳ Ｐゴシック" charset="-128"/>
              </a:rPr>
              <a:t>unlike Java, operators must be applied to values of same type</a:t>
            </a:r>
          </a:p>
          <a:p>
            <a:pPr marL="754063" lvl="2" indent="-342900">
              <a:lnSpc>
                <a:spcPct val="90000"/>
              </a:lnSpc>
              <a:buFont typeface="Wingdings" pitchFamily="2" charset="2"/>
              <a:buChar char="§"/>
            </a:pPr>
            <a:endParaRPr lang="en-US" sz="1050" dirty="0"/>
          </a:p>
          <a:p>
            <a:pPr marL="868363" lvl="3" indent="0">
              <a:lnSpc>
                <a:spcPct val="90000"/>
              </a:lnSpc>
              <a:buNone/>
            </a:pP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var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 sum1 = 2 + 3.5		// illegal</a:t>
            </a:r>
          </a:p>
          <a:p>
            <a:pPr marL="868363" lvl="3" indent="0">
              <a:lnSpc>
                <a:spcPct val="90000"/>
              </a:lnSpc>
              <a:buNone/>
            </a:pP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var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 sum2 = Double(2) + 3.5	// but can cast values</a:t>
            </a:r>
          </a:p>
        </p:txBody>
      </p:sp>
    </p:spTree>
    <p:extLst>
      <p:ext uri="{BB962C8B-B14F-4D97-AF65-F5344CB8AC3E}">
        <p14:creationId xmlns:p14="http://schemas.microsoft.com/office/powerpoint/2010/main" val="280895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Swift control statements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199"/>
            <a:ext cx="8702675" cy="5934075"/>
          </a:xfrm>
        </p:spPr>
        <p:txBody>
          <a:bodyPr/>
          <a:lstStyle/>
          <a:p>
            <a:pPr marL="0" indent="-388937">
              <a:lnSpc>
                <a:spcPct val="90000"/>
              </a:lnSpc>
            </a:pPr>
            <a:r>
              <a:rPr lang="en-US" dirty="0"/>
              <a:t>Swift if-else and while are similar to Java, but tests don't require parentheses</a:t>
            </a:r>
          </a:p>
          <a:p>
            <a:pPr marL="754063" lvl="2" indent="-342900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/>
              <a:t>Boolean operators are the same: 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==, !=, &lt;, &gt;, &lt;=, &gt;=, &amp;&amp;, ||, !</a:t>
            </a:r>
          </a:p>
          <a:p>
            <a:pPr marL="800100" lvl="2" indent="-388937">
              <a:lnSpc>
                <a:spcPct val="90000"/>
              </a:lnSpc>
              <a:buFont typeface="Wingdings" pitchFamily="2" charset="2"/>
              <a:buChar char="§"/>
            </a:pPr>
            <a:endParaRPr lang="en-US" dirty="0"/>
          </a:p>
          <a:p>
            <a:pPr marL="868363" lvl="3" indent="0">
              <a:lnSpc>
                <a:spcPct val="90000"/>
              </a:lnSpc>
              <a:buNone/>
            </a:pP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var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 letter: String		</a:t>
            </a: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var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num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 = 1024</a:t>
            </a:r>
          </a:p>
          <a:p>
            <a:pPr marL="868363" lvl="3" indent="0">
              <a:lnSpc>
                <a:spcPct val="90000"/>
              </a:lnSpc>
              <a:buNone/>
            </a:pP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let x = 92			</a:t>
            </a: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var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 count = 0</a:t>
            </a:r>
          </a:p>
          <a:p>
            <a:pPr marL="868363" lvl="3" indent="0">
              <a:lnSpc>
                <a:spcPct val="90000"/>
              </a:lnSpc>
              <a:buNone/>
            </a:pP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if x &gt;= 70 {			while </a:t>
            </a: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num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 &gt; 1 {</a:t>
            </a:r>
          </a:p>
          <a:p>
            <a:pPr marL="868363" lvl="3" indent="0">
              <a:lnSpc>
                <a:spcPct val="90000"/>
              </a:lnSpc>
              <a:buNone/>
            </a:pP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    letter = "P"		    </a:t>
            </a:r>
            <a:r>
              <a:rPr lang="en-US" sz="1600" dirty="0" err="1">
                <a:latin typeface="Courier New" charset="0"/>
                <a:ea typeface="Courier New" charset="0"/>
                <a:cs typeface="Courier New" charset="0"/>
              </a:rPr>
              <a:t>num</a:t>
            </a: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 /= 2</a:t>
            </a:r>
          </a:p>
          <a:p>
            <a:pPr marL="868363" lvl="3" indent="0">
              <a:lnSpc>
                <a:spcPct val="90000"/>
              </a:lnSpc>
              <a:buNone/>
            </a:pP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}				    count += 1</a:t>
            </a:r>
          </a:p>
          <a:p>
            <a:pPr marL="868363" lvl="3" indent="0">
              <a:lnSpc>
                <a:spcPct val="90000"/>
              </a:lnSpc>
              <a:buNone/>
            </a:pP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else {				}</a:t>
            </a:r>
          </a:p>
          <a:p>
            <a:pPr marL="868363" lvl="3" indent="0">
              <a:lnSpc>
                <a:spcPct val="90000"/>
              </a:lnSpc>
              <a:buNone/>
            </a:pP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    letter = "F"</a:t>
            </a:r>
          </a:p>
          <a:p>
            <a:pPr marL="868363" lvl="3" indent="0">
              <a:lnSpc>
                <a:spcPct val="90000"/>
              </a:lnSpc>
              <a:buNone/>
            </a:pP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}</a:t>
            </a:r>
          </a:p>
          <a:p>
            <a:pPr marL="868363" lvl="3" indent="0">
              <a:lnSpc>
                <a:spcPct val="90000"/>
              </a:lnSpc>
              <a:buNone/>
            </a:pPr>
            <a:r>
              <a:rPr lang="en-US" sz="1600" dirty="0">
                <a:latin typeface="Courier New" charset="0"/>
                <a:ea typeface="Courier New" charset="0"/>
                <a:cs typeface="Courier New" charset="0"/>
              </a:rPr>
              <a:t>    </a:t>
            </a:r>
            <a:endParaRPr lang="en-US" sz="1600" dirty="0"/>
          </a:p>
          <a:p>
            <a:pPr marL="0" indent="0">
              <a:lnSpc>
                <a:spcPct val="90000"/>
              </a:lnSpc>
            </a:pPr>
            <a:r>
              <a:rPr lang="en-US" dirty="0"/>
              <a:t>for loops can step through a range </a:t>
            </a:r>
          </a:p>
          <a:p>
            <a:pPr marL="925513" lvl="3" indent="0">
              <a:lnSpc>
                <a:spcPct val="90000"/>
              </a:lnSpc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x..&lt;y  </a:t>
            </a:r>
            <a:r>
              <a:rPr lang="en-US" dirty="0">
                <a:latin typeface="+mn-lt"/>
              </a:rPr>
              <a:t>is exclusive on the upper end;  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x...y</a:t>
            </a:r>
            <a:r>
              <a:rPr lang="en-US" dirty="0">
                <a:latin typeface="+mn-lt"/>
              </a:rPr>
              <a:t>  is inclusive</a:t>
            </a:r>
          </a:p>
          <a:p>
            <a:pPr marL="925513" lvl="3" indent="0">
              <a:lnSpc>
                <a:spcPct val="90000"/>
              </a:lnSpc>
              <a:buNone/>
            </a:pPr>
            <a:endParaRPr lang="en-US" dirty="0">
              <a:latin typeface="+mn-lt"/>
            </a:endParaRPr>
          </a:p>
          <a:p>
            <a:pPr marL="925513" lvl="3" indent="0">
              <a:lnSpc>
                <a:spcPct val="90000"/>
              </a:lnSpc>
              <a:buNone/>
            </a:pPr>
            <a:r>
              <a:rPr lang="en-US" sz="1600" dirty="0" err="1">
                <a:latin typeface="Courier New" charset="0"/>
                <a:cs typeface="Courier New" charset="0"/>
              </a:rPr>
              <a:t>var</a:t>
            </a:r>
            <a:r>
              <a:rPr lang="en-US" sz="1600" dirty="0">
                <a:latin typeface="Courier New" charset="0"/>
                <a:cs typeface="Courier New" charset="0"/>
              </a:rPr>
              <a:t> sum1to9 = 0		</a:t>
            </a:r>
            <a:r>
              <a:rPr lang="en-US" sz="1600" dirty="0" err="1">
                <a:latin typeface="Courier New" charset="0"/>
                <a:cs typeface="Courier New" charset="0"/>
              </a:rPr>
              <a:t>var</a:t>
            </a:r>
            <a:r>
              <a:rPr lang="en-US" sz="1600" dirty="0">
                <a:latin typeface="Courier New" charset="0"/>
                <a:cs typeface="Courier New" charset="0"/>
              </a:rPr>
              <a:t> sum1to10 = 0</a:t>
            </a:r>
          </a:p>
          <a:p>
            <a:pPr marL="925513" lvl="3" indent="0">
              <a:lnSpc>
                <a:spcPct val="90000"/>
              </a:lnSpc>
              <a:buNone/>
            </a:pPr>
            <a:r>
              <a:rPr lang="en-US" sz="1600" dirty="0">
                <a:latin typeface="Courier New" charset="0"/>
                <a:cs typeface="Courier New" charset="0"/>
              </a:rPr>
              <a:t>for </a:t>
            </a:r>
            <a:r>
              <a:rPr lang="en-US" sz="1600" dirty="0" err="1">
                <a:latin typeface="Courier New" charset="0"/>
                <a:cs typeface="Courier New" charset="0"/>
              </a:rPr>
              <a:t>i</a:t>
            </a:r>
            <a:r>
              <a:rPr lang="en-US" sz="1600" dirty="0">
                <a:latin typeface="Courier New" charset="0"/>
                <a:cs typeface="Courier New" charset="0"/>
              </a:rPr>
              <a:t> in 1..&lt;10 {		for </a:t>
            </a:r>
            <a:r>
              <a:rPr lang="en-US" sz="1600" dirty="0" err="1">
                <a:latin typeface="Courier New" charset="0"/>
                <a:cs typeface="Courier New" charset="0"/>
              </a:rPr>
              <a:t>i</a:t>
            </a:r>
            <a:r>
              <a:rPr lang="en-US" sz="1600" dirty="0">
                <a:latin typeface="Courier New" charset="0"/>
                <a:cs typeface="Courier New" charset="0"/>
              </a:rPr>
              <a:t> in 1...10 {</a:t>
            </a:r>
          </a:p>
          <a:p>
            <a:pPr marL="925513" lvl="3" indent="0">
              <a:lnSpc>
                <a:spcPct val="90000"/>
              </a:lnSpc>
              <a:buNone/>
            </a:pPr>
            <a:r>
              <a:rPr lang="en-US" sz="1600" dirty="0">
                <a:latin typeface="Courier New" charset="0"/>
                <a:cs typeface="Courier New" charset="0"/>
              </a:rPr>
              <a:t>    sum1to9 += </a:t>
            </a:r>
            <a:r>
              <a:rPr lang="en-US" sz="1600" dirty="0" err="1">
                <a:latin typeface="Courier New" charset="0"/>
                <a:cs typeface="Courier New" charset="0"/>
              </a:rPr>
              <a:t>i</a:t>
            </a:r>
            <a:r>
              <a:rPr lang="en-US" sz="1600" dirty="0">
                <a:latin typeface="Courier New" charset="0"/>
                <a:cs typeface="Courier New" charset="0"/>
              </a:rPr>
              <a:t>		    sum1to10 += </a:t>
            </a:r>
            <a:r>
              <a:rPr lang="en-US" sz="1600" dirty="0" err="1">
                <a:latin typeface="Courier New" charset="0"/>
                <a:cs typeface="Courier New" charset="0"/>
              </a:rPr>
              <a:t>i</a:t>
            </a:r>
            <a:endParaRPr lang="en-US" sz="1600" dirty="0">
              <a:latin typeface="Courier New" charset="0"/>
              <a:cs typeface="Courier New" charset="0"/>
            </a:endParaRPr>
          </a:p>
          <a:p>
            <a:pPr marL="925513" lvl="3" indent="0">
              <a:lnSpc>
                <a:spcPct val="90000"/>
              </a:lnSpc>
              <a:buNone/>
            </a:pPr>
            <a:r>
              <a:rPr lang="en-US" sz="1600" dirty="0">
                <a:latin typeface="Courier New" charset="0"/>
                <a:cs typeface="Courier New" charset="0"/>
              </a:rPr>
              <a:t>}				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47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45F67-870F-D444-8621-D1F441689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 1.2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25CE1-6627-E14A-A2F5-7CE55FE7E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1752600"/>
          </a:xfrm>
        </p:spPr>
        <p:txBody>
          <a:bodyPr/>
          <a:lstStyle/>
          <a:p>
            <a:r>
              <a:rPr lang="en-US" dirty="0"/>
              <a:t>create an Executive Decision Maker app</a:t>
            </a:r>
          </a:p>
          <a:p>
            <a:pPr lvl="1"/>
            <a:r>
              <a:rPr lang="en-US" dirty="0"/>
              <a:t>gray background &amp; title with your name, centered at the top</a:t>
            </a:r>
          </a:p>
          <a:p>
            <a:pPr lvl="1"/>
            <a:r>
              <a:rPr lang="en-US" dirty="0"/>
              <a:t>instructions and a button at the center</a:t>
            </a:r>
          </a:p>
          <a:p>
            <a:pPr lvl="1"/>
            <a:r>
              <a:rPr lang="en-US" dirty="0"/>
              <a:t>an empty label centered, below the button</a:t>
            </a:r>
          </a:p>
          <a:p>
            <a:pPr lvl="1"/>
            <a:r>
              <a:rPr lang="en-US" dirty="0"/>
              <a:t>when the button is clicked, display either YES, NO, or MAYBE in the label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4F1ED-EC92-D54F-B43C-24BCC938F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CC3BAA-7F38-6341-A782-B9D3BD660D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153" y="3200400"/>
            <a:ext cx="2182536" cy="3830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7DA413-A423-624A-8EBF-1C2E9DC54F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25800"/>
            <a:ext cx="2182536" cy="3830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F75C7B-1D7C-5045-91C6-73F849469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3898900"/>
            <a:ext cx="3860800" cy="2197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70213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5867400"/>
          </a:xfrm>
        </p:spPr>
        <p:txBody>
          <a:bodyPr/>
          <a:lstStyle/>
          <a:p>
            <a:pPr marL="0" indent="-388937">
              <a:lnSpc>
                <a:spcPct val="90000"/>
              </a:lnSpc>
            </a:pPr>
            <a:r>
              <a:rPr lang="en-US" dirty="0"/>
              <a:t>XCode can be used to create/open a playground or a project</a:t>
            </a:r>
          </a:p>
          <a:p>
            <a:pPr marL="754063" lvl="2" indent="-34290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/>
              <a:t>a Playground is an interactive environment for testing Swift code</a:t>
            </a:r>
          </a:p>
          <a:p>
            <a:pPr marL="754063" lvl="2" indent="-34290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/>
              <a:t>similar to the IDLE interpreter for Python</a:t>
            </a:r>
          </a:p>
          <a:p>
            <a:pPr marL="754063" lvl="2" indent="-34290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/>
              <a:t>very useful tool, but not always stable (e.g., locks up in my installation)</a:t>
            </a:r>
          </a:p>
          <a:p>
            <a:pPr marL="754063" lvl="2" indent="-342900">
              <a:lnSpc>
                <a:spcPct val="90000"/>
              </a:lnSpc>
              <a:buFont typeface="Wingdings" pitchFamily="2" charset="2"/>
              <a:buChar char="§"/>
            </a:pPr>
            <a:endParaRPr lang="en-US" sz="1800" dirty="0"/>
          </a:p>
          <a:p>
            <a:pPr marL="754063" lvl="2" indent="-34290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/>
              <a:t>a Project is an app, which can be run in a simulator or an actual device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CA1D0C-699E-5C45-828C-56ED8361B9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273365"/>
            <a:ext cx="6038034" cy="367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68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project in </a:t>
            </a:r>
            <a:r>
              <a:rPr lang="en-US" dirty="0" err="1"/>
              <a:t>Xcode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5867400"/>
          </a:xfrm>
        </p:spPr>
        <p:txBody>
          <a:bodyPr/>
          <a:lstStyle/>
          <a:p>
            <a:pPr marL="0" indent="-388937">
              <a:lnSpc>
                <a:spcPct val="90000"/>
              </a:lnSpc>
            </a:pPr>
            <a:r>
              <a:rPr lang="en-US" dirty="0"/>
              <a:t>select </a:t>
            </a:r>
            <a:r>
              <a:rPr lang="en-US" i="1" dirty="0"/>
              <a:t>Create a new </a:t>
            </a:r>
            <a:r>
              <a:rPr lang="en-US" i="1" dirty="0" err="1"/>
              <a:t>Xcode</a:t>
            </a:r>
            <a:r>
              <a:rPr lang="en-US" i="1" dirty="0"/>
              <a:t> project </a:t>
            </a:r>
            <a:r>
              <a:rPr lang="en-US" dirty="0"/>
              <a:t>from the opening window</a:t>
            </a:r>
          </a:p>
          <a:p>
            <a:pPr marL="754063" lvl="2" indent="-34290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/>
              <a:t>you are then shown a collection of templates to choose from</a:t>
            </a:r>
          </a:p>
          <a:p>
            <a:pPr marL="754063" lvl="2" indent="-34290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/>
              <a:t>we will use the generic </a:t>
            </a:r>
            <a:r>
              <a:rPr lang="en-US" sz="1800" i="1" dirty="0"/>
              <a:t>Single View App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D79805-D5A4-A34E-8DCA-1D7ACCF31F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044" y="2638425"/>
            <a:ext cx="7929111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9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project in </a:t>
            </a:r>
            <a:r>
              <a:rPr lang="en-US" dirty="0" err="1"/>
              <a:t>Xcode</a:t>
            </a:r>
            <a:r>
              <a:rPr lang="en-US" dirty="0"/>
              <a:t>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5867400"/>
          </a:xfrm>
        </p:spPr>
        <p:txBody>
          <a:bodyPr/>
          <a:lstStyle/>
          <a:p>
            <a:pPr marL="754063" lvl="2" indent="-34290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/>
              <a:t>enter the name of the project</a:t>
            </a:r>
          </a:p>
          <a:p>
            <a:pPr marL="754063" lvl="2" indent="-34290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/>
              <a:t>also personal information</a:t>
            </a:r>
          </a:p>
          <a:p>
            <a:pPr marL="868363" lvl="3" indent="0">
              <a:lnSpc>
                <a:spcPct val="90000"/>
              </a:lnSpc>
              <a:buNone/>
            </a:pPr>
            <a:r>
              <a:rPr lang="en-US" sz="1800" dirty="0">
                <a:latin typeface="+mn-lt"/>
              </a:rPr>
              <a:t>the organization identifier should be unique, use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edu.creighon.NETID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68363" lvl="3" indent="0">
              <a:lnSpc>
                <a:spcPct val="90000"/>
              </a:lnSpc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696913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Courier New" panose="02070309020205020404" pitchFamily="49" charset="0"/>
              </a:rPr>
              <a:t>you will also be prompted for the location where the project will be stored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DC5414-99E1-9946-8194-AD148E097D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2924649"/>
            <a:ext cx="7620000" cy="42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04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94122"/>
            <a:ext cx="9067800" cy="685800"/>
          </a:xfrm>
        </p:spPr>
        <p:txBody>
          <a:bodyPr/>
          <a:lstStyle/>
          <a:p>
            <a:r>
              <a:rPr lang="en-US" dirty="0" err="1"/>
              <a:t>Xcode</a:t>
            </a:r>
            <a:r>
              <a:rPr lang="en-US" dirty="0"/>
              <a:t> 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2DE376-B5CF-3242-88E3-B9B9ABAAB7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" y="1179922"/>
            <a:ext cx="8382000" cy="61352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EFBF2E-DB91-744D-A9C1-A7CFD44D466B}"/>
              </a:ext>
            </a:extLst>
          </p:cNvPr>
          <p:cNvSpPr txBox="1"/>
          <p:nvPr/>
        </p:nvSpPr>
        <p:spPr>
          <a:xfrm>
            <a:off x="4000500" y="3790360"/>
            <a:ext cx="1676400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Editor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Area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EBC916-F311-104B-93DE-8E604D61EDAC}"/>
              </a:ext>
            </a:extLst>
          </p:cNvPr>
          <p:cNvSpPr txBox="1"/>
          <p:nvPr/>
        </p:nvSpPr>
        <p:spPr>
          <a:xfrm>
            <a:off x="3962400" y="1524000"/>
            <a:ext cx="1676400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Toolbar Area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86E33D-5FF5-AB4C-AA45-E2F5C97DB416}"/>
              </a:ext>
            </a:extLst>
          </p:cNvPr>
          <p:cNvSpPr txBox="1"/>
          <p:nvPr/>
        </p:nvSpPr>
        <p:spPr>
          <a:xfrm>
            <a:off x="1066800" y="3790361"/>
            <a:ext cx="1485900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Navigator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Area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0502CC-FADD-B44B-8CA5-4281C22D0F66}"/>
              </a:ext>
            </a:extLst>
          </p:cNvPr>
          <p:cNvSpPr txBox="1"/>
          <p:nvPr/>
        </p:nvSpPr>
        <p:spPr>
          <a:xfrm>
            <a:off x="7219950" y="3790361"/>
            <a:ext cx="1314450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Utility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Area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0C0E54-B6B3-1F49-B9BF-C71FDD59610F}"/>
              </a:ext>
            </a:extLst>
          </p:cNvPr>
          <p:cNvGrpSpPr/>
          <p:nvPr/>
        </p:nvGrpSpPr>
        <p:grpSpPr>
          <a:xfrm>
            <a:off x="5676900" y="796690"/>
            <a:ext cx="2857500" cy="574910"/>
            <a:chOff x="5676900" y="796690"/>
            <a:chExt cx="2857500" cy="5749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0EE8B90-EDD6-7D42-806E-DE6E06D91ED6}"/>
                </a:ext>
              </a:extLst>
            </p:cNvPr>
            <p:cNvSpPr txBox="1"/>
            <p:nvPr/>
          </p:nvSpPr>
          <p:spPr>
            <a:xfrm>
              <a:off x="5676900" y="796690"/>
              <a:ext cx="2438400" cy="461665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+mn-lt"/>
                </a:rPr>
                <a:t>Hide/View Controls</a:t>
              </a:r>
            </a:p>
          </p:txBody>
        </p:sp>
        <p:sp>
          <p:nvSpPr>
            <p:cNvPr id="16" name="Bent-Up Arrow 15">
              <a:extLst>
                <a:ext uri="{FF2B5EF4-FFF2-40B4-BE49-F238E27FC236}">
                  <a16:creationId xmlns:a16="http://schemas.microsoft.com/office/drawing/2014/main" id="{71DF3E1E-A67D-3A49-A3E8-F0CD63EC3BCD}"/>
                </a:ext>
              </a:extLst>
            </p:cNvPr>
            <p:cNvSpPr/>
            <p:nvPr/>
          </p:nvSpPr>
          <p:spPr bwMode="auto">
            <a:xfrm flipV="1">
              <a:off x="8115300" y="975426"/>
              <a:ext cx="419100" cy="396174"/>
            </a:xfrm>
            <a:prstGeom prst="bentUpArrow">
              <a:avLst/>
            </a:prstGeom>
            <a:solidFill>
              <a:schemeClr val="tx2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842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60A235-742D-324A-9942-71E27B2D50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" y="1249770"/>
            <a:ext cx="8077200" cy="59121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94122"/>
            <a:ext cx="9067800" cy="685800"/>
          </a:xfrm>
        </p:spPr>
        <p:txBody>
          <a:bodyPr/>
          <a:lstStyle/>
          <a:p>
            <a:r>
              <a:rPr lang="en-US" dirty="0"/>
              <a:t>Storyboard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86E33D-5FF5-AB4C-AA45-E2F5C97DB416}"/>
              </a:ext>
            </a:extLst>
          </p:cNvPr>
          <p:cNvSpPr txBox="1"/>
          <p:nvPr/>
        </p:nvSpPr>
        <p:spPr>
          <a:xfrm>
            <a:off x="304800" y="3657600"/>
            <a:ext cx="2247900" cy="193899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the Single View App template automatically creates project components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ADAD348-C54D-F449-9C36-1D679112FE84}"/>
              </a:ext>
            </a:extLst>
          </p:cNvPr>
          <p:cNvGrpSpPr/>
          <p:nvPr/>
        </p:nvGrpSpPr>
        <p:grpSpPr>
          <a:xfrm>
            <a:off x="2895600" y="3265944"/>
            <a:ext cx="3886200" cy="3211056"/>
            <a:chOff x="2895600" y="3265944"/>
            <a:chExt cx="3886200" cy="321105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584E245-D422-4047-B806-3EF0EE154DA0}"/>
                </a:ext>
              </a:extLst>
            </p:cNvPr>
            <p:cNvSpPr txBox="1"/>
            <p:nvPr/>
          </p:nvSpPr>
          <p:spPr>
            <a:xfrm>
              <a:off x="2895600" y="3265944"/>
              <a:ext cx="3886200" cy="2677656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n-lt"/>
                </a:rPr>
                <a:t>can click on </a:t>
              </a:r>
              <a:r>
                <a:rPr lang="en-US" dirty="0" err="1">
                  <a:solidFill>
                    <a:schemeClr val="bg1"/>
                  </a:solidFill>
                  <a:latin typeface="+mn-lt"/>
                </a:rPr>
                <a:t>Main.storyboard</a:t>
              </a:r>
              <a:r>
                <a:rPr lang="en-US" dirty="0">
                  <a:solidFill>
                    <a:schemeClr val="bg1"/>
                  </a:solidFill>
                  <a:latin typeface="+mn-lt"/>
                </a:rPr>
                <a:t> in the Navigator to see the default project View</a:t>
              </a:r>
            </a:p>
            <a:p>
              <a:endParaRPr lang="en-US" dirty="0">
                <a:solidFill>
                  <a:schemeClr val="bg1"/>
                </a:solidFill>
                <a:latin typeface="+mn-lt"/>
              </a:endParaRPr>
            </a:p>
            <a:p>
              <a:r>
                <a:rPr lang="en-US" dirty="0">
                  <a:solidFill>
                    <a:schemeClr val="bg1"/>
                  </a:solidFill>
                  <a:latin typeface="+mn-lt"/>
                </a:rPr>
                <a:t>by default, the storyboard is split, can click on icon at the bottom to hide the left panel</a:t>
              </a:r>
            </a:p>
          </p:txBody>
        </p:sp>
        <p:sp>
          <p:nvSpPr>
            <p:cNvPr id="5" name="Down Arrow 4">
              <a:extLst>
                <a:ext uri="{FF2B5EF4-FFF2-40B4-BE49-F238E27FC236}">
                  <a16:creationId xmlns:a16="http://schemas.microsoft.com/office/drawing/2014/main" id="{64D4A86F-A424-3F4A-90E0-F1646D3F03FB}"/>
                </a:ext>
              </a:extLst>
            </p:cNvPr>
            <p:cNvSpPr/>
            <p:nvPr/>
          </p:nvSpPr>
          <p:spPr bwMode="auto">
            <a:xfrm>
              <a:off x="4343400" y="5914018"/>
              <a:ext cx="228600" cy="562982"/>
            </a:xfrm>
            <a:prstGeom prst="downArrow">
              <a:avLst/>
            </a:prstGeom>
            <a:solidFill>
              <a:schemeClr val="tx2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957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221615-C032-3B4D-8963-72F6917393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" y="1371600"/>
            <a:ext cx="7696200" cy="5778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94122"/>
            <a:ext cx="9067800" cy="685800"/>
          </a:xfrm>
        </p:spPr>
        <p:txBody>
          <a:bodyPr/>
          <a:lstStyle/>
          <a:p>
            <a:r>
              <a:rPr lang="en-US" dirty="0"/>
              <a:t>Execution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BCE71-86FF-2D4D-9B6A-184976F2D68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513B7F-4B86-3D42-A8B6-2B8FB9413BEF}"/>
              </a:ext>
            </a:extLst>
          </p:cNvPr>
          <p:cNvGrpSpPr/>
          <p:nvPr/>
        </p:nvGrpSpPr>
        <p:grpSpPr>
          <a:xfrm>
            <a:off x="304800" y="1752600"/>
            <a:ext cx="2247900" cy="3843992"/>
            <a:chOff x="304800" y="1752600"/>
            <a:chExt cx="2247900" cy="384399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86E33D-5FF5-AB4C-AA45-E2F5C97DB416}"/>
                </a:ext>
              </a:extLst>
            </p:cNvPr>
            <p:cNvSpPr txBox="1"/>
            <p:nvPr/>
          </p:nvSpPr>
          <p:spPr>
            <a:xfrm>
              <a:off x="304800" y="3657600"/>
              <a:ext cx="2247900" cy="193899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n-lt"/>
                </a:rPr>
                <a:t>the default projects is complete– can click on the arrow to execute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5D5D386-932E-5D43-8F94-D3621319C110}"/>
                </a:ext>
              </a:extLst>
            </p:cNvPr>
            <p:cNvCxnSpPr>
              <a:stCxn id="13" idx="0"/>
            </p:cNvCxnSpPr>
            <p:nvPr/>
          </p:nvCxnSpPr>
          <p:spPr bwMode="auto">
            <a:xfrm flipH="1" flipV="1">
              <a:off x="1295400" y="1752600"/>
              <a:ext cx="133350" cy="1905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AF2EDC-B19D-184E-AA53-E752D1CBF61B}"/>
              </a:ext>
            </a:extLst>
          </p:cNvPr>
          <p:cNvGrpSpPr/>
          <p:nvPr/>
        </p:nvGrpSpPr>
        <p:grpSpPr>
          <a:xfrm>
            <a:off x="2619375" y="1752600"/>
            <a:ext cx="3057525" cy="3474660"/>
            <a:chOff x="2619375" y="1752600"/>
            <a:chExt cx="3057525" cy="34746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584E245-D422-4047-B806-3EF0EE154DA0}"/>
                </a:ext>
              </a:extLst>
            </p:cNvPr>
            <p:cNvSpPr txBox="1"/>
            <p:nvPr/>
          </p:nvSpPr>
          <p:spPr>
            <a:xfrm>
              <a:off x="3238500" y="3657600"/>
              <a:ext cx="2438400" cy="1569660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n-lt"/>
                </a:rPr>
                <a:t>you can select how to execute – either a simulator or an actual device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CD6F2AA-ED4B-4F49-8EC5-8DD1C77BAD1B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619375" y="1752600"/>
              <a:ext cx="1724025" cy="193264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61BE1A-4E16-CD44-97B9-0738565B237E}"/>
              </a:ext>
            </a:extLst>
          </p:cNvPr>
          <p:cNvGrpSpPr/>
          <p:nvPr/>
        </p:nvGrpSpPr>
        <p:grpSpPr>
          <a:xfrm>
            <a:off x="6992952" y="267273"/>
            <a:ext cx="2344723" cy="5435121"/>
            <a:chOff x="6992952" y="267273"/>
            <a:chExt cx="2344723" cy="543512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9EAF33D-C5C0-D84D-84F2-A96D00360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2952" y="267273"/>
              <a:ext cx="2344723" cy="41148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9FFBEC7-1B8C-F54F-ACC9-ECF0433BDACD}"/>
                </a:ext>
              </a:extLst>
            </p:cNvPr>
            <p:cNvSpPr txBox="1"/>
            <p:nvPr/>
          </p:nvSpPr>
          <p:spPr>
            <a:xfrm>
              <a:off x="7048502" y="4502065"/>
              <a:ext cx="2247900" cy="1200329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n-lt"/>
                </a:rPr>
                <a:t>the default app is just a blank screen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202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FF0033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6699FF"/>
      </a:hlink>
      <a:folHlink>
        <a:srgbClr val="B2B2B2"/>
      </a:folHlink>
    </a:clrScheme>
    <a:fontScheme name="Blank Presentatio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6735</TotalTime>
  <Words>1516</Words>
  <Application>Microsoft Macintosh PowerPoint</Application>
  <PresentationFormat>Custom</PresentationFormat>
  <Paragraphs>287</Paragraphs>
  <Slides>34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Arial Narrow</vt:lpstr>
      <vt:lpstr>Cambria</vt:lpstr>
      <vt:lpstr>Courier New</vt:lpstr>
      <vt:lpstr>Times New Roman</vt:lpstr>
      <vt:lpstr>Wingdings</vt:lpstr>
      <vt:lpstr>Blank Presentation</vt:lpstr>
      <vt:lpstr>PowerPoint Presentation</vt:lpstr>
      <vt:lpstr>Installing Xcode</vt:lpstr>
      <vt:lpstr>Customizing Xcode</vt:lpstr>
      <vt:lpstr>Xcode</vt:lpstr>
      <vt:lpstr>Creating a project in Xcode</vt:lpstr>
      <vt:lpstr>Creating a project in Xcode (cont.)</vt:lpstr>
      <vt:lpstr>Xcode IDE</vt:lpstr>
      <vt:lpstr>Storyboard</vt:lpstr>
      <vt:lpstr>Execution</vt:lpstr>
      <vt:lpstr>Changing view attributes</vt:lpstr>
      <vt:lpstr>UI Library</vt:lpstr>
      <vt:lpstr>Adding UI elements to the storyboard</vt:lpstr>
      <vt:lpstr>Changing UI elements attributes</vt:lpstr>
      <vt:lpstr>Adding another UI element</vt:lpstr>
      <vt:lpstr>Model-View-Controller</vt:lpstr>
      <vt:lpstr>Flashlight MVC</vt:lpstr>
      <vt:lpstr>Connecting the View &amp; Controller</vt:lpstr>
      <vt:lpstr>Outlets/Fields</vt:lpstr>
      <vt:lpstr>Defining actions via control elements</vt:lpstr>
      <vt:lpstr>Actions/methods</vt:lpstr>
      <vt:lpstr>Actions/methods</vt:lpstr>
      <vt:lpstr>Color literals</vt:lpstr>
      <vt:lpstr>Different devices?</vt:lpstr>
      <vt:lpstr>Auto layout</vt:lpstr>
      <vt:lpstr>Auto layout</vt:lpstr>
      <vt:lpstr>Viewing/editing constraints</vt:lpstr>
      <vt:lpstr>Different devices?</vt:lpstr>
      <vt:lpstr>UIButton</vt:lpstr>
      <vt:lpstr>HW 1.1</vt:lpstr>
      <vt:lpstr>Swift</vt:lpstr>
      <vt:lpstr>Swift variables</vt:lpstr>
      <vt:lpstr>Swift constants</vt:lpstr>
      <vt:lpstr>Swift control statements</vt:lpstr>
      <vt:lpstr>HW 1.2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and History</dc:title>
  <dc:creator>Dave Reed</dc:creator>
  <cp:lastModifiedBy>Reed, Dave W</cp:lastModifiedBy>
  <cp:revision>198</cp:revision>
  <cp:lastPrinted>2019-01-27T21:37:49Z</cp:lastPrinted>
  <dcterms:created xsi:type="dcterms:W3CDTF">2014-01-09T17:37:42Z</dcterms:created>
  <dcterms:modified xsi:type="dcterms:W3CDTF">2019-01-27T21:38:54Z</dcterms:modified>
</cp:coreProperties>
</file>