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256" r:id="rId2"/>
    <p:sldId id="346" r:id="rId3"/>
    <p:sldId id="347" r:id="rId4"/>
    <p:sldId id="348" r:id="rId5"/>
    <p:sldId id="322" r:id="rId6"/>
    <p:sldId id="351" r:id="rId7"/>
    <p:sldId id="350" r:id="rId8"/>
    <p:sldId id="349" r:id="rId9"/>
    <p:sldId id="340" r:id="rId10"/>
    <p:sldId id="334" r:id="rId11"/>
    <p:sldId id="341" r:id="rId12"/>
    <p:sldId id="345" r:id="rId13"/>
    <p:sldId id="342" r:id="rId14"/>
  </p:sldIdLst>
  <p:sldSz cx="9601200" cy="7315200"/>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304">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9"/>
    <p:restoredTop sz="93313"/>
  </p:normalViewPr>
  <p:slideViewPr>
    <p:cSldViewPr>
      <p:cViewPr varScale="1">
        <p:scale>
          <a:sx n="92" d="100"/>
          <a:sy n="92" d="100"/>
        </p:scale>
        <p:origin x="1464" y="184"/>
      </p:cViewPr>
      <p:guideLst>
        <p:guide orient="horz" pos="2304"/>
        <p:guide pos="3024"/>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atin typeface="Times New Roman" charset="0"/>
                <a:ea typeface="+mn-ea"/>
                <a:cs typeface="+mn-cs"/>
              </a:defRPr>
            </a:lvl1pPr>
          </a:lstStyle>
          <a:p>
            <a:pPr>
              <a:defRPr/>
            </a:pPr>
            <a:endParaRPr lang="en-US"/>
          </a:p>
        </p:txBody>
      </p:sp>
      <p:sp>
        <p:nvSpPr>
          <p:cNvPr id="31747"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atin typeface="Times New Roman" charset="0"/>
                <a:ea typeface="+mn-ea"/>
                <a:cs typeface="+mn-cs"/>
              </a:defRPr>
            </a:lvl1pPr>
          </a:lstStyle>
          <a:p>
            <a:pPr>
              <a:defRPr/>
            </a:pPr>
            <a:endParaRPr lang="en-US"/>
          </a:p>
        </p:txBody>
      </p:sp>
      <p:sp>
        <p:nvSpPr>
          <p:cNvPr id="31748"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atin typeface="Times New Roman" charset="0"/>
                <a:ea typeface="+mn-ea"/>
                <a:cs typeface="+mn-cs"/>
              </a:defRPr>
            </a:lvl1pPr>
          </a:lstStyle>
          <a:p>
            <a:pPr>
              <a:defRPr/>
            </a:pPr>
            <a:endParaRPr lang="en-US"/>
          </a:p>
        </p:txBody>
      </p:sp>
      <p:sp>
        <p:nvSpPr>
          <p:cNvPr id="31749"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0B144A16-5894-374C-ACEF-76F451C35768}" type="slidenum">
              <a:rPr lang="en-US"/>
              <a:pPr>
                <a:defRPr/>
              </a:pPr>
              <a:t>‹#›</a:t>
            </a:fld>
            <a:endParaRPr lang="en-US"/>
          </a:p>
        </p:txBody>
      </p:sp>
    </p:spTree>
    <p:extLst>
      <p:ext uri="{BB962C8B-B14F-4D97-AF65-F5344CB8AC3E}">
        <p14:creationId xmlns:p14="http://schemas.microsoft.com/office/powerpoint/2010/main" val="24129847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49455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subTitle" sz="quarter" idx="1"/>
          </p:nvPr>
        </p:nvSpPr>
        <p:spPr>
          <a:xfrm>
            <a:off x="1447800" y="3200400"/>
            <a:ext cx="6705600" cy="2819400"/>
          </a:xfrm>
        </p:spPr>
        <p:txBody>
          <a:bodyPr/>
          <a:lstStyle>
            <a:lvl1pPr marL="0" indent="0" algn="ctr">
              <a:defRPr/>
            </a:lvl1pPr>
          </a:lstStyle>
          <a:p>
            <a:r>
              <a:rPr lang="en-US"/>
              <a:t>Click to edit Master subtitle style</a:t>
            </a:r>
          </a:p>
        </p:txBody>
      </p:sp>
      <p:sp>
        <p:nvSpPr>
          <p:cNvPr id="3078" name="Rectangle 6"/>
          <p:cNvSpPr>
            <a:spLocks noGrp="1" noChangeArrowheads="1"/>
          </p:cNvSpPr>
          <p:nvPr>
            <p:ph type="ctrTitle" sz="quarter"/>
          </p:nvPr>
        </p:nvSpPr>
        <p:spPr>
          <a:xfrm>
            <a:off x="685800" y="838200"/>
            <a:ext cx="8229600" cy="2133600"/>
          </a:xfrm>
        </p:spPr>
        <p:txBody>
          <a:bodyPr/>
          <a:lstStyle>
            <a:lvl1pPr>
              <a:defRPr/>
            </a:lvl1pPr>
          </a:lstStyle>
          <a:p>
            <a:r>
              <a:rPr lang="en-US"/>
              <a:t>Click to edit Master title style</a:t>
            </a:r>
          </a:p>
        </p:txBody>
      </p:sp>
      <p:sp>
        <p:nvSpPr>
          <p:cNvPr id="4" name="Rectangle 3"/>
          <p:cNvSpPr>
            <a:spLocks noGrp="1" noChangeArrowheads="1"/>
          </p:cNvSpPr>
          <p:nvPr>
            <p:ph type="dt" sz="quarter" idx="10"/>
          </p:nvPr>
        </p:nvSpPr>
        <p:spPr/>
        <p:txBody>
          <a:bodyPr/>
          <a:lstStyle>
            <a:lvl1pPr>
              <a:defRPr/>
            </a:lvl1pPr>
          </a:lstStyle>
          <a:p>
            <a:pPr>
              <a:defRPr/>
            </a:pPr>
            <a:endParaRPr lang="en-US"/>
          </a:p>
        </p:txBody>
      </p:sp>
      <p:sp>
        <p:nvSpPr>
          <p:cNvPr id="5" name="Rectangle 4"/>
          <p:cNvSpPr>
            <a:spLocks noGrp="1" noChangeArrowheads="1"/>
          </p:cNvSpPr>
          <p:nvPr>
            <p:ph type="ftr" sz="quarter" idx="11"/>
          </p:nvPr>
        </p:nvSpPr>
        <p:spPr/>
        <p:txBody>
          <a:bodyPr/>
          <a:lstStyle>
            <a:lvl1pPr>
              <a:defRPr/>
            </a:lvl1pPr>
          </a:lstStyle>
          <a:p>
            <a:pPr>
              <a:defRPr/>
            </a:pPr>
            <a:endParaRPr lang="en-US"/>
          </a:p>
        </p:txBody>
      </p:sp>
      <p:sp>
        <p:nvSpPr>
          <p:cNvPr id="6" name="Rectangle 5"/>
          <p:cNvSpPr>
            <a:spLocks noGrp="1" noChangeArrowheads="1"/>
          </p:cNvSpPr>
          <p:nvPr>
            <p:ph type="sldNum" sz="quarter" idx="12"/>
          </p:nvPr>
        </p:nvSpPr>
        <p:spPr>
          <a:xfrm>
            <a:off x="6880225" y="6664325"/>
            <a:ext cx="2000250" cy="488950"/>
          </a:xfrm>
        </p:spPr>
        <p:txBody>
          <a:bodyPr/>
          <a:lstStyle>
            <a:lvl1pPr>
              <a:defRPr>
                <a:solidFill>
                  <a:schemeClr val="tx1"/>
                </a:solidFill>
                <a:latin typeface="Times New Roman" charset="0"/>
              </a:defRPr>
            </a:lvl1pPr>
          </a:lstStyle>
          <a:p>
            <a:pPr>
              <a:defRPr/>
            </a:pPr>
            <a:fld id="{83BFCB2D-CB62-6141-8FFD-A6E926A98FC7}" type="slidenum">
              <a:rPr lang="en-US"/>
              <a:pPr>
                <a:defRPr/>
              </a:pPr>
              <a:t>‹#›</a:t>
            </a:fld>
            <a:endParaRPr lang="en-US"/>
          </a:p>
        </p:txBody>
      </p:sp>
    </p:spTree>
    <p:extLst>
      <p:ext uri="{BB962C8B-B14F-4D97-AF65-F5344CB8AC3E}">
        <p14:creationId xmlns:p14="http://schemas.microsoft.com/office/powerpoint/2010/main" val="3154713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EF22CEA7-4A2C-4D43-9B34-0435684F7EC8}" type="slidenum">
              <a:rPr lang="en-US"/>
              <a:pPr>
                <a:defRPr/>
              </a:pPr>
              <a:t>‹#›</a:t>
            </a:fld>
            <a:endParaRPr lang="en-US"/>
          </a:p>
        </p:txBody>
      </p:sp>
    </p:spTree>
    <p:extLst>
      <p:ext uri="{BB962C8B-B14F-4D97-AF65-F5344CB8AC3E}">
        <p14:creationId xmlns:p14="http://schemas.microsoft.com/office/powerpoint/2010/main" val="1139838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18350" y="381000"/>
            <a:ext cx="2270125" cy="6248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381000"/>
            <a:ext cx="6661150" cy="624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574F7FF8-7CAF-5343-9930-70CB36F329D1}" type="slidenum">
              <a:rPr lang="en-US"/>
              <a:pPr>
                <a:defRPr/>
              </a:pPr>
              <a:t>‹#›</a:t>
            </a:fld>
            <a:endParaRPr lang="en-US"/>
          </a:p>
        </p:txBody>
      </p:sp>
    </p:spTree>
    <p:extLst>
      <p:ext uri="{BB962C8B-B14F-4D97-AF65-F5344CB8AC3E}">
        <p14:creationId xmlns:p14="http://schemas.microsoft.com/office/powerpoint/2010/main" val="2978875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D01BCE71-86FF-2D4D-9B6A-184976F2D687}" type="slidenum">
              <a:rPr lang="en-US"/>
              <a:pPr>
                <a:defRPr/>
              </a:pPr>
              <a:t>‹#›</a:t>
            </a:fld>
            <a:endParaRPr lang="en-US"/>
          </a:p>
        </p:txBody>
      </p:sp>
    </p:spTree>
    <p:extLst>
      <p:ext uri="{BB962C8B-B14F-4D97-AF65-F5344CB8AC3E}">
        <p14:creationId xmlns:p14="http://schemas.microsoft.com/office/powerpoint/2010/main" val="273312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825" y="4700588"/>
            <a:ext cx="8161338" cy="145256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58825" y="3100388"/>
            <a:ext cx="8161338"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7219A4BD-E869-1941-BE68-8CA6AC1B73DD}" type="slidenum">
              <a:rPr lang="en-US"/>
              <a:pPr>
                <a:defRPr/>
              </a:pPr>
              <a:t>‹#›</a:t>
            </a:fld>
            <a:endParaRPr lang="en-US"/>
          </a:p>
        </p:txBody>
      </p:sp>
    </p:spTree>
    <p:extLst>
      <p:ext uri="{BB962C8B-B14F-4D97-AF65-F5344CB8AC3E}">
        <p14:creationId xmlns:p14="http://schemas.microsoft.com/office/powerpoint/2010/main" val="4003333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219200"/>
            <a:ext cx="4275138"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338" y="1219200"/>
            <a:ext cx="4275137"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B8F06DAF-8BCA-7B4B-9D56-DA6E596BF6D3}" type="slidenum">
              <a:rPr lang="en-US"/>
              <a:pPr>
                <a:defRPr/>
              </a:pPr>
              <a:t>‹#›</a:t>
            </a:fld>
            <a:endParaRPr lang="en-US"/>
          </a:p>
        </p:txBody>
      </p:sp>
    </p:spTree>
    <p:extLst>
      <p:ext uri="{BB962C8B-B14F-4D97-AF65-F5344CB8AC3E}">
        <p14:creationId xmlns:p14="http://schemas.microsoft.com/office/powerpoint/2010/main" val="2936916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3688"/>
            <a:ext cx="8642350" cy="1219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79425" y="1636713"/>
            <a:ext cx="4243388"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79425" y="2319338"/>
            <a:ext cx="4243388"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76800" y="1636713"/>
            <a:ext cx="4244975"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76800" y="2319338"/>
            <a:ext cx="4244975"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dt" sz="half" idx="10"/>
          </p:nvPr>
        </p:nvSpPr>
        <p:spPr>
          <a:ln/>
        </p:spPr>
        <p:txBody>
          <a:bodyPr/>
          <a:lstStyle>
            <a:lvl1pPr>
              <a:defRPr/>
            </a:lvl1pPr>
          </a:lstStyle>
          <a:p>
            <a:pPr>
              <a:defRPr/>
            </a:pPr>
            <a:endParaRPr lang="en-US"/>
          </a:p>
        </p:txBody>
      </p:sp>
      <p:sp>
        <p:nvSpPr>
          <p:cNvPr id="8" name="Rectangle 4"/>
          <p:cNvSpPr>
            <a:spLocks noGrp="1" noChangeArrowheads="1"/>
          </p:cNvSpPr>
          <p:nvPr>
            <p:ph type="ftr" sz="quarter" idx="11"/>
          </p:nvPr>
        </p:nvSpPr>
        <p:spPr>
          <a:ln/>
        </p:spPr>
        <p:txBody>
          <a:bodyPr/>
          <a:lstStyle>
            <a:lvl1pPr>
              <a:defRPr/>
            </a:lvl1pPr>
          </a:lstStyle>
          <a:p>
            <a:pPr>
              <a:defRPr/>
            </a:pPr>
            <a:endParaRPr lang="en-US"/>
          </a:p>
        </p:txBody>
      </p:sp>
      <p:sp>
        <p:nvSpPr>
          <p:cNvPr id="9" name="Rectangle 5"/>
          <p:cNvSpPr>
            <a:spLocks noGrp="1" noChangeArrowheads="1"/>
          </p:cNvSpPr>
          <p:nvPr>
            <p:ph type="sldNum" sz="quarter" idx="12"/>
          </p:nvPr>
        </p:nvSpPr>
        <p:spPr>
          <a:ln/>
        </p:spPr>
        <p:txBody>
          <a:bodyPr/>
          <a:lstStyle>
            <a:lvl1pPr>
              <a:defRPr/>
            </a:lvl1pPr>
          </a:lstStyle>
          <a:p>
            <a:pPr>
              <a:defRPr/>
            </a:pPr>
            <a:fld id="{67EE33D6-78FA-4B40-AB29-10883BEAC8EC}" type="slidenum">
              <a:rPr lang="en-US"/>
              <a:pPr>
                <a:defRPr/>
              </a:pPr>
              <a:t>‹#›</a:t>
            </a:fld>
            <a:endParaRPr lang="en-US"/>
          </a:p>
        </p:txBody>
      </p:sp>
    </p:spTree>
    <p:extLst>
      <p:ext uri="{BB962C8B-B14F-4D97-AF65-F5344CB8AC3E}">
        <p14:creationId xmlns:p14="http://schemas.microsoft.com/office/powerpoint/2010/main" val="1616360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p:cNvSpPr>
            <a:spLocks noGrp="1" noChangeArrowheads="1"/>
          </p:cNvSpPr>
          <p:nvPr>
            <p:ph type="dt" sz="half" idx="10"/>
          </p:nvPr>
        </p:nvSpPr>
        <p:spPr>
          <a:ln/>
        </p:spPr>
        <p:txBody>
          <a:bodyPr/>
          <a:lstStyle>
            <a:lvl1pPr>
              <a:defRPr/>
            </a:lvl1pPr>
          </a:lstStyle>
          <a:p>
            <a:pPr>
              <a:defRPr/>
            </a:pPr>
            <a:endParaRPr lang="en-US"/>
          </a:p>
        </p:txBody>
      </p:sp>
      <p:sp>
        <p:nvSpPr>
          <p:cNvPr id="4" name="Rectangle 4"/>
          <p:cNvSpPr>
            <a:spLocks noGrp="1" noChangeArrowheads="1"/>
          </p:cNvSpPr>
          <p:nvPr>
            <p:ph type="ftr" sz="quarter" idx="11"/>
          </p:nvPr>
        </p:nvSpPr>
        <p:spPr>
          <a:ln/>
        </p:spPr>
        <p:txBody>
          <a:bodyPr/>
          <a:lstStyle>
            <a:lvl1pPr>
              <a:defRPr/>
            </a:lvl1pPr>
          </a:lstStyle>
          <a:p>
            <a:pPr>
              <a:defRPr/>
            </a:pPr>
            <a:endParaRPr lang="en-US"/>
          </a:p>
        </p:txBody>
      </p:sp>
      <p:sp>
        <p:nvSpPr>
          <p:cNvPr id="5" name="Rectangle 5"/>
          <p:cNvSpPr>
            <a:spLocks noGrp="1" noChangeArrowheads="1"/>
          </p:cNvSpPr>
          <p:nvPr>
            <p:ph type="sldNum" sz="quarter" idx="12"/>
          </p:nvPr>
        </p:nvSpPr>
        <p:spPr>
          <a:ln/>
        </p:spPr>
        <p:txBody>
          <a:bodyPr/>
          <a:lstStyle>
            <a:lvl1pPr>
              <a:defRPr/>
            </a:lvl1pPr>
          </a:lstStyle>
          <a:p>
            <a:pPr>
              <a:defRPr/>
            </a:pPr>
            <a:fld id="{52C6D22D-030E-5D4D-8320-0CB2C53C27F0}" type="slidenum">
              <a:rPr lang="en-US"/>
              <a:pPr>
                <a:defRPr/>
              </a:pPr>
              <a:t>‹#›</a:t>
            </a:fld>
            <a:endParaRPr lang="en-US"/>
          </a:p>
        </p:txBody>
      </p:sp>
    </p:spTree>
    <p:extLst>
      <p:ext uri="{BB962C8B-B14F-4D97-AF65-F5344CB8AC3E}">
        <p14:creationId xmlns:p14="http://schemas.microsoft.com/office/powerpoint/2010/main" val="1792910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p>
        </p:txBody>
      </p:sp>
      <p:sp>
        <p:nvSpPr>
          <p:cNvPr id="3" name="Rectangle 4"/>
          <p:cNvSpPr>
            <a:spLocks noGrp="1" noChangeArrowheads="1"/>
          </p:cNvSpPr>
          <p:nvPr>
            <p:ph type="ftr" sz="quarter" idx="11"/>
          </p:nvPr>
        </p:nvSpPr>
        <p:spPr>
          <a:ln/>
        </p:spPr>
        <p:txBody>
          <a:bodyPr/>
          <a:lstStyle>
            <a:lvl1pPr>
              <a:defRPr/>
            </a:lvl1pPr>
          </a:lstStyle>
          <a:p>
            <a:pPr>
              <a:defRPr/>
            </a:pPr>
            <a:endParaRPr lang="en-US"/>
          </a:p>
        </p:txBody>
      </p:sp>
      <p:sp>
        <p:nvSpPr>
          <p:cNvPr id="4" name="Rectangle 5"/>
          <p:cNvSpPr>
            <a:spLocks noGrp="1" noChangeArrowheads="1"/>
          </p:cNvSpPr>
          <p:nvPr>
            <p:ph type="sldNum" sz="quarter" idx="12"/>
          </p:nvPr>
        </p:nvSpPr>
        <p:spPr>
          <a:ln/>
        </p:spPr>
        <p:txBody>
          <a:bodyPr/>
          <a:lstStyle>
            <a:lvl1pPr>
              <a:defRPr/>
            </a:lvl1pPr>
          </a:lstStyle>
          <a:p>
            <a:pPr>
              <a:defRPr/>
            </a:pPr>
            <a:fld id="{B3F5B618-44CA-144C-8C6B-CE2B9E0B192C}" type="slidenum">
              <a:rPr lang="en-US"/>
              <a:pPr>
                <a:defRPr/>
              </a:pPr>
              <a:t>‹#›</a:t>
            </a:fld>
            <a:endParaRPr lang="en-US"/>
          </a:p>
        </p:txBody>
      </p:sp>
    </p:spTree>
    <p:extLst>
      <p:ext uri="{BB962C8B-B14F-4D97-AF65-F5344CB8AC3E}">
        <p14:creationId xmlns:p14="http://schemas.microsoft.com/office/powerpoint/2010/main" val="2321519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0513"/>
            <a:ext cx="3159125" cy="12398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754438" y="290513"/>
            <a:ext cx="5367337"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9425" y="1530350"/>
            <a:ext cx="3159125"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55FA7962-4958-0D43-99DD-D7D9BECE9E72}" type="slidenum">
              <a:rPr lang="en-US"/>
              <a:pPr>
                <a:defRPr/>
              </a:pPr>
              <a:t>‹#›</a:t>
            </a:fld>
            <a:endParaRPr lang="en-US"/>
          </a:p>
        </p:txBody>
      </p:sp>
    </p:spTree>
    <p:extLst>
      <p:ext uri="{BB962C8B-B14F-4D97-AF65-F5344CB8AC3E}">
        <p14:creationId xmlns:p14="http://schemas.microsoft.com/office/powerpoint/2010/main" val="3360050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188" y="5121275"/>
            <a:ext cx="5761037" cy="6032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81188" y="654050"/>
            <a:ext cx="5761037"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881188" y="5724525"/>
            <a:ext cx="5761037"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6CDDB64E-B1BE-B645-A0ED-32F301436D91}" type="slidenum">
              <a:rPr lang="en-US"/>
              <a:pPr>
                <a:defRPr/>
              </a:pPr>
              <a:t>‹#›</a:t>
            </a:fld>
            <a:endParaRPr lang="en-US"/>
          </a:p>
        </p:txBody>
      </p:sp>
    </p:spTree>
    <p:extLst>
      <p:ext uri="{BB962C8B-B14F-4D97-AF65-F5344CB8AC3E}">
        <p14:creationId xmlns:p14="http://schemas.microsoft.com/office/powerpoint/2010/main" val="3492498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685800" y="1219200"/>
            <a:ext cx="8702675" cy="541020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2"/>
            <a:r>
              <a:rPr lang="en-US"/>
              <a:t>Fourth level</a:t>
            </a:r>
          </a:p>
        </p:txBody>
      </p:sp>
      <p:sp>
        <p:nvSpPr>
          <p:cNvPr id="1027" name="Rectangle 3"/>
          <p:cNvSpPr>
            <a:spLocks noGrp="1" noChangeArrowheads="1"/>
          </p:cNvSpPr>
          <p:nvPr>
            <p:ph type="dt" sz="half" idx="2"/>
          </p:nvPr>
        </p:nvSpPr>
        <p:spPr bwMode="auto">
          <a:xfrm>
            <a:off x="720725" y="6664325"/>
            <a:ext cx="20002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atin typeface="Times New Roman" charset="0"/>
                <a:ea typeface="+mn-ea"/>
                <a:cs typeface="+mn-cs"/>
              </a:defRPr>
            </a:lvl1pPr>
          </a:lstStyle>
          <a:p>
            <a:pPr>
              <a:defRPr/>
            </a:pPr>
            <a:endParaRPr lang="en-US"/>
          </a:p>
        </p:txBody>
      </p:sp>
      <p:sp>
        <p:nvSpPr>
          <p:cNvPr id="1028" name="Rectangle 4"/>
          <p:cNvSpPr>
            <a:spLocks noGrp="1" noChangeArrowheads="1"/>
          </p:cNvSpPr>
          <p:nvPr>
            <p:ph type="ftr" sz="quarter" idx="3"/>
          </p:nvPr>
        </p:nvSpPr>
        <p:spPr bwMode="auto">
          <a:xfrm>
            <a:off x="3279775" y="6664325"/>
            <a:ext cx="30416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Times New Roman" charset="0"/>
                <a:ea typeface="+mn-ea"/>
                <a:cs typeface="+mn-cs"/>
              </a:defRPr>
            </a:lvl1pPr>
          </a:lstStyle>
          <a:p>
            <a:pPr>
              <a:defRPr/>
            </a:pPr>
            <a:endParaRPr lang="en-US"/>
          </a:p>
        </p:txBody>
      </p:sp>
      <p:sp>
        <p:nvSpPr>
          <p:cNvPr id="1029" name="Rectangle 5"/>
          <p:cNvSpPr>
            <a:spLocks noGrp="1" noChangeArrowheads="1"/>
          </p:cNvSpPr>
          <p:nvPr>
            <p:ph type="sldNum" sz="quarter" idx="4"/>
          </p:nvPr>
        </p:nvSpPr>
        <p:spPr bwMode="auto">
          <a:xfrm>
            <a:off x="7337425" y="6664325"/>
            <a:ext cx="20002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FF0033"/>
                </a:solidFill>
                <a:latin typeface="Arial Narrow" charset="0"/>
              </a:defRPr>
            </a:lvl1pPr>
          </a:lstStyle>
          <a:p>
            <a:pPr>
              <a:defRPr/>
            </a:pPr>
            <a:fld id="{4E671465-AB2E-B842-83CF-FCA7566E0101}" type="slidenum">
              <a:rPr lang="en-US"/>
              <a:pPr>
                <a:defRPr/>
              </a:pPr>
              <a:t>‹#›</a:t>
            </a:fld>
            <a:endParaRPr lang="en-US"/>
          </a:p>
        </p:txBody>
      </p:sp>
      <p:sp>
        <p:nvSpPr>
          <p:cNvPr id="1030" name="Rectangle 6"/>
          <p:cNvSpPr>
            <a:spLocks noGrp="1" noChangeArrowheads="1"/>
          </p:cNvSpPr>
          <p:nvPr>
            <p:ph type="title"/>
          </p:nvPr>
        </p:nvSpPr>
        <p:spPr bwMode="auto">
          <a:xfrm>
            <a:off x="304800" y="381000"/>
            <a:ext cx="9067800" cy="68580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3803"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ftr="0" dt="0"/>
  <p:txStyles>
    <p:titleStyle>
      <a:lvl1pPr algn="l" rtl="0" eaLnBrk="0" fontAlgn="base" hangingPunct="0">
        <a:spcBef>
          <a:spcPct val="0"/>
        </a:spcBef>
        <a:spcAft>
          <a:spcPct val="0"/>
        </a:spcAft>
        <a:defRPr sz="3200">
          <a:solidFill>
            <a:srgbClr val="FF0033"/>
          </a:solidFill>
          <a:latin typeface="+mj-lt"/>
          <a:ea typeface="ＭＳ Ｐゴシック" charset="-128"/>
          <a:cs typeface="ＭＳ Ｐゴシック" charset="-128"/>
        </a:defRPr>
      </a:lvl1pPr>
      <a:lvl2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2pPr>
      <a:lvl3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3pPr>
      <a:lvl4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4pPr>
      <a:lvl5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5pPr>
      <a:lvl6pPr marL="457200" algn="l" rtl="0" eaLnBrk="0" fontAlgn="base" hangingPunct="0">
        <a:spcBef>
          <a:spcPct val="0"/>
        </a:spcBef>
        <a:spcAft>
          <a:spcPct val="0"/>
        </a:spcAft>
        <a:defRPr sz="3200">
          <a:solidFill>
            <a:srgbClr val="FF0033"/>
          </a:solidFill>
          <a:latin typeface="Arial Narrow" charset="0"/>
        </a:defRPr>
      </a:lvl6pPr>
      <a:lvl7pPr marL="914400" algn="l" rtl="0" eaLnBrk="0" fontAlgn="base" hangingPunct="0">
        <a:spcBef>
          <a:spcPct val="0"/>
        </a:spcBef>
        <a:spcAft>
          <a:spcPct val="0"/>
        </a:spcAft>
        <a:defRPr sz="3200">
          <a:solidFill>
            <a:srgbClr val="FF0033"/>
          </a:solidFill>
          <a:latin typeface="Arial Narrow" charset="0"/>
        </a:defRPr>
      </a:lvl7pPr>
      <a:lvl8pPr marL="1371600" algn="l" rtl="0" eaLnBrk="0" fontAlgn="base" hangingPunct="0">
        <a:spcBef>
          <a:spcPct val="0"/>
        </a:spcBef>
        <a:spcAft>
          <a:spcPct val="0"/>
        </a:spcAft>
        <a:defRPr sz="3200">
          <a:solidFill>
            <a:srgbClr val="FF0033"/>
          </a:solidFill>
          <a:latin typeface="Arial Narrow" charset="0"/>
        </a:defRPr>
      </a:lvl8pPr>
      <a:lvl9pPr marL="1828800" algn="l" rtl="0" eaLnBrk="0" fontAlgn="base" hangingPunct="0">
        <a:spcBef>
          <a:spcPct val="0"/>
        </a:spcBef>
        <a:spcAft>
          <a:spcPct val="0"/>
        </a:spcAft>
        <a:defRPr sz="3200">
          <a:solidFill>
            <a:srgbClr val="FF0033"/>
          </a:solidFill>
          <a:latin typeface="Arial Narrow" charset="0"/>
        </a:defRPr>
      </a:lvl9pPr>
    </p:titleStyle>
    <p:bodyStyle>
      <a:lvl1pPr marL="342900" indent="-342900" algn="l" rtl="0" eaLnBrk="0" fontAlgn="base" hangingPunct="0">
        <a:spcBef>
          <a:spcPct val="20000"/>
        </a:spcBef>
        <a:spcAft>
          <a:spcPct val="0"/>
        </a:spcAft>
        <a:defRPr sz="2400">
          <a:solidFill>
            <a:schemeClr val="accent2"/>
          </a:solidFill>
          <a:latin typeface="+mn-lt"/>
          <a:ea typeface="ＭＳ Ｐゴシック" charset="-128"/>
          <a:cs typeface="ＭＳ Ｐゴシック" charset="-128"/>
        </a:defRPr>
      </a:lvl1pPr>
      <a:lvl2pPr marL="742950" indent="-285750" algn="l" rtl="0" eaLnBrk="0" fontAlgn="base" hangingPunct="0">
        <a:lnSpc>
          <a:spcPct val="80000"/>
        </a:lnSpc>
        <a:spcBef>
          <a:spcPct val="20000"/>
        </a:spcBef>
        <a:spcAft>
          <a:spcPct val="0"/>
        </a:spcAft>
        <a:buFont typeface="Wingdings" charset="0"/>
        <a:buChar char="§"/>
        <a:defRPr sz="2000">
          <a:solidFill>
            <a:schemeClr val="tx1"/>
          </a:solidFill>
          <a:latin typeface="+mn-lt"/>
          <a:ea typeface="ＭＳ Ｐゴシック" charset="-128"/>
        </a:defRPr>
      </a:lvl2pPr>
      <a:lvl3pPr marL="1143000" indent="-228600" algn="l" rtl="0" eaLnBrk="0" fontAlgn="base" hangingPunct="0">
        <a:lnSpc>
          <a:spcPct val="80000"/>
        </a:lnSpc>
        <a:spcBef>
          <a:spcPct val="20000"/>
        </a:spcBef>
        <a:spcAft>
          <a:spcPct val="0"/>
        </a:spcAft>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8FAB0971-14C9-4D42-A9A9-21C28789A146}" type="slidenum">
              <a:rPr lang="en-US" sz="1400">
                <a:solidFill>
                  <a:srgbClr val="FF0033"/>
                </a:solidFill>
                <a:latin typeface="Arial Narrow" charset="0"/>
              </a:rPr>
              <a:pPr/>
              <a:t>1</a:t>
            </a:fld>
            <a:endParaRPr lang="en-US" sz="1400">
              <a:solidFill>
                <a:srgbClr val="FF0033"/>
              </a:solidFill>
              <a:latin typeface="Arial Narrow" charset="0"/>
            </a:endParaRPr>
          </a:p>
        </p:txBody>
      </p:sp>
      <p:sp>
        <p:nvSpPr>
          <p:cNvPr id="15362" name="Rectangle 12"/>
          <p:cNvSpPr>
            <a:spLocks noChangeArrowheads="1"/>
          </p:cNvSpPr>
          <p:nvPr/>
        </p:nvSpPr>
        <p:spPr bwMode="auto">
          <a:xfrm>
            <a:off x="533400" y="427038"/>
            <a:ext cx="8534400" cy="15541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pPr algn="ctr"/>
            <a:r>
              <a:rPr lang="en-US" sz="3200" dirty="0">
                <a:solidFill>
                  <a:srgbClr val="FF0033"/>
                </a:solidFill>
                <a:latin typeface="Arial Narrow" charset="0"/>
              </a:rPr>
              <a:t>CSC 581: Mobile App Development</a:t>
            </a:r>
            <a:endParaRPr lang="en-US" dirty="0">
              <a:solidFill>
                <a:srgbClr val="FF0033"/>
              </a:solidFill>
              <a:latin typeface="Arial Narrow" charset="0"/>
            </a:endParaRPr>
          </a:p>
          <a:p>
            <a:pPr algn="ctr"/>
            <a:endParaRPr lang="en-US" sz="1600" dirty="0">
              <a:solidFill>
                <a:srgbClr val="FF0033"/>
              </a:solidFill>
              <a:latin typeface="Arial Narrow" charset="0"/>
            </a:endParaRPr>
          </a:p>
          <a:p>
            <a:pPr algn="ctr"/>
            <a:r>
              <a:rPr lang="en-US" sz="3200" dirty="0">
                <a:solidFill>
                  <a:srgbClr val="FF0033"/>
                </a:solidFill>
                <a:latin typeface="Arial Narrow" charset="0"/>
              </a:rPr>
              <a:t>Spring 2019</a:t>
            </a:r>
          </a:p>
        </p:txBody>
      </p:sp>
      <p:sp>
        <p:nvSpPr>
          <p:cNvPr id="15363" name="Rectangle 13"/>
          <p:cNvSpPr>
            <a:spLocks noChangeArrowheads="1"/>
          </p:cNvSpPr>
          <p:nvPr/>
        </p:nvSpPr>
        <p:spPr bwMode="auto">
          <a:xfrm>
            <a:off x="1600200" y="3048000"/>
            <a:ext cx="6400800" cy="3810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lnSpc>
                <a:spcPct val="20000"/>
              </a:lnSpc>
              <a:spcBef>
                <a:spcPct val="20000"/>
              </a:spcBef>
            </a:pPr>
            <a:endParaRPr lang="en-US" dirty="0">
              <a:solidFill>
                <a:schemeClr val="accent2"/>
              </a:solidFill>
              <a:latin typeface="Arial Narrow" charset="0"/>
            </a:endParaRPr>
          </a:p>
          <a:p>
            <a:pPr marL="342900" lvl="2" indent="-342900"/>
            <a:r>
              <a:rPr lang="en-US" dirty="0">
                <a:solidFill>
                  <a:schemeClr val="accent2"/>
                </a:solidFill>
                <a:latin typeface="Arial Narrow" charset="0"/>
              </a:rPr>
              <a:t>Mobile platforms</a:t>
            </a:r>
            <a:r>
              <a:rPr lang="en-US" dirty="0">
                <a:latin typeface="Arial Narrow" charset="0"/>
              </a:rPr>
              <a:t>	</a:t>
            </a:r>
          </a:p>
          <a:p>
            <a:pPr marL="506413" lvl="1" indent="-285750">
              <a:lnSpc>
                <a:spcPct val="90000"/>
              </a:lnSpc>
              <a:spcBef>
                <a:spcPct val="20000"/>
              </a:spcBef>
              <a:buFont typeface="Wingdings" charset="0"/>
              <a:buChar char="§"/>
            </a:pPr>
            <a:endParaRPr lang="en-US" sz="800" dirty="0">
              <a:latin typeface="Arial Narrow" charset="0"/>
            </a:endParaRPr>
          </a:p>
          <a:p>
            <a:pPr marL="781050" indent="-342900">
              <a:buFont typeface="Wingdings" charset="2"/>
              <a:buChar char="§"/>
            </a:pPr>
            <a:r>
              <a:rPr lang="en-US" sz="2000" dirty="0">
                <a:latin typeface="Arial Narrow" charset="0"/>
              </a:rPr>
              <a:t>Web vs. Native vs. Hybrid apps</a:t>
            </a:r>
          </a:p>
          <a:p>
            <a:pPr marL="781050" indent="-342900">
              <a:buFont typeface="Wingdings" charset="2"/>
              <a:buChar char="§"/>
            </a:pPr>
            <a:r>
              <a:rPr lang="en-US" sz="2000" dirty="0">
                <a:latin typeface="Arial Narrow" charset="0"/>
              </a:rPr>
              <a:t>App stats</a:t>
            </a:r>
          </a:p>
          <a:p>
            <a:pPr marL="1028700" lvl="1"/>
            <a:r>
              <a:rPr lang="en-US" sz="2000" dirty="0">
                <a:latin typeface="Arial Narrow" charset="0"/>
              </a:rPr>
              <a:t>number of apps, app categories, retention</a:t>
            </a:r>
          </a:p>
          <a:p>
            <a:pPr marL="781050" indent="-342900">
              <a:buFont typeface="Wingdings" charset="2"/>
              <a:buChar char="§"/>
            </a:pPr>
            <a:r>
              <a:rPr lang="en-US" sz="2000" dirty="0">
                <a:latin typeface="Arial Narrow" charset="0"/>
              </a:rPr>
              <a:t>iOS vs. Android</a:t>
            </a:r>
          </a:p>
          <a:p>
            <a:pPr marL="1028700" lvl="1"/>
            <a:r>
              <a:rPr lang="en-US" sz="2000" dirty="0">
                <a:latin typeface="Arial Narrow" charset="0"/>
              </a:rPr>
              <a:t>feature comparisons, typical users, tradeoffs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CBC5250-106F-B64A-8B2F-9F6D6A1295CB}" type="slidenum">
              <a:rPr lang="en-US" sz="1400">
                <a:solidFill>
                  <a:srgbClr val="FF0033"/>
                </a:solidFill>
                <a:latin typeface="Arial Narrow" charset="0"/>
              </a:rPr>
              <a:pPr/>
              <a:t>10</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iOS vs. Android comparison (from </a:t>
            </a:r>
            <a:r>
              <a:rPr lang="en-US" dirty="0" err="1">
                <a:latin typeface="Arial Narrow" charset="0"/>
                <a:ea typeface="ＭＳ Ｐゴシック" charset="0"/>
                <a:cs typeface="ＭＳ Ｐゴシック" charset="0"/>
              </a:rPr>
              <a:t>Bondarenko</a:t>
            </a:r>
            <a:r>
              <a:rPr lang="en-US" dirty="0">
                <a:latin typeface="Arial Narrow" charset="0"/>
                <a:ea typeface="ＭＳ Ｐゴシック" charset="0"/>
                <a:cs typeface="ＭＳ Ｐゴシック" charset="0"/>
              </a:rPr>
              <a:t>)</a:t>
            </a:r>
          </a:p>
        </p:txBody>
      </p:sp>
      <p:graphicFrame>
        <p:nvGraphicFramePr>
          <p:cNvPr id="2" name="Table 1">
            <a:extLst>
              <a:ext uri="{FF2B5EF4-FFF2-40B4-BE49-F238E27FC236}">
                <a16:creationId xmlns:a16="http://schemas.microsoft.com/office/drawing/2014/main" id="{1B21F7BE-CEDF-C549-BC27-A945017AC5D7}"/>
              </a:ext>
            </a:extLst>
          </p:cNvPr>
          <p:cNvGraphicFramePr>
            <a:graphicFrameLocks noGrp="1"/>
          </p:cNvGraphicFramePr>
          <p:nvPr>
            <p:extLst>
              <p:ext uri="{D42A27DB-BD31-4B8C-83A1-F6EECF244321}">
                <p14:modId xmlns:p14="http://schemas.microsoft.com/office/powerpoint/2010/main" val="3030667865"/>
              </p:ext>
            </p:extLst>
          </p:nvPr>
        </p:nvGraphicFramePr>
        <p:xfrm>
          <a:off x="1352550" y="2702312"/>
          <a:ext cx="6896100" cy="3657600"/>
        </p:xfrm>
        <a:graphic>
          <a:graphicData uri="http://schemas.openxmlformats.org/drawingml/2006/table">
            <a:tbl>
              <a:tblPr firstRow="1" bandRow="1">
                <a:tableStyleId>{073A0DAA-6AF3-43AB-8588-CEC1D06C72B9}</a:tableStyleId>
              </a:tblPr>
              <a:tblGrid>
                <a:gridCol w="4351110">
                  <a:extLst>
                    <a:ext uri="{9D8B030D-6E8A-4147-A177-3AD203B41FA5}">
                      <a16:colId xmlns:a16="http://schemas.microsoft.com/office/drawing/2014/main" val="2059237935"/>
                    </a:ext>
                  </a:extLst>
                </a:gridCol>
                <a:gridCol w="1313544">
                  <a:extLst>
                    <a:ext uri="{9D8B030D-6E8A-4147-A177-3AD203B41FA5}">
                      <a16:colId xmlns:a16="http://schemas.microsoft.com/office/drawing/2014/main" val="756084569"/>
                    </a:ext>
                  </a:extLst>
                </a:gridCol>
                <a:gridCol w="1231446">
                  <a:extLst>
                    <a:ext uri="{9D8B030D-6E8A-4147-A177-3AD203B41FA5}">
                      <a16:colId xmlns:a16="http://schemas.microsoft.com/office/drawing/2014/main" val="1150032338"/>
                    </a:ext>
                  </a:extLst>
                </a:gridCol>
              </a:tblGrid>
              <a:tr h="438150">
                <a:tc>
                  <a:txBody>
                    <a:bodyPr/>
                    <a:lstStyle/>
                    <a:p>
                      <a:endParaRPr lang="en-US" sz="2400" b="1" dirty="0">
                        <a:solidFill>
                          <a:schemeClr val="tx1"/>
                        </a:solidFill>
                      </a:endParaRPr>
                    </a:p>
                  </a:txBody>
                  <a:tcPr/>
                </a:tc>
                <a:tc>
                  <a:txBody>
                    <a:bodyPr/>
                    <a:lstStyle/>
                    <a:p>
                      <a:pPr algn="ctr"/>
                      <a:r>
                        <a:rPr lang="en-US" sz="2400" dirty="0"/>
                        <a:t>iOS</a:t>
                      </a:r>
                      <a:endParaRPr lang="en-US" sz="2400" b="1" dirty="0">
                        <a:solidFill>
                          <a:schemeClr val="tx1"/>
                        </a:solidFill>
                      </a:endParaRPr>
                    </a:p>
                  </a:txBody>
                  <a:tcPr/>
                </a:tc>
                <a:tc>
                  <a:txBody>
                    <a:bodyPr/>
                    <a:lstStyle/>
                    <a:p>
                      <a:pPr algn="ctr"/>
                      <a:r>
                        <a:rPr lang="en-US" sz="2400" dirty="0"/>
                        <a:t>Android</a:t>
                      </a:r>
                      <a:endParaRPr lang="en-US" sz="2400" b="1" dirty="0">
                        <a:solidFill>
                          <a:schemeClr val="tx1"/>
                        </a:solidFill>
                      </a:endParaRPr>
                    </a:p>
                  </a:txBody>
                  <a:tcPr/>
                </a:tc>
                <a:extLst>
                  <a:ext uri="{0D108BD9-81ED-4DB2-BD59-A6C34878D82A}">
                    <a16:rowId xmlns:a16="http://schemas.microsoft.com/office/drawing/2014/main" val="1315642982"/>
                  </a:ext>
                </a:extLst>
              </a:tr>
              <a:tr h="438150">
                <a:tc>
                  <a:txBody>
                    <a:bodyPr/>
                    <a:lstStyle/>
                    <a:p>
                      <a:r>
                        <a:rPr lang="en-US" sz="2400" dirty="0"/>
                        <a:t>Market share &amp; number of users</a:t>
                      </a:r>
                      <a:endParaRPr lang="en-US" sz="2400" b="0" dirty="0">
                        <a:solidFill>
                          <a:schemeClr val="tx1"/>
                        </a:solidFill>
                      </a:endParaRPr>
                    </a:p>
                  </a:txBody>
                  <a:tcPr/>
                </a:tc>
                <a:tc>
                  <a:txBody>
                    <a:bodyPr/>
                    <a:lstStyle/>
                    <a:p>
                      <a:pPr algn="ctr"/>
                      <a:endParaRPr lang="en-US" sz="2400" b="0" dirty="0">
                        <a:solidFill>
                          <a:schemeClr val="tx1"/>
                        </a:solidFill>
                      </a:endParaRPr>
                    </a:p>
                  </a:txBody>
                  <a:tcPr/>
                </a:tc>
                <a:tc>
                  <a:txBody>
                    <a:bodyPr/>
                    <a:lstStyle/>
                    <a:p>
                      <a:pPr algn="ctr"/>
                      <a:r>
                        <a:rPr lang="en-US" sz="2400" dirty="0"/>
                        <a:t>X</a:t>
                      </a:r>
                      <a:endParaRPr lang="en-US" sz="2400" b="0" dirty="0">
                        <a:solidFill>
                          <a:schemeClr val="tx1"/>
                        </a:solidFill>
                      </a:endParaRPr>
                    </a:p>
                  </a:txBody>
                  <a:tcPr/>
                </a:tc>
                <a:extLst>
                  <a:ext uri="{0D108BD9-81ED-4DB2-BD59-A6C34878D82A}">
                    <a16:rowId xmlns:a16="http://schemas.microsoft.com/office/drawing/2014/main" val="454475016"/>
                  </a:ext>
                </a:extLst>
              </a:tr>
              <a:tr h="438150">
                <a:tc>
                  <a:txBody>
                    <a:bodyPr/>
                    <a:lstStyle/>
                    <a:p>
                      <a:r>
                        <a:rPr lang="en-US" sz="2400" dirty="0"/>
                        <a:t>Average revenue</a:t>
                      </a:r>
                      <a:endParaRPr lang="en-US" sz="2400" b="0" dirty="0">
                        <a:solidFill>
                          <a:schemeClr val="tx1"/>
                        </a:solidFill>
                      </a:endParaRPr>
                    </a:p>
                  </a:txBody>
                  <a:tcPr/>
                </a:tc>
                <a:tc>
                  <a:txBody>
                    <a:bodyPr/>
                    <a:lstStyle/>
                    <a:p>
                      <a:pPr algn="ctr"/>
                      <a:r>
                        <a:rPr lang="en-US" sz="2400" dirty="0"/>
                        <a:t>X</a:t>
                      </a:r>
                      <a:endParaRPr lang="en-US" sz="2400" b="0" dirty="0">
                        <a:solidFill>
                          <a:schemeClr val="tx1"/>
                        </a:solidFill>
                      </a:endParaRPr>
                    </a:p>
                  </a:txBody>
                  <a:tcPr/>
                </a:tc>
                <a:tc>
                  <a:txBody>
                    <a:bodyPr/>
                    <a:lstStyle/>
                    <a:p>
                      <a:pPr algn="ctr"/>
                      <a:endParaRPr lang="en-US" sz="2400" b="0">
                        <a:solidFill>
                          <a:schemeClr val="tx1"/>
                        </a:solidFill>
                      </a:endParaRPr>
                    </a:p>
                  </a:txBody>
                  <a:tcPr/>
                </a:tc>
                <a:extLst>
                  <a:ext uri="{0D108BD9-81ED-4DB2-BD59-A6C34878D82A}">
                    <a16:rowId xmlns:a16="http://schemas.microsoft.com/office/drawing/2014/main" val="531733782"/>
                  </a:ext>
                </a:extLst>
              </a:tr>
              <a:tr h="438150">
                <a:tc>
                  <a:txBody>
                    <a:bodyPr/>
                    <a:lstStyle/>
                    <a:p>
                      <a:r>
                        <a:rPr lang="en-US" sz="2400" dirty="0"/>
                        <a:t>Number of downloads</a:t>
                      </a:r>
                      <a:endParaRPr lang="en-US" sz="2400" b="0" dirty="0">
                        <a:solidFill>
                          <a:schemeClr val="tx1"/>
                        </a:solidFill>
                      </a:endParaRPr>
                    </a:p>
                  </a:txBody>
                  <a:tcPr/>
                </a:tc>
                <a:tc>
                  <a:txBody>
                    <a:bodyPr/>
                    <a:lstStyle/>
                    <a:p>
                      <a:pPr algn="ctr"/>
                      <a:endParaRPr lang="en-US" sz="2400" b="0" dirty="0">
                        <a:solidFill>
                          <a:schemeClr val="tx1"/>
                        </a:solidFill>
                      </a:endParaRPr>
                    </a:p>
                  </a:txBody>
                  <a:tcPr/>
                </a:tc>
                <a:tc>
                  <a:txBody>
                    <a:bodyPr/>
                    <a:lstStyle/>
                    <a:p>
                      <a:pPr algn="ctr"/>
                      <a:r>
                        <a:rPr lang="en-US" sz="2400" dirty="0"/>
                        <a:t>X</a:t>
                      </a:r>
                      <a:endParaRPr lang="en-US" sz="2400" b="0" dirty="0">
                        <a:solidFill>
                          <a:schemeClr val="tx1"/>
                        </a:solidFill>
                      </a:endParaRPr>
                    </a:p>
                  </a:txBody>
                  <a:tcPr/>
                </a:tc>
                <a:extLst>
                  <a:ext uri="{0D108BD9-81ED-4DB2-BD59-A6C34878D82A}">
                    <a16:rowId xmlns:a16="http://schemas.microsoft.com/office/drawing/2014/main" val="4218134965"/>
                  </a:ext>
                </a:extLst>
              </a:tr>
              <a:tr h="438150">
                <a:tc>
                  <a:txBody>
                    <a:bodyPr/>
                    <a:lstStyle/>
                    <a:p>
                      <a:r>
                        <a:rPr lang="en-US" sz="2400" dirty="0"/>
                        <a:t>Development complexity</a:t>
                      </a:r>
                      <a:endParaRPr lang="en-US" sz="2400" b="0" dirty="0">
                        <a:solidFill>
                          <a:schemeClr val="tx1"/>
                        </a:solidFill>
                      </a:endParaRPr>
                    </a:p>
                  </a:txBody>
                  <a:tcPr/>
                </a:tc>
                <a:tc>
                  <a:txBody>
                    <a:bodyPr/>
                    <a:lstStyle/>
                    <a:p>
                      <a:pPr algn="ctr"/>
                      <a:r>
                        <a:rPr lang="en-US" sz="2400" dirty="0"/>
                        <a:t>X</a:t>
                      </a:r>
                      <a:endParaRPr lang="en-US" sz="2400" b="0" dirty="0">
                        <a:solidFill>
                          <a:schemeClr val="tx1"/>
                        </a:solidFill>
                      </a:endParaRPr>
                    </a:p>
                  </a:txBody>
                  <a:tcPr/>
                </a:tc>
                <a:tc>
                  <a:txBody>
                    <a:bodyPr/>
                    <a:lstStyle/>
                    <a:p>
                      <a:pPr algn="ctr"/>
                      <a:endParaRPr lang="en-US" sz="2400" b="0">
                        <a:solidFill>
                          <a:schemeClr val="tx1"/>
                        </a:solidFill>
                      </a:endParaRPr>
                    </a:p>
                  </a:txBody>
                  <a:tcPr/>
                </a:tc>
                <a:extLst>
                  <a:ext uri="{0D108BD9-81ED-4DB2-BD59-A6C34878D82A}">
                    <a16:rowId xmlns:a16="http://schemas.microsoft.com/office/drawing/2014/main" val="2167060857"/>
                  </a:ext>
                </a:extLst>
              </a:tr>
              <a:tr h="438150">
                <a:tc>
                  <a:txBody>
                    <a:bodyPr/>
                    <a:lstStyle/>
                    <a:p>
                      <a:r>
                        <a:rPr lang="en-US" sz="2400" dirty="0"/>
                        <a:t>Development time</a:t>
                      </a:r>
                      <a:endParaRPr lang="en-US" sz="2400" b="0" dirty="0">
                        <a:solidFill>
                          <a:schemeClr val="tx1"/>
                        </a:solidFill>
                      </a:endParaRPr>
                    </a:p>
                  </a:txBody>
                  <a:tcPr/>
                </a:tc>
                <a:tc>
                  <a:txBody>
                    <a:bodyPr/>
                    <a:lstStyle/>
                    <a:p>
                      <a:pPr algn="ctr"/>
                      <a:r>
                        <a:rPr lang="en-US" sz="2400" dirty="0"/>
                        <a:t>X</a:t>
                      </a:r>
                      <a:endParaRPr lang="en-US" sz="2400" b="0" dirty="0">
                        <a:solidFill>
                          <a:schemeClr val="tx1"/>
                        </a:solidFill>
                      </a:endParaRPr>
                    </a:p>
                  </a:txBody>
                  <a:tcPr/>
                </a:tc>
                <a:tc>
                  <a:txBody>
                    <a:bodyPr/>
                    <a:lstStyle/>
                    <a:p>
                      <a:pPr algn="ctr"/>
                      <a:endParaRPr lang="en-US" sz="2400" b="0" dirty="0">
                        <a:solidFill>
                          <a:schemeClr val="tx1"/>
                        </a:solidFill>
                      </a:endParaRPr>
                    </a:p>
                  </a:txBody>
                  <a:tcPr/>
                </a:tc>
                <a:extLst>
                  <a:ext uri="{0D108BD9-81ED-4DB2-BD59-A6C34878D82A}">
                    <a16:rowId xmlns:a16="http://schemas.microsoft.com/office/drawing/2014/main" val="3525544264"/>
                  </a:ext>
                </a:extLst>
              </a:tr>
              <a:tr h="438150">
                <a:tc>
                  <a:txBody>
                    <a:bodyPr/>
                    <a:lstStyle/>
                    <a:p>
                      <a:r>
                        <a:rPr lang="en-US" sz="2400" dirty="0"/>
                        <a:t>Development costs</a:t>
                      </a:r>
                      <a:endParaRPr lang="en-US" sz="2400" b="0" dirty="0">
                        <a:solidFill>
                          <a:schemeClr val="tx1"/>
                        </a:solidFill>
                      </a:endParaRPr>
                    </a:p>
                  </a:txBody>
                  <a:tcPr/>
                </a:tc>
                <a:tc>
                  <a:txBody>
                    <a:bodyPr/>
                    <a:lstStyle/>
                    <a:p>
                      <a:pPr algn="ctr"/>
                      <a:r>
                        <a:rPr lang="en-US" sz="2400" dirty="0"/>
                        <a:t>X</a:t>
                      </a:r>
                      <a:endParaRPr lang="en-US" sz="2400" b="0" dirty="0">
                        <a:solidFill>
                          <a:schemeClr val="tx1"/>
                        </a:solidFill>
                      </a:endParaRPr>
                    </a:p>
                  </a:txBody>
                  <a:tcPr/>
                </a:tc>
                <a:tc>
                  <a:txBody>
                    <a:bodyPr/>
                    <a:lstStyle/>
                    <a:p>
                      <a:pPr algn="ctr"/>
                      <a:r>
                        <a:rPr lang="en-US" sz="2400" dirty="0"/>
                        <a:t>X</a:t>
                      </a:r>
                      <a:endParaRPr lang="en-US" sz="2400" b="0" dirty="0">
                        <a:solidFill>
                          <a:schemeClr val="tx1"/>
                        </a:solidFill>
                      </a:endParaRPr>
                    </a:p>
                  </a:txBody>
                  <a:tcPr/>
                </a:tc>
                <a:extLst>
                  <a:ext uri="{0D108BD9-81ED-4DB2-BD59-A6C34878D82A}">
                    <a16:rowId xmlns:a16="http://schemas.microsoft.com/office/drawing/2014/main" val="4276774331"/>
                  </a:ext>
                </a:extLst>
              </a:tr>
              <a:tr h="438150">
                <a:tc>
                  <a:txBody>
                    <a:bodyPr/>
                    <a:lstStyle/>
                    <a:p>
                      <a:r>
                        <a:rPr lang="en-US" sz="2400" dirty="0"/>
                        <a:t>Publishing</a:t>
                      </a:r>
                      <a:endParaRPr lang="en-US" sz="2400" b="0" dirty="0">
                        <a:solidFill>
                          <a:schemeClr val="tx1"/>
                        </a:solidFill>
                      </a:endParaRPr>
                    </a:p>
                  </a:txBody>
                  <a:tcPr/>
                </a:tc>
                <a:tc>
                  <a:txBody>
                    <a:bodyPr/>
                    <a:lstStyle/>
                    <a:p>
                      <a:pPr algn="ctr"/>
                      <a:endParaRPr lang="en-US" sz="2400" b="0" dirty="0">
                        <a:solidFill>
                          <a:schemeClr val="tx1"/>
                        </a:solidFill>
                      </a:endParaRPr>
                    </a:p>
                  </a:txBody>
                  <a:tcPr/>
                </a:tc>
                <a:tc>
                  <a:txBody>
                    <a:bodyPr/>
                    <a:lstStyle/>
                    <a:p>
                      <a:pPr algn="ctr"/>
                      <a:r>
                        <a:rPr lang="en-US" sz="2400" dirty="0"/>
                        <a:t>X</a:t>
                      </a:r>
                      <a:endParaRPr lang="en-US" sz="2400" b="0" dirty="0">
                        <a:solidFill>
                          <a:schemeClr val="tx1"/>
                        </a:solidFill>
                      </a:endParaRPr>
                    </a:p>
                  </a:txBody>
                  <a:tcPr/>
                </a:tc>
                <a:extLst>
                  <a:ext uri="{0D108BD9-81ED-4DB2-BD59-A6C34878D82A}">
                    <a16:rowId xmlns:a16="http://schemas.microsoft.com/office/drawing/2014/main" val="2165200565"/>
                  </a:ext>
                </a:extLst>
              </a:tr>
            </a:tbl>
          </a:graphicData>
        </a:graphic>
      </p:graphicFrame>
      <p:pic>
        <p:nvPicPr>
          <p:cNvPr id="3" name="Picture 2">
            <a:extLst>
              <a:ext uri="{FF2B5EF4-FFF2-40B4-BE49-F238E27FC236}">
                <a16:creationId xmlns:a16="http://schemas.microsoft.com/office/drawing/2014/main" id="{E34105B4-D154-A944-9CF6-574E5F223759}"/>
              </a:ext>
            </a:extLst>
          </p:cNvPr>
          <p:cNvPicPr>
            <a:picLocks noChangeAspect="1"/>
          </p:cNvPicPr>
          <p:nvPr/>
        </p:nvPicPr>
        <p:blipFill rotWithShape="1">
          <a:blip r:embed="rId2">
            <a:extLst>
              <a:ext uri="{28A0092B-C50C-407E-A947-70E740481C1C}">
                <a14:useLocalDpi xmlns:a14="http://schemas.microsoft.com/office/drawing/2010/main"/>
              </a:ext>
            </a:extLst>
          </a:blip>
          <a:srcRect/>
          <a:stretch/>
        </p:blipFill>
        <p:spPr>
          <a:xfrm>
            <a:off x="5943600" y="1650682"/>
            <a:ext cx="800100" cy="1016318"/>
          </a:xfrm>
          <a:prstGeom prst="rect">
            <a:avLst/>
          </a:prstGeom>
        </p:spPr>
      </p:pic>
      <p:pic>
        <p:nvPicPr>
          <p:cNvPr id="5" name="Picture 4">
            <a:extLst>
              <a:ext uri="{FF2B5EF4-FFF2-40B4-BE49-F238E27FC236}">
                <a16:creationId xmlns:a16="http://schemas.microsoft.com/office/drawing/2014/main" id="{D5102CEC-7CDA-6642-8A0A-EF35002B5C9F}"/>
              </a:ext>
            </a:extLst>
          </p:cNvPr>
          <p:cNvPicPr>
            <a:picLocks noChangeAspect="1"/>
          </p:cNvPicPr>
          <p:nvPr/>
        </p:nvPicPr>
        <p:blipFill rotWithShape="1">
          <a:blip r:embed="rId3">
            <a:extLst>
              <a:ext uri="{28A0092B-C50C-407E-A947-70E740481C1C}">
                <a14:useLocalDpi xmlns:a14="http://schemas.microsoft.com/office/drawing/2010/main"/>
              </a:ext>
            </a:extLst>
          </a:blip>
          <a:srcRect/>
          <a:stretch/>
        </p:blipFill>
        <p:spPr>
          <a:xfrm>
            <a:off x="7200900" y="1667509"/>
            <a:ext cx="800100" cy="999491"/>
          </a:xfrm>
          <a:prstGeom prst="rect">
            <a:avLst/>
          </a:prstGeom>
        </p:spPr>
      </p:pic>
    </p:spTree>
    <p:extLst>
      <p:ext uri="{BB962C8B-B14F-4D97-AF65-F5344CB8AC3E}">
        <p14:creationId xmlns:p14="http://schemas.microsoft.com/office/powerpoint/2010/main" val="2064435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CBC5250-106F-B64A-8B2F-9F6D6A1295CB}" type="slidenum">
              <a:rPr lang="en-US" sz="1400">
                <a:solidFill>
                  <a:srgbClr val="FF0033"/>
                </a:solidFill>
                <a:latin typeface="Arial Narrow" charset="0"/>
              </a:rPr>
              <a:pPr/>
              <a:t>11</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Typical users (from </a:t>
            </a:r>
            <a:r>
              <a:rPr lang="en-US" dirty="0" err="1">
                <a:latin typeface="Arial Narrow" charset="0"/>
                <a:ea typeface="ＭＳ Ｐゴシック" charset="0"/>
                <a:cs typeface="ＭＳ Ｐゴシック" charset="0"/>
              </a:rPr>
              <a:t>Bondarenko</a:t>
            </a:r>
            <a:r>
              <a:rPr lang="en-US" dirty="0">
                <a:latin typeface="Arial Narrow" charset="0"/>
                <a:ea typeface="ＭＳ Ｐゴシック" charset="0"/>
                <a:cs typeface="ＭＳ Ｐゴシック" charset="0"/>
              </a:rPr>
              <a:t>)</a:t>
            </a:r>
          </a:p>
        </p:txBody>
      </p:sp>
      <p:graphicFrame>
        <p:nvGraphicFramePr>
          <p:cNvPr id="2" name="Table 1">
            <a:extLst>
              <a:ext uri="{FF2B5EF4-FFF2-40B4-BE49-F238E27FC236}">
                <a16:creationId xmlns:a16="http://schemas.microsoft.com/office/drawing/2014/main" id="{9F4D209A-0CDD-EE4B-BEBE-6CD8E53AE929}"/>
              </a:ext>
            </a:extLst>
          </p:cNvPr>
          <p:cNvGraphicFramePr>
            <a:graphicFrameLocks noGrp="1"/>
          </p:cNvGraphicFramePr>
          <p:nvPr>
            <p:extLst>
              <p:ext uri="{D42A27DB-BD31-4B8C-83A1-F6EECF244321}">
                <p14:modId xmlns:p14="http://schemas.microsoft.com/office/powerpoint/2010/main" val="669325464"/>
              </p:ext>
            </p:extLst>
          </p:nvPr>
        </p:nvGraphicFramePr>
        <p:xfrm>
          <a:off x="838200" y="2346960"/>
          <a:ext cx="7924800" cy="4206240"/>
        </p:xfrm>
        <a:graphic>
          <a:graphicData uri="http://schemas.openxmlformats.org/drawingml/2006/table">
            <a:tbl>
              <a:tblPr firstRow="1" bandRow="1">
                <a:tableStyleId>{073A0DAA-6AF3-43AB-8588-CEC1D06C72B9}</a:tableStyleId>
              </a:tblPr>
              <a:tblGrid>
                <a:gridCol w="3962400">
                  <a:extLst>
                    <a:ext uri="{9D8B030D-6E8A-4147-A177-3AD203B41FA5}">
                      <a16:colId xmlns:a16="http://schemas.microsoft.com/office/drawing/2014/main" val="888350203"/>
                    </a:ext>
                  </a:extLst>
                </a:gridCol>
                <a:gridCol w="3962400">
                  <a:extLst>
                    <a:ext uri="{9D8B030D-6E8A-4147-A177-3AD203B41FA5}">
                      <a16:colId xmlns:a16="http://schemas.microsoft.com/office/drawing/2014/main" val="694173147"/>
                    </a:ext>
                  </a:extLst>
                </a:gridCol>
              </a:tblGrid>
              <a:tr h="370840">
                <a:tc>
                  <a:txBody>
                    <a:bodyPr/>
                    <a:lstStyle/>
                    <a:p>
                      <a:pPr algn="ctr"/>
                      <a:r>
                        <a:rPr lang="en-US" sz="2000" dirty="0"/>
                        <a:t>iOS</a:t>
                      </a:r>
                      <a:endParaRPr lang="en-US" sz="2000" dirty="0">
                        <a:solidFill>
                          <a:schemeClr val="tx1"/>
                        </a:solidFill>
                      </a:endParaRPr>
                    </a:p>
                  </a:txBody>
                  <a:tcPr/>
                </a:tc>
                <a:tc>
                  <a:txBody>
                    <a:bodyPr/>
                    <a:lstStyle/>
                    <a:p>
                      <a:pPr algn="ctr"/>
                      <a:r>
                        <a:rPr lang="en-US" sz="2000" dirty="0"/>
                        <a:t>Android</a:t>
                      </a:r>
                      <a:endParaRPr lang="en-US" sz="2000" dirty="0">
                        <a:solidFill>
                          <a:schemeClr val="tx1"/>
                        </a:solidFill>
                      </a:endParaRPr>
                    </a:p>
                  </a:txBody>
                  <a:tcPr/>
                </a:tc>
                <a:extLst>
                  <a:ext uri="{0D108BD9-81ED-4DB2-BD59-A6C34878D82A}">
                    <a16:rowId xmlns:a16="http://schemas.microsoft.com/office/drawing/2014/main" val="1057978564"/>
                  </a:ext>
                </a:extLst>
              </a:tr>
              <a:tr h="370840">
                <a:tc>
                  <a:txBody>
                    <a:bodyPr/>
                    <a:lstStyle/>
                    <a:p>
                      <a:pPr marL="342900" indent="-342900">
                        <a:buFont typeface="Arial" panose="020B0604020202020204" pitchFamily="34" charset="0"/>
                        <a:buChar char="•"/>
                      </a:pPr>
                      <a:r>
                        <a:rPr lang="en-US" sz="2000" dirty="0"/>
                        <a:t>mostly live in North America and Western Europe</a:t>
                      </a:r>
                      <a:endParaRPr lang="en-US" sz="2000" dirty="0">
                        <a:solidFill>
                          <a:schemeClr val="tx1"/>
                        </a:solidFill>
                      </a:endParaRPr>
                    </a:p>
                  </a:txBody>
                  <a:tcPr/>
                </a:tc>
                <a:tc>
                  <a:txBody>
                    <a:bodyPr/>
                    <a:lstStyle/>
                    <a:p>
                      <a:pPr marL="342900" indent="-342900">
                        <a:buFont typeface="Arial" panose="020B0604020202020204" pitchFamily="34" charset="0"/>
                        <a:buChar char="•"/>
                      </a:pPr>
                      <a:r>
                        <a:rPr lang="en-US" sz="2000" dirty="0"/>
                        <a:t>mainly live in South American, Asia, Central &amp; Eastern Europe</a:t>
                      </a:r>
                      <a:endParaRPr lang="en-US" sz="2000" dirty="0">
                        <a:solidFill>
                          <a:schemeClr val="tx1"/>
                        </a:solidFill>
                      </a:endParaRPr>
                    </a:p>
                  </a:txBody>
                  <a:tcPr/>
                </a:tc>
                <a:extLst>
                  <a:ext uri="{0D108BD9-81ED-4DB2-BD59-A6C34878D82A}">
                    <a16:rowId xmlns:a16="http://schemas.microsoft.com/office/drawing/2014/main" val="1475314683"/>
                  </a:ext>
                </a:extLst>
              </a:tr>
              <a:tr h="370840">
                <a:tc>
                  <a:txBody>
                    <a:bodyPr/>
                    <a:lstStyle/>
                    <a:p>
                      <a:pPr marL="342900" indent="-342900">
                        <a:buFont typeface="Arial" panose="020B0604020202020204" pitchFamily="34" charset="0"/>
                        <a:buChar char="•"/>
                      </a:pPr>
                      <a:r>
                        <a:rPr lang="en-US" sz="2000" dirty="0"/>
                        <a:t>prefer creative and entrepreneurial professions</a:t>
                      </a:r>
                      <a:endParaRPr lang="en-US" sz="2000" dirty="0">
                        <a:solidFill>
                          <a:schemeClr val="tx1"/>
                        </a:solidFill>
                      </a:endParaRPr>
                    </a:p>
                  </a:txBody>
                  <a:tcPr/>
                </a:tc>
                <a:tc>
                  <a:txBody>
                    <a:bodyPr/>
                    <a:lstStyle/>
                    <a:p>
                      <a:pPr marL="342900" indent="-342900">
                        <a:buFont typeface="Arial" panose="020B0604020202020204" pitchFamily="34" charset="0"/>
                        <a:buChar char="•"/>
                      </a:pPr>
                      <a:r>
                        <a:rPr lang="en-US" sz="2000" dirty="0"/>
                        <a:t>prefer technical professions</a:t>
                      </a:r>
                      <a:endParaRPr lang="en-US" sz="2000" dirty="0">
                        <a:solidFill>
                          <a:schemeClr val="tx1"/>
                        </a:solidFill>
                      </a:endParaRPr>
                    </a:p>
                  </a:txBody>
                  <a:tcPr/>
                </a:tc>
                <a:extLst>
                  <a:ext uri="{0D108BD9-81ED-4DB2-BD59-A6C34878D82A}">
                    <a16:rowId xmlns:a16="http://schemas.microsoft.com/office/drawing/2014/main" val="1206870018"/>
                  </a:ext>
                </a:extLst>
              </a:tr>
              <a:tr h="370840">
                <a:tc>
                  <a:txBody>
                    <a:bodyPr/>
                    <a:lstStyle/>
                    <a:p>
                      <a:pPr marL="342900" indent="-342900">
                        <a:buFont typeface="Arial" panose="020B0604020202020204" pitchFamily="34" charset="0"/>
                        <a:buChar char="•"/>
                      </a:pPr>
                      <a:r>
                        <a:rPr lang="en-US" sz="2000" dirty="0"/>
                        <a:t>tend to spend more money on the Internet &amp; mobile apps</a:t>
                      </a:r>
                      <a:endParaRPr lang="en-US" sz="2000" dirty="0">
                        <a:solidFill>
                          <a:schemeClr val="tx1"/>
                        </a:solidFill>
                      </a:endParaRPr>
                    </a:p>
                  </a:txBody>
                  <a:tcPr/>
                </a:tc>
                <a:tc>
                  <a:txBody>
                    <a:bodyPr/>
                    <a:lstStyle/>
                    <a:p>
                      <a:pPr marL="342900" indent="-342900">
                        <a:buFont typeface="Arial" panose="020B0604020202020204" pitchFamily="34" charset="0"/>
                        <a:buChar char="•"/>
                      </a:pPr>
                      <a:r>
                        <a:rPr lang="en-US" sz="2000" dirty="0"/>
                        <a:t>highly appreciate price-quality ratio</a:t>
                      </a:r>
                      <a:endParaRPr lang="en-US" sz="2000" dirty="0">
                        <a:solidFill>
                          <a:schemeClr val="tx1"/>
                        </a:solidFill>
                      </a:endParaRPr>
                    </a:p>
                  </a:txBody>
                  <a:tcPr/>
                </a:tc>
                <a:extLst>
                  <a:ext uri="{0D108BD9-81ED-4DB2-BD59-A6C34878D82A}">
                    <a16:rowId xmlns:a16="http://schemas.microsoft.com/office/drawing/2014/main" val="3403939831"/>
                  </a:ext>
                </a:extLst>
              </a:tr>
              <a:tr h="370840">
                <a:tc>
                  <a:txBody>
                    <a:bodyPr/>
                    <a:lstStyle/>
                    <a:p>
                      <a:pPr marL="342900" indent="-342900">
                        <a:buFont typeface="Arial" panose="020B0604020202020204" pitchFamily="34" charset="0"/>
                        <a:buChar char="•"/>
                      </a:pPr>
                      <a:r>
                        <a:rPr lang="en-US" sz="2000" dirty="0"/>
                        <a:t>pay more attention to apps from business, education, &amp; lifestyle categories</a:t>
                      </a:r>
                      <a:endParaRPr lang="en-US" sz="2000" dirty="0">
                        <a:solidFill>
                          <a:schemeClr val="tx1"/>
                        </a:solidFill>
                      </a:endParaRPr>
                    </a:p>
                  </a:txBody>
                  <a:tcPr/>
                </a:tc>
                <a:tc>
                  <a:txBody>
                    <a:bodyPr/>
                    <a:lstStyle/>
                    <a:p>
                      <a:pPr marL="342900" indent="-342900">
                        <a:buFont typeface="Arial" panose="020B0604020202020204" pitchFamily="34" charset="0"/>
                        <a:buChar char="•"/>
                      </a:pPr>
                      <a:r>
                        <a:rPr lang="en-US" sz="2000" dirty="0"/>
                        <a:t>pay more attention to apps from tools, entertainment, &amp; communication categories</a:t>
                      </a:r>
                      <a:endParaRPr lang="en-US" sz="2000" dirty="0">
                        <a:solidFill>
                          <a:schemeClr val="tx1"/>
                        </a:solidFill>
                      </a:endParaRPr>
                    </a:p>
                  </a:txBody>
                  <a:tcPr/>
                </a:tc>
                <a:extLst>
                  <a:ext uri="{0D108BD9-81ED-4DB2-BD59-A6C34878D82A}">
                    <a16:rowId xmlns:a16="http://schemas.microsoft.com/office/drawing/2014/main" val="1461592906"/>
                  </a:ext>
                </a:extLst>
              </a:tr>
              <a:tr h="0">
                <a:tc>
                  <a:txBody>
                    <a:bodyPr/>
                    <a:lstStyle/>
                    <a:p>
                      <a:pPr marL="342900" indent="-342900">
                        <a:buFont typeface="Arial" panose="020B0604020202020204" pitchFamily="34" charset="0"/>
                        <a:buChar char="•"/>
                      </a:pPr>
                      <a:r>
                        <a:rPr lang="en-US" sz="2000" dirty="0"/>
                        <a:t>more inclined to make in-app purchases</a:t>
                      </a:r>
                      <a:endParaRPr lang="en-US" sz="2000" dirty="0">
                        <a:solidFill>
                          <a:schemeClr val="tx1"/>
                        </a:solidFill>
                      </a:endParaRPr>
                    </a:p>
                  </a:txBody>
                  <a:tcPr/>
                </a:tc>
                <a:tc>
                  <a:txBody>
                    <a:bodyPr/>
                    <a:lstStyle/>
                    <a:p>
                      <a:pPr marL="342900" indent="-342900">
                        <a:buFont typeface="Arial" panose="020B0604020202020204" pitchFamily="34" charset="0"/>
                        <a:buChar char="•"/>
                      </a:pPr>
                      <a:r>
                        <a:rPr lang="en-US" sz="2000" dirty="0"/>
                        <a:t>more loyal to in-app ads</a:t>
                      </a:r>
                      <a:endParaRPr lang="en-US" sz="2000" dirty="0">
                        <a:solidFill>
                          <a:schemeClr val="tx1"/>
                        </a:solidFill>
                      </a:endParaRPr>
                    </a:p>
                  </a:txBody>
                  <a:tcPr/>
                </a:tc>
                <a:extLst>
                  <a:ext uri="{0D108BD9-81ED-4DB2-BD59-A6C34878D82A}">
                    <a16:rowId xmlns:a16="http://schemas.microsoft.com/office/drawing/2014/main" val="3050264351"/>
                  </a:ext>
                </a:extLst>
              </a:tr>
            </a:tbl>
          </a:graphicData>
        </a:graphic>
      </p:graphicFrame>
      <p:pic>
        <p:nvPicPr>
          <p:cNvPr id="7" name="Picture 6">
            <a:extLst>
              <a:ext uri="{FF2B5EF4-FFF2-40B4-BE49-F238E27FC236}">
                <a16:creationId xmlns:a16="http://schemas.microsoft.com/office/drawing/2014/main" id="{AEF76599-B0CA-2C48-9F86-3668906ADFD3}"/>
              </a:ext>
            </a:extLst>
          </p:cNvPr>
          <p:cNvPicPr>
            <a:picLocks noChangeAspect="1"/>
          </p:cNvPicPr>
          <p:nvPr/>
        </p:nvPicPr>
        <p:blipFill rotWithShape="1">
          <a:blip r:embed="rId2">
            <a:extLst>
              <a:ext uri="{28A0092B-C50C-407E-A947-70E740481C1C}">
                <a14:useLocalDpi xmlns:a14="http://schemas.microsoft.com/office/drawing/2010/main"/>
              </a:ext>
            </a:extLst>
          </a:blip>
          <a:srcRect/>
          <a:stretch/>
        </p:blipFill>
        <p:spPr>
          <a:xfrm>
            <a:off x="2400301" y="1330642"/>
            <a:ext cx="800100" cy="1016318"/>
          </a:xfrm>
          <a:prstGeom prst="rect">
            <a:avLst/>
          </a:prstGeom>
        </p:spPr>
      </p:pic>
      <p:pic>
        <p:nvPicPr>
          <p:cNvPr id="8" name="Picture 7">
            <a:extLst>
              <a:ext uri="{FF2B5EF4-FFF2-40B4-BE49-F238E27FC236}">
                <a16:creationId xmlns:a16="http://schemas.microsoft.com/office/drawing/2014/main" id="{E4A0AA28-D07D-294B-B790-1A8EB4E42D6B}"/>
              </a:ext>
            </a:extLst>
          </p:cNvPr>
          <p:cNvPicPr>
            <a:picLocks noChangeAspect="1"/>
          </p:cNvPicPr>
          <p:nvPr/>
        </p:nvPicPr>
        <p:blipFill rotWithShape="1">
          <a:blip r:embed="rId3">
            <a:extLst>
              <a:ext uri="{28A0092B-C50C-407E-A947-70E740481C1C}">
                <a14:useLocalDpi xmlns:a14="http://schemas.microsoft.com/office/drawing/2010/main"/>
              </a:ext>
            </a:extLst>
          </a:blip>
          <a:srcRect/>
          <a:stretch/>
        </p:blipFill>
        <p:spPr>
          <a:xfrm>
            <a:off x="6400801" y="1347469"/>
            <a:ext cx="800100" cy="999491"/>
          </a:xfrm>
          <a:prstGeom prst="rect">
            <a:avLst/>
          </a:prstGeom>
        </p:spPr>
      </p:pic>
    </p:spTree>
    <p:extLst>
      <p:ext uri="{BB962C8B-B14F-4D97-AF65-F5344CB8AC3E}">
        <p14:creationId xmlns:p14="http://schemas.microsoft.com/office/powerpoint/2010/main" val="3515288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CBC5250-106F-B64A-8B2F-9F6D6A1295CB}" type="slidenum">
              <a:rPr lang="en-US" sz="1400">
                <a:solidFill>
                  <a:srgbClr val="FF0033"/>
                </a:solidFill>
                <a:latin typeface="Arial Narrow" charset="0"/>
              </a:rPr>
              <a:pPr/>
              <a:t>12</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Tradeoffs (from </a:t>
            </a:r>
            <a:r>
              <a:rPr lang="en-US" dirty="0" err="1">
                <a:latin typeface="Arial Narrow" charset="0"/>
                <a:ea typeface="ＭＳ Ｐゴシック" charset="0"/>
                <a:cs typeface="ＭＳ Ｐゴシック" charset="0"/>
              </a:rPr>
              <a:t>Bondarenko</a:t>
            </a:r>
            <a:r>
              <a:rPr lang="en-US" dirty="0">
                <a:latin typeface="Arial Narrow" charset="0"/>
                <a:ea typeface="ＭＳ Ｐゴシック" charset="0"/>
                <a:cs typeface="ＭＳ Ｐゴシック" charset="0"/>
              </a:rPr>
              <a:t>)</a:t>
            </a:r>
          </a:p>
        </p:txBody>
      </p:sp>
      <p:pic>
        <p:nvPicPr>
          <p:cNvPr id="3" name="Picture 2">
            <a:extLst>
              <a:ext uri="{FF2B5EF4-FFF2-40B4-BE49-F238E27FC236}">
                <a16:creationId xmlns:a16="http://schemas.microsoft.com/office/drawing/2014/main" id="{D4C23687-6E77-214C-B203-7ABC04B0859A}"/>
              </a:ext>
            </a:extLst>
          </p:cNvPr>
          <p:cNvPicPr>
            <a:picLocks noChangeAspect="1"/>
          </p:cNvPicPr>
          <p:nvPr/>
        </p:nvPicPr>
        <p:blipFill>
          <a:blip r:embed="rId2"/>
          <a:stretch>
            <a:fillRect/>
          </a:stretch>
        </p:blipFill>
        <p:spPr>
          <a:xfrm>
            <a:off x="600075" y="1435456"/>
            <a:ext cx="8401050" cy="5228869"/>
          </a:xfrm>
          <a:prstGeom prst="rect">
            <a:avLst/>
          </a:prstGeom>
        </p:spPr>
      </p:pic>
    </p:spTree>
    <p:extLst>
      <p:ext uri="{BB962C8B-B14F-4D97-AF65-F5344CB8AC3E}">
        <p14:creationId xmlns:p14="http://schemas.microsoft.com/office/powerpoint/2010/main" val="3461642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BABE2-A592-704D-9DDE-09D119B9EAE0}"/>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23F4D82E-6780-0D45-9293-44B6317898E9}"/>
              </a:ext>
            </a:extLst>
          </p:cNvPr>
          <p:cNvSpPr>
            <a:spLocks noGrp="1"/>
          </p:cNvSpPr>
          <p:nvPr>
            <p:ph idx="1"/>
          </p:nvPr>
        </p:nvSpPr>
        <p:spPr>
          <a:xfrm>
            <a:off x="685800" y="1219200"/>
            <a:ext cx="8702675" cy="5715000"/>
          </a:xfrm>
        </p:spPr>
        <p:txBody>
          <a:bodyPr/>
          <a:lstStyle/>
          <a:p>
            <a:pPr marL="457200" indent="-457200">
              <a:lnSpc>
                <a:spcPct val="80000"/>
              </a:lnSpc>
              <a:spcAft>
                <a:spcPts val="1800"/>
              </a:spcAft>
              <a:buFont typeface="+mj-lt"/>
              <a:buAutoNum type="arabicPeriod"/>
            </a:pPr>
            <a:r>
              <a:rPr lang="en-US" sz="1800" dirty="0">
                <a:solidFill>
                  <a:schemeClr val="tx1"/>
                </a:solidFill>
              </a:rPr>
              <a:t>The first article describes the different development options for mobile: native apps, Web apps, and Hybrid apps. What do you see as the greatest advantages that native apps have over Web apps? What is the difference between a Web app and a Progressive Web app?</a:t>
            </a:r>
          </a:p>
          <a:p>
            <a:pPr marL="457200" indent="-457200">
              <a:lnSpc>
                <a:spcPct val="80000"/>
              </a:lnSpc>
              <a:spcAft>
                <a:spcPts val="1800"/>
              </a:spcAft>
              <a:buFont typeface="+mj-lt"/>
              <a:buAutoNum type="arabicPeriod"/>
            </a:pPr>
            <a:r>
              <a:rPr lang="en-US" sz="1800" dirty="0">
                <a:solidFill>
                  <a:schemeClr val="tx1"/>
                </a:solidFill>
              </a:rPr>
              <a:t>Describe what is meant by the term "hybrid app."  Identify and describe one major advantage of developing a native app versus taking a hybrid development approach? Identify and describe one major disadvantage.</a:t>
            </a:r>
          </a:p>
          <a:p>
            <a:pPr marL="457200" indent="-457200">
              <a:lnSpc>
                <a:spcPct val="80000"/>
              </a:lnSpc>
              <a:spcAft>
                <a:spcPts val="1800"/>
              </a:spcAft>
              <a:buFont typeface="+mj-lt"/>
              <a:buAutoNum type="arabicPeriod"/>
            </a:pPr>
            <a:r>
              <a:rPr lang="en-US" sz="1800" dirty="0">
                <a:solidFill>
                  <a:schemeClr val="tx1"/>
                </a:solidFill>
              </a:rPr>
              <a:t>Are there any games or services that you regularly access on your mobile device through the browser? Is there an app alternative? If so, why do you continue to access the content/service through your mobile browser? If there is not an app alternative, why do you think it has not been developed as an app?</a:t>
            </a:r>
          </a:p>
          <a:p>
            <a:pPr marL="457200" indent="-457200">
              <a:lnSpc>
                <a:spcPct val="80000"/>
              </a:lnSpc>
              <a:spcAft>
                <a:spcPts val="1800"/>
              </a:spcAft>
              <a:buFont typeface="+mj-lt"/>
              <a:buAutoNum type="arabicPeriod"/>
            </a:pPr>
            <a:r>
              <a:rPr lang="en-US" sz="1800" dirty="0">
                <a:solidFill>
                  <a:schemeClr val="tx1"/>
                </a:solidFill>
              </a:rPr>
              <a:t>The second article compares the iOS and Android platforms, rating each on numerous characteristics (e.g., market share, development complexity). Which category and argument did you find most compelling in favor of Android? Which category and argument did you find most compelling in favor of iOS? As part of your answer, identify which type of phone you own (if you do own a smartphone) and your main reason for selecting that phone.</a:t>
            </a:r>
          </a:p>
          <a:p>
            <a:pPr marL="457200" indent="-457200">
              <a:lnSpc>
                <a:spcPct val="80000"/>
              </a:lnSpc>
              <a:spcAft>
                <a:spcPts val="1800"/>
              </a:spcAft>
              <a:buFont typeface="+mj-lt"/>
              <a:buAutoNum type="arabicPeriod"/>
            </a:pPr>
            <a:r>
              <a:rPr lang="en-US" sz="1800" dirty="0">
                <a:solidFill>
                  <a:schemeClr val="tx1"/>
                </a:solidFill>
              </a:rPr>
              <a:t>One of the obvious distinction between iOS and Android is that iOS runs on a single family of devices designed by a single company (Apple), while Android runs on a wide variety of devices from different manufacturers. From a developer’s perspective, describe the trade-offs between these two scenarios. If you had an idea for a new game app that you wanted to market, which platform would you focus on?</a:t>
            </a:r>
          </a:p>
        </p:txBody>
      </p:sp>
      <p:sp>
        <p:nvSpPr>
          <p:cNvPr id="4" name="Slide Number Placeholder 3">
            <a:extLst>
              <a:ext uri="{FF2B5EF4-FFF2-40B4-BE49-F238E27FC236}">
                <a16:creationId xmlns:a16="http://schemas.microsoft.com/office/drawing/2014/main" id="{70F87C22-36D7-6C47-A5DF-9A2D4530201E}"/>
              </a:ext>
            </a:extLst>
          </p:cNvPr>
          <p:cNvSpPr>
            <a:spLocks noGrp="1"/>
          </p:cNvSpPr>
          <p:nvPr>
            <p:ph type="sldNum" sz="quarter" idx="12"/>
          </p:nvPr>
        </p:nvSpPr>
        <p:spPr/>
        <p:txBody>
          <a:bodyPr/>
          <a:lstStyle/>
          <a:p>
            <a:pPr>
              <a:defRPr/>
            </a:pPr>
            <a:fld id="{D01BCE71-86FF-2D4D-9B6A-184976F2D687}" type="slidenum">
              <a:rPr lang="en-US" smtClean="0"/>
              <a:pPr>
                <a:defRPr/>
              </a:pPr>
              <a:t>13</a:t>
            </a:fld>
            <a:endParaRPr lang="en-US"/>
          </a:p>
        </p:txBody>
      </p:sp>
    </p:spTree>
    <p:extLst>
      <p:ext uri="{BB962C8B-B14F-4D97-AF65-F5344CB8AC3E}">
        <p14:creationId xmlns:p14="http://schemas.microsoft.com/office/powerpoint/2010/main" val="104710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84EAA-EAE7-AC4C-AA00-97078F247F76}"/>
              </a:ext>
            </a:extLst>
          </p:cNvPr>
          <p:cNvSpPr>
            <a:spLocks noGrp="1"/>
          </p:cNvSpPr>
          <p:nvPr>
            <p:ph type="title"/>
          </p:nvPr>
        </p:nvSpPr>
        <p:spPr/>
        <p:txBody>
          <a:bodyPr/>
          <a:lstStyle/>
          <a:p>
            <a:r>
              <a:rPr lang="en-US" dirty="0"/>
              <a:t>Web apps</a:t>
            </a:r>
          </a:p>
        </p:txBody>
      </p:sp>
      <p:sp>
        <p:nvSpPr>
          <p:cNvPr id="3" name="Content Placeholder 2">
            <a:extLst>
              <a:ext uri="{FF2B5EF4-FFF2-40B4-BE49-F238E27FC236}">
                <a16:creationId xmlns:a16="http://schemas.microsoft.com/office/drawing/2014/main" id="{40002109-549E-CC4B-8D20-FA94ECCD31AF}"/>
              </a:ext>
            </a:extLst>
          </p:cNvPr>
          <p:cNvSpPr>
            <a:spLocks noGrp="1"/>
          </p:cNvSpPr>
          <p:nvPr>
            <p:ph idx="1"/>
          </p:nvPr>
        </p:nvSpPr>
        <p:spPr>
          <a:xfrm>
            <a:off x="685800" y="1219200"/>
            <a:ext cx="8702675" cy="2209800"/>
          </a:xfrm>
        </p:spPr>
        <p:txBody>
          <a:bodyPr/>
          <a:lstStyle/>
          <a:p>
            <a:r>
              <a:rPr lang="en-US" dirty="0"/>
              <a:t>Web app is a Web page you access through your mobile browser</a:t>
            </a:r>
          </a:p>
          <a:p>
            <a:pPr lvl="1"/>
            <a:r>
              <a:rPr lang="en-US" dirty="0"/>
              <a:t>generally optimized to fit on smaller screen and utilize touch interface</a:t>
            </a:r>
          </a:p>
          <a:p>
            <a:pPr lvl="1"/>
            <a:endParaRPr lang="en-US" dirty="0"/>
          </a:p>
          <a:p>
            <a:r>
              <a:rPr lang="en-US" dirty="0"/>
              <a:t>Progressive Web Apps (WPAs) are a recent variant</a:t>
            </a:r>
          </a:p>
          <a:p>
            <a:pPr lvl="1"/>
            <a:r>
              <a:rPr lang="en-US" dirty="0"/>
              <a:t>utilize browser support to provide some native-like features </a:t>
            </a:r>
          </a:p>
          <a:p>
            <a:pPr lvl="2"/>
            <a:r>
              <a:rPr lang="en-US" dirty="0"/>
              <a:t>(e.g., push notifications, access to device controls &amp; sensors)</a:t>
            </a:r>
          </a:p>
        </p:txBody>
      </p:sp>
      <p:sp>
        <p:nvSpPr>
          <p:cNvPr id="4" name="Slide Number Placeholder 3">
            <a:extLst>
              <a:ext uri="{FF2B5EF4-FFF2-40B4-BE49-F238E27FC236}">
                <a16:creationId xmlns:a16="http://schemas.microsoft.com/office/drawing/2014/main" id="{67F5D3EE-6CBA-6E42-8D56-2B85A34966F7}"/>
              </a:ext>
            </a:extLst>
          </p:cNvPr>
          <p:cNvSpPr>
            <a:spLocks noGrp="1"/>
          </p:cNvSpPr>
          <p:nvPr>
            <p:ph type="sldNum" sz="quarter" idx="12"/>
          </p:nvPr>
        </p:nvSpPr>
        <p:spPr/>
        <p:txBody>
          <a:bodyPr/>
          <a:lstStyle/>
          <a:p>
            <a:pPr>
              <a:defRPr/>
            </a:pPr>
            <a:fld id="{D01BCE71-86FF-2D4D-9B6A-184976F2D687}" type="slidenum">
              <a:rPr lang="en-US" smtClean="0"/>
              <a:pPr>
                <a:defRPr/>
              </a:pPr>
              <a:t>2</a:t>
            </a:fld>
            <a:endParaRPr lang="en-US"/>
          </a:p>
        </p:txBody>
      </p:sp>
      <p:graphicFrame>
        <p:nvGraphicFramePr>
          <p:cNvPr id="6" name="Table 5">
            <a:extLst>
              <a:ext uri="{FF2B5EF4-FFF2-40B4-BE49-F238E27FC236}">
                <a16:creationId xmlns:a16="http://schemas.microsoft.com/office/drawing/2014/main" id="{DE1C8A97-496A-FD41-884F-7B9EE73B8863}"/>
              </a:ext>
            </a:extLst>
          </p:cNvPr>
          <p:cNvGraphicFramePr>
            <a:graphicFrameLocks noGrp="1"/>
          </p:cNvGraphicFramePr>
          <p:nvPr>
            <p:extLst>
              <p:ext uri="{D42A27DB-BD31-4B8C-83A1-F6EECF244321}">
                <p14:modId xmlns:p14="http://schemas.microsoft.com/office/powerpoint/2010/main" val="3502826546"/>
              </p:ext>
            </p:extLst>
          </p:nvPr>
        </p:nvGraphicFramePr>
        <p:xfrm>
          <a:off x="1600200" y="3950017"/>
          <a:ext cx="6400800" cy="2225040"/>
        </p:xfrm>
        <a:graphic>
          <a:graphicData uri="http://schemas.openxmlformats.org/drawingml/2006/table">
            <a:tbl>
              <a:tblPr firstRow="1" bandRow="1">
                <a:tableStyleId>{073A0DAA-6AF3-43AB-8588-CEC1D06C72B9}</a:tableStyleId>
              </a:tblPr>
              <a:tblGrid>
                <a:gridCol w="3200400">
                  <a:extLst>
                    <a:ext uri="{9D8B030D-6E8A-4147-A177-3AD203B41FA5}">
                      <a16:colId xmlns:a16="http://schemas.microsoft.com/office/drawing/2014/main" val="4126170361"/>
                    </a:ext>
                  </a:extLst>
                </a:gridCol>
                <a:gridCol w="3200400">
                  <a:extLst>
                    <a:ext uri="{9D8B030D-6E8A-4147-A177-3AD203B41FA5}">
                      <a16:colId xmlns:a16="http://schemas.microsoft.com/office/drawing/2014/main" val="1036032264"/>
                    </a:ext>
                  </a:extLst>
                </a:gridCol>
              </a:tblGrid>
              <a:tr h="370840">
                <a:tc>
                  <a:txBody>
                    <a:bodyPr/>
                    <a:lstStyle/>
                    <a:p>
                      <a:pPr algn="ctr"/>
                      <a:r>
                        <a:rPr lang="en-US" dirty="0"/>
                        <a:t>Advantages</a:t>
                      </a:r>
                    </a:p>
                  </a:txBody>
                  <a:tcPr/>
                </a:tc>
                <a:tc>
                  <a:txBody>
                    <a:bodyPr/>
                    <a:lstStyle/>
                    <a:p>
                      <a:pPr algn="ctr"/>
                      <a:r>
                        <a:rPr lang="en-US" dirty="0"/>
                        <a:t>Disadvantages</a:t>
                      </a:r>
                    </a:p>
                  </a:txBody>
                  <a:tcPr/>
                </a:tc>
                <a:extLst>
                  <a:ext uri="{0D108BD9-81ED-4DB2-BD59-A6C34878D82A}">
                    <a16:rowId xmlns:a16="http://schemas.microsoft.com/office/drawing/2014/main" val="3434374498"/>
                  </a:ext>
                </a:extLst>
              </a:tr>
              <a:tr h="370840">
                <a:tc>
                  <a:txBody>
                    <a:bodyPr/>
                    <a:lstStyle/>
                    <a:p>
                      <a:pPr marL="285750" indent="-285750">
                        <a:buFont typeface="Arial" panose="020B0604020202020204" pitchFamily="34" charset="0"/>
                        <a:buChar char="•"/>
                      </a:pPr>
                      <a:r>
                        <a:rPr lang="en-US" dirty="0"/>
                        <a:t>easy to build</a:t>
                      </a:r>
                    </a:p>
                  </a:txBody>
                  <a:tcPr/>
                </a:tc>
                <a:tc>
                  <a:txBody>
                    <a:bodyPr/>
                    <a:lstStyle/>
                    <a:p>
                      <a:pPr marL="285750" indent="-285750">
                        <a:buFont typeface="Arial" panose="020B0604020202020204" pitchFamily="34" charset="0"/>
                        <a:buChar char="•"/>
                      </a:pPr>
                      <a:r>
                        <a:rPr lang="en-US" dirty="0"/>
                        <a:t>needs a browser to run</a:t>
                      </a:r>
                    </a:p>
                  </a:txBody>
                  <a:tcPr/>
                </a:tc>
                <a:extLst>
                  <a:ext uri="{0D108BD9-81ED-4DB2-BD59-A6C34878D82A}">
                    <a16:rowId xmlns:a16="http://schemas.microsoft.com/office/drawing/2014/main" val="4051846507"/>
                  </a:ext>
                </a:extLst>
              </a:tr>
              <a:tr h="370840">
                <a:tc>
                  <a:txBody>
                    <a:bodyPr/>
                    <a:lstStyle/>
                    <a:p>
                      <a:pPr marL="285750" indent="-285750">
                        <a:buFont typeface="Arial" panose="020B0604020202020204" pitchFamily="34" charset="0"/>
                        <a:buChar char="•"/>
                      </a:pPr>
                      <a:r>
                        <a:rPr lang="en-US" dirty="0"/>
                        <a:t>easy to maintain</a:t>
                      </a:r>
                    </a:p>
                  </a:txBody>
                  <a:tcPr/>
                </a:tc>
                <a:tc>
                  <a:txBody>
                    <a:bodyPr/>
                    <a:lstStyle/>
                    <a:p>
                      <a:pPr marL="285750" indent="-285750">
                        <a:buFont typeface="Arial" panose="020B0604020202020204" pitchFamily="34" charset="0"/>
                        <a:buChar char="•"/>
                      </a:pPr>
                      <a:r>
                        <a:rPr lang="en-US" dirty="0"/>
                        <a:t>much slower than native apps</a:t>
                      </a:r>
                    </a:p>
                  </a:txBody>
                  <a:tcPr/>
                </a:tc>
                <a:extLst>
                  <a:ext uri="{0D108BD9-81ED-4DB2-BD59-A6C34878D82A}">
                    <a16:rowId xmlns:a16="http://schemas.microsoft.com/office/drawing/2014/main" val="991041444"/>
                  </a:ext>
                </a:extLst>
              </a:tr>
              <a:tr h="370840">
                <a:tc>
                  <a:txBody>
                    <a:bodyPr/>
                    <a:lstStyle/>
                    <a:p>
                      <a:pPr marL="285750" indent="-285750">
                        <a:buFont typeface="Arial" panose="020B0604020202020204" pitchFamily="34" charset="0"/>
                        <a:buChar char="•"/>
                      </a:pPr>
                      <a:r>
                        <a:rPr lang="en-US" dirty="0"/>
                        <a:t>an inexpensive option</a:t>
                      </a:r>
                    </a:p>
                  </a:txBody>
                  <a:tcPr/>
                </a:tc>
                <a:tc>
                  <a:txBody>
                    <a:bodyPr/>
                    <a:lstStyle/>
                    <a:p>
                      <a:pPr marL="285750" indent="-285750">
                        <a:buFont typeface="Arial" panose="020B0604020202020204" pitchFamily="34" charset="0"/>
                        <a:buChar char="•"/>
                      </a:pPr>
                      <a:r>
                        <a:rPr lang="en-US" dirty="0"/>
                        <a:t>less interactive and intuitive</a:t>
                      </a:r>
                    </a:p>
                  </a:txBody>
                  <a:tcPr/>
                </a:tc>
                <a:extLst>
                  <a:ext uri="{0D108BD9-81ED-4DB2-BD59-A6C34878D82A}">
                    <a16:rowId xmlns:a16="http://schemas.microsoft.com/office/drawing/2014/main" val="477699079"/>
                  </a:ext>
                </a:extLst>
              </a:tr>
              <a:tr h="370840">
                <a:tc>
                  <a:txBody>
                    <a:bodyPr/>
                    <a:lstStyle/>
                    <a:p>
                      <a:pPr marL="285750" indent="-285750">
                        <a:buFont typeface="Arial" panose="020B0604020202020204" pitchFamily="34" charset="0"/>
                        <a:buChar char="•"/>
                      </a:pPr>
                      <a:r>
                        <a:rPr lang="en-US" dirty="0"/>
                        <a:t>build one app for all platforms</a:t>
                      </a:r>
                    </a:p>
                  </a:txBody>
                  <a:tcPr/>
                </a:tc>
                <a:tc>
                  <a:txBody>
                    <a:bodyPr/>
                    <a:lstStyle/>
                    <a:p>
                      <a:pPr marL="285750" indent="-285750">
                        <a:buFont typeface="Arial" panose="020B0604020202020204" pitchFamily="34" charset="0"/>
                        <a:buChar char="•"/>
                      </a:pPr>
                      <a:r>
                        <a:rPr lang="en-US" dirty="0"/>
                        <a:t>no icon on mobile desktop</a:t>
                      </a:r>
                    </a:p>
                  </a:txBody>
                  <a:tcPr/>
                </a:tc>
                <a:extLst>
                  <a:ext uri="{0D108BD9-81ED-4DB2-BD59-A6C34878D82A}">
                    <a16:rowId xmlns:a16="http://schemas.microsoft.com/office/drawing/2014/main" val="291500780"/>
                  </a:ext>
                </a:extLst>
              </a:tr>
              <a:tr h="370840">
                <a:tc>
                  <a:txBody>
                    <a:bodyPr/>
                    <a:lstStyle/>
                    <a:p>
                      <a:pPr marL="285750" indent="-285750">
                        <a:buFont typeface="Arial" panose="020B0604020202020204" pitchFamily="34" charset="0"/>
                        <a:buChar char="•"/>
                      </a:pPr>
                      <a:endParaRPr lang="en-US" dirty="0"/>
                    </a:p>
                  </a:txBody>
                  <a:tcPr/>
                </a:tc>
                <a:tc>
                  <a:txBody>
                    <a:bodyPr/>
                    <a:lstStyle/>
                    <a:p>
                      <a:pPr marL="285750" indent="-285750">
                        <a:buFont typeface="Arial" panose="020B0604020202020204" pitchFamily="34" charset="0"/>
                        <a:buChar char="•"/>
                      </a:pPr>
                      <a:r>
                        <a:rPr lang="en-US" dirty="0"/>
                        <a:t>cannot leverage device utilities</a:t>
                      </a:r>
                    </a:p>
                  </a:txBody>
                  <a:tcPr/>
                </a:tc>
                <a:extLst>
                  <a:ext uri="{0D108BD9-81ED-4DB2-BD59-A6C34878D82A}">
                    <a16:rowId xmlns:a16="http://schemas.microsoft.com/office/drawing/2014/main" val="762436491"/>
                  </a:ext>
                </a:extLst>
              </a:tr>
            </a:tbl>
          </a:graphicData>
        </a:graphic>
      </p:graphicFrame>
    </p:spTree>
    <p:extLst>
      <p:ext uri="{BB962C8B-B14F-4D97-AF65-F5344CB8AC3E}">
        <p14:creationId xmlns:p14="http://schemas.microsoft.com/office/powerpoint/2010/main" val="1329492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49328-B240-EF49-9F82-9B30AB1C4713}"/>
              </a:ext>
            </a:extLst>
          </p:cNvPr>
          <p:cNvSpPr>
            <a:spLocks noGrp="1"/>
          </p:cNvSpPr>
          <p:nvPr>
            <p:ph type="title"/>
          </p:nvPr>
        </p:nvSpPr>
        <p:spPr/>
        <p:txBody>
          <a:bodyPr/>
          <a:lstStyle/>
          <a:p>
            <a:r>
              <a:rPr lang="en-US" dirty="0"/>
              <a:t>Native apps</a:t>
            </a:r>
          </a:p>
        </p:txBody>
      </p:sp>
      <p:sp>
        <p:nvSpPr>
          <p:cNvPr id="3" name="Content Placeholder 2">
            <a:extLst>
              <a:ext uri="{FF2B5EF4-FFF2-40B4-BE49-F238E27FC236}">
                <a16:creationId xmlns:a16="http://schemas.microsoft.com/office/drawing/2014/main" id="{5307F6AC-61D9-8346-B510-181274305411}"/>
              </a:ext>
            </a:extLst>
          </p:cNvPr>
          <p:cNvSpPr>
            <a:spLocks noGrp="1"/>
          </p:cNvSpPr>
          <p:nvPr>
            <p:ph idx="1"/>
          </p:nvPr>
        </p:nvSpPr>
        <p:spPr>
          <a:xfrm>
            <a:off x="609600" y="1219200"/>
            <a:ext cx="8778875" cy="5410200"/>
          </a:xfrm>
        </p:spPr>
        <p:txBody>
          <a:bodyPr/>
          <a:lstStyle/>
          <a:p>
            <a:r>
              <a:rPr lang="en-US" dirty="0"/>
              <a:t>native apps are built for a specific platform</a:t>
            </a:r>
          </a:p>
          <a:p>
            <a:pPr lvl="1"/>
            <a:r>
              <a:rPr lang="en-US" dirty="0"/>
              <a:t>using platform-specific languages (Swift/Objective-C for iOS, Java/Kotlin for Android)</a:t>
            </a:r>
          </a:p>
          <a:p>
            <a:pPr lvl="1"/>
            <a:r>
              <a:rPr lang="en-US" dirty="0"/>
              <a:t>using platform-specific IDEs (</a:t>
            </a:r>
            <a:r>
              <a:rPr lang="en-US" dirty="0" err="1"/>
              <a:t>Xcode</a:t>
            </a:r>
            <a:r>
              <a:rPr lang="en-US" dirty="0"/>
              <a:t> for iOS, Android Studio et al. for Android) </a:t>
            </a:r>
          </a:p>
          <a:p>
            <a:pPr lvl="1"/>
            <a:endParaRPr lang="en-US" dirty="0"/>
          </a:p>
          <a:p>
            <a:pPr lvl="1"/>
            <a:r>
              <a:rPr lang="en-US" dirty="0"/>
              <a:t>platforms exist that allow you to code in a single language/IDE, then export as native code (e.g., Xamarin in C#, React Native in JavaScript &amp; React)</a:t>
            </a:r>
          </a:p>
        </p:txBody>
      </p:sp>
      <p:sp>
        <p:nvSpPr>
          <p:cNvPr id="4" name="Slide Number Placeholder 3">
            <a:extLst>
              <a:ext uri="{FF2B5EF4-FFF2-40B4-BE49-F238E27FC236}">
                <a16:creationId xmlns:a16="http://schemas.microsoft.com/office/drawing/2014/main" id="{9C48D27C-7529-714D-8561-F26826AD991B}"/>
              </a:ext>
            </a:extLst>
          </p:cNvPr>
          <p:cNvSpPr>
            <a:spLocks noGrp="1"/>
          </p:cNvSpPr>
          <p:nvPr>
            <p:ph type="sldNum" sz="quarter" idx="12"/>
          </p:nvPr>
        </p:nvSpPr>
        <p:spPr/>
        <p:txBody>
          <a:bodyPr/>
          <a:lstStyle/>
          <a:p>
            <a:pPr>
              <a:defRPr/>
            </a:pPr>
            <a:fld id="{D01BCE71-86FF-2D4D-9B6A-184976F2D687}" type="slidenum">
              <a:rPr lang="en-US" smtClean="0"/>
              <a:pPr>
                <a:defRPr/>
              </a:pPr>
              <a:t>3</a:t>
            </a:fld>
            <a:endParaRPr lang="en-US"/>
          </a:p>
        </p:txBody>
      </p:sp>
      <p:graphicFrame>
        <p:nvGraphicFramePr>
          <p:cNvPr id="6" name="Table 5">
            <a:extLst>
              <a:ext uri="{FF2B5EF4-FFF2-40B4-BE49-F238E27FC236}">
                <a16:creationId xmlns:a16="http://schemas.microsoft.com/office/drawing/2014/main" id="{427A7E82-DAD3-5843-9C86-C20DB5D68359}"/>
              </a:ext>
            </a:extLst>
          </p:cNvPr>
          <p:cNvGraphicFramePr>
            <a:graphicFrameLocks noGrp="1"/>
          </p:cNvGraphicFramePr>
          <p:nvPr>
            <p:extLst>
              <p:ext uri="{D42A27DB-BD31-4B8C-83A1-F6EECF244321}">
                <p14:modId xmlns:p14="http://schemas.microsoft.com/office/powerpoint/2010/main" val="2284033946"/>
              </p:ext>
            </p:extLst>
          </p:nvPr>
        </p:nvGraphicFramePr>
        <p:xfrm>
          <a:off x="1600200" y="3652520"/>
          <a:ext cx="6400800" cy="2595880"/>
        </p:xfrm>
        <a:graphic>
          <a:graphicData uri="http://schemas.openxmlformats.org/drawingml/2006/table">
            <a:tbl>
              <a:tblPr firstRow="1" bandRow="1">
                <a:tableStyleId>{073A0DAA-6AF3-43AB-8588-CEC1D06C72B9}</a:tableStyleId>
              </a:tblPr>
              <a:tblGrid>
                <a:gridCol w="3200400">
                  <a:extLst>
                    <a:ext uri="{9D8B030D-6E8A-4147-A177-3AD203B41FA5}">
                      <a16:colId xmlns:a16="http://schemas.microsoft.com/office/drawing/2014/main" val="4126170361"/>
                    </a:ext>
                  </a:extLst>
                </a:gridCol>
                <a:gridCol w="3200400">
                  <a:extLst>
                    <a:ext uri="{9D8B030D-6E8A-4147-A177-3AD203B41FA5}">
                      <a16:colId xmlns:a16="http://schemas.microsoft.com/office/drawing/2014/main" val="1036032264"/>
                    </a:ext>
                  </a:extLst>
                </a:gridCol>
              </a:tblGrid>
              <a:tr h="370840">
                <a:tc>
                  <a:txBody>
                    <a:bodyPr/>
                    <a:lstStyle/>
                    <a:p>
                      <a:pPr algn="ctr"/>
                      <a:r>
                        <a:rPr lang="en-US" dirty="0"/>
                        <a:t>Advantages</a:t>
                      </a:r>
                    </a:p>
                  </a:txBody>
                  <a:tcPr/>
                </a:tc>
                <a:tc>
                  <a:txBody>
                    <a:bodyPr/>
                    <a:lstStyle/>
                    <a:p>
                      <a:pPr algn="ctr"/>
                      <a:r>
                        <a:rPr lang="en-US" dirty="0"/>
                        <a:t>Disadvantages</a:t>
                      </a:r>
                    </a:p>
                  </a:txBody>
                  <a:tcPr/>
                </a:tc>
                <a:extLst>
                  <a:ext uri="{0D108BD9-81ED-4DB2-BD59-A6C34878D82A}">
                    <a16:rowId xmlns:a16="http://schemas.microsoft.com/office/drawing/2014/main" val="3434374498"/>
                  </a:ext>
                </a:extLst>
              </a:tr>
              <a:tr h="370840">
                <a:tc>
                  <a:txBody>
                    <a:bodyPr/>
                    <a:lstStyle/>
                    <a:p>
                      <a:pPr marL="285750" indent="-285750">
                        <a:buFont typeface="Arial" panose="020B0604020202020204" pitchFamily="34" charset="0"/>
                        <a:buChar char="•"/>
                      </a:pPr>
                      <a:r>
                        <a:rPr lang="en-US" dirty="0"/>
                        <a:t>very fast and responsive</a:t>
                      </a:r>
                    </a:p>
                  </a:txBody>
                  <a:tcPr/>
                </a:tc>
                <a:tc>
                  <a:txBody>
                    <a:bodyPr/>
                    <a:lstStyle/>
                    <a:p>
                      <a:pPr marL="285750" indent="-285750">
                        <a:buFont typeface="Arial" panose="020B0604020202020204" pitchFamily="34" charset="0"/>
                        <a:buChar char="•"/>
                      </a:pPr>
                      <a:r>
                        <a:rPr lang="en-US" dirty="0"/>
                        <a:t>difficult languages to learn</a:t>
                      </a:r>
                    </a:p>
                  </a:txBody>
                  <a:tcPr/>
                </a:tc>
                <a:extLst>
                  <a:ext uri="{0D108BD9-81ED-4DB2-BD59-A6C34878D82A}">
                    <a16:rowId xmlns:a16="http://schemas.microsoft.com/office/drawing/2014/main" val="4051846507"/>
                  </a:ext>
                </a:extLst>
              </a:tr>
              <a:tr h="370840">
                <a:tc>
                  <a:txBody>
                    <a:bodyPr/>
                    <a:lstStyle/>
                    <a:p>
                      <a:pPr marL="285750" indent="-285750">
                        <a:buFont typeface="Arial" panose="020B0604020202020204" pitchFamily="34" charset="0"/>
                        <a:buChar char="•"/>
                      </a:pPr>
                      <a:r>
                        <a:rPr lang="en-US" dirty="0"/>
                        <a:t>distributed in app stores</a:t>
                      </a:r>
                    </a:p>
                  </a:txBody>
                  <a:tcPr/>
                </a:tc>
                <a:tc>
                  <a:txBody>
                    <a:bodyPr/>
                    <a:lstStyle/>
                    <a:p>
                      <a:pPr marL="285750" indent="-285750">
                        <a:buFont typeface="Arial" panose="020B0604020202020204" pitchFamily="34" charset="0"/>
                        <a:buChar char="•"/>
                      </a:pPr>
                      <a:r>
                        <a:rPr lang="en-US" dirty="0"/>
                        <a:t>more expensive (at least initially)</a:t>
                      </a:r>
                    </a:p>
                  </a:txBody>
                  <a:tcPr/>
                </a:tc>
                <a:extLst>
                  <a:ext uri="{0D108BD9-81ED-4DB2-BD59-A6C34878D82A}">
                    <a16:rowId xmlns:a16="http://schemas.microsoft.com/office/drawing/2014/main" val="991041444"/>
                  </a:ext>
                </a:extLst>
              </a:tr>
              <a:tr h="370840">
                <a:tc>
                  <a:txBody>
                    <a:bodyPr/>
                    <a:lstStyle/>
                    <a:p>
                      <a:pPr marL="285750" indent="-285750">
                        <a:buFont typeface="Arial" panose="020B0604020202020204" pitchFamily="34" charset="0"/>
                        <a:buChar char="•"/>
                      </a:pPr>
                      <a:r>
                        <a:rPr lang="en-US" dirty="0"/>
                        <a:t>more interactive and intuitive</a:t>
                      </a:r>
                    </a:p>
                  </a:txBody>
                  <a:tcPr/>
                </a:tc>
                <a:tc>
                  <a:txBody>
                    <a:bodyPr/>
                    <a:lstStyle/>
                    <a:p>
                      <a:pPr marL="285750" indent="-285750">
                        <a:buFont typeface="Arial" panose="020B0604020202020204" pitchFamily="34" charset="0"/>
                        <a:buChar char="•"/>
                      </a:pPr>
                      <a:r>
                        <a:rPr lang="en-US" dirty="0"/>
                        <a:t>overkill on very simple apps</a:t>
                      </a:r>
                    </a:p>
                  </a:txBody>
                  <a:tcPr/>
                </a:tc>
                <a:extLst>
                  <a:ext uri="{0D108BD9-81ED-4DB2-BD59-A6C34878D82A}">
                    <a16:rowId xmlns:a16="http://schemas.microsoft.com/office/drawing/2014/main" val="477699079"/>
                  </a:ext>
                </a:extLst>
              </a:tr>
              <a:tr h="370840">
                <a:tc>
                  <a:txBody>
                    <a:bodyPr/>
                    <a:lstStyle/>
                    <a:p>
                      <a:pPr marL="285750" indent="-285750">
                        <a:buFont typeface="Arial" panose="020B0604020202020204" pitchFamily="34" charset="0"/>
                        <a:buChar char="•"/>
                      </a:pPr>
                      <a:r>
                        <a:rPr lang="en-US" dirty="0"/>
                        <a:t>can access all device features</a:t>
                      </a:r>
                    </a:p>
                  </a:txBody>
                  <a:tcPr/>
                </a:tc>
                <a:tc>
                  <a:txBody>
                    <a:bodyPr/>
                    <a:lstStyle/>
                    <a:p>
                      <a:pPr marL="285750" indent="-285750">
                        <a:buFont typeface="Arial" panose="020B0604020202020204" pitchFamily="34" charset="0"/>
                        <a:buChar char="•"/>
                      </a:pPr>
                      <a:r>
                        <a:rPr lang="en-US" dirty="0"/>
                        <a:t>user must download updates</a:t>
                      </a:r>
                    </a:p>
                  </a:txBody>
                  <a:tcPr/>
                </a:tc>
                <a:extLst>
                  <a:ext uri="{0D108BD9-81ED-4DB2-BD59-A6C34878D82A}">
                    <a16:rowId xmlns:a16="http://schemas.microsoft.com/office/drawing/2014/main" val="291500780"/>
                  </a:ext>
                </a:extLst>
              </a:tr>
              <a:tr h="370840">
                <a:tc>
                  <a:txBody>
                    <a:bodyPr/>
                    <a:lstStyle/>
                    <a:p>
                      <a:pPr marL="285750" indent="-285750">
                        <a:buFont typeface="Arial" panose="020B0604020202020204" pitchFamily="34" charset="0"/>
                        <a:buChar char="•"/>
                      </a:pPr>
                      <a:r>
                        <a:rPr lang="en-US" dirty="0"/>
                        <a:t>Internet connection not required</a:t>
                      </a:r>
                    </a:p>
                  </a:txBody>
                  <a:tcPr/>
                </a:tc>
                <a:tc>
                  <a:txBody>
                    <a:bodyPr/>
                    <a:lstStyle/>
                    <a:p>
                      <a:pPr marL="285750" indent="-285750">
                        <a:buFont typeface="Arial" panose="020B0604020202020204" pitchFamily="34" charset="0"/>
                        <a:buChar char="•"/>
                      </a:pPr>
                      <a:endParaRPr lang="en-US" dirty="0"/>
                    </a:p>
                  </a:txBody>
                  <a:tcPr/>
                </a:tc>
                <a:extLst>
                  <a:ext uri="{0D108BD9-81ED-4DB2-BD59-A6C34878D82A}">
                    <a16:rowId xmlns:a16="http://schemas.microsoft.com/office/drawing/2014/main" val="762436491"/>
                  </a:ext>
                </a:extLst>
              </a:tr>
              <a:tr h="370840">
                <a:tc>
                  <a:txBody>
                    <a:bodyPr/>
                    <a:lstStyle/>
                    <a:p>
                      <a:pPr marL="285750" indent="-285750">
                        <a:buFont typeface="Arial" panose="020B0604020202020204" pitchFamily="34" charset="0"/>
                        <a:buChar char="•"/>
                      </a:pPr>
                      <a:r>
                        <a:rPr lang="en-US" dirty="0"/>
                        <a:t>overall better user experience</a:t>
                      </a:r>
                    </a:p>
                  </a:txBody>
                  <a:tcPr/>
                </a:tc>
                <a:tc>
                  <a:txBody>
                    <a:bodyPr/>
                    <a:lstStyle/>
                    <a:p>
                      <a:pPr marL="285750" indent="-285750">
                        <a:buFont typeface="Arial" panose="020B0604020202020204" pitchFamily="34" charset="0"/>
                        <a:buChar char="•"/>
                      </a:pPr>
                      <a:endParaRPr lang="en-US" dirty="0"/>
                    </a:p>
                  </a:txBody>
                  <a:tcPr/>
                </a:tc>
                <a:extLst>
                  <a:ext uri="{0D108BD9-81ED-4DB2-BD59-A6C34878D82A}">
                    <a16:rowId xmlns:a16="http://schemas.microsoft.com/office/drawing/2014/main" val="1043630732"/>
                  </a:ext>
                </a:extLst>
              </a:tr>
            </a:tbl>
          </a:graphicData>
        </a:graphic>
      </p:graphicFrame>
    </p:spTree>
    <p:extLst>
      <p:ext uri="{BB962C8B-B14F-4D97-AF65-F5344CB8AC3E}">
        <p14:creationId xmlns:p14="http://schemas.microsoft.com/office/powerpoint/2010/main" val="3107583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7C86E-8F47-FA48-A138-D7CB11EA412B}"/>
              </a:ext>
            </a:extLst>
          </p:cNvPr>
          <p:cNvSpPr>
            <a:spLocks noGrp="1"/>
          </p:cNvSpPr>
          <p:nvPr>
            <p:ph type="title"/>
          </p:nvPr>
        </p:nvSpPr>
        <p:spPr/>
        <p:txBody>
          <a:bodyPr/>
          <a:lstStyle/>
          <a:p>
            <a:r>
              <a:rPr lang="en-US" dirty="0"/>
              <a:t>Hybrid apps</a:t>
            </a:r>
          </a:p>
        </p:txBody>
      </p:sp>
      <p:sp>
        <p:nvSpPr>
          <p:cNvPr id="3" name="Content Placeholder 2">
            <a:extLst>
              <a:ext uri="{FF2B5EF4-FFF2-40B4-BE49-F238E27FC236}">
                <a16:creationId xmlns:a16="http://schemas.microsoft.com/office/drawing/2014/main" id="{E570BC77-AB2F-9B46-8CDB-5072A2FA8267}"/>
              </a:ext>
            </a:extLst>
          </p:cNvPr>
          <p:cNvSpPr>
            <a:spLocks noGrp="1"/>
          </p:cNvSpPr>
          <p:nvPr>
            <p:ph idx="1"/>
          </p:nvPr>
        </p:nvSpPr>
        <p:spPr/>
        <p:txBody>
          <a:bodyPr/>
          <a:lstStyle/>
          <a:p>
            <a:r>
              <a:rPr lang="en-US" dirty="0"/>
              <a:t>hybrid app is a combination of native &amp; Web app</a:t>
            </a:r>
          </a:p>
          <a:p>
            <a:pPr lvl="1"/>
            <a:r>
              <a:rPr lang="en-US" dirty="0"/>
              <a:t>users download and install it like a native app, but it runs like a Web app</a:t>
            </a:r>
          </a:p>
          <a:p>
            <a:pPr lvl="1"/>
            <a:endParaRPr lang="en-US" dirty="0"/>
          </a:p>
          <a:p>
            <a:pPr lvl="1"/>
            <a:r>
              <a:rPr lang="en-US" dirty="0"/>
              <a:t>back-end written in JavaScript, CSS &amp; HTML</a:t>
            </a:r>
          </a:p>
          <a:p>
            <a:pPr lvl="1"/>
            <a:r>
              <a:rPr lang="en-US" dirty="0"/>
              <a:t>front-end is a native shell that loads the back-end code using a </a:t>
            </a:r>
            <a:r>
              <a:rPr lang="en-US" dirty="0" err="1"/>
              <a:t>webview</a:t>
            </a:r>
            <a:endParaRPr lang="en-US" dirty="0"/>
          </a:p>
          <a:p>
            <a:pPr lvl="1"/>
            <a:r>
              <a:rPr lang="en-US" dirty="0"/>
              <a:t>popular frameworks: Phone Gap, Ionic, Mobile Angular, …</a:t>
            </a:r>
          </a:p>
          <a:p>
            <a:pPr lvl="1"/>
            <a:endParaRPr lang="en-US" dirty="0"/>
          </a:p>
        </p:txBody>
      </p:sp>
      <p:sp>
        <p:nvSpPr>
          <p:cNvPr id="4" name="Slide Number Placeholder 3">
            <a:extLst>
              <a:ext uri="{FF2B5EF4-FFF2-40B4-BE49-F238E27FC236}">
                <a16:creationId xmlns:a16="http://schemas.microsoft.com/office/drawing/2014/main" id="{90F2775D-4B27-8A4E-8E12-ABF3A7C12B94}"/>
              </a:ext>
            </a:extLst>
          </p:cNvPr>
          <p:cNvSpPr>
            <a:spLocks noGrp="1"/>
          </p:cNvSpPr>
          <p:nvPr>
            <p:ph type="sldNum" sz="quarter" idx="12"/>
          </p:nvPr>
        </p:nvSpPr>
        <p:spPr/>
        <p:txBody>
          <a:bodyPr/>
          <a:lstStyle/>
          <a:p>
            <a:pPr>
              <a:defRPr/>
            </a:pPr>
            <a:fld id="{D01BCE71-86FF-2D4D-9B6A-184976F2D687}" type="slidenum">
              <a:rPr lang="en-US" smtClean="0"/>
              <a:pPr>
                <a:defRPr/>
              </a:pPr>
              <a:t>4</a:t>
            </a:fld>
            <a:endParaRPr lang="en-US"/>
          </a:p>
        </p:txBody>
      </p:sp>
      <p:graphicFrame>
        <p:nvGraphicFramePr>
          <p:cNvPr id="5" name="Table 4">
            <a:extLst>
              <a:ext uri="{FF2B5EF4-FFF2-40B4-BE49-F238E27FC236}">
                <a16:creationId xmlns:a16="http://schemas.microsoft.com/office/drawing/2014/main" id="{37CCDD4E-7394-3247-9C19-0105C3082B0A}"/>
              </a:ext>
            </a:extLst>
          </p:cNvPr>
          <p:cNvGraphicFramePr>
            <a:graphicFrameLocks noGrp="1"/>
          </p:cNvGraphicFramePr>
          <p:nvPr>
            <p:extLst>
              <p:ext uri="{D42A27DB-BD31-4B8C-83A1-F6EECF244321}">
                <p14:modId xmlns:p14="http://schemas.microsoft.com/office/powerpoint/2010/main" val="2775614245"/>
              </p:ext>
            </p:extLst>
          </p:nvPr>
        </p:nvGraphicFramePr>
        <p:xfrm>
          <a:off x="685800" y="3652520"/>
          <a:ext cx="8229600" cy="259588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4126170361"/>
                    </a:ext>
                  </a:extLst>
                </a:gridCol>
                <a:gridCol w="4114800">
                  <a:extLst>
                    <a:ext uri="{9D8B030D-6E8A-4147-A177-3AD203B41FA5}">
                      <a16:colId xmlns:a16="http://schemas.microsoft.com/office/drawing/2014/main" val="1036032264"/>
                    </a:ext>
                  </a:extLst>
                </a:gridCol>
              </a:tblGrid>
              <a:tr h="370840">
                <a:tc>
                  <a:txBody>
                    <a:bodyPr/>
                    <a:lstStyle/>
                    <a:p>
                      <a:pPr algn="ctr"/>
                      <a:r>
                        <a:rPr lang="en-US" dirty="0"/>
                        <a:t>Advantages</a:t>
                      </a:r>
                    </a:p>
                  </a:txBody>
                  <a:tcPr/>
                </a:tc>
                <a:tc>
                  <a:txBody>
                    <a:bodyPr/>
                    <a:lstStyle/>
                    <a:p>
                      <a:pPr algn="ctr"/>
                      <a:r>
                        <a:rPr lang="en-US" dirty="0"/>
                        <a:t>Disadvantages</a:t>
                      </a:r>
                    </a:p>
                  </a:txBody>
                  <a:tcPr/>
                </a:tc>
                <a:extLst>
                  <a:ext uri="{0D108BD9-81ED-4DB2-BD59-A6C34878D82A}">
                    <a16:rowId xmlns:a16="http://schemas.microsoft.com/office/drawing/2014/main" val="3434374498"/>
                  </a:ext>
                </a:extLst>
              </a:tr>
              <a:tr h="370840">
                <a:tc>
                  <a:txBody>
                    <a:bodyPr/>
                    <a:lstStyle/>
                    <a:p>
                      <a:pPr marL="285750" indent="-285750">
                        <a:buFont typeface="Arial" panose="020B0604020202020204" pitchFamily="34" charset="0"/>
                        <a:buChar char="•"/>
                      </a:pPr>
                      <a:r>
                        <a:rPr lang="en-US" dirty="0"/>
                        <a:t>built on Web technology</a:t>
                      </a:r>
                    </a:p>
                  </a:txBody>
                  <a:tcPr/>
                </a:tc>
                <a:tc>
                  <a:txBody>
                    <a:bodyPr/>
                    <a:lstStyle/>
                    <a:p>
                      <a:pPr marL="285750" indent="-285750">
                        <a:buFont typeface="Arial" panose="020B0604020202020204" pitchFamily="34" charset="0"/>
                        <a:buChar char="•"/>
                      </a:pPr>
                      <a:r>
                        <a:rPr lang="en-US" dirty="0"/>
                        <a:t>slower than native</a:t>
                      </a:r>
                    </a:p>
                  </a:txBody>
                  <a:tcPr/>
                </a:tc>
                <a:extLst>
                  <a:ext uri="{0D108BD9-81ED-4DB2-BD59-A6C34878D82A}">
                    <a16:rowId xmlns:a16="http://schemas.microsoft.com/office/drawing/2014/main" val="4051846507"/>
                  </a:ext>
                </a:extLst>
              </a:tr>
              <a:tr h="370840">
                <a:tc>
                  <a:txBody>
                    <a:bodyPr/>
                    <a:lstStyle/>
                    <a:p>
                      <a:pPr marL="285750" indent="-285750">
                        <a:buFont typeface="Arial" panose="020B0604020202020204" pitchFamily="34" charset="0"/>
                        <a:buChar char="•"/>
                      </a:pPr>
                      <a:r>
                        <a:rPr lang="en-US" dirty="0"/>
                        <a:t>cheaper than native</a:t>
                      </a:r>
                    </a:p>
                  </a:txBody>
                  <a:tcPr/>
                </a:tc>
                <a:tc>
                  <a:txBody>
                    <a:bodyPr/>
                    <a:lstStyle/>
                    <a:p>
                      <a:pPr marL="285750" indent="-285750">
                        <a:buFont typeface="Arial" panose="020B0604020202020204" pitchFamily="34" charset="0"/>
                        <a:buChar char="•"/>
                      </a:pPr>
                      <a:r>
                        <a:rPr lang="en-US" dirty="0"/>
                        <a:t>more expensive/complex than Web app</a:t>
                      </a:r>
                    </a:p>
                  </a:txBody>
                  <a:tcPr/>
                </a:tc>
                <a:extLst>
                  <a:ext uri="{0D108BD9-81ED-4DB2-BD59-A6C34878D82A}">
                    <a16:rowId xmlns:a16="http://schemas.microsoft.com/office/drawing/2014/main" val="991041444"/>
                  </a:ext>
                </a:extLst>
              </a:tr>
              <a:tr h="370840">
                <a:tc>
                  <a:txBody>
                    <a:bodyPr/>
                    <a:lstStyle/>
                    <a:p>
                      <a:pPr marL="285750" indent="-285750">
                        <a:buFont typeface="Arial" panose="020B0604020202020204" pitchFamily="34" charset="0"/>
                        <a:buChar char="•"/>
                      </a:pPr>
                      <a:r>
                        <a:rPr lang="en-US" dirty="0"/>
                        <a:t>one app for all platforms</a:t>
                      </a:r>
                    </a:p>
                  </a:txBody>
                  <a:tcPr/>
                </a:tc>
                <a:tc>
                  <a:txBody>
                    <a:bodyPr/>
                    <a:lstStyle/>
                    <a:p>
                      <a:pPr marL="285750" indent="-285750">
                        <a:buFont typeface="Arial" panose="020B0604020202020204" pitchFamily="34" charset="0"/>
                        <a:buChar char="•"/>
                      </a:pPr>
                      <a:r>
                        <a:rPr lang="en-US" dirty="0"/>
                        <a:t>less interactive than native</a:t>
                      </a:r>
                    </a:p>
                  </a:txBody>
                  <a:tcPr/>
                </a:tc>
                <a:extLst>
                  <a:ext uri="{0D108BD9-81ED-4DB2-BD59-A6C34878D82A}">
                    <a16:rowId xmlns:a16="http://schemas.microsoft.com/office/drawing/2014/main" val="477699079"/>
                  </a:ext>
                </a:extLst>
              </a:tr>
              <a:tr h="370840">
                <a:tc>
                  <a:txBody>
                    <a:bodyPr/>
                    <a:lstStyle/>
                    <a:p>
                      <a:pPr marL="285750" indent="-285750">
                        <a:buFont typeface="Arial" panose="020B0604020202020204" pitchFamily="34" charset="0"/>
                        <a:buChar char="•"/>
                      </a:pPr>
                      <a:r>
                        <a:rPr lang="en-US" dirty="0"/>
                        <a:t>no browser needed</a:t>
                      </a:r>
                    </a:p>
                  </a:txBody>
                  <a:tcPr/>
                </a:tc>
                <a:tc>
                  <a:txBody>
                    <a:bodyPr/>
                    <a:lstStyle/>
                    <a:p>
                      <a:pPr marL="285750" indent="-285750">
                        <a:buFont typeface="Arial" panose="020B0604020202020204" pitchFamily="34" charset="0"/>
                        <a:buChar char="•"/>
                      </a:pPr>
                      <a:r>
                        <a:rPr lang="en-US" dirty="0"/>
                        <a:t>customization leads away from single-build</a:t>
                      </a:r>
                    </a:p>
                  </a:txBody>
                  <a:tcPr/>
                </a:tc>
                <a:extLst>
                  <a:ext uri="{0D108BD9-81ED-4DB2-BD59-A6C34878D82A}">
                    <a16:rowId xmlns:a16="http://schemas.microsoft.com/office/drawing/2014/main" val="291500780"/>
                  </a:ext>
                </a:extLst>
              </a:tr>
              <a:tr h="370840">
                <a:tc>
                  <a:txBody>
                    <a:bodyPr/>
                    <a:lstStyle/>
                    <a:p>
                      <a:pPr marL="285750" indent="-285750">
                        <a:buFont typeface="Arial" panose="020B0604020202020204" pitchFamily="34" charset="0"/>
                        <a:buChar char="•"/>
                      </a:pPr>
                      <a:r>
                        <a:rPr lang="en-US" dirty="0"/>
                        <a:t>access to device API &amp; features</a:t>
                      </a:r>
                    </a:p>
                  </a:txBody>
                  <a:tcPr/>
                </a:tc>
                <a:tc>
                  <a:txBody>
                    <a:bodyPr/>
                    <a:lstStyle/>
                    <a:p>
                      <a:pPr marL="285750" indent="-285750">
                        <a:buFont typeface="Arial" panose="020B0604020202020204" pitchFamily="34" charset="0"/>
                        <a:buChar char="•"/>
                      </a:pPr>
                      <a:endParaRPr lang="en-US" dirty="0"/>
                    </a:p>
                  </a:txBody>
                  <a:tcPr/>
                </a:tc>
                <a:extLst>
                  <a:ext uri="{0D108BD9-81ED-4DB2-BD59-A6C34878D82A}">
                    <a16:rowId xmlns:a16="http://schemas.microsoft.com/office/drawing/2014/main" val="762436491"/>
                  </a:ext>
                </a:extLst>
              </a:tr>
              <a:tr h="370840">
                <a:tc>
                  <a:txBody>
                    <a:bodyPr/>
                    <a:lstStyle/>
                    <a:p>
                      <a:pPr marL="285750" indent="-285750">
                        <a:buFont typeface="Arial" panose="020B0604020202020204" pitchFamily="34" charset="0"/>
                        <a:buChar char="•"/>
                      </a:pPr>
                      <a:r>
                        <a:rPr lang="en-US" dirty="0"/>
                        <a:t>fast to develop multi-platform</a:t>
                      </a:r>
                    </a:p>
                  </a:txBody>
                  <a:tcPr/>
                </a:tc>
                <a:tc>
                  <a:txBody>
                    <a:bodyPr/>
                    <a:lstStyle/>
                    <a:p>
                      <a:pPr marL="285750" indent="-285750">
                        <a:buFont typeface="Arial" panose="020B0604020202020204" pitchFamily="34" charset="0"/>
                        <a:buChar char="•"/>
                      </a:pPr>
                      <a:endParaRPr lang="en-US" dirty="0"/>
                    </a:p>
                  </a:txBody>
                  <a:tcPr/>
                </a:tc>
                <a:extLst>
                  <a:ext uri="{0D108BD9-81ED-4DB2-BD59-A6C34878D82A}">
                    <a16:rowId xmlns:a16="http://schemas.microsoft.com/office/drawing/2014/main" val="1043630732"/>
                  </a:ext>
                </a:extLst>
              </a:tr>
            </a:tbl>
          </a:graphicData>
        </a:graphic>
      </p:graphicFrame>
    </p:spTree>
    <p:extLst>
      <p:ext uri="{BB962C8B-B14F-4D97-AF65-F5344CB8AC3E}">
        <p14:creationId xmlns:p14="http://schemas.microsoft.com/office/powerpoint/2010/main" val="3925427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CBC5250-106F-B64A-8B2F-9F6D6A1295CB}" type="slidenum">
              <a:rPr lang="en-US" sz="1400">
                <a:solidFill>
                  <a:srgbClr val="FF0033"/>
                </a:solidFill>
                <a:latin typeface="Arial Narrow" charset="0"/>
              </a:rPr>
              <a:pPr/>
              <a:t>5</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App use</a:t>
            </a:r>
          </a:p>
        </p:txBody>
      </p:sp>
      <p:sp>
        <p:nvSpPr>
          <p:cNvPr id="16387" name="Rectangle 3"/>
          <p:cNvSpPr>
            <a:spLocks noGrp="1" noChangeArrowheads="1"/>
          </p:cNvSpPr>
          <p:nvPr>
            <p:ph type="body" idx="1"/>
          </p:nvPr>
        </p:nvSpPr>
        <p:spPr>
          <a:xfrm>
            <a:off x="685801" y="1394832"/>
            <a:ext cx="3987799" cy="2514600"/>
          </a:xfrm>
        </p:spPr>
        <p:txBody>
          <a:bodyPr/>
          <a:lstStyle/>
          <a:p>
            <a:pPr marL="19050" indent="0">
              <a:lnSpc>
                <a:spcPct val="90000"/>
              </a:lnSpc>
            </a:pPr>
            <a:r>
              <a:rPr lang="en-US" dirty="0">
                <a:latin typeface="Arial Narrow" charset="0"/>
                <a:ea typeface="ＭＳ Ｐゴシック" charset="0"/>
                <a:cs typeface="ＭＳ Ｐゴシック" charset="0"/>
              </a:rPr>
              <a:t>in a 2017 survey by App Annie, smart phone users accessed</a:t>
            </a:r>
          </a:p>
          <a:p>
            <a:pPr lvl="1">
              <a:lnSpc>
                <a:spcPct val="90000"/>
              </a:lnSpc>
            </a:pPr>
            <a:r>
              <a:rPr lang="en-US" dirty="0">
                <a:latin typeface="Arial Narrow" charset="0"/>
                <a:ea typeface="ＭＳ Ｐゴシック" charset="0"/>
                <a:cs typeface="ＭＳ Ｐゴシック" charset="0"/>
              </a:rPr>
              <a:t>9+ apps per day</a:t>
            </a:r>
          </a:p>
          <a:p>
            <a:pPr lvl="1">
              <a:lnSpc>
                <a:spcPct val="90000"/>
              </a:lnSpc>
            </a:pPr>
            <a:r>
              <a:rPr lang="en-US" dirty="0">
                <a:latin typeface="Arial Narrow" charset="0"/>
                <a:ea typeface="ＭＳ Ｐゴシック" charset="0"/>
                <a:cs typeface="ＭＳ Ｐゴシック" charset="0"/>
              </a:rPr>
              <a:t>30+ apps per month</a:t>
            </a:r>
          </a:p>
        </p:txBody>
      </p:sp>
      <p:pic>
        <p:nvPicPr>
          <p:cNvPr id="1028" name="Picture 4" descr="https://beta.techcrunch.com/wp-content/uploads/2017/05/screen-shot-2017-05-04-at-1-02-15-pm.png?w=680">
            <a:extLst>
              <a:ext uri="{FF2B5EF4-FFF2-40B4-BE49-F238E27FC236}">
                <a16:creationId xmlns:a16="http://schemas.microsoft.com/office/drawing/2014/main" id="{9BCA95D4-3AFA-E647-BFF0-DCEECDE8BD21}"/>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62000" y="3767642"/>
            <a:ext cx="4622800" cy="324275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30" name="Picture 6" descr="https://beta.techcrunch.com/wp-content/uploads/2017/05/screen-shot-2017-05-04-at-1-01-38-pm.png?w=680">
            <a:extLst>
              <a:ext uri="{FF2B5EF4-FFF2-40B4-BE49-F238E27FC236}">
                <a16:creationId xmlns:a16="http://schemas.microsoft.com/office/drawing/2014/main" id="{A30E3FFE-01B4-B34C-B374-5B0A5D5591EC}"/>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712629" y="762000"/>
            <a:ext cx="4622800" cy="287565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10" name="Rectangle 3">
            <a:extLst>
              <a:ext uri="{FF2B5EF4-FFF2-40B4-BE49-F238E27FC236}">
                <a16:creationId xmlns:a16="http://schemas.microsoft.com/office/drawing/2014/main" id="{3D6287DD-01E8-C94B-A329-24C55A233F53}"/>
              </a:ext>
            </a:extLst>
          </p:cNvPr>
          <p:cNvSpPr txBox="1">
            <a:spLocks noChangeArrowheads="1"/>
          </p:cNvSpPr>
          <p:nvPr/>
        </p:nvSpPr>
        <p:spPr bwMode="auto">
          <a:xfrm>
            <a:off x="5562600" y="4375615"/>
            <a:ext cx="3800088" cy="251460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defRPr sz="2400">
                <a:solidFill>
                  <a:schemeClr val="accent2"/>
                </a:solidFill>
                <a:latin typeface="+mn-lt"/>
                <a:ea typeface="ＭＳ Ｐゴシック" charset="-128"/>
                <a:cs typeface="ＭＳ Ｐゴシック" charset="-128"/>
              </a:defRPr>
            </a:lvl1pPr>
            <a:lvl2pPr marL="742950" indent="-285750" algn="l" rtl="0" eaLnBrk="0" fontAlgn="base" hangingPunct="0">
              <a:lnSpc>
                <a:spcPct val="80000"/>
              </a:lnSpc>
              <a:spcBef>
                <a:spcPct val="20000"/>
              </a:spcBef>
              <a:spcAft>
                <a:spcPct val="0"/>
              </a:spcAft>
              <a:buFont typeface="Wingdings" charset="0"/>
              <a:buChar char="§"/>
              <a:defRPr sz="2000">
                <a:solidFill>
                  <a:schemeClr val="tx1"/>
                </a:solidFill>
                <a:latin typeface="+mn-lt"/>
                <a:ea typeface="ＭＳ Ｐゴシック" charset="-128"/>
              </a:defRPr>
            </a:lvl2pPr>
            <a:lvl3pPr marL="1143000" indent="-228600" algn="l" rtl="0" eaLnBrk="0" fontAlgn="base" hangingPunct="0">
              <a:lnSpc>
                <a:spcPct val="80000"/>
              </a:lnSpc>
              <a:spcBef>
                <a:spcPct val="20000"/>
              </a:spcBef>
              <a:spcAft>
                <a:spcPct val="0"/>
              </a:spcAft>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19050" indent="0">
              <a:lnSpc>
                <a:spcPct val="90000"/>
              </a:lnSpc>
            </a:pPr>
            <a:r>
              <a:rPr lang="en-US" kern="0" dirty="0">
                <a:latin typeface="Arial Narrow" charset="0"/>
                <a:ea typeface="ＭＳ Ｐゴシック" charset="0"/>
                <a:cs typeface="ＭＳ Ｐゴシック" charset="0"/>
              </a:rPr>
              <a:t>in 2018, mobile was responsible for 52.2% of all Internet traffic (source: comScore)</a:t>
            </a:r>
          </a:p>
          <a:p>
            <a:pPr lvl="1">
              <a:lnSpc>
                <a:spcPct val="90000"/>
              </a:lnSpc>
            </a:pPr>
            <a:r>
              <a:rPr lang="en-US" kern="0" dirty="0">
                <a:latin typeface="Arial Narrow" charset="0"/>
                <a:ea typeface="ＭＳ Ｐゴシック" charset="0"/>
                <a:cs typeface="ＭＳ Ｐゴシック" charset="0"/>
              </a:rPr>
              <a:t>71% in the U.S.</a:t>
            </a:r>
          </a:p>
          <a:p>
            <a:pPr lvl="1">
              <a:lnSpc>
                <a:spcPct val="90000"/>
              </a:lnSpc>
            </a:pPr>
            <a:r>
              <a:rPr lang="en-US" kern="0" dirty="0">
                <a:latin typeface="Arial Narrow" charset="0"/>
                <a:ea typeface="ＭＳ Ｐゴシック" charset="0"/>
                <a:cs typeface="ＭＳ Ｐゴシック" charset="0"/>
              </a:rPr>
              <a:t>75% in Mexico</a:t>
            </a:r>
          </a:p>
          <a:p>
            <a:pPr lvl="1">
              <a:lnSpc>
                <a:spcPct val="90000"/>
              </a:lnSpc>
            </a:pPr>
            <a:endParaRPr lang="en-US" kern="0" dirty="0">
              <a:latin typeface="Arial Narrow" charset="0"/>
              <a:ea typeface="ＭＳ Ｐゴシック" charset="0"/>
            </a:endParaRPr>
          </a:p>
          <a:p>
            <a:pPr lvl="1">
              <a:lnSpc>
                <a:spcPct val="90000"/>
              </a:lnSpc>
            </a:pPr>
            <a:endParaRPr lang="en-US" kern="0" dirty="0">
              <a:latin typeface="Arial Narrow" charset="0"/>
              <a:ea typeface="ＭＳ Ｐゴシック" charset="0"/>
              <a:cs typeface="ＭＳ Ｐゴシック"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B2CA6-0321-544C-81D2-CCA43DAD01E0}"/>
              </a:ext>
            </a:extLst>
          </p:cNvPr>
          <p:cNvSpPr>
            <a:spLocks noGrp="1"/>
          </p:cNvSpPr>
          <p:nvPr>
            <p:ph type="title"/>
          </p:nvPr>
        </p:nvSpPr>
        <p:spPr/>
        <p:txBody>
          <a:bodyPr/>
          <a:lstStyle/>
          <a:p>
            <a:r>
              <a:rPr lang="en-US" dirty="0"/>
              <a:t>App use by category</a:t>
            </a:r>
          </a:p>
        </p:txBody>
      </p:sp>
      <p:sp>
        <p:nvSpPr>
          <p:cNvPr id="4" name="Slide Number Placeholder 3">
            <a:extLst>
              <a:ext uri="{FF2B5EF4-FFF2-40B4-BE49-F238E27FC236}">
                <a16:creationId xmlns:a16="http://schemas.microsoft.com/office/drawing/2014/main" id="{A8277B0D-F786-1D46-9B3A-230C493E9FDC}"/>
              </a:ext>
            </a:extLst>
          </p:cNvPr>
          <p:cNvSpPr>
            <a:spLocks noGrp="1"/>
          </p:cNvSpPr>
          <p:nvPr>
            <p:ph type="sldNum" sz="quarter" idx="12"/>
          </p:nvPr>
        </p:nvSpPr>
        <p:spPr/>
        <p:txBody>
          <a:bodyPr/>
          <a:lstStyle/>
          <a:p>
            <a:pPr>
              <a:defRPr/>
            </a:pPr>
            <a:fld id="{D01BCE71-86FF-2D4D-9B6A-184976F2D687}" type="slidenum">
              <a:rPr lang="en-US" smtClean="0"/>
              <a:pPr>
                <a:defRPr/>
              </a:pPr>
              <a:t>6</a:t>
            </a:fld>
            <a:endParaRPr lang="en-US"/>
          </a:p>
        </p:txBody>
      </p:sp>
      <p:pic>
        <p:nvPicPr>
          <p:cNvPr id="5" name="Picture 6" descr="http://www.businessofapps.com/wp-content/uploads/2017/08/share_of_mobile_app_category_time_spent.png">
            <a:extLst>
              <a:ext uri="{FF2B5EF4-FFF2-40B4-BE49-F238E27FC236}">
                <a16:creationId xmlns:a16="http://schemas.microsoft.com/office/drawing/2014/main" id="{F21B5133-67A5-174E-BB08-A44611EAF23B}"/>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46062" y="2209800"/>
            <a:ext cx="9067800" cy="38205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1336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791A1-0CF7-9A46-9E65-9E1A17A6D6E7}"/>
              </a:ext>
            </a:extLst>
          </p:cNvPr>
          <p:cNvSpPr>
            <a:spLocks noGrp="1"/>
          </p:cNvSpPr>
          <p:nvPr>
            <p:ph type="title"/>
          </p:nvPr>
        </p:nvSpPr>
        <p:spPr/>
        <p:txBody>
          <a:bodyPr/>
          <a:lstStyle/>
          <a:p>
            <a:r>
              <a:rPr lang="en-US" dirty="0"/>
              <a:t>Most popular apps</a:t>
            </a:r>
          </a:p>
        </p:txBody>
      </p:sp>
      <p:sp>
        <p:nvSpPr>
          <p:cNvPr id="4" name="Slide Number Placeholder 3">
            <a:extLst>
              <a:ext uri="{FF2B5EF4-FFF2-40B4-BE49-F238E27FC236}">
                <a16:creationId xmlns:a16="http://schemas.microsoft.com/office/drawing/2014/main" id="{4374B0C6-3AFB-EB47-8A1E-7562A010B6C7}"/>
              </a:ext>
            </a:extLst>
          </p:cNvPr>
          <p:cNvSpPr>
            <a:spLocks noGrp="1"/>
          </p:cNvSpPr>
          <p:nvPr>
            <p:ph type="sldNum" sz="quarter" idx="12"/>
          </p:nvPr>
        </p:nvSpPr>
        <p:spPr/>
        <p:txBody>
          <a:bodyPr/>
          <a:lstStyle/>
          <a:p>
            <a:pPr>
              <a:defRPr/>
            </a:pPr>
            <a:fld id="{D01BCE71-86FF-2D4D-9B6A-184976F2D687}" type="slidenum">
              <a:rPr lang="en-US" smtClean="0"/>
              <a:pPr>
                <a:defRPr/>
              </a:pPr>
              <a:t>7</a:t>
            </a:fld>
            <a:endParaRPr lang="en-US"/>
          </a:p>
        </p:txBody>
      </p:sp>
      <p:pic>
        <p:nvPicPr>
          <p:cNvPr id="6146" name="Picture 2" descr="http://www.businessofapps.com/wp-content/uploads/2017/08/most_popular_app_2017.jpg">
            <a:extLst>
              <a:ext uri="{FF2B5EF4-FFF2-40B4-BE49-F238E27FC236}">
                <a16:creationId xmlns:a16="http://schemas.microsoft.com/office/drawing/2014/main" id="{7DFD0328-8DD1-3D42-B594-C4EACDB3202E}"/>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853450" y="457200"/>
            <a:ext cx="5121423" cy="318211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6148" name="Picture 4" descr="http://www.businessofapps.com/wp-content/uploads/2017/08/top_app_millennials_use_the_most.png">
            <a:extLst>
              <a:ext uri="{FF2B5EF4-FFF2-40B4-BE49-F238E27FC236}">
                <a16:creationId xmlns:a16="http://schemas.microsoft.com/office/drawing/2014/main" id="{B117E4DB-EAEA-4443-BF80-2FE61DEF4375}"/>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33400" y="3752089"/>
            <a:ext cx="6858000" cy="3182112"/>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8082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CBC5250-106F-B64A-8B2F-9F6D6A1295CB}" type="slidenum">
              <a:rPr lang="en-US" sz="1400">
                <a:solidFill>
                  <a:srgbClr val="FF0033"/>
                </a:solidFill>
                <a:latin typeface="Arial Narrow" charset="0"/>
              </a:rPr>
              <a:pPr/>
              <a:t>8</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App retention</a:t>
            </a:r>
          </a:p>
        </p:txBody>
      </p:sp>
      <p:sp>
        <p:nvSpPr>
          <p:cNvPr id="16387" name="Rectangle 3"/>
          <p:cNvSpPr>
            <a:spLocks noGrp="1" noChangeArrowheads="1"/>
          </p:cNvSpPr>
          <p:nvPr>
            <p:ph type="body" idx="1"/>
          </p:nvPr>
        </p:nvSpPr>
        <p:spPr>
          <a:xfrm>
            <a:off x="685801" y="1371600"/>
            <a:ext cx="3276599" cy="2209800"/>
          </a:xfrm>
        </p:spPr>
        <p:txBody>
          <a:bodyPr/>
          <a:lstStyle/>
          <a:p>
            <a:pPr>
              <a:lnSpc>
                <a:spcPct val="90000"/>
              </a:lnSpc>
            </a:pPr>
            <a:r>
              <a:rPr lang="en-US" dirty="0">
                <a:latin typeface="Arial Narrow" charset="0"/>
                <a:ea typeface="ＭＳ Ｐゴシック" charset="0"/>
                <a:cs typeface="ＭＳ Ｐゴシック" charset="0"/>
              </a:rPr>
              <a:t>nearly ¼ of users abandon an app after one use</a:t>
            </a:r>
          </a:p>
          <a:p>
            <a:pPr>
              <a:lnSpc>
                <a:spcPct val="90000"/>
              </a:lnSpc>
            </a:pPr>
            <a:endParaRPr lang="en-US" dirty="0">
              <a:latin typeface="Arial Narrow" charset="0"/>
              <a:ea typeface="ＭＳ Ｐゴシック" charset="0"/>
              <a:cs typeface="ＭＳ Ｐゴシック" charset="0"/>
            </a:endParaRPr>
          </a:p>
          <a:p>
            <a:pPr>
              <a:lnSpc>
                <a:spcPct val="90000"/>
              </a:lnSpc>
            </a:pPr>
            <a:r>
              <a:rPr lang="en-US" dirty="0">
                <a:latin typeface="Arial Narrow" charset="0"/>
                <a:ea typeface="ＭＳ Ｐゴシック" charset="0"/>
                <a:cs typeface="ＭＳ Ｐゴシック" charset="0"/>
              </a:rPr>
              <a:t>common standard: app is successful if 11+ uses</a:t>
            </a:r>
          </a:p>
        </p:txBody>
      </p:sp>
      <p:pic>
        <p:nvPicPr>
          <p:cNvPr id="1026" name="Picture 2" descr="App-Abandonment.jpeg">
            <a:extLst>
              <a:ext uri="{FF2B5EF4-FFF2-40B4-BE49-F238E27FC236}">
                <a16:creationId xmlns:a16="http://schemas.microsoft.com/office/drawing/2014/main" id="{DB598DE3-CDEF-414D-A9A8-83132D889CA1}"/>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309807" y="1066800"/>
            <a:ext cx="4986593" cy="2898457"/>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6" name="Picture 2" descr="App-Retention.jpeg">
            <a:extLst>
              <a:ext uri="{FF2B5EF4-FFF2-40B4-BE49-F238E27FC236}">
                <a16:creationId xmlns:a16="http://schemas.microsoft.com/office/drawing/2014/main" id="{04055B35-E9E0-D845-9572-0AD9C95AA8C5}"/>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762000" y="4111943"/>
            <a:ext cx="5040793" cy="2898457"/>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420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CBC5250-106F-B64A-8B2F-9F6D6A1295CB}" type="slidenum">
              <a:rPr lang="en-US" sz="1400">
                <a:solidFill>
                  <a:srgbClr val="FF0033"/>
                </a:solidFill>
                <a:latin typeface="Arial Narrow" charset="0"/>
              </a:rPr>
              <a:pPr/>
              <a:t>9</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iOS vs. Android</a:t>
            </a:r>
          </a:p>
        </p:txBody>
      </p:sp>
      <p:sp>
        <p:nvSpPr>
          <p:cNvPr id="16387" name="Rectangle 3"/>
          <p:cNvSpPr>
            <a:spLocks noGrp="1" noChangeArrowheads="1"/>
          </p:cNvSpPr>
          <p:nvPr>
            <p:ph type="body" idx="1"/>
          </p:nvPr>
        </p:nvSpPr>
        <p:spPr>
          <a:xfrm>
            <a:off x="685800" y="1143000"/>
            <a:ext cx="8702675" cy="488950"/>
          </a:xfrm>
        </p:spPr>
        <p:txBody>
          <a:bodyPr/>
          <a:lstStyle/>
          <a:p>
            <a:pPr>
              <a:lnSpc>
                <a:spcPct val="90000"/>
              </a:lnSpc>
            </a:pPr>
            <a:r>
              <a:rPr lang="en-US" dirty="0">
                <a:latin typeface="Arial Narrow" charset="0"/>
                <a:ea typeface="ＭＳ Ｐゴシック" charset="0"/>
                <a:cs typeface="ＭＳ Ｐゴシック" charset="0"/>
              </a:rPr>
              <a:t>recall: Android has a much larger (64%) market share than iOS (32%)</a:t>
            </a:r>
          </a:p>
          <a:p>
            <a:pPr>
              <a:lnSpc>
                <a:spcPct val="90000"/>
              </a:lnSpc>
            </a:pPr>
            <a:endParaRPr lang="en-US" dirty="0">
              <a:latin typeface="Arial Narrow" charset="0"/>
              <a:ea typeface="ＭＳ Ｐゴシック" charset="0"/>
              <a:cs typeface="ＭＳ Ｐゴシック" charset="0"/>
            </a:endParaRPr>
          </a:p>
          <a:p>
            <a:pPr>
              <a:lnSpc>
                <a:spcPct val="90000"/>
              </a:lnSpc>
            </a:pPr>
            <a:endParaRPr lang="en-US" dirty="0">
              <a:latin typeface="Arial Narrow" charset="0"/>
              <a:ea typeface="ＭＳ Ｐゴシック" charset="0"/>
              <a:cs typeface="ＭＳ Ｐゴシック" charset="0"/>
            </a:endParaRPr>
          </a:p>
          <a:p>
            <a:pPr>
              <a:lnSpc>
                <a:spcPct val="90000"/>
              </a:lnSpc>
            </a:pPr>
            <a:endParaRPr lang="en-US" dirty="0">
              <a:latin typeface="Arial Narrow" charset="0"/>
              <a:ea typeface="ＭＳ Ｐゴシック" charset="0"/>
              <a:cs typeface="ＭＳ Ｐゴシック" charset="0"/>
            </a:endParaRPr>
          </a:p>
          <a:p>
            <a:pPr>
              <a:lnSpc>
                <a:spcPct val="90000"/>
              </a:lnSpc>
            </a:pPr>
            <a:endParaRPr lang="en-US" dirty="0">
              <a:latin typeface="Arial Narrow" charset="0"/>
              <a:ea typeface="ＭＳ Ｐゴシック" charset="0"/>
              <a:cs typeface="ＭＳ Ｐゴシック" charset="0"/>
            </a:endParaRPr>
          </a:p>
          <a:p>
            <a:pPr>
              <a:lnSpc>
                <a:spcPct val="90000"/>
              </a:lnSpc>
            </a:pPr>
            <a:endParaRPr lang="en-US" dirty="0">
              <a:latin typeface="Arial Narrow" charset="0"/>
              <a:ea typeface="ＭＳ Ｐゴシック" charset="0"/>
              <a:cs typeface="ＭＳ Ｐゴシック" charset="0"/>
            </a:endParaRPr>
          </a:p>
          <a:p>
            <a:pPr>
              <a:lnSpc>
                <a:spcPct val="90000"/>
              </a:lnSpc>
            </a:pPr>
            <a:endParaRPr lang="en-US" dirty="0">
              <a:latin typeface="Arial Narrow" charset="0"/>
              <a:ea typeface="ＭＳ Ｐゴシック" charset="0"/>
              <a:cs typeface="ＭＳ Ｐゴシック" charset="0"/>
            </a:endParaRPr>
          </a:p>
          <a:p>
            <a:pPr>
              <a:lnSpc>
                <a:spcPct val="90000"/>
              </a:lnSpc>
            </a:pPr>
            <a:endParaRPr lang="en-US" dirty="0">
              <a:latin typeface="Arial Narrow" charset="0"/>
              <a:ea typeface="ＭＳ Ｐゴシック" charset="0"/>
              <a:cs typeface="ＭＳ Ｐゴシック" charset="0"/>
            </a:endParaRPr>
          </a:p>
          <a:p>
            <a:pPr>
              <a:lnSpc>
                <a:spcPct val="90000"/>
              </a:lnSpc>
            </a:pPr>
            <a:endParaRPr lang="en-US" dirty="0">
              <a:latin typeface="Arial Narrow" charset="0"/>
              <a:ea typeface="ＭＳ Ｐゴシック" charset="0"/>
              <a:cs typeface="ＭＳ Ｐゴシック" charset="0"/>
            </a:endParaRPr>
          </a:p>
        </p:txBody>
      </p:sp>
      <p:pic>
        <p:nvPicPr>
          <p:cNvPr id="4098" name="Picture 2" descr="Nowadays Android has far more users than iOS">
            <a:extLst>
              <a:ext uri="{FF2B5EF4-FFF2-40B4-BE49-F238E27FC236}">
                <a16:creationId xmlns:a16="http://schemas.microsoft.com/office/drawing/2014/main" id="{9270CFE6-0227-6743-8D9E-D1A9F15F856C}"/>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48898" y="2057400"/>
            <a:ext cx="4189802" cy="1651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4100" name="Picture 4" descr="iOS developers get higher revenue on the avarage">
            <a:extLst>
              <a:ext uri="{FF2B5EF4-FFF2-40B4-BE49-F238E27FC236}">
                <a16:creationId xmlns:a16="http://schemas.microsoft.com/office/drawing/2014/main" id="{1045E37B-B3DD-4941-BEFD-FEB5FE78D06C}"/>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988339" y="3638550"/>
            <a:ext cx="4003261" cy="276225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BB67CAE-5F37-CA4F-B8AA-35667B073C58}"/>
              </a:ext>
            </a:extLst>
          </p:cNvPr>
          <p:cNvSpPr txBox="1"/>
          <p:nvPr/>
        </p:nvSpPr>
        <p:spPr>
          <a:xfrm>
            <a:off x="685800" y="4699000"/>
            <a:ext cx="4003260" cy="1348061"/>
          </a:xfrm>
          <a:prstGeom prst="rect">
            <a:avLst/>
          </a:prstGeom>
          <a:noFill/>
        </p:spPr>
        <p:txBody>
          <a:bodyPr wrap="square" rtlCol="0">
            <a:spAutoFit/>
          </a:bodyPr>
          <a:lstStyle/>
          <a:p>
            <a:pPr>
              <a:lnSpc>
                <a:spcPct val="90000"/>
              </a:lnSpc>
            </a:pPr>
            <a:r>
              <a:rPr lang="en-US" dirty="0">
                <a:solidFill>
                  <a:schemeClr val="accent2"/>
                </a:solidFill>
                <a:latin typeface="Arial Narrow" charset="0"/>
              </a:rPr>
              <a:t>but, iOS has higher revenue</a:t>
            </a:r>
          </a:p>
          <a:p>
            <a:pPr marL="800100" lvl="1" indent="-342900">
              <a:lnSpc>
                <a:spcPct val="90000"/>
              </a:lnSpc>
              <a:buFont typeface="Wingdings" pitchFamily="2" charset="2"/>
              <a:buChar char="§"/>
            </a:pPr>
            <a:r>
              <a:rPr lang="en-US" sz="2000" dirty="0">
                <a:latin typeface="Arial Narrow" charset="0"/>
              </a:rPr>
              <a:t>Android apps tend to be more ad driven</a:t>
            </a:r>
          </a:p>
          <a:p>
            <a:endParaRPr lang="en-US" dirty="0"/>
          </a:p>
        </p:txBody>
      </p:sp>
    </p:spTree>
    <p:extLst>
      <p:ext uri="{BB962C8B-B14F-4D97-AF65-F5344CB8AC3E}">
        <p14:creationId xmlns:p14="http://schemas.microsoft.com/office/powerpoint/2010/main" val="1234867604"/>
      </p:ext>
    </p:extLst>
  </p:cSld>
  <p:clrMapOvr>
    <a:masterClrMapping/>
  </p:clrMapOvr>
</p:sld>
</file>

<file path=ppt/theme/theme1.xml><?xml version="1.0" encoding="utf-8"?>
<a:theme xmlns:a="http://schemas.openxmlformats.org/drawingml/2006/main" name="Blank Presentation">
  <a:themeElements>
    <a:clrScheme name="">
      <a:dk1>
        <a:srgbClr val="000000"/>
      </a:dk1>
      <a:lt1>
        <a:srgbClr val="FFFFFF"/>
      </a:lt1>
      <a:dk2>
        <a:srgbClr val="FF0033"/>
      </a:dk2>
      <a:lt2>
        <a:srgbClr val="969696"/>
      </a:lt2>
      <a:accent1>
        <a:srgbClr val="00CC99"/>
      </a:accent1>
      <a:accent2>
        <a:srgbClr val="3333CC"/>
      </a:accent2>
      <a:accent3>
        <a:srgbClr val="FFFFFF"/>
      </a:accent3>
      <a:accent4>
        <a:srgbClr val="000000"/>
      </a:accent4>
      <a:accent5>
        <a:srgbClr val="AAE2CA"/>
      </a:accent5>
      <a:accent6>
        <a:srgbClr val="2D2DB9"/>
      </a:accent6>
      <a:hlink>
        <a:srgbClr val="6699FF"/>
      </a:hlink>
      <a:folHlink>
        <a:srgbClr val="B2B2B2"/>
      </a:folHlink>
    </a:clrScheme>
    <a:fontScheme name="Blank Presentation">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C:\MSOffice\Templates\Blank Presentation.pot</Template>
  <TotalTime>4883</TotalTime>
  <Words>664</Words>
  <Application>Microsoft Macintosh PowerPoint</Application>
  <PresentationFormat>Custom</PresentationFormat>
  <Paragraphs>140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 Narrow</vt:lpstr>
      <vt:lpstr>Times New Roman</vt:lpstr>
      <vt:lpstr>Wingdings</vt:lpstr>
      <vt:lpstr>Blank Presentation</vt:lpstr>
      <vt:lpstr>PowerPoint Presentation</vt:lpstr>
      <vt:lpstr>Web apps</vt:lpstr>
      <vt:lpstr>Native apps</vt:lpstr>
      <vt:lpstr>Hybrid apps</vt:lpstr>
      <vt:lpstr>App use</vt:lpstr>
      <vt:lpstr>App use by category</vt:lpstr>
      <vt:lpstr>Most popular apps</vt:lpstr>
      <vt:lpstr>App retention</vt:lpstr>
      <vt:lpstr>iOS vs. Android</vt:lpstr>
      <vt:lpstr>iOS vs. Android comparison (from Bondarenko)</vt:lpstr>
      <vt:lpstr>Typical users (from Bondarenko)</vt:lpstr>
      <vt:lpstr>Tradeoffs (from Bondarenko)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and History</dc:title>
  <dc:creator>Dave Reed</dc:creator>
  <cp:lastModifiedBy>Reed, Dave W</cp:lastModifiedBy>
  <cp:revision>157</cp:revision>
  <cp:lastPrinted>2001-09-04T05:55:52Z</cp:lastPrinted>
  <dcterms:created xsi:type="dcterms:W3CDTF">2014-01-09T17:37:42Z</dcterms:created>
  <dcterms:modified xsi:type="dcterms:W3CDTF">2019-02-26T16:34:48Z</dcterms:modified>
</cp:coreProperties>
</file>