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322" r:id="rId3"/>
    <p:sldId id="340" r:id="rId4"/>
    <p:sldId id="334" r:id="rId5"/>
    <p:sldId id="341" r:id="rId6"/>
    <p:sldId id="335" r:id="rId7"/>
    <p:sldId id="336" r:id="rId8"/>
    <p:sldId id="337" r:id="rId9"/>
    <p:sldId id="338" r:id="rId10"/>
    <p:sldId id="339" r:id="rId11"/>
    <p:sldId id="342" r:id="rId12"/>
  </p:sldIdLst>
  <p:sldSz cx="9601200" cy="7315200"/>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304">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23"/>
    <p:restoredTop sz="94363"/>
  </p:normalViewPr>
  <p:slideViewPr>
    <p:cSldViewPr>
      <p:cViewPr varScale="1">
        <p:scale>
          <a:sx n="67" d="100"/>
          <a:sy n="67" d="100"/>
        </p:scale>
        <p:origin x="1296" y="176"/>
      </p:cViewPr>
      <p:guideLst>
        <p:guide orient="horz" pos="2304"/>
        <p:guide pos="3024"/>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31747"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atin typeface="Times New Roman" charset="0"/>
                <a:ea typeface="+mn-ea"/>
                <a:cs typeface="+mn-cs"/>
              </a:defRPr>
            </a:lvl1pPr>
          </a:lstStyle>
          <a:p>
            <a:pPr>
              <a:defRPr/>
            </a:pPr>
            <a:endParaRPr lang="en-US"/>
          </a:p>
        </p:txBody>
      </p:sp>
      <p:sp>
        <p:nvSpPr>
          <p:cNvPr id="31748"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31749"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0B144A16-5894-374C-ACEF-76F451C35768}" type="slidenum">
              <a:rPr lang="en-US"/>
              <a:pPr>
                <a:defRPr/>
              </a:pPr>
              <a:t>‹#›</a:t>
            </a:fld>
            <a:endParaRPr lang="en-US"/>
          </a:p>
        </p:txBody>
      </p:sp>
    </p:spTree>
    <p:extLst>
      <p:ext uri="{BB962C8B-B14F-4D97-AF65-F5344CB8AC3E}">
        <p14:creationId xmlns:p14="http://schemas.microsoft.com/office/powerpoint/2010/main" val="2412984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49455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subTitle" sz="quarter" idx="1"/>
          </p:nvPr>
        </p:nvSpPr>
        <p:spPr>
          <a:xfrm>
            <a:off x="1447800" y="3200400"/>
            <a:ext cx="6705600" cy="2819400"/>
          </a:xfrm>
        </p:spPr>
        <p:txBody>
          <a:bodyPr/>
          <a:lstStyle>
            <a:lvl1pPr marL="0" indent="0" algn="ctr">
              <a:defRPr/>
            </a:lvl1pPr>
          </a:lstStyle>
          <a:p>
            <a:r>
              <a:rPr lang="en-US"/>
              <a:t>Click to edit Master subtitle style</a:t>
            </a:r>
          </a:p>
        </p:txBody>
      </p:sp>
      <p:sp>
        <p:nvSpPr>
          <p:cNvPr id="3078" name="Rectangle 6"/>
          <p:cNvSpPr>
            <a:spLocks noGrp="1" noChangeArrowheads="1"/>
          </p:cNvSpPr>
          <p:nvPr>
            <p:ph type="ctrTitle" sz="quarter"/>
          </p:nvPr>
        </p:nvSpPr>
        <p:spPr>
          <a:xfrm>
            <a:off x="685800" y="838200"/>
            <a:ext cx="8229600" cy="2133600"/>
          </a:xfrm>
        </p:spPr>
        <p:txBody>
          <a:bodyPr/>
          <a:lstStyle>
            <a:lvl1pPr>
              <a:defRPr/>
            </a:lvl1pPr>
          </a:lstStyle>
          <a:p>
            <a:r>
              <a:rPr lang="en-US"/>
              <a:t>Click to edit Master title style</a:t>
            </a:r>
          </a:p>
        </p:txBody>
      </p:sp>
      <p:sp>
        <p:nvSpPr>
          <p:cNvPr id="4" name="Rectangle 3"/>
          <p:cNvSpPr>
            <a:spLocks noGrp="1" noChangeArrowheads="1"/>
          </p:cNvSpPr>
          <p:nvPr>
            <p:ph type="dt" sz="quarter" idx="10"/>
          </p:nvPr>
        </p:nvSpPr>
        <p:spPr/>
        <p:txBody>
          <a:bodyPr/>
          <a:lstStyle>
            <a:lvl1pPr>
              <a:defRPr/>
            </a:lvl1pPr>
          </a:lstStyle>
          <a:p>
            <a:pPr>
              <a:defRPr/>
            </a:pPr>
            <a:endParaRPr lang="en-US"/>
          </a:p>
        </p:txBody>
      </p:sp>
      <p:sp>
        <p:nvSpPr>
          <p:cNvPr id="5" name="Rectangle 4"/>
          <p:cNvSpPr>
            <a:spLocks noGrp="1" noChangeArrowheads="1"/>
          </p:cNvSpPr>
          <p:nvPr>
            <p:ph type="ftr" sz="quarter" idx="11"/>
          </p:nvPr>
        </p:nvSpPr>
        <p:spPr/>
        <p:txBody>
          <a:bodyPr/>
          <a:lstStyle>
            <a:lvl1pPr>
              <a:defRPr/>
            </a:lvl1pPr>
          </a:lstStyle>
          <a:p>
            <a:pPr>
              <a:defRPr/>
            </a:pPr>
            <a:endParaRPr lang="en-US"/>
          </a:p>
        </p:txBody>
      </p:sp>
      <p:sp>
        <p:nvSpPr>
          <p:cNvPr id="6" name="Rectangle 5"/>
          <p:cNvSpPr>
            <a:spLocks noGrp="1" noChangeArrowheads="1"/>
          </p:cNvSpPr>
          <p:nvPr>
            <p:ph type="sldNum" sz="quarter" idx="12"/>
          </p:nvPr>
        </p:nvSpPr>
        <p:spPr>
          <a:xfrm>
            <a:off x="6880225" y="6664325"/>
            <a:ext cx="2000250" cy="488950"/>
          </a:xfrm>
        </p:spPr>
        <p:txBody>
          <a:bodyPr/>
          <a:lstStyle>
            <a:lvl1pPr>
              <a:defRPr>
                <a:solidFill>
                  <a:schemeClr val="tx1"/>
                </a:solidFill>
                <a:latin typeface="Times New Roman" charset="0"/>
              </a:defRPr>
            </a:lvl1pPr>
          </a:lstStyle>
          <a:p>
            <a:pPr>
              <a:defRPr/>
            </a:pPr>
            <a:fld id="{83BFCB2D-CB62-6141-8FFD-A6E926A98FC7}" type="slidenum">
              <a:rPr lang="en-US"/>
              <a:pPr>
                <a:defRPr/>
              </a:pPr>
              <a:t>‹#›</a:t>
            </a:fld>
            <a:endParaRPr lang="en-US"/>
          </a:p>
        </p:txBody>
      </p:sp>
    </p:spTree>
    <p:extLst>
      <p:ext uri="{BB962C8B-B14F-4D97-AF65-F5344CB8AC3E}">
        <p14:creationId xmlns:p14="http://schemas.microsoft.com/office/powerpoint/2010/main" val="3154713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EF22CEA7-4A2C-4D43-9B34-0435684F7EC8}" type="slidenum">
              <a:rPr lang="en-US"/>
              <a:pPr>
                <a:defRPr/>
              </a:pPr>
              <a:t>‹#›</a:t>
            </a:fld>
            <a:endParaRPr lang="en-US"/>
          </a:p>
        </p:txBody>
      </p:sp>
    </p:spTree>
    <p:extLst>
      <p:ext uri="{BB962C8B-B14F-4D97-AF65-F5344CB8AC3E}">
        <p14:creationId xmlns:p14="http://schemas.microsoft.com/office/powerpoint/2010/main" val="1139838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18350" y="381000"/>
            <a:ext cx="2270125" cy="6248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381000"/>
            <a:ext cx="6661150" cy="624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574F7FF8-7CAF-5343-9930-70CB36F329D1}" type="slidenum">
              <a:rPr lang="en-US"/>
              <a:pPr>
                <a:defRPr/>
              </a:pPr>
              <a:t>‹#›</a:t>
            </a:fld>
            <a:endParaRPr lang="en-US"/>
          </a:p>
        </p:txBody>
      </p:sp>
    </p:spTree>
    <p:extLst>
      <p:ext uri="{BB962C8B-B14F-4D97-AF65-F5344CB8AC3E}">
        <p14:creationId xmlns:p14="http://schemas.microsoft.com/office/powerpoint/2010/main" val="2978875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D01BCE71-86FF-2D4D-9B6A-184976F2D687}" type="slidenum">
              <a:rPr lang="en-US"/>
              <a:pPr>
                <a:defRPr/>
              </a:pPr>
              <a:t>‹#›</a:t>
            </a:fld>
            <a:endParaRPr lang="en-US"/>
          </a:p>
        </p:txBody>
      </p:sp>
    </p:spTree>
    <p:extLst>
      <p:ext uri="{BB962C8B-B14F-4D97-AF65-F5344CB8AC3E}">
        <p14:creationId xmlns:p14="http://schemas.microsoft.com/office/powerpoint/2010/main" val="273312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825" y="4700588"/>
            <a:ext cx="8161338"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58825" y="3100388"/>
            <a:ext cx="8161338"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7219A4BD-E869-1941-BE68-8CA6AC1B73DD}" type="slidenum">
              <a:rPr lang="en-US"/>
              <a:pPr>
                <a:defRPr/>
              </a:pPr>
              <a:t>‹#›</a:t>
            </a:fld>
            <a:endParaRPr lang="en-US"/>
          </a:p>
        </p:txBody>
      </p:sp>
    </p:spTree>
    <p:extLst>
      <p:ext uri="{BB962C8B-B14F-4D97-AF65-F5344CB8AC3E}">
        <p14:creationId xmlns:p14="http://schemas.microsoft.com/office/powerpoint/2010/main" val="4003333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19200"/>
            <a:ext cx="4275138"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338" y="1219200"/>
            <a:ext cx="4275137"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B8F06DAF-8BCA-7B4B-9D56-DA6E596BF6D3}" type="slidenum">
              <a:rPr lang="en-US"/>
              <a:pPr>
                <a:defRPr/>
              </a:pPr>
              <a:t>‹#›</a:t>
            </a:fld>
            <a:endParaRPr lang="en-US"/>
          </a:p>
        </p:txBody>
      </p:sp>
    </p:spTree>
    <p:extLst>
      <p:ext uri="{BB962C8B-B14F-4D97-AF65-F5344CB8AC3E}">
        <p14:creationId xmlns:p14="http://schemas.microsoft.com/office/powerpoint/2010/main" val="2936916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3688"/>
            <a:ext cx="8642350"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79425" y="1636713"/>
            <a:ext cx="4243388"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79425" y="2319338"/>
            <a:ext cx="42433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6800" y="1636713"/>
            <a:ext cx="4244975"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76800" y="2319338"/>
            <a:ext cx="42449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dt" sz="half" idx="10"/>
          </p:nvPr>
        </p:nvSpPr>
        <p:spPr>
          <a:ln/>
        </p:spPr>
        <p:txBody>
          <a:bodyPr/>
          <a:lstStyle>
            <a:lvl1pPr>
              <a:defRPr/>
            </a:lvl1pPr>
          </a:lstStyle>
          <a:p>
            <a:pPr>
              <a:defRPr/>
            </a:pPr>
            <a:endParaRPr lang="en-US"/>
          </a:p>
        </p:txBody>
      </p:sp>
      <p:sp>
        <p:nvSpPr>
          <p:cNvPr id="8" name="Rectangle 4"/>
          <p:cNvSpPr>
            <a:spLocks noGrp="1" noChangeArrowheads="1"/>
          </p:cNvSpPr>
          <p:nvPr>
            <p:ph type="ftr" sz="quarter" idx="11"/>
          </p:nvPr>
        </p:nvSpPr>
        <p:spPr>
          <a:ln/>
        </p:spPr>
        <p:txBody>
          <a:bodyPr/>
          <a:lstStyle>
            <a:lvl1pPr>
              <a:defRPr/>
            </a:lvl1pPr>
          </a:lstStyle>
          <a:p>
            <a:pPr>
              <a:defRPr/>
            </a:pPr>
            <a:endParaRPr lang="en-US"/>
          </a:p>
        </p:txBody>
      </p:sp>
      <p:sp>
        <p:nvSpPr>
          <p:cNvPr id="9" name="Rectangle 5"/>
          <p:cNvSpPr>
            <a:spLocks noGrp="1" noChangeArrowheads="1"/>
          </p:cNvSpPr>
          <p:nvPr>
            <p:ph type="sldNum" sz="quarter" idx="12"/>
          </p:nvPr>
        </p:nvSpPr>
        <p:spPr>
          <a:ln/>
        </p:spPr>
        <p:txBody>
          <a:bodyPr/>
          <a:lstStyle>
            <a:lvl1pPr>
              <a:defRPr/>
            </a:lvl1pPr>
          </a:lstStyle>
          <a:p>
            <a:pPr>
              <a:defRPr/>
            </a:pPr>
            <a:fld id="{67EE33D6-78FA-4B40-AB29-10883BEAC8EC}" type="slidenum">
              <a:rPr lang="en-US"/>
              <a:pPr>
                <a:defRPr/>
              </a:pPr>
              <a:t>‹#›</a:t>
            </a:fld>
            <a:endParaRPr lang="en-US"/>
          </a:p>
        </p:txBody>
      </p:sp>
    </p:spTree>
    <p:extLst>
      <p:ext uri="{BB962C8B-B14F-4D97-AF65-F5344CB8AC3E}">
        <p14:creationId xmlns:p14="http://schemas.microsoft.com/office/powerpoint/2010/main" val="1616360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p:cNvSpPr>
            <a:spLocks noGrp="1" noChangeArrowheads="1"/>
          </p:cNvSpPr>
          <p:nvPr>
            <p:ph type="dt" sz="half" idx="10"/>
          </p:nvPr>
        </p:nvSpPr>
        <p:spPr>
          <a:ln/>
        </p:spPr>
        <p:txBody>
          <a:bodyPr/>
          <a:lstStyle>
            <a:lvl1pPr>
              <a:defRPr/>
            </a:lvl1pPr>
          </a:lstStyle>
          <a:p>
            <a:pPr>
              <a:defRPr/>
            </a:pPr>
            <a:endParaRPr lang="en-US"/>
          </a:p>
        </p:txBody>
      </p:sp>
      <p:sp>
        <p:nvSpPr>
          <p:cNvPr id="4" name="Rectangle 4"/>
          <p:cNvSpPr>
            <a:spLocks noGrp="1" noChangeArrowheads="1"/>
          </p:cNvSpPr>
          <p:nvPr>
            <p:ph type="ftr" sz="quarter" idx="11"/>
          </p:nvPr>
        </p:nvSpPr>
        <p:spPr>
          <a:ln/>
        </p:spPr>
        <p:txBody>
          <a:bodyPr/>
          <a:lstStyle>
            <a:lvl1pPr>
              <a:defRPr/>
            </a:lvl1pPr>
          </a:lstStyle>
          <a:p>
            <a:pPr>
              <a:defRPr/>
            </a:pPr>
            <a:endParaRPr lang="en-US"/>
          </a:p>
        </p:txBody>
      </p:sp>
      <p:sp>
        <p:nvSpPr>
          <p:cNvPr id="5" name="Rectangle 5"/>
          <p:cNvSpPr>
            <a:spLocks noGrp="1" noChangeArrowheads="1"/>
          </p:cNvSpPr>
          <p:nvPr>
            <p:ph type="sldNum" sz="quarter" idx="12"/>
          </p:nvPr>
        </p:nvSpPr>
        <p:spPr>
          <a:ln/>
        </p:spPr>
        <p:txBody>
          <a:bodyPr/>
          <a:lstStyle>
            <a:lvl1pPr>
              <a:defRPr/>
            </a:lvl1pPr>
          </a:lstStyle>
          <a:p>
            <a:pPr>
              <a:defRPr/>
            </a:pPr>
            <a:fld id="{52C6D22D-030E-5D4D-8320-0CB2C53C27F0}" type="slidenum">
              <a:rPr lang="en-US"/>
              <a:pPr>
                <a:defRPr/>
              </a:pPr>
              <a:t>‹#›</a:t>
            </a:fld>
            <a:endParaRPr lang="en-US"/>
          </a:p>
        </p:txBody>
      </p:sp>
    </p:spTree>
    <p:extLst>
      <p:ext uri="{BB962C8B-B14F-4D97-AF65-F5344CB8AC3E}">
        <p14:creationId xmlns:p14="http://schemas.microsoft.com/office/powerpoint/2010/main" val="1792910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p>
        </p:txBody>
      </p:sp>
      <p:sp>
        <p:nvSpPr>
          <p:cNvPr id="3" name="Rectangle 4"/>
          <p:cNvSpPr>
            <a:spLocks noGrp="1" noChangeArrowheads="1"/>
          </p:cNvSpPr>
          <p:nvPr>
            <p:ph type="ftr" sz="quarter" idx="11"/>
          </p:nvPr>
        </p:nvSpPr>
        <p:spPr>
          <a:ln/>
        </p:spPr>
        <p:txBody>
          <a:bodyPr/>
          <a:lstStyle>
            <a:lvl1pPr>
              <a:defRPr/>
            </a:lvl1pPr>
          </a:lstStyle>
          <a:p>
            <a:pPr>
              <a:defRPr/>
            </a:pPr>
            <a:endParaRPr lang="en-US"/>
          </a:p>
        </p:txBody>
      </p:sp>
      <p:sp>
        <p:nvSpPr>
          <p:cNvPr id="4" name="Rectangle 5"/>
          <p:cNvSpPr>
            <a:spLocks noGrp="1" noChangeArrowheads="1"/>
          </p:cNvSpPr>
          <p:nvPr>
            <p:ph type="sldNum" sz="quarter" idx="12"/>
          </p:nvPr>
        </p:nvSpPr>
        <p:spPr>
          <a:ln/>
        </p:spPr>
        <p:txBody>
          <a:bodyPr/>
          <a:lstStyle>
            <a:lvl1pPr>
              <a:defRPr/>
            </a:lvl1pPr>
          </a:lstStyle>
          <a:p>
            <a:pPr>
              <a:defRPr/>
            </a:pPr>
            <a:fld id="{B3F5B618-44CA-144C-8C6B-CE2B9E0B192C}" type="slidenum">
              <a:rPr lang="en-US"/>
              <a:pPr>
                <a:defRPr/>
              </a:pPr>
              <a:t>‹#›</a:t>
            </a:fld>
            <a:endParaRPr lang="en-US"/>
          </a:p>
        </p:txBody>
      </p:sp>
    </p:spTree>
    <p:extLst>
      <p:ext uri="{BB962C8B-B14F-4D97-AF65-F5344CB8AC3E}">
        <p14:creationId xmlns:p14="http://schemas.microsoft.com/office/powerpoint/2010/main" val="2321519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0513"/>
            <a:ext cx="3159125" cy="12398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754438" y="290513"/>
            <a:ext cx="5367337"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9425" y="1530350"/>
            <a:ext cx="3159125"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55FA7962-4958-0D43-99DD-D7D9BECE9E72}" type="slidenum">
              <a:rPr lang="en-US"/>
              <a:pPr>
                <a:defRPr/>
              </a:pPr>
              <a:t>‹#›</a:t>
            </a:fld>
            <a:endParaRPr lang="en-US"/>
          </a:p>
        </p:txBody>
      </p:sp>
    </p:spTree>
    <p:extLst>
      <p:ext uri="{BB962C8B-B14F-4D97-AF65-F5344CB8AC3E}">
        <p14:creationId xmlns:p14="http://schemas.microsoft.com/office/powerpoint/2010/main" val="3360050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188" y="5121275"/>
            <a:ext cx="5761037" cy="6032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81188" y="654050"/>
            <a:ext cx="5761037"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881188" y="5724525"/>
            <a:ext cx="5761037"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6CDDB64E-B1BE-B645-A0ED-32F301436D91}" type="slidenum">
              <a:rPr lang="en-US"/>
              <a:pPr>
                <a:defRPr/>
              </a:pPr>
              <a:t>‹#›</a:t>
            </a:fld>
            <a:endParaRPr lang="en-US"/>
          </a:p>
        </p:txBody>
      </p:sp>
    </p:spTree>
    <p:extLst>
      <p:ext uri="{BB962C8B-B14F-4D97-AF65-F5344CB8AC3E}">
        <p14:creationId xmlns:p14="http://schemas.microsoft.com/office/powerpoint/2010/main" val="3492498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85800" y="1219200"/>
            <a:ext cx="8702675" cy="541020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2"/>
            <a:r>
              <a:rPr lang="en-US"/>
              <a:t>Fourth level</a:t>
            </a:r>
          </a:p>
        </p:txBody>
      </p:sp>
      <p:sp>
        <p:nvSpPr>
          <p:cNvPr id="1027" name="Rectangle 3"/>
          <p:cNvSpPr>
            <a:spLocks noGrp="1" noChangeArrowheads="1"/>
          </p:cNvSpPr>
          <p:nvPr>
            <p:ph type="dt" sz="half" idx="2"/>
          </p:nvPr>
        </p:nvSpPr>
        <p:spPr bwMode="auto">
          <a:xfrm>
            <a:off x="7207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Times New Roman" charset="0"/>
                <a:ea typeface="+mn-ea"/>
                <a:cs typeface="+mn-cs"/>
              </a:defRPr>
            </a:lvl1pPr>
          </a:lstStyle>
          <a:p>
            <a:pPr>
              <a:defRPr/>
            </a:pPr>
            <a:endParaRPr lang="en-US"/>
          </a:p>
        </p:txBody>
      </p:sp>
      <p:sp>
        <p:nvSpPr>
          <p:cNvPr id="1028" name="Rectangle 4"/>
          <p:cNvSpPr>
            <a:spLocks noGrp="1" noChangeArrowheads="1"/>
          </p:cNvSpPr>
          <p:nvPr>
            <p:ph type="ftr" sz="quarter" idx="3"/>
          </p:nvPr>
        </p:nvSpPr>
        <p:spPr bwMode="auto">
          <a:xfrm>
            <a:off x="3279775" y="6664325"/>
            <a:ext cx="30416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Times New Roman" charset="0"/>
                <a:ea typeface="+mn-ea"/>
                <a:cs typeface="+mn-cs"/>
              </a:defRPr>
            </a:lvl1pPr>
          </a:lstStyle>
          <a:p>
            <a:pPr>
              <a:defRPr/>
            </a:pPr>
            <a:endParaRPr lang="en-US"/>
          </a:p>
        </p:txBody>
      </p:sp>
      <p:sp>
        <p:nvSpPr>
          <p:cNvPr id="1029" name="Rectangle 5"/>
          <p:cNvSpPr>
            <a:spLocks noGrp="1" noChangeArrowheads="1"/>
          </p:cNvSpPr>
          <p:nvPr>
            <p:ph type="sldNum" sz="quarter" idx="4"/>
          </p:nvPr>
        </p:nvSpPr>
        <p:spPr bwMode="auto">
          <a:xfrm>
            <a:off x="73374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FF0033"/>
                </a:solidFill>
                <a:latin typeface="Arial Narrow" charset="0"/>
              </a:defRPr>
            </a:lvl1pPr>
          </a:lstStyle>
          <a:p>
            <a:pPr>
              <a:defRPr/>
            </a:pPr>
            <a:fld id="{4E671465-AB2E-B842-83CF-FCA7566E0101}" type="slidenum">
              <a:rPr lang="en-US"/>
              <a:pPr>
                <a:defRPr/>
              </a:pPr>
              <a:t>‹#›</a:t>
            </a:fld>
            <a:endParaRPr lang="en-US"/>
          </a:p>
        </p:txBody>
      </p:sp>
      <p:sp>
        <p:nvSpPr>
          <p:cNvPr id="1030" name="Rectangle 6"/>
          <p:cNvSpPr>
            <a:spLocks noGrp="1" noChangeArrowheads="1"/>
          </p:cNvSpPr>
          <p:nvPr>
            <p:ph type="title"/>
          </p:nvPr>
        </p:nvSpPr>
        <p:spPr bwMode="auto">
          <a:xfrm>
            <a:off x="304800" y="381000"/>
            <a:ext cx="9067800" cy="68580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3803"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ftr="0" dt="0"/>
  <p:txStyles>
    <p:titleStyle>
      <a:lvl1pPr algn="l" rtl="0" eaLnBrk="0" fontAlgn="base" hangingPunct="0">
        <a:spcBef>
          <a:spcPct val="0"/>
        </a:spcBef>
        <a:spcAft>
          <a:spcPct val="0"/>
        </a:spcAft>
        <a:defRPr sz="3200">
          <a:solidFill>
            <a:srgbClr val="FF0033"/>
          </a:solidFill>
          <a:latin typeface="+mj-lt"/>
          <a:ea typeface="ＭＳ Ｐゴシック" charset="-128"/>
          <a:cs typeface="ＭＳ Ｐゴシック" charset="-128"/>
        </a:defRPr>
      </a:lvl1pPr>
      <a:lvl2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2pPr>
      <a:lvl3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3pPr>
      <a:lvl4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4pPr>
      <a:lvl5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5pPr>
      <a:lvl6pPr marL="457200" algn="l" rtl="0" eaLnBrk="0" fontAlgn="base" hangingPunct="0">
        <a:spcBef>
          <a:spcPct val="0"/>
        </a:spcBef>
        <a:spcAft>
          <a:spcPct val="0"/>
        </a:spcAft>
        <a:defRPr sz="3200">
          <a:solidFill>
            <a:srgbClr val="FF0033"/>
          </a:solidFill>
          <a:latin typeface="Arial Narrow" charset="0"/>
        </a:defRPr>
      </a:lvl6pPr>
      <a:lvl7pPr marL="914400" algn="l" rtl="0" eaLnBrk="0" fontAlgn="base" hangingPunct="0">
        <a:spcBef>
          <a:spcPct val="0"/>
        </a:spcBef>
        <a:spcAft>
          <a:spcPct val="0"/>
        </a:spcAft>
        <a:defRPr sz="3200">
          <a:solidFill>
            <a:srgbClr val="FF0033"/>
          </a:solidFill>
          <a:latin typeface="Arial Narrow" charset="0"/>
        </a:defRPr>
      </a:lvl7pPr>
      <a:lvl8pPr marL="1371600" algn="l" rtl="0" eaLnBrk="0" fontAlgn="base" hangingPunct="0">
        <a:spcBef>
          <a:spcPct val="0"/>
        </a:spcBef>
        <a:spcAft>
          <a:spcPct val="0"/>
        </a:spcAft>
        <a:defRPr sz="3200">
          <a:solidFill>
            <a:srgbClr val="FF0033"/>
          </a:solidFill>
          <a:latin typeface="Arial Narrow" charset="0"/>
        </a:defRPr>
      </a:lvl8pPr>
      <a:lvl9pPr marL="1828800" algn="l" rtl="0" eaLnBrk="0" fontAlgn="base" hangingPunct="0">
        <a:spcBef>
          <a:spcPct val="0"/>
        </a:spcBef>
        <a:spcAft>
          <a:spcPct val="0"/>
        </a:spcAft>
        <a:defRPr sz="3200">
          <a:solidFill>
            <a:srgbClr val="FF0033"/>
          </a:solidFill>
          <a:latin typeface="Arial Narrow" charset="0"/>
        </a:defRPr>
      </a:lvl9pPr>
    </p:titleStyle>
    <p:bodyStyle>
      <a:lvl1pPr marL="342900" indent="-342900" algn="l" rtl="0" eaLnBrk="0" fontAlgn="base" hangingPunct="0">
        <a:spcBef>
          <a:spcPct val="20000"/>
        </a:spcBef>
        <a:spcAft>
          <a:spcPct val="0"/>
        </a:spcAft>
        <a:defRPr sz="2400">
          <a:solidFill>
            <a:schemeClr val="accent2"/>
          </a:solidFill>
          <a:latin typeface="+mn-lt"/>
          <a:ea typeface="ＭＳ Ｐゴシック" charset="-128"/>
          <a:cs typeface="ＭＳ Ｐゴシック" charset="-128"/>
        </a:defRPr>
      </a:lvl1pPr>
      <a:lvl2pPr marL="742950" indent="-285750" algn="l" rtl="0" eaLnBrk="0" fontAlgn="base" hangingPunct="0">
        <a:lnSpc>
          <a:spcPct val="80000"/>
        </a:lnSpc>
        <a:spcBef>
          <a:spcPct val="20000"/>
        </a:spcBef>
        <a:spcAft>
          <a:spcPct val="0"/>
        </a:spcAft>
        <a:buFont typeface="Wingdings" charset="0"/>
        <a:buChar char="§"/>
        <a:defRPr sz="2000">
          <a:solidFill>
            <a:schemeClr val="tx1"/>
          </a:solidFill>
          <a:latin typeface="+mn-lt"/>
          <a:ea typeface="ＭＳ Ｐゴシック" charset="-128"/>
        </a:defRPr>
      </a:lvl2pPr>
      <a:lvl3pPr marL="1143000" indent="-228600" algn="l" rtl="0" eaLnBrk="0" fontAlgn="base" hangingPunct="0">
        <a:lnSpc>
          <a:spcPct val="80000"/>
        </a:lnSpc>
        <a:spcBef>
          <a:spcPct val="20000"/>
        </a:spcBef>
        <a:spcAft>
          <a:spcPct val="0"/>
        </a:spcAft>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gs.statcounter.com/vendor-market-share/mobi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FAB0971-14C9-4D42-A9A9-21C28789A146}" type="slidenum">
              <a:rPr lang="en-US" sz="1400">
                <a:solidFill>
                  <a:srgbClr val="FF0033"/>
                </a:solidFill>
                <a:latin typeface="Arial Narrow" charset="0"/>
              </a:rPr>
              <a:pPr/>
              <a:t>1</a:t>
            </a:fld>
            <a:endParaRPr lang="en-US" sz="1400">
              <a:solidFill>
                <a:srgbClr val="FF0033"/>
              </a:solidFill>
              <a:latin typeface="Arial Narrow" charset="0"/>
            </a:endParaRPr>
          </a:p>
        </p:txBody>
      </p:sp>
      <p:sp>
        <p:nvSpPr>
          <p:cNvPr id="15362" name="Rectangle 12"/>
          <p:cNvSpPr>
            <a:spLocks noChangeArrowheads="1"/>
          </p:cNvSpPr>
          <p:nvPr/>
        </p:nvSpPr>
        <p:spPr bwMode="auto">
          <a:xfrm>
            <a:off x="533400" y="427038"/>
            <a:ext cx="8534400" cy="15541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pPr algn="ctr"/>
            <a:r>
              <a:rPr lang="en-US" sz="3200" dirty="0">
                <a:solidFill>
                  <a:srgbClr val="FF0033"/>
                </a:solidFill>
                <a:latin typeface="Arial Narrow" charset="0"/>
              </a:rPr>
              <a:t>CSC 581: Mobile App Development</a:t>
            </a:r>
            <a:endParaRPr lang="en-US" dirty="0">
              <a:solidFill>
                <a:srgbClr val="FF0033"/>
              </a:solidFill>
              <a:latin typeface="Arial Narrow" charset="0"/>
            </a:endParaRPr>
          </a:p>
          <a:p>
            <a:pPr algn="ctr"/>
            <a:endParaRPr lang="en-US" sz="1600" dirty="0">
              <a:solidFill>
                <a:srgbClr val="FF0033"/>
              </a:solidFill>
              <a:latin typeface="Arial Narrow" charset="0"/>
            </a:endParaRPr>
          </a:p>
          <a:p>
            <a:pPr algn="ctr"/>
            <a:r>
              <a:rPr lang="en-US" sz="3200" dirty="0">
                <a:solidFill>
                  <a:srgbClr val="FF0033"/>
                </a:solidFill>
                <a:latin typeface="Arial Narrow" charset="0"/>
              </a:rPr>
              <a:t>Spring 2019</a:t>
            </a:r>
          </a:p>
        </p:txBody>
      </p:sp>
      <p:sp>
        <p:nvSpPr>
          <p:cNvPr id="15363" name="Rectangle 13"/>
          <p:cNvSpPr>
            <a:spLocks noChangeArrowheads="1"/>
          </p:cNvSpPr>
          <p:nvPr/>
        </p:nvSpPr>
        <p:spPr bwMode="auto">
          <a:xfrm>
            <a:off x="1600200" y="2590800"/>
            <a:ext cx="6400800" cy="426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lnSpc>
                <a:spcPct val="20000"/>
              </a:lnSpc>
              <a:spcBef>
                <a:spcPct val="20000"/>
              </a:spcBef>
            </a:pPr>
            <a:endParaRPr lang="en-US" dirty="0">
              <a:solidFill>
                <a:schemeClr val="accent2"/>
              </a:solidFill>
              <a:latin typeface="Arial Narrow" charset="0"/>
            </a:endParaRPr>
          </a:p>
          <a:p>
            <a:pPr marL="342900" lvl="2" indent="-342900"/>
            <a:r>
              <a:rPr lang="en-US" dirty="0">
                <a:solidFill>
                  <a:schemeClr val="accent2"/>
                </a:solidFill>
                <a:latin typeface="Arial Narrow" charset="0"/>
              </a:rPr>
              <a:t>The iOS landscape</a:t>
            </a:r>
            <a:r>
              <a:rPr lang="en-US" dirty="0">
                <a:latin typeface="Arial Narrow" charset="0"/>
              </a:rPr>
              <a:t>	</a:t>
            </a:r>
          </a:p>
          <a:p>
            <a:pPr marL="506413" lvl="1" indent="-285750">
              <a:lnSpc>
                <a:spcPct val="90000"/>
              </a:lnSpc>
              <a:spcBef>
                <a:spcPct val="20000"/>
              </a:spcBef>
              <a:buFont typeface="Wingdings" charset="0"/>
              <a:buChar char="§"/>
            </a:pPr>
            <a:endParaRPr lang="en-US" sz="800" dirty="0">
              <a:latin typeface="Arial Narrow" charset="0"/>
            </a:endParaRPr>
          </a:p>
          <a:p>
            <a:pPr marL="781050" indent="-342900">
              <a:buFont typeface="Wingdings" charset="2"/>
              <a:buChar char="§"/>
            </a:pPr>
            <a:r>
              <a:rPr lang="en-US" sz="2000" dirty="0">
                <a:latin typeface="Arial Narrow" charset="0"/>
              </a:rPr>
              <a:t>iPhone/iOS market share</a:t>
            </a:r>
          </a:p>
          <a:p>
            <a:pPr marL="781050" indent="-342900">
              <a:buFont typeface="Wingdings" charset="2"/>
              <a:buChar char="§"/>
            </a:pPr>
            <a:r>
              <a:rPr lang="en-US" sz="2000" dirty="0">
                <a:latin typeface="Arial Narrow" charset="0"/>
              </a:rPr>
              <a:t>iOS history</a:t>
            </a:r>
          </a:p>
          <a:p>
            <a:pPr marL="781050" indent="-342900">
              <a:buFont typeface="Wingdings" charset="2"/>
              <a:buChar char="§"/>
            </a:pPr>
            <a:r>
              <a:rPr lang="en-US" sz="2000" dirty="0">
                <a:latin typeface="Arial Narrow" charset="0"/>
              </a:rPr>
              <a:t>iOS architecture</a:t>
            </a:r>
          </a:p>
          <a:p>
            <a:pPr marL="1238250" lvl="1" indent="-342900">
              <a:buFont typeface="Cambria" charset="0"/>
              <a:buChar char="⎻"/>
            </a:pPr>
            <a:r>
              <a:rPr lang="en-US" sz="2000" dirty="0">
                <a:latin typeface="Arial Narrow" charset="0"/>
              </a:rPr>
              <a:t>Cocoa Touch, media layer, core services, core OS </a:t>
            </a:r>
          </a:p>
          <a:p>
            <a:pPr marL="781050" indent="-342900">
              <a:buFont typeface="Wingdings" charset="2"/>
              <a:buChar char="§"/>
            </a:pPr>
            <a:r>
              <a:rPr lang="en-US" sz="2000" dirty="0">
                <a:latin typeface="Arial Narrow" charset="0"/>
              </a:rPr>
              <a:t>iOS development</a:t>
            </a:r>
          </a:p>
          <a:p>
            <a:pPr marL="1238250" lvl="1" indent="-342900">
              <a:buFont typeface="Cambria" charset="0"/>
              <a:buChar char="⎻"/>
            </a:pPr>
            <a:r>
              <a:rPr lang="en-US" sz="2000" dirty="0" err="1">
                <a:latin typeface="Arial Narrow" charset="0"/>
              </a:rPr>
              <a:t>XCode</a:t>
            </a:r>
            <a:r>
              <a:rPr lang="en-US" sz="2000" dirty="0">
                <a:latin typeface="Arial Narrow" charset="0"/>
              </a:rPr>
              <a:t> &amp; Swift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iOS development</a:t>
            </a:r>
          </a:p>
        </p:txBody>
      </p:sp>
      <p:sp>
        <p:nvSpPr>
          <p:cNvPr id="3" name="Content Placeholder 2"/>
          <p:cNvSpPr>
            <a:spLocks noGrp="1"/>
          </p:cNvSpPr>
          <p:nvPr>
            <p:ph idx="1"/>
          </p:nvPr>
        </p:nvSpPr>
        <p:spPr/>
        <p:txBody>
          <a:bodyPr/>
          <a:lstStyle/>
          <a:p>
            <a:r>
              <a:rPr lang="en-US" dirty="0"/>
              <a:t>Apple utilizes a single IDE, </a:t>
            </a:r>
            <a:r>
              <a:rPr lang="en-US" dirty="0" err="1"/>
              <a:t>XCode</a:t>
            </a:r>
            <a:r>
              <a:rPr lang="en-US" dirty="0"/>
              <a:t>, for development on all its platforms</a:t>
            </a:r>
          </a:p>
          <a:p>
            <a:pPr lvl="1"/>
            <a:r>
              <a:rPr lang="en-US" dirty="0"/>
              <a:t>released in 2003, based on the Project Builder IDE developed at NeXT</a:t>
            </a:r>
          </a:p>
          <a:p>
            <a:pPr lvl="2"/>
            <a:r>
              <a:rPr lang="en-US" dirty="0"/>
              <a:t>could support many languages, but primarily used with Objective-C</a:t>
            </a:r>
          </a:p>
          <a:p>
            <a:pPr lvl="1"/>
            <a:r>
              <a:rPr lang="en-US" dirty="0"/>
              <a:t>3.x series (2008) added support for iOS development</a:t>
            </a:r>
          </a:p>
          <a:p>
            <a:pPr lvl="1"/>
            <a:r>
              <a:rPr lang="en-US" dirty="0"/>
              <a:t>4.x series (2010) consolidated editing tools and Interface Builder into one IDE</a:t>
            </a:r>
          </a:p>
          <a:p>
            <a:pPr lvl="1"/>
            <a:endParaRPr lang="en-US" dirty="0"/>
          </a:p>
          <a:p>
            <a:pPr lvl="1"/>
            <a:r>
              <a:rPr lang="en-US" dirty="0"/>
              <a:t>6.x series (2014) introduced the Swift programming language</a:t>
            </a:r>
          </a:p>
          <a:p>
            <a:pPr lvl="1"/>
            <a:r>
              <a:rPr lang="en-US" dirty="0"/>
              <a:t>Swift is a much simpler language than Objective-C (but utilizes the Objective-C runtime library, and can coexist in a project)</a:t>
            </a:r>
          </a:p>
          <a:p>
            <a:pPr lvl="2"/>
            <a:r>
              <a:rPr lang="en-US" dirty="0"/>
              <a:t>fully object-oriented, but borrows heavily from scripting languages</a:t>
            </a:r>
          </a:p>
          <a:p>
            <a:pPr lvl="2"/>
            <a:r>
              <a:rPr lang="en-US" dirty="0"/>
              <a:t>e.g., type inferencing, simple list/dictionary data structures, streamlined syntax</a:t>
            </a:r>
          </a:p>
        </p:txBody>
      </p:sp>
      <p:sp>
        <p:nvSpPr>
          <p:cNvPr id="4" name="Slide Number Placeholder 3"/>
          <p:cNvSpPr>
            <a:spLocks noGrp="1"/>
          </p:cNvSpPr>
          <p:nvPr>
            <p:ph type="sldNum" sz="quarter" idx="12"/>
          </p:nvPr>
        </p:nvSpPr>
        <p:spPr/>
        <p:txBody>
          <a:bodyPr/>
          <a:lstStyle/>
          <a:p>
            <a:pPr>
              <a:defRPr/>
            </a:pPr>
            <a:fld id="{D01BCE71-86FF-2D4D-9B6A-184976F2D687}" type="slidenum">
              <a:rPr lang="en-US" smtClean="0"/>
              <a:pPr>
                <a:defRPr/>
              </a:pPr>
              <a:t>10</a:t>
            </a:fld>
            <a:endParaRPr lang="en-US"/>
          </a:p>
        </p:txBody>
      </p:sp>
      <p:pic>
        <p:nvPicPr>
          <p:cNvPr id="5" name="Picture 4"/>
          <p:cNvPicPr>
            <a:picLocks noChangeAspect="1"/>
          </p:cNvPicPr>
          <p:nvPr/>
        </p:nvPicPr>
        <p:blipFill>
          <a:blip r:embed="rId2"/>
          <a:stretch>
            <a:fillRect/>
          </a:stretch>
        </p:blipFill>
        <p:spPr>
          <a:xfrm>
            <a:off x="1219200" y="5207000"/>
            <a:ext cx="5207000" cy="660400"/>
          </a:xfrm>
          <a:prstGeom prst="rect">
            <a:avLst/>
          </a:prstGeom>
        </p:spPr>
      </p:pic>
      <p:pic>
        <p:nvPicPr>
          <p:cNvPr id="6" name="Picture 5"/>
          <p:cNvPicPr>
            <a:picLocks noChangeAspect="1"/>
          </p:cNvPicPr>
          <p:nvPr/>
        </p:nvPicPr>
        <p:blipFill>
          <a:blip r:embed="rId3"/>
          <a:stretch>
            <a:fillRect/>
          </a:stretch>
        </p:blipFill>
        <p:spPr>
          <a:xfrm>
            <a:off x="6858000" y="5245100"/>
            <a:ext cx="2400300" cy="584200"/>
          </a:xfrm>
          <a:prstGeom prst="rect">
            <a:avLst/>
          </a:prstGeom>
        </p:spPr>
      </p:pic>
      <p:sp>
        <p:nvSpPr>
          <p:cNvPr id="7" name="TextBox 6"/>
          <p:cNvSpPr txBox="1"/>
          <p:nvPr/>
        </p:nvSpPr>
        <p:spPr>
          <a:xfrm>
            <a:off x="6426200" y="5359400"/>
            <a:ext cx="431800" cy="369332"/>
          </a:xfrm>
          <a:prstGeom prst="rect">
            <a:avLst/>
          </a:prstGeom>
          <a:noFill/>
        </p:spPr>
        <p:txBody>
          <a:bodyPr wrap="square" rtlCol="0">
            <a:spAutoFit/>
          </a:bodyPr>
          <a:lstStyle/>
          <a:p>
            <a:r>
              <a:rPr lang="en-US" sz="1800" dirty="0">
                <a:latin typeface="+mn-lt"/>
              </a:rPr>
              <a:t>vs.</a:t>
            </a:r>
          </a:p>
        </p:txBody>
      </p:sp>
    </p:spTree>
    <p:extLst>
      <p:ext uri="{BB962C8B-B14F-4D97-AF65-F5344CB8AC3E}">
        <p14:creationId xmlns:p14="http://schemas.microsoft.com/office/powerpoint/2010/main" val="417397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BABE2-A592-704D-9DDE-09D119B9EAE0}"/>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23F4D82E-6780-0D45-9293-44B6317898E9}"/>
              </a:ext>
            </a:extLst>
          </p:cNvPr>
          <p:cNvSpPr>
            <a:spLocks noGrp="1"/>
          </p:cNvSpPr>
          <p:nvPr>
            <p:ph idx="1"/>
          </p:nvPr>
        </p:nvSpPr>
        <p:spPr>
          <a:xfrm>
            <a:off x="685800" y="1219200"/>
            <a:ext cx="8702675" cy="5715000"/>
          </a:xfrm>
        </p:spPr>
        <p:txBody>
          <a:bodyPr/>
          <a:lstStyle/>
          <a:p>
            <a:pPr marL="457200" indent="-457200">
              <a:spcAft>
                <a:spcPts val="1800"/>
              </a:spcAft>
              <a:buFont typeface="+mj-lt"/>
              <a:buAutoNum type="arabicPeriod"/>
            </a:pPr>
            <a:r>
              <a:rPr lang="en-US" sz="2000" dirty="0">
                <a:solidFill>
                  <a:schemeClr val="tx1"/>
                </a:solidFill>
              </a:rPr>
              <a:t>Do you own a smartphone? If so, what brand? What were the driving forces that led you to select that particular brand?  If you don’t own a smartphone, what is the primary reason you do not.</a:t>
            </a:r>
          </a:p>
          <a:p>
            <a:pPr marL="457200" indent="-457200">
              <a:spcAft>
                <a:spcPts val="1800"/>
              </a:spcAft>
              <a:buFont typeface="+mj-lt"/>
              <a:buAutoNum type="arabicPeriod"/>
            </a:pPr>
            <a:r>
              <a:rPr lang="en-US" sz="2000" dirty="0">
                <a:solidFill>
                  <a:schemeClr val="tx1"/>
                </a:solidFill>
              </a:rPr>
              <a:t>If you have a smartphone, how many apps do you have installed? What apps do you use most often? If you don't have a smartphone, what apps do you miss having the most?</a:t>
            </a:r>
          </a:p>
          <a:p>
            <a:pPr marL="457200" indent="-457200">
              <a:spcAft>
                <a:spcPts val="1800"/>
              </a:spcAft>
              <a:buFont typeface="+mj-lt"/>
              <a:buAutoNum type="arabicPeriod"/>
            </a:pPr>
            <a:r>
              <a:rPr lang="en-US" sz="2000" dirty="0">
                <a:solidFill>
                  <a:schemeClr val="tx1"/>
                </a:solidFill>
              </a:rPr>
              <a:t>Researchers have recently coined the term </a:t>
            </a:r>
            <a:r>
              <a:rPr lang="en-US" sz="2000" i="1" dirty="0">
                <a:solidFill>
                  <a:schemeClr val="tx1"/>
                </a:solidFill>
              </a:rPr>
              <a:t>nomophobia</a:t>
            </a:r>
            <a:r>
              <a:rPr lang="en-US" sz="2000" dirty="0">
                <a:solidFill>
                  <a:schemeClr val="tx1"/>
                </a:solidFill>
              </a:rPr>
              <a:t> (short for no-mobile-phone-phobia) to describe the anxiety that many people have when separated from their mobile phones. Do you feel that you suffer from some degree of nomophobia? If not you, perhaps someone you know? Describe your (or their) feelings/behaviors. Do you feel that people's dependence on mobile devices is becoming unhealthy?</a:t>
            </a:r>
          </a:p>
          <a:p>
            <a:pPr marL="457200" indent="-457200">
              <a:spcAft>
                <a:spcPts val="1800"/>
              </a:spcAft>
              <a:buFont typeface="+mj-lt"/>
              <a:buAutoNum type="arabicPeriod"/>
            </a:pPr>
            <a:r>
              <a:rPr lang="en-US" sz="2000" dirty="0">
                <a:solidFill>
                  <a:schemeClr val="tx1"/>
                </a:solidFill>
              </a:rPr>
              <a:t>The History of iOS article outlines each release of iOS (originally iPhone OS) and describes the major new features in each. Which release (after the first, of course), do you feel was most significant? That is, which new release introduced new features that had the greatest impact on the mobile phone sector. Justify your selection.</a:t>
            </a:r>
          </a:p>
          <a:p>
            <a:endParaRPr lang="en-US" dirty="0"/>
          </a:p>
        </p:txBody>
      </p:sp>
      <p:sp>
        <p:nvSpPr>
          <p:cNvPr id="4" name="Slide Number Placeholder 3">
            <a:extLst>
              <a:ext uri="{FF2B5EF4-FFF2-40B4-BE49-F238E27FC236}">
                <a16:creationId xmlns:a16="http://schemas.microsoft.com/office/drawing/2014/main" id="{70F87C22-36D7-6C47-A5DF-9A2D4530201E}"/>
              </a:ext>
            </a:extLst>
          </p:cNvPr>
          <p:cNvSpPr>
            <a:spLocks noGrp="1"/>
          </p:cNvSpPr>
          <p:nvPr>
            <p:ph type="sldNum" sz="quarter" idx="12"/>
          </p:nvPr>
        </p:nvSpPr>
        <p:spPr/>
        <p:txBody>
          <a:bodyPr/>
          <a:lstStyle/>
          <a:p>
            <a:pPr>
              <a:defRPr/>
            </a:pPr>
            <a:fld id="{D01BCE71-86FF-2D4D-9B6A-184976F2D687}" type="slidenum">
              <a:rPr lang="en-US" smtClean="0"/>
              <a:pPr>
                <a:defRPr/>
              </a:pPr>
              <a:t>11</a:t>
            </a:fld>
            <a:endParaRPr lang="en-US"/>
          </a:p>
        </p:txBody>
      </p:sp>
    </p:spTree>
    <p:extLst>
      <p:ext uri="{BB962C8B-B14F-4D97-AF65-F5344CB8AC3E}">
        <p14:creationId xmlns:p14="http://schemas.microsoft.com/office/powerpoint/2010/main" val="104710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2</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Vendor market share: worldwide</a:t>
            </a:r>
          </a:p>
        </p:txBody>
      </p:sp>
      <p:sp>
        <p:nvSpPr>
          <p:cNvPr id="16387" name="Rectangle 3"/>
          <p:cNvSpPr>
            <a:spLocks noGrp="1" noChangeArrowheads="1"/>
          </p:cNvSpPr>
          <p:nvPr>
            <p:ph type="body" idx="1"/>
          </p:nvPr>
        </p:nvSpPr>
        <p:spPr>
          <a:xfrm>
            <a:off x="685800" y="1143000"/>
            <a:ext cx="8702675" cy="591324"/>
          </a:xfrm>
        </p:spPr>
        <p:txBody>
          <a:bodyPr/>
          <a:lstStyle/>
          <a:p>
            <a:pPr>
              <a:lnSpc>
                <a:spcPct val="90000"/>
              </a:lnSpc>
            </a:pPr>
            <a:r>
              <a:rPr lang="en-US" dirty="0">
                <a:latin typeface="Arial Narrow" charset="0"/>
                <a:ea typeface="ＭＳ Ｐゴシック" charset="0"/>
                <a:cs typeface="ＭＳ Ｐゴシック" charset="0"/>
              </a:rPr>
              <a:t>Samsung has 30% of the worldwide mobile market, Apple 22%</a:t>
            </a:r>
          </a:p>
        </p:txBody>
      </p:sp>
      <p:sp>
        <p:nvSpPr>
          <p:cNvPr id="4" name="TextBox 3">
            <a:extLst>
              <a:ext uri="{FF2B5EF4-FFF2-40B4-BE49-F238E27FC236}">
                <a16:creationId xmlns:a16="http://schemas.microsoft.com/office/drawing/2014/main" id="{CCA0F5D4-3856-0146-AA49-16A27EAC7714}"/>
              </a:ext>
            </a:extLst>
          </p:cNvPr>
          <p:cNvSpPr txBox="1"/>
          <p:nvPr/>
        </p:nvSpPr>
        <p:spPr>
          <a:xfrm>
            <a:off x="5302250" y="6629400"/>
            <a:ext cx="3613150" cy="276999"/>
          </a:xfrm>
          <a:prstGeom prst="rect">
            <a:avLst/>
          </a:prstGeom>
          <a:noFill/>
        </p:spPr>
        <p:txBody>
          <a:bodyPr wrap="square" rtlCol="0">
            <a:spAutoFit/>
          </a:bodyPr>
          <a:lstStyle/>
          <a:p>
            <a:pPr algn="r"/>
            <a:r>
              <a:rPr lang="en-US" sz="1200" dirty="0">
                <a:hlinkClick r:id="rId2"/>
              </a:rPr>
              <a:t>http://</a:t>
            </a:r>
            <a:r>
              <a:rPr lang="en-US" sz="1200" dirty="0" err="1">
                <a:hlinkClick r:id="rId2"/>
              </a:rPr>
              <a:t>gs.statcounter.com</a:t>
            </a:r>
            <a:r>
              <a:rPr lang="en-US" sz="1200" dirty="0">
                <a:hlinkClick r:id="rId2"/>
              </a:rPr>
              <a:t>/vendor-market-share/mobile</a:t>
            </a:r>
            <a:endParaRPr lang="en-US" sz="1200" dirty="0"/>
          </a:p>
        </p:txBody>
      </p:sp>
      <p:pic>
        <p:nvPicPr>
          <p:cNvPr id="6" name="Picture 5" descr="A close up of a map&#13;&#10;&#13;&#10;Description automatically generated">
            <a:extLst>
              <a:ext uri="{FF2B5EF4-FFF2-40B4-BE49-F238E27FC236}">
                <a16:creationId xmlns:a16="http://schemas.microsoft.com/office/drawing/2014/main" id="{5B70C4D6-BB5D-0740-AB77-251C658C913E}"/>
              </a:ext>
            </a:extLst>
          </p:cNvPr>
          <p:cNvPicPr>
            <a:picLocks noChangeAspect="1"/>
          </p:cNvPicPr>
          <p:nvPr/>
        </p:nvPicPr>
        <p:blipFill>
          <a:blip r:embed="rId3"/>
          <a:stretch>
            <a:fillRect/>
          </a:stretch>
        </p:blipFill>
        <p:spPr>
          <a:xfrm>
            <a:off x="557355" y="1810524"/>
            <a:ext cx="8358045" cy="4701401"/>
          </a:xfrm>
          <a:prstGeom prst="rect">
            <a:avLst/>
          </a:prstGeom>
          <a:ln>
            <a:solidFill>
              <a:schemeClr val="tx1"/>
            </a:solid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3</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iOS market share: worldwide</a:t>
            </a:r>
          </a:p>
        </p:txBody>
      </p:sp>
      <p:sp>
        <p:nvSpPr>
          <p:cNvPr id="16387" name="Rectangle 3"/>
          <p:cNvSpPr>
            <a:spLocks noGrp="1" noChangeArrowheads="1"/>
          </p:cNvSpPr>
          <p:nvPr>
            <p:ph type="body" idx="1"/>
          </p:nvPr>
        </p:nvSpPr>
        <p:spPr>
          <a:xfrm>
            <a:off x="685800" y="1143000"/>
            <a:ext cx="8702675" cy="488950"/>
          </a:xfrm>
        </p:spPr>
        <p:txBody>
          <a:bodyPr/>
          <a:lstStyle/>
          <a:p>
            <a:pPr>
              <a:lnSpc>
                <a:spcPct val="90000"/>
              </a:lnSpc>
            </a:pPr>
            <a:r>
              <a:rPr lang="en-US" dirty="0">
                <a:latin typeface="Arial Narrow" charset="0"/>
                <a:ea typeface="ＭＳ Ｐゴシック" charset="0"/>
                <a:cs typeface="ＭＳ Ｐゴシック" charset="0"/>
              </a:rPr>
              <a:t>important to note that the Android OS is supported by many vendors</a:t>
            </a:r>
          </a:p>
          <a:p>
            <a:pPr lvl="1">
              <a:lnSpc>
                <a:spcPct val="90000"/>
              </a:lnSpc>
            </a:pPr>
            <a:r>
              <a:rPr lang="en-US" dirty="0">
                <a:latin typeface="Arial Narrow" charset="0"/>
                <a:ea typeface="ＭＳ Ｐゴシック" charset="0"/>
                <a:cs typeface="ＭＳ Ｐゴシック" charset="0"/>
              </a:rPr>
              <a:t>Android has 75% of the worldwide mobile market, iOS 22%</a:t>
            </a:r>
          </a:p>
        </p:txBody>
      </p:sp>
      <p:pic>
        <p:nvPicPr>
          <p:cNvPr id="3" name="Picture 2" descr="A close up of a map&#13;&#10;&#13;&#10;Description automatically generated">
            <a:extLst>
              <a:ext uri="{FF2B5EF4-FFF2-40B4-BE49-F238E27FC236}">
                <a16:creationId xmlns:a16="http://schemas.microsoft.com/office/drawing/2014/main" id="{2745E5F6-7DD0-3744-BDEA-00968EB69A45}"/>
              </a:ext>
            </a:extLst>
          </p:cNvPr>
          <p:cNvPicPr>
            <a:picLocks noChangeAspect="1"/>
          </p:cNvPicPr>
          <p:nvPr/>
        </p:nvPicPr>
        <p:blipFill>
          <a:blip r:embed="rId2"/>
          <a:stretch>
            <a:fillRect/>
          </a:stretch>
        </p:blipFill>
        <p:spPr>
          <a:xfrm>
            <a:off x="647976" y="2164711"/>
            <a:ext cx="8343624" cy="4693289"/>
          </a:xfrm>
          <a:prstGeom prst="rect">
            <a:avLst/>
          </a:prstGeom>
          <a:ln>
            <a:solidFill>
              <a:schemeClr val="tx1"/>
            </a:solidFill>
          </a:ln>
        </p:spPr>
      </p:pic>
    </p:spTree>
    <p:extLst>
      <p:ext uri="{BB962C8B-B14F-4D97-AF65-F5344CB8AC3E}">
        <p14:creationId xmlns:p14="http://schemas.microsoft.com/office/powerpoint/2010/main" val="1234867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4</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Vendor market share: U.S.</a:t>
            </a:r>
          </a:p>
        </p:txBody>
      </p:sp>
      <p:sp>
        <p:nvSpPr>
          <p:cNvPr id="16387" name="Rectangle 3"/>
          <p:cNvSpPr>
            <a:spLocks noGrp="1" noChangeArrowheads="1"/>
          </p:cNvSpPr>
          <p:nvPr>
            <p:ph type="body" idx="1"/>
          </p:nvPr>
        </p:nvSpPr>
        <p:spPr>
          <a:xfrm>
            <a:off x="685800" y="1143000"/>
            <a:ext cx="8702675" cy="838200"/>
          </a:xfrm>
        </p:spPr>
        <p:txBody>
          <a:bodyPr/>
          <a:lstStyle/>
          <a:p>
            <a:pPr>
              <a:lnSpc>
                <a:spcPct val="90000"/>
              </a:lnSpc>
            </a:pPr>
            <a:r>
              <a:rPr lang="en-US" dirty="0">
                <a:latin typeface="Arial Narrow" charset="0"/>
                <a:ea typeface="ＭＳ Ｐゴシック" charset="0"/>
                <a:cs typeface="ＭＳ Ｐゴシック" charset="0"/>
              </a:rPr>
              <a:t>in the US, however, Apple leads the market with 58%, Samsung 22%</a:t>
            </a:r>
          </a:p>
        </p:txBody>
      </p:sp>
      <p:pic>
        <p:nvPicPr>
          <p:cNvPr id="4" name="Picture 3" descr="A close up of a map&#13;&#10;&#13;&#10;Description automatically generated">
            <a:extLst>
              <a:ext uri="{FF2B5EF4-FFF2-40B4-BE49-F238E27FC236}">
                <a16:creationId xmlns:a16="http://schemas.microsoft.com/office/drawing/2014/main" id="{3DEA902F-81B2-5F48-8FD3-130C83F291F1}"/>
              </a:ext>
            </a:extLst>
          </p:cNvPr>
          <p:cNvPicPr>
            <a:picLocks noChangeAspect="1"/>
          </p:cNvPicPr>
          <p:nvPr/>
        </p:nvPicPr>
        <p:blipFill>
          <a:blip r:embed="rId2"/>
          <a:stretch>
            <a:fillRect/>
          </a:stretch>
        </p:blipFill>
        <p:spPr>
          <a:xfrm>
            <a:off x="533399" y="2024062"/>
            <a:ext cx="8458201" cy="4757738"/>
          </a:xfrm>
          <a:prstGeom prst="rect">
            <a:avLst/>
          </a:prstGeom>
          <a:ln>
            <a:solidFill>
              <a:schemeClr val="tx1"/>
            </a:solidFill>
          </a:ln>
        </p:spPr>
      </p:pic>
    </p:spTree>
    <p:extLst>
      <p:ext uri="{BB962C8B-B14F-4D97-AF65-F5344CB8AC3E}">
        <p14:creationId xmlns:p14="http://schemas.microsoft.com/office/powerpoint/2010/main" val="2064435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5</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iOS market share: U.S.</a:t>
            </a:r>
          </a:p>
        </p:txBody>
      </p:sp>
      <p:sp>
        <p:nvSpPr>
          <p:cNvPr id="16387" name="Rectangle 3"/>
          <p:cNvSpPr>
            <a:spLocks noGrp="1" noChangeArrowheads="1"/>
          </p:cNvSpPr>
          <p:nvPr>
            <p:ph type="body" idx="1"/>
          </p:nvPr>
        </p:nvSpPr>
        <p:spPr>
          <a:xfrm>
            <a:off x="685800" y="1143000"/>
            <a:ext cx="8702675" cy="838200"/>
          </a:xfrm>
        </p:spPr>
        <p:txBody>
          <a:bodyPr/>
          <a:lstStyle/>
          <a:p>
            <a:pPr>
              <a:lnSpc>
                <a:spcPct val="90000"/>
              </a:lnSpc>
            </a:pPr>
            <a:r>
              <a:rPr lang="en-US" dirty="0">
                <a:latin typeface="Arial Narrow" charset="0"/>
                <a:ea typeface="ＭＳ Ｐゴシック" charset="0"/>
                <a:cs typeface="ＭＳ Ｐゴシック" charset="0"/>
              </a:rPr>
              <a:t>in the US, iOS leads the market with 58%, Android 41%</a:t>
            </a:r>
          </a:p>
        </p:txBody>
      </p:sp>
      <p:pic>
        <p:nvPicPr>
          <p:cNvPr id="6" name="Picture 5" descr="A close up of a map&#13;&#10;&#13;&#10;Description automatically generated">
            <a:extLst>
              <a:ext uri="{FF2B5EF4-FFF2-40B4-BE49-F238E27FC236}">
                <a16:creationId xmlns:a16="http://schemas.microsoft.com/office/drawing/2014/main" id="{6D32CED2-529C-B840-8004-B1567062DD1B}"/>
              </a:ext>
            </a:extLst>
          </p:cNvPr>
          <p:cNvPicPr>
            <a:picLocks noChangeAspect="1"/>
          </p:cNvPicPr>
          <p:nvPr/>
        </p:nvPicPr>
        <p:blipFill>
          <a:blip r:embed="rId2"/>
          <a:stretch>
            <a:fillRect/>
          </a:stretch>
        </p:blipFill>
        <p:spPr>
          <a:xfrm>
            <a:off x="457200" y="1928812"/>
            <a:ext cx="8534400" cy="4800601"/>
          </a:xfrm>
          <a:prstGeom prst="rect">
            <a:avLst/>
          </a:prstGeom>
          <a:ln>
            <a:solidFill>
              <a:schemeClr val="tx1"/>
            </a:solidFill>
          </a:ln>
        </p:spPr>
      </p:pic>
    </p:spTree>
    <p:extLst>
      <p:ext uri="{BB962C8B-B14F-4D97-AF65-F5344CB8AC3E}">
        <p14:creationId xmlns:p14="http://schemas.microsoft.com/office/powerpoint/2010/main" val="3515288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Profits vs. volume</a:t>
            </a:r>
          </a:p>
        </p:txBody>
      </p:sp>
      <p:sp>
        <p:nvSpPr>
          <p:cNvPr id="3" name="Content Placeholder 2"/>
          <p:cNvSpPr>
            <a:spLocks noGrp="1"/>
          </p:cNvSpPr>
          <p:nvPr>
            <p:ph idx="1"/>
          </p:nvPr>
        </p:nvSpPr>
        <p:spPr>
          <a:xfrm>
            <a:off x="685800" y="1219200"/>
            <a:ext cx="8702675" cy="609600"/>
          </a:xfrm>
        </p:spPr>
        <p:txBody>
          <a:bodyPr/>
          <a:lstStyle/>
          <a:p>
            <a:r>
              <a:rPr lang="en-US" dirty="0"/>
              <a:t>unit volume can be a misleading measure</a:t>
            </a:r>
          </a:p>
          <a:p>
            <a:pPr lvl="1"/>
            <a:r>
              <a:rPr lang="en-US" dirty="0"/>
              <a:t>Samsung and other manufacturers sell many low-end models</a:t>
            </a:r>
          </a:p>
          <a:p>
            <a:pPr lvl="1"/>
            <a:r>
              <a:rPr lang="en-US" dirty="0"/>
              <a:t>Apple sells only high-end phones, with high profit margins</a:t>
            </a:r>
          </a:p>
          <a:p>
            <a:pPr lvl="1"/>
            <a:r>
              <a:rPr lang="en-US" dirty="0"/>
              <a:t>as a result, Apple brings in 62% of all mobile phone profits</a:t>
            </a:r>
          </a:p>
        </p:txBody>
      </p:sp>
      <p:sp>
        <p:nvSpPr>
          <p:cNvPr id="4" name="Slide Number Placeholder 3"/>
          <p:cNvSpPr>
            <a:spLocks noGrp="1"/>
          </p:cNvSpPr>
          <p:nvPr>
            <p:ph type="sldNum" sz="quarter" idx="12"/>
          </p:nvPr>
        </p:nvSpPr>
        <p:spPr/>
        <p:txBody>
          <a:bodyPr/>
          <a:lstStyle/>
          <a:p>
            <a:pPr>
              <a:defRPr/>
            </a:pPr>
            <a:fld id="{D01BCE71-86FF-2D4D-9B6A-184976F2D687}" type="slidenum">
              <a:rPr lang="en-US" smtClean="0"/>
              <a:pPr>
                <a:defRPr/>
              </a:pPr>
              <a:t>6</a:t>
            </a:fld>
            <a:endParaRPr lang="en-US"/>
          </a:p>
        </p:txBody>
      </p:sp>
      <p:pic>
        <p:nvPicPr>
          <p:cNvPr id="1026" name="Picture 2" descr="smartphone profit share">
            <a:extLst>
              <a:ext uri="{FF2B5EF4-FFF2-40B4-BE49-F238E27FC236}">
                <a16:creationId xmlns:a16="http://schemas.microsoft.com/office/drawing/2014/main" id="{4C8CF301-084F-C942-B329-240FF90FE7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917825"/>
            <a:ext cx="7620000" cy="37465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7631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Downloads vs. profits</a:t>
            </a:r>
          </a:p>
        </p:txBody>
      </p:sp>
      <p:sp>
        <p:nvSpPr>
          <p:cNvPr id="3" name="Content Placeholder 2"/>
          <p:cNvSpPr>
            <a:spLocks noGrp="1"/>
          </p:cNvSpPr>
          <p:nvPr>
            <p:ph idx="1"/>
          </p:nvPr>
        </p:nvSpPr>
        <p:spPr>
          <a:xfrm>
            <a:off x="685800" y="1219200"/>
            <a:ext cx="8702675" cy="1752600"/>
          </a:xfrm>
        </p:spPr>
        <p:txBody>
          <a:bodyPr/>
          <a:lstStyle/>
          <a:p>
            <a:r>
              <a:rPr lang="en-US" dirty="0"/>
              <a:t>from a developer perspective,</a:t>
            </a:r>
          </a:p>
          <a:p>
            <a:pPr lvl="1"/>
            <a:r>
              <a:rPr lang="en-US" dirty="0"/>
              <a:t>more apps are downloaded from the Google Play Store</a:t>
            </a:r>
          </a:p>
          <a:p>
            <a:pPr lvl="1"/>
            <a:r>
              <a:rPr lang="en-US" dirty="0"/>
              <a:t>but revenue is much higher at the Apple App Store</a:t>
            </a:r>
          </a:p>
        </p:txBody>
      </p:sp>
      <p:sp>
        <p:nvSpPr>
          <p:cNvPr id="4" name="Slide Number Placeholder 3"/>
          <p:cNvSpPr>
            <a:spLocks noGrp="1"/>
          </p:cNvSpPr>
          <p:nvPr>
            <p:ph type="sldNum" sz="quarter" idx="12"/>
          </p:nvPr>
        </p:nvSpPr>
        <p:spPr/>
        <p:txBody>
          <a:bodyPr/>
          <a:lstStyle/>
          <a:p>
            <a:pPr>
              <a:defRPr/>
            </a:pPr>
            <a:fld id="{D01BCE71-86FF-2D4D-9B6A-184976F2D687}" type="slidenum">
              <a:rPr lang="en-US" smtClean="0"/>
              <a:pPr>
                <a:defRPr/>
              </a:pPr>
              <a:t>7</a:t>
            </a:fld>
            <a:endParaRPr lang="en-US"/>
          </a:p>
        </p:txBody>
      </p:sp>
      <p:pic>
        <p:nvPicPr>
          <p:cNvPr id="1026" name="Picture 2" descr="https://tctechcrunch2011.files.wordpress.com/2018/01/2017-app-revenue-worldwide.png?w=680&amp;h=47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990617" y="3731110"/>
            <a:ext cx="4267201" cy="297449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28" name="Picture 4" descr="https://tctechcrunch2011.files.wordpress.com/2018/01/2017-app-downloads-worldwide.png?w=680&amp;h=474"/>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09600" y="2740510"/>
            <a:ext cx="4267200" cy="297449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9237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iOS history</a:t>
            </a:r>
          </a:p>
        </p:txBody>
      </p:sp>
      <p:sp>
        <p:nvSpPr>
          <p:cNvPr id="3" name="Content Placeholder 2"/>
          <p:cNvSpPr>
            <a:spLocks noGrp="1"/>
          </p:cNvSpPr>
          <p:nvPr>
            <p:ph idx="1"/>
          </p:nvPr>
        </p:nvSpPr>
        <p:spPr/>
        <p:txBody>
          <a:bodyPr/>
          <a:lstStyle/>
          <a:p>
            <a:r>
              <a:rPr lang="en-US" dirty="0"/>
              <a:t>the iOS mobile operating system was released with the iPhone in 2007</a:t>
            </a:r>
          </a:p>
          <a:p>
            <a:pPr marL="857250" lvl="1" indent="-342900">
              <a:buFont typeface="Wingdings" charset="2"/>
              <a:buChar char="§"/>
            </a:pPr>
            <a:r>
              <a:rPr lang="en-US" dirty="0"/>
              <a:t>based on the </a:t>
            </a:r>
            <a:r>
              <a:rPr lang="en-US" dirty="0" err="1"/>
              <a:t>MacOS</a:t>
            </a:r>
            <a:r>
              <a:rPr lang="en-US" dirty="0"/>
              <a:t>, written in C, C++ and Objective-C</a:t>
            </a:r>
          </a:p>
          <a:p>
            <a:pPr marL="857250" lvl="1" indent="-342900">
              <a:buFont typeface="Wingdings" charset="2"/>
              <a:buChar char="§"/>
            </a:pPr>
            <a:r>
              <a:rPr lang="en-US" dirty="0"/>
              <a:t>extended to support iPod Touch (2007) and iPad (2010) </a:t>
            </a:r>
          </a:p>
          <a:p>
            <a:pPr marL="857250" lvl="1" indent="-342900">
              <a:buFont typeface="Wingdings" charset="2"/>
              <a:buChar char="§"/>
            </a:pPr>
            <a:r>
              <a:rPr lang="en-US" dirty="0"/>
              <a:t>major versions are released annually </a:t>
            </a:r>
            <a:r>
              <a:rPr lang="mr-IN" dirty="0"/>
              <a:t>–</a:t>
            </a:r>
            <a:r>
              <a:rPr lang="en-US" dirty="0"/>
              <a:t> iOS 12 (Sept 2018)</a:t>
            </a:r>
          </a:p>
          <a:p>
            <a:pPr marL="857250" lvl="1" indent="-342900">
              <a:buFont typeface="Wingdings" charset="2"/>
              <a:buChar char="§"/>
            </a:pPr>
            <a:endParaRPr lang="en-US" dirty="0"/>
          </a:p>
          <a:p>
            <a:pPr marL="857250" lvl="1" indent="-342900">
              <a:buFont typeface="Wingdings" charset="2"/>
              <a:buChar char="§"/>
            </a:pPr>
            <a:r>
              <a:rPr lang="en-US" dirty="0"/>
              <a:t>initially, 3</a:t>
            </a:r>
            <a:r>
              <a:rPr lang="en-US" baseline="30000" dirty="0"/>
              <a:t>rd</a:t>
            </a:r>
            <a:r>
              <a:rPr lang="en-US" dirty="0"/>
              <a:t> party app development was not supported</a:t>
            </a:r>
          </a:p>
          <a:p>
            <a:pPr marL="914400" lvl="2" indent="0"/>
            <a:r>
              <a:rPr lang="en-US" dirty="0"/>
              <a:t>    Steve Jobs wanted new apps to utilize the Web interface</a:t>
            </a:r>
          </a:p>
          <a:p>
            <a:pPr marL="857250" lvl="1" indent="-342900">
              <a:buFont typeface="Wingdings" charset="2"/>
              <a:buChar char="§"/>
            </a:pPr>
            <a:r>
              <a:rPr lang="en-US" dirty="0"/>
              <a:t>in 2008, the iPhone SDK was released for developing native apps</a:t>
            </a:r>
          </a:p>
          <a:p>
            <a:pPr marL="914400" lvl="2" indent="0"/>
            <a:r>
              <a:rPr lang="en-US" dirty="0"/>
              <a:t>    the </a:t>
            </a:r>
            <a:r>
              <a:rPr lang="en-US" dirty="0" err="1"/>
              <a:t>XCode</a:t>
            </a:r>
            <a:r>
              <a:rPr lang="en-US" dirty="0"/>
              <a:t> IDE was extended for iOS development (in addition to </a:t>
            </a:r>
            <a:r>
              <a:rPr lang="en-US" dirty="0" err="1"/>
              <a:t>MacOS</a:t>
            </a:r>
            <a:r>
              <a:rPr lang="en-US" dirty="0"/>
              <a:t>)</a:t>
            </a:r>
          </a:p>
          <a:p>
            <a:pPr marL="857250" lvl="1" indent="-342900">
              <a:buFont typeface="Wingdings" charset="2"/>
              <a:buChar char="§"/>
            </a:pPr>
            <a:endParaRPr lang="en-US" dirty="0"/>
          </a:p>
          <a:p>
            <a:pPr marL="114300" indent="0"/>
            <a:r>
              <a:rPr lang="en-US" dirty="0"/>
              <a:t>the iOS App Store opened in July 2008</a:t>
            </a:r>
          </a:p>
          <a:p>
            <a:pPr marL="865188" lvl="1" indent="-346075"/>
            <a:r>
              <a:rPr lang="en-US" dirty="0"/>
              <a:t>initially, 500 apps available</a:t>
            </a:r>
          </a:p>
          <a:p>
            <a:pPr marL="865188" lvl="1" indent="-346075"/>
            <a:r>
              <a:rPr lang="en-US" dirty="0"/>
              <a:t>by July 2017, 3+ million apps &amp; games available</a:t>
            </a:r>
          </a:p>
          <a:p>
            <a:pPr marL="865188" lvl="1" indent="-346075"/>
            <a:r>
              <a:rPr lang="en-US" dirty="0"/>
              <a:t>by July 2017, cumulative number of downloads exceeded 180 billion</a:t>
            </a:r>
          </a:p>
          <a:p>
            <a:pPr marL="114300" indent="0"/>
            <a:endParaRPr lang="en-US" dirty="0"/>
          </a:p>
          <a:p>
            <a:pPr marL="857250" lvl="1" indent="-342900">
              <a:buFont typeface="Wingdings" charset="2"/>
              <a:buChar char="§"/>
            </a:pPr>
            <a:endParaRPr lang="en-US" dirty="0"/>
          </a:p>
        </p:txBody>
      </p:sp>
      <p:sp>
        <p:nvSpPr>
          <p:cNvPr id="4" name="Slide Number Placeholder 3"/>
          <p:cNvSpPr>
            <a:spLocks noGrp="1"/>
          </p:cNvSpPr>
          <p:nvPr>
            <p:ph type="sldNum" sz="quarter" idx="12"/>
          </p:nvPr>
        </p:nvSpPr>
        <p:spPr/>
        <p:txBody>
          <a:bodyPr/>
          <a:lstStyle/>
          <a:p>
            <a:pPr>
              <a:defRPr/>
            </a:pPr>
            <a:fld id="{D01BCE71-86FF-2D4D-9B6A-184976F2D687}" type="slidenum">
              <a:rPr lang="en-US" smtClean="0"/>
              <a:pPr>
                <a:defRPr/>
              </a:pPr>
              <a:t>8</a:t>
            </a:fld>
            <a:endParaRPr lang="en-US"/>
          </a:p>
        </p:txBody>
      </p:sp>
    </p:spTree>
    <p:extLst>
      <p:ext uri="{BB962C8B-B14F-4D97-AF65-F5344CB8AC3E}">
        <p14:creationId xmlns:p14="http://schemas.microsoft.com/office/powerpoint/2010/main" val="1426852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iOS architecture</a:t>
            </a:r>
          </a:p>
        </p:txBody>
      </p:sp>
      <p:sp>
        <p:nvSpPr>
          <p:cNvPr id="3" name="Content Placeholder 2"/>
          <p:cNvSpPr>
            <a:spLocks noGrp="1"/>
          </p:cNvSpPr>
          <p:nvPr>
            <p:ph idx="1"/>
          </p:nvPr>
        </p:nvSpPr>
        <p:spPr/>
        <p:txBody>
          <a:bodyPr/>
          <a:lstStyle/>
          <a:p>
            <a:r>
              <a:rPr lang="en-US" dirty="0"/>
              <a:t>iOS is a layered architecture</a:t>
            </a:r>
          </a:p>
          <a:p>
            <a:pPr lvl="1"/>
            <a:r>
              <a:rPr lang="en-US" dirty="0"/>
              <a:t>apps interact with the hardware through well-defined system interfaces</a:t>
            </a:r>
          </a:p>
        </p:txBody>
      </p:sp>
      <p:sp>
        <p:nvSpPr>
          <p:cNvPr id="4" name="Slide Number Placeholder 3"/>
          <p:cNvSpPr>
            <a:spLocks noGrp="1"/>
          </p:cNvSpPr>
          <p:nvPr>
            <p:ph type="sldNum" sz="quarter" idx="12"/>
          </p:nvPr>
        </p:nvSpPr>
        <p:spPr/>
        <p:txBody>
          <a:bodyPr/>
          <a:lstStyle/>
          <a:p>
            <a:pPr>
              <a:defRPr/>
            </a:pPr>
            <a:fld id="{D01BCE71-86FF-2D4D-9B6A-184976F2D687}" type="slidenum">
              <a:rPr lang="en-US" smtClean="0"/>
              <a:pPr>
                <a:defRPr/>
              </a:pPr>
              <a:t>9</a:t>
            </a:fld>
            <a:endParaRPr lang="en-US"/>
          </a:p>
        </p:txBody>
      </p:sp>
      <p:pic>
        <p:nvPicPr>
          <p:cNvPr id="2050" name="Picture 2" descr="os architecture"/>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04800" y="3398069"/>
            <a:ext cx="3695700" cy="21336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4191000" y="4580692"/>
            <a:ext cx="3578506" cy="677108"/>
          </a:xfrm>
          <a:prstGeom prst="rect">
            <a:avLst/>
          </a:prstGeom>
          <a:noFill/>
          <a:ln>
            <a:solidFill>
              <a:schemeClr val="tx1"/>
            </a:solidFill>
          </a:ln>
        </p:spPr>
        <p:txBody>
          <a:bodyPr wrap="square" rtlCol="0">
            <a:spAutoFit/>
          </a:bodyPr>
          <a:lstStyle/>
          <a:p>
            <a:r>
              <a:rPr lang="en-US" sz="2000" dirty="0">
                <a:latin typeface="+mn-lt"/>
                <a:ea typeface="ＭＳ Ｐゴシック" charset="-128"/>
              </a:rPr>
              <a:t>higher-level features</a:t>
            </a:r>
          </a:p>
          <a:p>
            <a:pPr marL="342900" indent="-169863">
              <a:buFont typeface="Arial" charset="0"/>
              <a:buChar char="•"/>
            </a:pPr>
            <a:r>
              <a:rPr lang="en-US" sz="1800" dirty="0">
                <a:latin typeface="+mn-lt"/>
                <a:ea typeface="ＭＳ Ｐゴシック" charset="-128"/>
              </a:rPr>
              <a:t>contacts, iCloud, location, motion, </a:t>
            </a:r>
            <a:r>
              <a:rPr lang="mr-IN" sz="1800" dirty="0">
                <a:latin typeface="+mn-lt"/>
                <a:ea typeface="ＭＳ Ｐゴシック" charset="-128"/>
              </a:rPr>
              <a:t>…</a:t>
            </a:r>
            <a:endParaRPr lang="en-US" sz="1800" dirty="0">
              <a:latin typeface="+mn-lt"/>
              <a:ea typeface="ＭＳ Ｐゴシック" charset="-128"/>
            </a:endParaRPr>
          </a:p>
        </p:txBody>
      </p:sp>
      <p:sp>
        <p:nvSpPr>
          <p:cNvPr id="10" name="TextBox 9"/>
          <p:cNvSpPr txBox="1"/>
          <p:nvPr/>
        </p:nvSpPr>
        <p:spPr>
          <a:xfrm>
            <a:off x="4191000" y="3617893"/>
            <a:ext cx="3577059" cy="677108"/>
          </a:xfrm>
          <a:prstGeom prst="rect">
            <a:avLst/>
          </a:prstGeom>
          <a:noFill/>
          <a:ln>
            <a:solidFill>
              <a:schemeClr val="tx1"/>
            </a:solidFill>
          </a:ln>
        </p:spPr>
        <p:txBody>
          <a:bodyPr wrap="square" rtlCol="0">
            <a:spAutoFit/>
          </a:bodyPr>
          <a:lstStyle/>
          <a:p>
            <a:r>
              <a:rPr lang="en-US" sz="2000" dirty="0">
                <a:latin typeface="+mn-lt"/>
                <a:ea typeface="ＭＳ Ｐゴシック" charset="-128"/>
              </a:rPr>
              <a:t>graphics &amp; A/V technology</a:t>
            </a:r>
          </a:p>
          <a:p>
            <a:pPr marL="342900" indent="-169863">
              <a:buFont typeface="Arial" charset="0"/>
              <a:buChar char="•"/>
            </a:pPr>
            <a:r>
              <a:rPr lang="en-US" sz="1800" dirty="0">
                <a:latin typeface="+mn-lt"/>
                <a:ea typeface="ＭＳ Ｐゴシック" charset="-128"/>
              </a:rPr>
              <a:t>images, animation, media player</a:t>
            </a:r>
          </a:p>
        </p:txBody>
      </p:sp>
      <p:sp>
        <p:nvSpPr>
          <p:cNvPr id="11" name="TextBox 10"/>
          <p:cNvSpPr txBox="1"/>
          <p:nvPr/>
        </p:nvSpPr>
        <p:spPr>
          <a:xfrm>
            <a:off x="4191000" y="2667000"/>
            <a:ext cx="3577059" cy="677108"/>
          </a:xfrm>
          <a:prstGeom prst="rect">
            <a:avLst/>
          </a:prstGeom>
          <a:noFill/>
          <a:ln>
            <a:solidFill>
              <a:schemeClr val="tx1"/>
            </a:solidFill>
          </a:ln>
        </p:spPr>
        <p:txBody>
          <a:bodyPr wrap="square" rtlCol="0">
            <a:spAutoFit/>
          </a:bodyPr>
          <a:lstStyle/>
          <a:p>
            <a:r>
              <a:rPr lang="en-US" sz="2000" dirty="0">
                <a:latin typeface="+mn-lt"/>
                <a:ea typeface="ＭＳ Ｐゴシック" charset="-128"/>
              </a:rPr>
              <a:t>basic application support</a:t>
            </a:r>
          </a:p>
          <a:p>
            <a:pPr marL="342900" indent="-169863">
              <a:buFont typeface="Arial" charset="0"/>
              <a:buChar char="•"/>
            </a:pPr>
            <a:r>
              <a:rPr lang="en-US" sz="1800" dirty="0">
                <a:latin typeface="+mn-lt"/>
                <a:ea typeface="ＭＳ Ｐゴシック" charset="-128"/>
              </a:rPr>
              <a:t>multitasking, touch input, </a:t>
            </a:r>
            <a:r>
              <a:rPr lang="en-US" sz="1800" dirty="0" err="1">
                <a:latin typeface="+mn-lt"/>
                <a:ea typeface="ＭＳ Ｐゴシック" charset="-128"/>
              </a:rPr>
              <a:t>UIKit</a:t>
            </a:r>
            <a:r>
              <a:rPr lang="en-US" sz="1800" dirty="0">
                <a:latin typeface="+mn-lt"/>
                <a:ea typeface="ＭＳ Ｐゴシック" charset="-128"/>
              </a:rPr>
              <a:t>, </a:t>
            </a:r>
            <a:r>
              <a:rPr lang="mr-IN" sz="1800" dirty="0">
                <a:latin typeface="+mn-lt"/>
                <a:ea typeface="ＭＳ Ｐゴシック" charset="-128"/>
              </a:rPr>
              <a:t>…</a:t>
            </a:r>
            <a:endParaRPr lang="en-US" sz="1800" dirty="0">
              <a:latin typeface="+mn-lt"/>
              <a:ea typeface="ＭＳ Ｐゴシック" charset="-128"/>
            </a:endParaRPr>
          </a:p>
        </p:txBody>
      </p:sp>
      <p:sp>
        <p:nvSpPr>
          <p:cNvPr id="12" name="TextBox 11"/>
          <p:cNvSpPr txBox="1"/>
          <p:nvPr/>
        </p:nvSpPr>
        <p:spPr>
          <a:xfrm>
            <a:off x="4191000" y="5571292"/>
            <a:ext cx="3578506" cy="677108"/>
          </a:xfrm>
          <a:prstGeom prst="rect">
            <a:avLst/>
          </a:prstGeom>
          <a:noFill/>
          <a:ln>
            <a:solidFill>
              <a:schemeClr val="tx1"/>
            </a:solidFill>
          </a:ln>
        </p:spPr>
        <p:txBody>
          <a:bodyPr wrap="square" rtlCol="0">
            <a:spAutoFit/>
          </a:bodyPr>
          <a:lstStyle/>
          <a:p>
            <a:r>
              <a:rPr lang="en-US" sz="2000" dirty="0">
                <a:latin typeface="+mn-lt"/>
                <a:ea typeface="ＭＳ Ｐゴシック" charset="-128"/>
              </a:rPr>
              <a:t>low-level features</a:t>
            </a:r>
          </a:p>
          <a:p>
            <a:pPr marL="342900" indent="-169863">
              <a:buFont typeface="Arial" charset="0"/>
              <a:buChar char="•"/>
            </a:pPr>
            <a:r>
              <a:rPr lang="en-US" sz="1800" dirty="0">
                <a:latin typeface="+mn-lt"/>
                <a:ea typeface="ＭＳ Ｐゴシック" charset="-128"/>
              </a:rPr>
              <a:t>external accessories, Bluetooth, </a:t>
            </a:r>
            <a:r>
              <a:rPr lang="mr-IN" sz="1800" dirty="0">
                <a:latin typeface="+mn-lt"/>
                <a:ea typeface="ＭＳ Ｐゴシック" charset="-128"/>
              </a:rPr>
              <a:t>…</a:t>
            </a:r>
            <a:endParaRPr lang="en-US" sz="1800" dirty="0">
              <a:latin typeface="+mn-lt"/>
              <a:ea typeface="ＭＳ Ｐゴシック" charset="-128"/>
            </a:endParaRPr>
          </a:p>
        </p:txBody>
      </p:sp>
      <p:cxnSp>
        <p:nvCxnSpPr>
          <p:cNvPr id="13" name="Straight Connector 12"/>
          <p:cNvCxnSpPr/>
          <p:nvPr/>
        </p:nvCxnSpPr>
        <p:spPr bwMode="auto">
          <a:xfrm flipV="1">
            <a:off x="3810000" y="3344109"/>
            <a:ext cx="381000" cy="27378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 name="Straight Connector 15"/>
          <p:cNvCxnSpPr>
            <a:stCxn id="10" idx="1"/>
          </p:cNvCxnSpPr>
          <p:nvPr/>
        </p:nvCxnSpPr>
        <p:spPr bwMode="auto">
          <a:xfrm flipH="1">
            <a:off x="3810000" y="3956447"/>
            <a:ext cx="381000" cy="234553"/>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8" name="Straight Connector 17"/>
          <p:cNvCxnSpPr>
            <a:stCxn id="9" idx="1"/>
          </p:cNvCxnSpPr>
          <p:nvPr/>
        </p:nvCxnSpPr>
        <p:spPr bwMode="auto">
          <a:xfrm flipH="1" flipV="1">
            <a:off x="3810000" y="4724400"/>
            <a:ext cx="381000" cy="194846"/>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0" name="Straight Connector 19"/>
          <p:cNvCxnSpPr/>
          <p:nvPr/>
        </p:nvCxnSpPr>
        <p:spPr bwMode="auto">
          <a:xfrm flipH="1" flipV="1">
            <a:off x="3810000" y="5334000"/>
            <a:ext cx="381000" cy="237292"/>
          </a:xfrm>
          <a:prstGeom prst="line">
            <a:avLst/>
          </a:prstGeom>
          <a:solidFill>
            <a:schemeClr val="accent1"/>
          </a:solidFill>
          <a:ln w="12700" cap="flat" cmpd="sng" algn="ctr">
            <a:solidFill>
              <a:schemeClr val="tx1"/>
            </a:solidFill>
            <a:prstDash val="solid"/>
            <a:round/>
            <a:headEnd type="none" w="sm" len="sm"/>
            <a:tailEnd type="none" w="sm" len="sm"/>
          </a:ln>
          <a:effectLst/>
        </p:spPr>
      </p:cxnSp>
    </p:spTree>
    <p:extLst>
      <p:ext uri="{BB962C8B-B14F-4D97-AF65-F5344CB8AC3E}">
        <p14:creationId xmlns:p14="http://schemas.microsoft.com/office/powerpoint/2010/main" val="1924822295"/>
      </p:ext>
    </p:extLst>
  </p:cSld>
  <p:clrMapOvr>
    <a:masterClrMapping/>
  </p:clrMapOvr>
</p:sld>
</file>

<file path=ppt/theme/theme1.xml><?xml version="1.0" encoding="utf-8"?>
<a:theme xmlns:a="http://schemas.openxmlformats.org/drawingml/2006/main" name="Blank Presentation">
  <a:themeElements>
    <a:clrScheme name="">
      <a:dk1>
        <a:srgbClr val="000000"/>
      </a:dk1>
      <a:lt1>
        <a:srgbClr val="FFFFFF"/>
      </a:lt1>
      <a:dk2>
        <a:srgbClr val="FF0033"/>
      </a:dk2>
      <a:lt2>
        <a:srgbClr val="969696"/>
      </a:lt2>
      <a:accent1>
        <a:srgbClr val="00CC99"/>
      </a:accent1>
      <a:accent2>
        <a:srgbClr val="3333CC"/>
      </a:accent2>
      <a:accent3>
        <a:srgbClr val="FFFFFF"/>
      </a:accent3>
      <a:accent4>
        <a:srgbClr val="000000"/>
      </a:accent4>
      <a:accent5>
        <a:srgbClr val="AAE2CA"/>
      </a:accent5>
      <a:accent6>
        <a:srgbClr val="2D2DB9"/>
      </a:accent6>
      <a:hlink>
        <a:srgbClr val="6699FF"/>
      </a:hlink>
      <a:folHlink>
        <a:srgbClr val="B2B2B2"/>
      </a:folHlink>
    </a:clrScheme>
    <a:fontScheme name="Blank Presentation">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4657</TotalTime>
  <Words>546</Words>
  <Application>Microsoft Macintosh PowerPoint</Application>
  <PresentationFormat>Custom</PresentationFormat>
  <Paragraphs>85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Narrow</vt:lpstr>
      <vt:lpstr>Cambria</vt:lpstr>
      <vt:lpstr>Times New Roman</vt:lpstr>
      <vt:lpstr>Wingdings</vt:lpstr>
      <vt:lpstr>Blank Presentation</vt:lpstr>
      <vt:lpstr>PowerPoint Presentation</vt:lpstr>
      <vt:lpstr>Vendor market share: worldwide</vt:lpstr>
      <vt:lpstr>iOS market share: worldwide</vt:lpstr>
      <vt:lpstr>Vendor market share: U.S.</vt:lpstr>
      <vt:lpstr>iOS market share: U.S.</vt:lpstr>
      <vt:lpstr>Profits vs. volume</vt:lpstr>
      <vt:lpstr>Downloads vs. profits</vt:lpstr>
      <vt:lpstr>iOS history</vt:lpstr>
      <vt:lpstr>iOS architecture</vt:lpstr>
      <vt:lpstr>iOS development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and History</dc:title>
  <dc:creator>Dave Reed</dc:creator>
  <cp:lastModifiedBy>Reed, Dave W</cp:lastModifiedBy>
  <cp:revision>143</cp:revision>
  <cp:lastPrinted>2001-09-04T05:55:52Z</cp:lastPrinted>
  <dcterms:created xsi:type="dcterms:W3CDTF">2014-01-09T17:37:42Z</dcterms:created>
  <dcterms:modified xsi:type="dcterms:W3CDTF">2019-01-21T22:23:55Z</dcterms:modified>
</cp:coreProperties>
</file>