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6" r:id="rId3"/>
    <p:sldId id="347" r:id="rId4"/>
    <p:sldId id="348" r:id="rId5"/>
    <p:sldId id="349" r:id="rId6"/>
    <p:sldId id="350" r:id="rId7"/>
    <p:sldId id="351" r:id="rId8"/>
    <p:sldId id="353" r:id="rId9"/>
    <p:sldId id="342" r:id="rId10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/>
    <p:restoredTop sz="93304"/>
  </p:normalViewPr>
  <p:slideViewPr>
    <p:cSldViewPr>
      <p:cViewPr varScale="1">
        <p:scale>
          <a:sx n="77" d="100"/>
          <a:sy n="77" d="100"/>
        </p:scale>
        <p:origin x="184" y="1120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B144A16-5894-374C-ACEF-76F451C3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45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3BFCB2D-CB62-6141-8FFD-A6E926A9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CEA7-4A2C-4D43-9B34-0435684F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7FF8-7CAF-5343-9930-70CB36F3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CE71-86FF-2D4D-9B6A-184976F2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A4BD-E869-1941-BE68-8CA6AC1B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6DAF-8BCA-7B4B-9D56-DA6E596B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33D6-78FA-4B40-AB29-10883BEA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D22D-030E-5D4D-8320-0CB2C53C2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B618-44CA-144C-8C6B-CE2B9E0B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7962-4958-0D43-99DD-D7D9BECE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B64E-B1BE-B645-A0ED-32F30143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E671465-AB2E-B842-83CF-FCA7566E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AB0971-14C9-4D42-A9A9-21C28789A14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581: Mobile App Development</a:t>
            </a:r>
            <a:endParaRPr lang="en-US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endParaRPr lang="en-US" sz="16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Spring 2019</a:t>
            </a: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1600200" y="3048000"/>
            <a:ext cx="640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lvl="2" indent="-342900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Future of mobile</a:t>
            </a:r>
            <a:r>
              <a:rPr lang="en-US" dirty="0">
                <a:latin typeface="Arial Narrow" charset="0"/>
              </a:rPr>
              <a:t>	</a:t>
            </a:r>
          </a:p>
          <a:p>
            <a:pPr marL="506413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800" dirty="0">
              <a:latin typeface="Arial Narrow" charset="0"/>
            </a:endParaRP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Hacker Noon: The Future of App Development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DCI: Future of App Development 2018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Value Coders: Mobile App Development Trends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 err="1">
                <a:latin typeface="Arial Narrow" charset="0"/>
              </a:rPr>
              <a:t>Fingent</a:t>
            </a:r>
            <a:r>
              <a:rPr lang="en-US" sz="2000" dirty="0">
                <a:latin typeface="Arial Narrow" charset="0"/>
              </a:rPr>
              <a:t>: Top Technologies Used to Develop Mobile Apps</a:t>
            </a:r>
          </a:p>
          <a:p>
            <a:pPr marL="781050" indent="-342900">
              <a:buFont typeface="Wingdings" charset="2"/>
              <a:buChar char="§"/>
            </a:pPr>
            <a:endParaRPr lang="en-US" sz="20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02109-549E-CC4B-8D20-FA94ECCD3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2819400"/>
            <a:ext cx="6303614" cy="3429000"/>
          </a:xfrm>
        </p:spPr>
        <p:txBody>
          <a:bodyPr/>
          <a:lstStyle/>
          <a:p>
            <a:r>
              <a:rPr lang="en-US" dirty="0"/>
              <a:t>app usage continues to grow and revenue mounts</a:t>
            </a:r>
          </a:p>
          <a:p>
            <a:pPr lvl="1"/>
            <a:r>
              <a:rPr lang="en-US" dirty="0"/>
              <a:t>in 2017, 2.8+ million Android apps; 2.2+ million iOS apps</a:t>
            </a:r>
          </a:p>
          <a:p>
            <a:pPr lvl="1"/>
            <a:r>
              <a:rPr lang="en-US" dirty="0"/>
              <a:t>app revenues to exceed $189 million by 2020</a:t>
            </a:r>
          </a:p>
          <a:p>
            <a:endParaRPr lang="en-US" dirty="0"/>
          </a:p>
          <a:p>
            <a:r>
              <a:rPr lang="en-US" dirty="0"/>
              <a:t>however, a majority of users download 0 apps/month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D3EE-6CBA-6E42-8D56-2B85A349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E9A94-297F-8946-861A-5D33C764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217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0A0377-104C-BF4A-A69C-6AA1D5756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475" y="2590800"/>
            <a:ext cx="2362200" cy="1756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5CA127-F5BB-8041-8574-E7F4010E2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661" y="4823529"/>
            <a:ext cx="3047014" cy="160148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D6B111-205B-4C45-A644-5DE6D7B74FCD}"/>
              </a:ext>
            </a:extLst>
          </p:cNvPr>
          <p:cNvCxnSpPr/>
          <p:nvPr/>
        </p:nvCxnSpPr>
        <p:spPr bwMode="auto">
          <a:xfrm>
            <a:off x="0" y="2379088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thickThin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B486EA-0A0C-AE4C-B328-D7C032F1EF2D}"/>
              </a:ext>
            </a:extLst>
          </p:cNvPr>
          <p:cNvSpPr txBox="1"/>
          <p:nvPr/>
        </p:nvSpPr>
        <p:spPr>
          <a:xfrm>
            <a:off x="685800" y="51816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98425"/>
            <a:r>
              <a:rPr lang="en-US" sz="1800" i="1" dirty="0">
                <a:latin typeface="+mn-lt"/>
                <a:ea typeface="ＭＳ Ｐゴシック" charset="-128"/>
              </a:rPr>
              <a:t>“The mobile app boom kicked off in July 2008, when Apple introduced the App Store. Now it is over.”</a:t>
            </a:r>
          </a:p>
          <a:p>
            <a:pPr algn="r"/>
            <a:r>
              <a:rPr lang="en-US" sz="1800" i="1" dirty="0">
                <a:latin typeface="+mn-lt"/>
                <a:ea typeface="ＭＳ Ｐゴシック" charset="-128"/>
              </a:rPr>
              <a:t>-- Peter Kafka, </a:t>
            </a:r>
            <a:r>
              <a:rPr lang="en-US" sz="1800" i="1" dirty="0" err="1">
                <a:latin typeface="+mn-lt"/>
                <a:ea typeface="ＭＳ Ｐゴシック" charset="-128"/>
              </a:rPr>
              <a:t>recode.net</a:t>
            </a:r>
            <a:r>
              <a:rPr lang="en-US" sz="1800" i="1" dirty="0">
                <a:latin typeface="+mn-lt"/>
                <a:ea typeface="ＭＳ Ｐゴシック" charset="-128"/>
              </a:rPr>
              <a:t>, 2016</a:t>
            </a:r>
          </a:p>
          <a:p>
            <a:pPr algn="r"/>
            <a:endParaRPr lang="en-US" sz="1800" i="1" dirty="0">
              <a:latin typeface="+mn-lt"/>
              <a:ea typeface="ＭＳ Ｐゴシック" charset="-128"/>
            </a:endParaRPr>
          </a:p>
          <a:p>
            <a:r>
              <a:rPr lang="en-US" sz="1800" dirty="0">
                <a:solidFill>
                  <a:schemeClr val="tx2"/>
                </a:solidFill>
                <a:latin typeface="+mn-lt"/>
                <a:ea typeface="ＭＳ Ｐゴシック" charset="-128"/>
              </a:rPr>
              <a:t>IS THE APP BOOM REALLY OVER?</a:t>
            </a:r>
          </a:p>
        </p:txBody>
      </p:sp>
    </p:spTree>
    <p:extLst>
      <p:ext uri="{BB962C8B-B14F-4D97-AF65-F5344CB8AC3E}">
        <p14:creationId xmlns:p14="http://schemas.microsoft.com/office/powerpoint/2010/main" val="13294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8901-675E-4849-9399-04372F08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Hacker Noon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9FB6-FE7E-E549-9A1F-0B7E4ED8A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702675" cy="5257800"/>
          </a:xfrm>
        </p:spPr>
        <p:txBody>
          <a:bodyPr/>
          <a:lstStyle/>
          <a:p>
            <a:r>
              <a:rPr lang="en-US" dirty="0"/>
              <a:t>claim: people want to use apps, but they're sick of downloading them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in the future, apps will need to speak to each other, the same way IoT works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the cloud and its ability to connect things via APIs is essential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low-code approach: rapid design &amp; development, minimal coding via 3</a:t>
            </a:r>
            <a:r>
              <a:rPr lang="en-US" baseline="30000" dirty="0"/>
              <a:t>rd</a:t>
            </a:r>
            <a:r>
              <a:rPr lang="en-US" dirty="0"/>
              <a:t> party APIs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can led to lower cost, fewer bugs &amp; greater accessibility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e.g., Uber app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dirty="0"/>
              <a:t>Box for storage, Google for maps, Braintree for payments,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dirty="0"/>
              <a:t>Twilio for messaging, SendGrid for email</a:t>
            </a:r>
          </a:p>
          <a:p>
            <a:pPr marL="1257300" lvl="2" indent="-342900">
              <a:buFont typeface="Wingdings" pitchFamily="2" charset="2"/>
              <a:buChar char="ü"/>
            </a:pPr>
            <a:endParaRPr lang="en-US" dirty="0"/>
          </a:p>
          <a:p>
            <a:pPr marL="1257300" lvl="2" indent="-342900">
              <a:buFont typeface="Wingdings" pitchFamily="2" charset="2"/>
              <a:buChar char="ü"/>
            </a:pPr>
            <a:endParaRPr lang="en-US" dirty="0"/>
          </a:p>
          <a:p>
            <a:pPr marL="114300" indent="0"/>
            <a:r>
              <a:rPr lang="en-US" dirty="0"/>
              <a:t>conclusion: app developers should hone their skills in data science, cloud operations &amp; security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C4E0-ADE6-F948-B6B0-B4FCAA13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D3EE-6CBA-6E42-8D56-2B85A349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D6B111-205B-4C45-A644-5DE6D7B74FCD}"/>
              </a:ext>
            </a:extLst>
          </p:cNvPr>
          <p:cNvCxnSpPr/>
          <p:nvPr/>
        </p:nvCxnSpPr>
        <p:spPr bwMode="auto">
          <a:xfrm>
            <a:off x="0" y="2819400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thickThin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8498229-9729-3B4E-98D4-2054CEC1A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723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18151-D10C-B342-A66F-0248AE23E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60056"/>
            <a:ext cx="3612920" cy="4190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1ED085-C8BA-4845-B3D1-0F36F19F1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363" y="3048000"/>
            <a:ext cx="4443925" cy="40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4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D3EE-6CBA-6E42-8D56-2B85A349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7D939-007F-AE41-B8F5-9896DB9F6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62" y="1354975"/>
            <a:ext cx="4333438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F38B9-BBEF-F343-859F-B46958B14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23" y="1447800"/>
            <a:ext cx="4502077" cy="4953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053A4C-4720-B442-A241-9FB1FC5B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Dot Com </a:t>
            </a:r>
            <a:r>
              <a:rPr lang="en-US" dirty="0" err="1"/>
              <a:t>Infoway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D3EE-6CBA-6E42-8D56-2B85A349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D6B111-205B-4C45-A644-5DE6D7B74FCD}"/>
              </a:ext>
            </a:extLst>
          </p:cNvPr>
          <p:cNvCxnSpPr/>
          <p:nvPr/>
        </p:nvCxnSpPr>
        <p:spPr bwMode="auto">
          <a:xfrm>
            <a:off x="0" y="2590800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thickThin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4B429E8-DA2C-1D4B-99DE-715CCE3D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" y="1466"/>
            <a:ext cx="9601200" cy="238927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8EA901-E6AF-C04E-9192-A5FDCB3F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714656"/>
            <a:ext cx="8702675" cy="3838544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Accelerated Mobile Pages (AMP) are changing the Web app landscape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AR &amp; VR will show some magic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Artificial Intelligence is real now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Cloud driven mobile apps are on the rise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Enterprise apps &amp; micro-apps will advance further</a:t>
            </a:r>
          </a:p>
        </p:txBody>
      </p:sp>
      <p:pic>
        <p:nvPicPr>
          <p:cNvPr id="1026" name="Picture 2" descr="https://www.valuecoders.com/blog/wp-content/uploads/2016/12/AR-VR-market-size-2025.png">
            <a:extLst>
              <a:ext uri="{FF2B5EF4-FFF2-40B4-BE49-F238E27FC236}">
                <a16:creationId xmlns:a16="http://schemas.microsoft.com/office/drawing/2014/main" id="{AD9C2670-BDD8-7445-BF8B-1FFCBFAE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334" y="3301643"/>
            <a:ext cx="2916866" cy="2184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valuecoders.com/blog/wp-content/uploads/2016/11/cloud-mobile-data-mobile-application-development-trends.jpg">
            <a:extLst>
              <a:ext uri="{FF2B5EF4-FFF2-40B4-BE49-F238E27FC236}">
                <a16:creationId xmlns:a16="http://schemas.microsoft.com/office/drawing/2014/main" id="{1B965CAA-75A6-014A-813A-4954C0BA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606646"/>
            <a:ext cx="3733800" cy="15409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1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D3EE-6CBA-6E42-8D56-2B85A349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8EA901-E6AF-C04E-9192-A5FDCB3F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91686"/>
            <a:ext cx="4712160" cy="4094714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More focus on security in apps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Wearable devices are getting attention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M-commerce is becoming a new standard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Internet of Things will be much bigger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Beacons &amp; location based servers are on the rise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Swift is much swifter now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E373C5-F3D1-DE43-9A6D-3A3591C1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Value Coders</a:t>
            </a:r>
          </a:p>
        </p:txBody>
      </p:sp>
      <p:pic>
        <p:nvPicPr>
          <p:cNvPr id="2050" name="Picture 2" descr="https://www.valuecoders.com/blog/wp-content/uploads/2016/11/Top-security-concerns.png">
            <a:extLst>
              <a:ext uri="{FF2B5EF4-FFF2-40B4-BE49-F238E27FC236}">
                <a16:creationId xmlns:a16="http://schemas.microsoft.com/office/drawing/2014/main" id="{65DB2A00-ED0E-D642-89DD-CA766610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280" y="426153"/>
            <a:ext cx="3537065" cy="14892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valuecoders.com/blog/wp-content/uploads/2016/12/IoT-growth.png">
            <a:extLst>
              <a:ext uri="{FF2B5EF4-FFF2-40B4-BE49-F238E27FC236}">
                <a16:creationId xmlns:a16="http://schemas.microsoft.com/office/drawing/2014/main" id="{45EAA526-9A03-D443-87C6-239A6DFB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228" y="2057400"/>
            <a:ext cx="3557728" cy="17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valuecoders.com/blog/wp-content/uploads/2016/12/How-beacon-works.jpg">
            <a:extLst>
              <a:ext uri="{FF2B5EF4-FFF2-40B4-BE49-F238E27FC236}">
                <a16:creationId xmlns:a16="http://schemas.microsoft.com/office/drawing/2014/main" id="{53A3EC8F-A536-AC42-8215-D8D05BBA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279" y="3962400"/>
            <a:ext cx="3537065" cy="951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valuecoders.com/blog/wp-content/uploads/2016/12/Swift-and-other-programming-languages.png">
            <a:extLst>
              <a:ext uri="{FF2B5EF4-FFF2-40B4-BE49-F238E27FC236}">
                <a16:creationId xmlns:a16="http://schemas.microsoft.com/office/drawing/2014/main" id="{CCD9B469-7615-7745-A4D5-69BDCE82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892" y="5116302"/>
            <a:ext cx="3537064" cy="19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0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D3EE-6CBA-6E42-8D56-2B85A349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D6B111-205B-4C45-A644-5DE6D7B74FCD}"/>
              </a:ext>
            </a:extLst>
          </p:cNvPr>
          <p:cNvCxnSpPr/>
          <p:nvPr/>
        </p:nvCxnSpPr>
        <p:spPr bwMode="auto">
          <a:xfrm>
            <a:off x="0" y="1828800"/>
            <a:ext cx="9601200" cy="0"/>
          </a:xfrm>
          <a:prstGeom prst="line">
            <a:avLst/>
          </a:prstGeom>
          <a:solidFill>
            <a:schemeClr val="accent1"/>
          </a:solidFill>
          <a:ln w="12700" cap="flat" cmpd="thickThin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8EA901-E6AF-C04E-9192-A5FDCB3F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363593"/>
            <a:ext cx="2362199" cy="4190995"/>
          </a:xfrm>
        </p:spPr>
        <p:txBody>
          <a:bodyPr/>
          <a:lstStyle/>
          <a:p>
            <a:pPr marL="0" indent="0">
              <a:spcAft>
                <a:spcPts val="0"/>
              </a:spcAft>
            </a:pPr>
            <a:r>
              <a:rPr lang="en-US" dirty="0"/>
              <a:t>Top development languages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Swift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C++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Java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HTML5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PHP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6213A7-99C6-0047-8D3C-856BDAA5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38"/>
            <a:ext cx="9601200" cy="170843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C48FC2-B937-134C-9660-DCA4AE2A9F4A}"/>
              </a:ext>
            </a:extLst>
          </p:cNvPr>
          <p:cNvSpPr txBox="1">
            <a:spLocks/>
          </p:cNvSpPr>
          <p:nvPr/>
        </p:nvSpPr>
        <p:spPr bwMode="auto">
          <a:xfrm>
            <a:off x="3619500" y="2362204"/>
            <a:ext cx="2362199" cy="41909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kern="0" dirty="0"/>
              <a:t>Top development tools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/>
                </a:solidFill>
              </a:rPr>
              <a:t>PhoneGap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 err="1">
                <a:solidFill>
                  <a:schemeClr val="tx1"/>
                </a:solidFill>
              </a:rPr>
              <a:t>Appcelerator</a:t>
            </a:r>
            <a:endParaRPr lang="en-US" sz="2000" kern="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 err="1">
                <a:solidFill>
                  <a:schemeClr val="tx1"/>
                </a:solidFill>
              </a:rPr>
              <a:t>RhoMobile</a:t>
            </a:r>
            <a:endParaRPr lang="en-US" sz="2000" kern="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 err="1">
                <a:solidFill>
                  <a:schemeClr val="tx1"/>
                </a:solidFill>
              </a:rPr>
              <a:t>WidgetPad</a:t>
            </a:r>
            <a:endParaRPr lang="en-US" sz="2000" kern="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 err="1">
                <a:solidFill>
                  <a:schemeClr val="tx1"/>
                </a:solidFill>
              </a:rPr>
              <a:t>MoSync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65DCF4-333C-8540-BA9B-050BDEDC2620}"/>
              </a:ext>
            </a:extLst>
          </p:cNvPr>
          <p:cNvSpPr txBox="1">
            <a:spLocks/>
          </p:cNvSpPr>
          <p:nvPr/>
        </p:nvSpPr>
        <p:spPr bwMode="auto">
          <a:xfrm>
            <a:off x="6248400" y="2362204"/>
            <a:ext cx="2819400" cy="41909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kern="0" dirty="0"/>
              <a:t>Trending development frameworks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/>
                </a:solidFill>
              </a:rPr>
              <a:t>Flutter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/>
                </a:solidFill>
              </a:rPr>
              <a:t>React Native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/>
                </a:solidFill>
              </a:rPr>
              <a:t>Ionic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/>
                </a:solidFill>
              </a:rPr>
              <a:t>Xamarin</a:t>
            </a:r>
          </a:p>
        </p:txBody>
      </p:sp>
    </p:spTree>
    <p:extLst>
      <p:ext uri="{BB962C8B-B14F-4D97-AF65-F5344CB8AC3E}">
        <p14:creationId xmlns:p14="http://schemas.microsoft.com/office/powerpoint/2010/main" val="275110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ABE2-A592-704D-9DDE-09D119B9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D82E-6780-0D45-9293-44B63178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2" y="1438275"/>
            <a:ext cx="8702675" cy="5715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first three articles are different views of the future of mobile development. Describe three (3) things you found interesting and useful from these articles.</a:t>
            </a:r>
          </a:p>
          <a:p>
            <a:pPr marL="457200" indent="-457200">
              <a:lnSpc>
                <a:spcPct val="8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Which of the three articles did you find most compelling? Explain why?</a:t>
            </a:r>
          </a:p>
          <a:p>
            <a:pPr marL="457200" indent="-457200">
              <a:lnSpc>
                <a:spcPct val="8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fourth article, from </a:t>
            </a:r>
            <a:r>
              <a:rPr lang="en-US" dirty="0" err="1">
                <a:solidFill>
                  <a:schemeClr val="tx1"/>
                </a:solidFill>
              </a:rPr>
              <a:t>Fingent</a:t>
            </a:r>
            <a:r>
              <a:rPr lang="en-US" dirty="0">
                <a:solidFill>
                  <a:schemeClr val="tx1"/>
                </a:solidFill>
              </a:rPr>
              <a:t>, lists different technologies that can be used to develop apps. It lists five tools that are commonly used: PhoneGap, </a:t>
            </a:r>
            <a:r>
              <a:rPr lang="en-US" dirty="0" err="1">
                <a:solidFill>
                  <a:schemeClr val="tx1"/>
                </a:solidFill>
              </a:rPr>
              <a:t>Appcellerator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RhoMobile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WidgetPad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 err="1">
                <a:solidFill>
                  <a:schemeClr val="tx1"/>
                </a:solidFill>
              </a:rPr>
              <a:t>MoSync</a:t>
            </a:r>
            <a:r>
              <a:rPr lang="en-US" dirty="0">
                <a:solidFill>
                  <a:schemeClr val="tx1"/>
                </a:solidFill>
              </a:rPr>
              <a:t>. Scan the Web site for one of these tools and describe one fact that you learned about the tool from that 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87C22-36D7-6C47-A5DF-9A2D4530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9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4977</TotalTime>
  <Words>426</Words>
  <Application>Microsoft Macintosh PowerPoint</Application>
  <PresentationFormat>Custom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Times New Roman</vt:lpstr>
      <vt:lpstr>Wingdings</vt:lpstr>
      <vt:lpstr>Blank Presentation</vt:lpstr>
      <vt:lpstr>PowerPoint Presentation</vt:lpstr>
      <vt:lpstr>PowerPoint Presentation</vt:lpstr>
      <vt:lpstr>Hacker Noon</vt:lpstr>
      <vt:lpstr>PowerPoint Presentation</vt:lpstr>
      <vt:lpstr>Dot Com Infoway</vt:lpstr>
      <vt:lpstr>PowerPoint Presentation</vt:lpstr>
      <vt:lpstr>Value Coders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168</cp:revision>
  <cp:lastPrinted>2001-09-04T05:55:52Z</cp:lastPrinted>
  <dcterms:created xsi:type="dcterms:W3CDTF">2014-01-09T17:37:42Z</dcterms:created>
  <dcterms:modified xsi:type="dcterms:W3CDTF">2019-04-16T03:04:30Z</dcterms:modified>
</cp:coreProperties>
</file>