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57" r:id="rId3"/>
    <p:sldId id="432" r:id="rId4"/>
    <p:sldId id="433" r:id="rId5"/>
    <p:sldId id="434" r:id="rId6"/>
    <p:sldId id="425" r:id="rId7"/>
    <p:sldId id="435" r:id="rId8"/>
    <p:sldId id="436" r:id="rId9"/>
    <p:sldId id="437" r:id="rId10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5"/>
    <p:restoredTop sz="93324"/>
  </p:normalViewPr>
  <p:slideViewPr>
    <p:cSldViewPr>
      <p:cViewPr varScale="1">
        <p:scale>
          <a:sx n="83" d="100"/>
          <a:sy n="83" d="100"/>
        </p:scale>
        <p:origin x="192" y="640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B144A16-5894-374C-ACEF-76F451C3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945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3BFCB2D-CB62-6141-8FFD-A6E926A9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CEA7-4A2C-4D43-9B34-0435684F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7FF8-7CAF-5343-9930-70CB36F3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CE71-86FF-2D4D-9B6A-184976F2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A4BD-E869-1941-BE68-8CA6AC1B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6DAF-8BCA-7B4B-9D56-DA6E596B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33D6-78FA-4B40-AB29-10883BEA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D22D-030E-5D4D-8320-0CB2C53C2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B618-44CA-144C-8C6B-CE2B9E0B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7962-4958-0D43-99DD-D7D9BECE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B64E-B1BE-B645-A0ED-32F30143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E671465-AB2E-B842-83CF-FCA7566E0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AB0971-14C9-4D42-A9A9-21C28789A14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581: Mobile App Development</a:t>
            </a:r>
            <a:endParaRPr lang="en-US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endParaRPr lang="en-US" sz="16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>
                <a:solidFill>
                  <a:srgbClr val="FF0033"/>
                </a:solidFill>
                <a:latin typeface="Arial Narrow" charset="0"/>
              </a:rPr>
              <a:t>Spring 2019</a:t>
            </a:r>
            <a:endParaRPr lang="en-US" sz="32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1600200" y="2590800"/>
            <a:ext cx="640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lvl="2" indent="-342900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App design &amp; development</a:t>
            </a:r>
            <a:endParaRPr lang="en-US" dirty="0">
              <a:latin typeface="Arial Narrow" charset="0"/>
            </a:endParaRPr>
          </a:p>
          <a:p>
            <a:pPr marL="506413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800" dirty="0">
              <a:latin typeface="Arial Narrow" charset="0"/>
            </a:endParaRP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MVC pattern</a:t>
            </a:r>
          </a:p>
          <a:p>
            <a:pPr marL="781050" indent="-342900"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</a:rPr>
              <a:t>development process</a:t>
            </a:r>
          </a:p>
          <a:p>
            <a:pPr marL="895350" lvl="1"/>
            <a:r>
              <a:rPr lang="en-US" sz="2000" dirty="0">
                <a:latin typeface="Arial Narrow" charset="0"/>
              </a:rPr>
              <a:t>View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Model  Controller</a:t>
            </a:r>
            <a:endParaRPr lang="en-US" sz="2000" dirty="0">
              <a:latin typeface="Arial Narrow" charset="0"/>
            </a:endParaRPr>
          </a:p>
          <a:p>
            <a:pPr marL="781050" indent="-342900"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</a:rPr>
              <a:t>HW5: tic-tac-toe</a:t>
            </a:r>
          </a:p>
          <a:p>
            <a:pPr marL="1238250" lvl="1" indent="-342900">
              <a:buFont typeface="Cambria" charset="0"/>
              <a:buChar char="⎼"/>
            </a:pPr>
            <a:endParaRPr lang="en-US" sz="2000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BC73-146A-1A40-841C-61A00941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485F-49BE-AB40-BE40-1784FC528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designed apps utilize the </a:t>
            </a:r>
            <a:r>
              <a:rPr lang="en-US" i="1" dirty="0"/>
              <a:t>Model-View-Controller </a:t>
            </a:r>
            <a:r>
              <a:rPr lang="en-US" dirty="0"/>
              <a:t>software pattern:</a:t>
            </a:r>
          </a:p>
          <a:p>
            <a:endParaRPr lang="en-US" i="1" dirty="0"/>
          </a:p>
          <a:p>
            <a:pPr marL="869950" lvl="1" indent="-354013">
              <a:buFont typeface="Wingdings" pitchFamily="2" charset="2"/>
              <a:buChar char="§"/>
            </a:pPr>
            <a:r>
              <a:rPr lang="en-US" b="1" dirty="0"/>
              <a:t>Model</a:t>
            </a:r>
            <a:r>
              <a:rPr lang="en-US" dirty="0"/>
              <a:t> defines the logic underlying the app</a:t>
            </a:r>
          </a:p>
          <a:p>
            <a:pPr marL="1387475" lvl="2" indent="0"/>
            <a:r>
              <a:rPr lang="en-US" dirty="0"/>
              <a:t>e.g., for a poker app, model cards, decks of cards, poker hands, …</a:t>
            </a:r>
          </a:p>
          <a:p>
            <a:pPr marL="1387475" lvl="2" indent="0"/>
            <a:endParaRPr lang="en-US" sz="1000" dirty="0"/>
          </a:p>
          <a:p>
            <a:pPr marL="857250" lvl="1" indent="-342900"/>
            <a:r>
              <a:rPr lang="en-US" b="1" dirty="0"/>
              <a:t>View</a:t>
            </a:r>
            <a:r>
              <a:rPr lang="en-US" dirty="0"/>
              <a:t> defines the look of the app</a:t>
            </a:r>
          </a:p>
          <a:p>
            <a:pPr marL="1387475" lvl="2" indent="0"/>
            <a:r>
              <a:rPr lang="en-US" dirty="0"/>
              <a:t>e.g., images of cards, button for dealing cards, …</a:t>
            </a:r>
          </a:p>
          <a:p>
            <a:pPr marL="1387475" lvl="2" indent="0"/>
            <a:endParaRPr lang="en-US" sz="1000" dirty="0"/>
          </a:p>
          <a:p>
            <a:pPr marL="857250" lvl="1" indent="-342900"/>
            <a:r>
              <a:rPr lang="en-US" b="1" dirty="0"/>
              <a:t>Controller</a:t>
            </a:r>
            <a:r>
              <a:rPr lang="en-US" dirty="0"/>
              <a:t> defines actions of the app - it connects the View with the Model</a:t>
            </a:r>
          </a:p>
          <a:p>
            <a:pPr marL="1387475" lvl="2" indent="0"/>
            <a:r>
              <a:rPr lang="en-US" dirty="0"/>
              <a:t>e.g., when the user clicks on a button to deal a card, it calls the appropriate method on a deck of cards object, then displays the resulting image</a:t>
            </a:r>
          </a:p>
          <a:p>
            <a:pPr marL="914400" lvl="2" indent="0"/>
            <a:endParaRPr lang="en-US" dirty="0"/>
          </a:p>
          <a:p>
            <a:pPr marL="914400" lvl="2" indent="0"/>
            <a:endParaRPr lang="en-US" dirty="0"/>
          </a:p>
          <a:p>
            <a:pPr marL="114300" indent="0"/>
            <a:r>
              <a:rPr lang="en-US" dirty="0"/>
              <a:t>utilizing the MVC pattern leads to code that is</a:t>
            </a:r>
          </a:p>
          <a:p>
            <a:pPr marL="869950" lvl="1" indent="-354013"/>
            <a:r>
              <a:rPr lang="en-US" dirty="0"/>
              <a:t>easier to develop (especially when working in teams)</a:t>
            </a:r>
          </a:p>
          <a:p>
            <a:pPr marL="869950" lvl="1" indent="-354013"/>
            <a:r>
              <a:rPr lang="en-US" dirty="0"/>
              <a:t>easier to read &amp; debug</a:t>
            </a:r>
          </a:p>
          <a:p>
            <a:pPr marL="869950" lvl="1" indent="-354013"/>
            <a:r>
              <a:rPr lang="en-US" dirty="0"/>
              <a:t>easier to reuse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68070-FC40-0244-9345-21237956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861B-F990-1F47-847E-86FD0811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AA9B1-49F8-094B-A1D8-E6E44F305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702675" cy="1447800"/>
          </a:xfrm>
        </p:spPr>
        <p:txBody>
          <a:bodyPr/>
          <a:lstStyle/>
          <a:p>
            <a:r>
              <a:rPr lang="en-US" dirty="0"/>
              <a:t>Step 0: come up with an idea</a:t>
            </a:r>
          </a:p>
          <a:p>
            <a:pPr lvl="1"/>
            <a:r>
              <a:rPr lang="en-US" dirty="0"/>
              <a:t>what problem are you trying to solve? </a:t>
            </a:r>
          </a:p>
          <a:p>
            <a:pPr lvl="1"/>
            <a:r>
              <a:rPr lang="en-US" dirty="0"/>
              <a:t>who is your target audience?</a:t>
            </a:r>
          </a:p>
          <a:p>
            <a:pPr lvl="1"/>
            <a:r>
              <a:rPr lang="en-US" dirty="0"/>
              <a:t>what makes it different from other apps?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248C3-4155-E949-ACB5-F719CD4E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1AA2EA-2ADD-A64D-904C-A6034D04569B}"/>
              </a:ext>
            </a:extLst>
          </p:cNvPr>
          <p:cNvSpPr txBox="1">
            <a:spLocks/>
          </p:cNvSpPr>
          <p:nvPr/>
        </p:nvSpPr>
        <p:spPr bwMode="auto">
          <a:xfrm>
            <a:off x="685800" y="3124200"/>
            <a:ext cx="8702675" cy="144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Step 1: identify its features</a:t>
            </a:r>
          </a:p>
          <a:p>
            <a:pPr lvl="1"/>
            <a:r>
              <a:rPr lang="en-US" kern="0" dirty="0"/>
              <a:t>what functionality will it provide?</a:t>
            </a:r>
          </a:p>
          <a:p>
            <a:pPr lvl="1"/>
            <a:r>
              <a:rPr lang="en-US" kern="0" dirty="0"/>
              <a:t>what features are essential to its usability? 	</a:t>
            </a:r>
            <a:r>
              <a:rPr lang="en-US" kern="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kern="0" dirty="0">
                <a:solidFill>
                  <a:schemeClr val="tx2"/>
                </a:solidFill>
              </a:rPr>
              <a:t>focus on these first</a:t>
            </a:r>
          </a:p>
          <a:p>
            <a:pPr lvl="1"/>
            <a:r>
              <a:rPr lang="en-US" kern="0" dirty="0"/>
              <a:t>what features would make it stand out? 		</a:t>
            </a:r>
            <a:r>
              <a:rPr lang="en-US" kern="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kern="0" dirty="0">
                <a:solidFill>
                  <a:schemeClr val="tx2"/>
                </a:solidFill>
              </a:rPr>
              <a:t>design with these in mind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AA69E2-8425-0046-81AC-6249D96E3C8A}"/>
              </a:ext>
            </a:extLst>
          </p:cNvPr>
          <p:cNvSpPr txBox="1">
            <a:spLocks/>
          </p:cNvSpPr>
          <p:nvPr/>
        </p:nvSpPr>
        <p:spPr bwMode="auto">
          <a:xfrm>
            <a:off x="685800" y="4876799"/>
            <a:ext cx="8702675" cy="20574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Step 2: create a storyboard (View)</a:t>
            </a:r>
          </a:p>
          <a:p>
            <a:pPr lvl="1"/>
            <a:r>
              <a:rPr lang="en-US" kern="0" dirty="0"/>
              <a:t>how many different views? what type of navigation?</a:t>
            </a:r>
          </a:p>
          <a:p>
            <a:pPr lvl="1"/>
            <a:r>
              <a:rPr lang="en-US" kern="0" dirty="0"/>
              <a:t>what are the visual elements? what are the controls?</a:t>
            </a:r>
          </a:p>
          <a:p>
            <a:pPr lvl="1"/>
            <a:r>
              <a:rPr lang="en-US" kern="0" dirty="0"/>
              <a:t>for common tasks, what is the user experience like?</a:t>
            </a:r>
          </a:p>
          <a:p>
            <a:pPr lvl="1"/>
            <a:endParaRPr lang="en-US" sz="1100" kern="0" dirty="0"/>
          </a:p>
          <a:p>
            <a:pPr lvl="1"/>
            <a:r>
              <a:rPr lang="en-US" kern="0" dirty="0"/>
              <a:t>can use Interface Builder in </a:t>
            </a:r>
            <a:r>
              <a:rPr lang="en-US" kern="0" dirty="0" err="1"/>
              <a:t>Xcode</a:t>
            </a:r>
            <a:r>
              <a:rPr lang="en-US" kern="0" dirty="0"/>
              <a:t> to draw the storyboard</a:t>
            </a:r>
          </a:p>
        </p:txBody>
      </p:sp>
    </p:spTree>
    <p:extLst>
      <p:ext uri="{BB962C8B-B14F-4D97-AF65-F5344CB8AC3E}">
        <p14:creationId xmlns:p14="http://schemas.microsoft.com/office/powerpoint/2010/main" val="14357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861B-F990-1F47-847E-86FD0811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development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AA9B1-49F8-094B-A1D8-E6E44F305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401254"/>
          </a:xfrm>
        </p:spPr>
        <p:txBody>
          <a:bodyPr/>
          <a:lstStyle/>
          <a:p>
            <a:r>
              <a:rPr lang="en-US" dirty="0"/>
              <a:t>Step 3: design &amp; develop the underlying logic (Model)</a:t>
            </a:r>
          </a:p>
          <a:p>
            <a:pPr lvl="1"/>
            <a:r>
              <a:rPr lang="en-US" dirty="0"/>
              <a:t>identify the objects that need to be modeled with structs/classes</a:t>
            </a:r>
          </a:p>
          <a:p>
            <a:pPr lvl="2"/>
            <a:r>
              <a:rPr lang="en-US" dirty="0"/>
              <a:t>for each struct/class, identify the state that must be maintained + operations </a:t>
            </a:r>
          </a:p>
          <a:p>
            <a:pPr lvl="1"/>
            <a:r>
              <a:rPr lang="en-US" dirty="0"/>
              <a:t>develop the Swift structs/classes in a playground</a:t>
            </a:r>
          </a:p>
          <a:p>
            <a:pPr lvl="2"/>
            <a:r>
              <a:rPr lang="en-US" dirty="0"/>
              <a:t>use print statements to debug the code</a:t>
            </a:r>
          </a:p>
          <a:p>
            <a:pPr lvl="2"/>
            <a:endParaRPr lang="en-US" sz="1100" dirty="0"/>
          </a:p>
          <a:p>
            <a:pPr lvl="1"/>
            <a:r>
              <a:rPr lang="en-US" dirty="0"/>
              <a:t>e.g., Concentration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248C3-4155-E949-ACB5-F719CD4E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AD3A7-7081-B149-835E-96B79124B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0"/>
            <a:ext cx="5638800" cy="3497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5FF5AD-1BDC-8448-8161-7C9D45000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479" y="3309937"/>
            <a:ext cx="4275161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9990E-7D99-6D47-BE29-9EEC8F5CD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139" y="3120390"/>
            <a:ext cx="4275162" cy="3657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8BFD3-0D50-294D-83E0-70ED5EC6FB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844" y="2981642"/>
            <a:ext cx="4275162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861B-F990-1F47-847E-86FD0811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development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AA9B1-49F8-094B-A1D8-E6E44F305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702675" cy="2057400"/>
          </a:xfrm>
        </p:spPr>
        <p:txBody>
          <a:bodyPr/>
          <a:lstStyle/>
          <a:p>
            <a:r>
              <a:rPr lang="en-US" dirty="0"/>
              <a:t>Step 4: create the basic app (Controller)</a:t>
            </a:r>
          </a:p>
          <a:p>
            <a:pPr lvl="1"/>
            <a:r>
              <a:rPr lang="en-US" dirty="0"/>
              <a:t>add the model classes to the project (can leave the print functions for now)</a:t>
            </a:r>
          </a:p>
          <a:p>
            <a:pPr lvl="1"/>
            <a:r>
              <a:rPr lang="en-US" dirty="0"/>
              <a:t>create controller(s) to connect the view(s) with the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implement and test one feature at a time</a:t>
            </a:r>
          </a:p>
          <a:p>
            <a:pPr lvl="1"/>
            <a:r>
              <a:rPr lang="en-US" dirty="0"/>
              <a:t>get the basic app working first (with the essential features)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248C3-4155-E949-ACB5-F719CD4E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1A8D9-4BB2-3C4D-9A4A-1CB8896EB7AA}"/>
              </a:ext>
            </a:extLst>
          </p:cNvPr>
          <p:cNvSpPr txBox="1">
            <a:spLocks/>
          </p:cNvSpPr>
          <p:nvPr/>
        </p:nvSpPr>
        <p:spPr bwMode="auto">
          <a:xfrm>
            <a:off x="685800" y="3886199"/>
            <a:ext cx="8702675" cy="30480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Step 5: revise and add features as time allows</a:t>
            </a:r>
          </a:p>
          <a:p>
            <a:pPr lvl="1"/>
            <a:r>
              <a:rPr lang="en-US" kern="0" dirty="0"/>
              <a:t>as you test/debug your app…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kern="0" dirty="0"/>
              <a:t>you may find that the user experience needs to change – change the flow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kern="0" dirty="0"/>
              <a:t>you may find that some features are unnecessary – cut them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kern="0" dirty="0"/>
              <a:t>you may find that some missing features are needed – add them</a:t>
            </a:r>
          </a:p>
          <a:p>
            <a:pPr lvl="1"/>
            <a:endParaRPr lang="en-US" sz="1600" kern="0" dirty="0"/>
          </a:p>
          <a:p>
            <a:pPr lvl="1"/>
            <a:r>
              <a:rPr lang="en-US" kern="0" dirty="0"/>
              <a:t>before revising or adding a feature, save the current app so you can restore</a:t>
            </a:r>
          </a:p>
          <a:p>
            <a:pPr lvl="1"/>
            <a:endParaRPr lang="en-US" sz="1200" kern="0" dirty="0"/>
          </a:p>
          <a:p>
            <a:pPr lvl="1"/>
            <a:r>
              <a:rPr lang="en-US" kern="0" dirty="0"/>
              <a:t>when done revising, clean up (remove prints, make sure names make sense, …)</a:t>
            </a:r>
          </a:p>
        </p:txBody>
      </p:sp>
    </p:spTree>
    <p:extLst>
      <p:ext uri="{BB962C8B-B14F-4D97-AF65-F5344CB8AC3E}">
        <p14:creationId xmlns:p14="http://schemas.microsoft.com/office/powerpoint/2010/main" val="18832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9372-BC2C-FF45-B127-D058FF77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HW5: tic-tac-toe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9A5A-67B2-A345-8704-0247CCE3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19200"/>
            <a:ext cx="8382000" cy="2133600"/>
          </a:xfrm>
        </p:spPr>
        <p:txBody>
          <a:bodyPr/>
          <a:lstStyle/>
          <a:p>
            <a:r>
              <a:rPr lang="en-US" dirty="0"/>
              <a:t>for your final HW, you will complete the development of a tic-tac-toe app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STEP 0: a simple tic-tac-toe game, the user plays against the app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/>
              <a:t>i.e., user clicks on a board spot to place an X, the app selects a spot for O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/>
              <a:t>target audience: young children (or really bored adults)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985C-27FE-924F-8925-9D913C6B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AE5790-8E5B-3843-9705-A7139D31F096}"/>
              </a:ext>
            </a:extLst>
          </p:cNvPr>
          <p:cNvSpPr txBox="1">
            <a:spLocks/>
          </p:cNvSpPr>
          <p:nvPr/>
        </p:nvSpPr>
        <p:spPr bwMode="auto">
          <a:xfrm>
            <a:off x="685800" y="3962400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457200" lvl="1" indent="0">
              <a:buFont typeface="Wingdings" charset="0"/>
              <a:buNone/>
            </a:pPr>
            <a:r>
              <a:rPr lang="en-US" kern="0" dirty="0"/>
              <a:t>STEP 1: features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displays the board (initially blank)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user can click on a spot to make an X appear (O follows automatically)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ideally, the app uses a smart strategy for O (but not too smart)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winner (or draw) is displayed when game is over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395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9372-BC2C-FF45-B127-D058FF77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HW5: tic-tac-toe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9A5A-67B2-A345-8704-0247CCE3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47800"/>
            <a:ext cx="8382000" cy="10668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STEP 2: create a storyboard (View)</a:t>
            </a:r>
          </a:p>
          <a:p>
            <a:pPr marL="1200150" lvl="2" indent="-342900">
              <a:buFont typeface="Wingdings" pitchFamily="2" charset="2"/>
              <a:buChar char="§"/>
            </a:pPr>
            <a:r>
              <a:rPr lang="en-US" dirty="0"/>
              <a:t>ideally, would have a welcome screen with author </a:t>
            </a:r>
            <a:r>
              <a:rPr lang="en-US"/>
              <a:t>info &amp; rules </a:t>
            </a:r>
            <a:r>
              <a:rPr lang="en-US" dirty="0"/>
              <a:t>of the game</a:t>
            </a:r>
          </a:p>
          <a:p>
            <a:pPr marL="1200150" lvl="2" indent="-342900">
              <a:buFont typeface="Wingdings" pitchFamily="2" charset="2"/>
              <a:buChar char="§"/>
            </a:pPr>
            <a:r>
              <a:rPr lang="en-US" dirty="0"/>
              <a:t>for now, you are given a single view with the game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985C-27FE-924F-8925-9D913C6B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D5FFF-C4E4-074D-876F-096D2BB1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705100"/>
            <a:ext cx="2540941" cy="4229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75A39E-829B-3D42-86B2-D84D1685368A}"/>
              </a:ext>
            </a:extLst>
          </p:cNvPr>
          <p:cNvSpPr txBox="1"/>
          <p:nvPr/>
        </p:nvSpPr>
        <p:spPr>
          <a:xfrm>
            <a:off x="4648200" y="3173065"/>
            <a:ext cx="4537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label for the app title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a 3x3 grid of buttons for the board spots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clicking on a button changes the button text to X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label to display winner or draw (initially hidden)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button to play new game (initially hidden)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when the game is over, the label (with appropriate message) and button appear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once a new game starts, they disappear</a:t>
            </a:r>
          </a:p>
        </p:txBody>
      </p:sp>
    </p:spTree>
    <p:extLst>
      <p:ext uri="{BB962C8B-B14F-4D97-AF65-F5344CB8AC3E}">
        <p14:creationId xmlns:p14="http://schemas.microsoft.com/office/powerpoint/2010/main" val="151322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9372-BC2C-FF45-B127-D058FF77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HW5: tic-tac-toe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9A5A-67B2-A345-8704-0247CCE3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47799"/>
            <a:ext cx="8382000" cy="5730875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STEP 3: design &amp; develop the underlying logic (Model)</a:t>
            </a:r>
          </a:p>
          <a:p>
            <a:pPr marL="1200150" lvl="2" indent="-342900">
              <a:buFont typeface="Wingdings" pitchFamily="2" charset="2"/>
              <a:buChar char="§"/>
            </a:pPr>
            <a:r>
              <a:rPr lang="en-US" dirty="0"/>
              <a:t>the basic design has been done for you: you must </a:t>
            </a:r>
            <a:r>
              <a:rPr lang="en-US" dirty="0">
                <a:latin typeface="+mn-lt"/>
              </a:rPr>
              <a:t>implement a struct named </a:t>
            </a:r>
            <a:r>
              <a:rPr lang="en-US" dirty="0" err="1">
                <a:latin typeface="+mn-lt"/>
              </a:rPr>
              <a:t>TicTacToeGame</a:t>
            </a:r>
            <a:r>
              <a:rPr lang="en-US" dirty="0">
                <a:latin typeface="+mn-lt"/>
              </a:rPr>
              <a:t> that has the following:</a:t>
            </a:r>
          </a:p>
          <a:p>
            <a:pPr marL="857250" lvl="2" indent="0"/>
            <a:endParaRPr lang="en-US" dirty="0"/>
          </a:p>
          <a:p>
            <a:pPr marL="1222375" lvl="2" indent="-517525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a private(set) field named 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that represents the tic-tac-toe board</a:t>
            </a:r>
          </a:p>
          <a:p>
            <a:pPr marL="1622425" lvl="3" indent="0">
              <a:buNone/>
            </a:pPr>
            <a:r>
              <a:rPr lang="en-US" dirty="0">
                <a:latin typeface="+mn-lt"/>
              </a:rPr>
              <a:t>e.g., print( </a:t>
            </a:r>
            <a:r>
              <a:rPr lang="en-US" dirty="0" err="1">
                <a:latin typeface="+mn-lt"/>
              </a:rPr>
              <a:t>game.board</a:t>
            </a:r>
            <a:r>
              <a:rPr lang="en-US" dirty="0">
                <a:latin typeface="+mn-lt"/>
              </a:rPr>
              <a:t>[0][1] ) should display piece at row 0, col 1</a:t>
            </a:r>
          </a:p>
          <a:p>
            <a:pPr marL="1622425" lvl="3" indent="0">
              <a:buNone/>
            </a:pPr>
            <a:endParaRPr lang="en-US" dirty="0">
              <a:latin typeface="+mn-lt"/>
            </a:endParaRPr>
          </a:p>
          <a:p>
            <a:pPr marL="1222375" lvl="1" indent="-457200">
              <a:buFont typeface="+mj-lt"/>
              <a:buAutoNum type="arabicPeriod" startAt="2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a method named 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that places a piece at a specific row/column</a:t>
            </a:r>
          </a:p>
          <a:p>
            <a:pPr marL="1622425" lvl="1" indent="0">
              <a:buNone/>
            </a:pPr>
            <a:r>
              <a:rPr lang="en-US" dirty="0"/>
              <a:t>e.g., </a:t>
            </a:r>
            <a:r>
              <a:rPr lang="en-US" dirty="0" err="1"/>
              <a:t>game.place</a:t>
            </a:r>
            <a:r>
              <a:rPr lang="en-US" dirty="0"/>
              <a:t>(piece: "X", </a:t>
            </a:r>
            <a:r>
              <a:rPr lang="en-US" dirty="0" err="1"/>
              <a:t>inRow</a:t>
            </a:r>
            <a:r>
              <a:rPr lang="en-US" dirty="0"/>
              <a:t>: 0, </a:t>
            </a:r>
            <a:r>
              <a:rPr lang="en-US" dirty="0" err="1"/>
              <a:t>andColumn</a:t>
            </a:r>
            <a:r>
              <a:rPr lang="en-US" dirty="0"/>
              <a:t>: 1)</a:t>
            </a:r>
          </a:p>
          <a:p>
            <a:pPr marL="1222375" lvl="1" indent="-457200">
              <a:buFont typeface="+mj-lt"/>
              <a:buAutoNum type="arabicPeriod" startAt="2"/>
            </a:pPr>
            <a:endParaRPr lang="en-US" dirty="0">
              <a:latin typeface="+mn-lt"/>
            </a:endParaRPr>
          </a:p>
          <a:p>
            <a:pPr marL="1222375" lvl="1" indent="-457200">
              <a:buFont typeface="+mj-lt"/>
              <a:buAutoNum type="arabicPeriod" startAt="3"/>
            </a:pPr>
            <a:r>
              <a:rPr lang="en-US" dirty="0">
                <a:solidFill>
                  <a:schemeClr val="accent2"/>
                </a:solidFill>
              </a:rPr>
              <a:t>a method named 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en-US" dirty="0">
                <a:solidFill>
                  <a:schemeClr val="accent2"/>
                </a:solidFill>
              </a:rPr>
              <a:t> that places a piece in a random empty spot</a:t>
            </a:r>
          </a:p>
          <a:p>
            <a:pPr marL="1622425" lvl="1" indent="0">
              <a:buNone/>
            </a:pPr>
            <a:r>
              <a:rPr lang="en-US" i="1" dirty="0"/>
              <a:t>for 80% credit, can pick any empty spot at random</a:t>
            </a:r>
          </a:p>
          <a:p>
            <a:pPr marL="1622425" lvl="1" indent="0">
              <a:buNone/>
            </a:pPr>
            <a:r>
              <a:rPr lang="en-US" i="1" dirty="0"/>
              <a:t>for full credit, should prioritize wins &amp; non-losses</a:t>
            </a:r>
          </a:p>
          <a:p>
            <a:pPr marL="1622425" lvl="1" indent="0">
              <a:buNone/>
            </a:pPr>
            <a:r>
              <a:rPr lang="en-US" dirty="0"/>
              <a:t>e.g., </a:t>
            </a:r>
            <a:r>
              <a:rPr lang="en-US" dirty="0" err="1"/>
              <a:t>game.place</a:t>
            </a:r>
            <a:r>
              <a:rPr lang="en-US" dirty="0"/>
              <a:t>(piece: "O")</a:t>
            </a:r>
          </a:p>
          <a:p>
            <a:pPr marL="765175" lvl="1" indent="0">
              <a:buNone/>
            </a:pPr>
            <a:endParaRPr lang="en-US" dirty="0"/>
          </a:p>
          <a:p>
            <a:pPr marL="1222375" lvl="1" indent="-457200">
              <a:buFont typeface="+mj-lt"/>
              <a:buAutoNum type="arabicPeriod" startAt="4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a method named 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status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that returns the status of the game</a:t>
            </a:r>
          </a:p>
          <a:p>
            <a:pPr marL="1622425" lvl="1" indent="0">
              <a:buNone/>
            </a:pPr>
            <a:r>
              <a:rPr lang="en-US" dirty="0"/>
              <a:t>can return "X wins!", "O wins!", "It's a draw.", or "Play on…"</a:t>
            </a:r>
          </a:p>
          <a:p>
            <a:pPr marL="1622425" lvl="1" indent="0">
              <a:buNone/>
            </a:pPr>
            <a:r>
              <a:rPr lang="en-US" dirty="0"/>
              <a:t>e.g., print( </a:t>
            </a:r>
            <a:r>
              <a:rPr lang="en-US" dirty="0" err="1"/>
              <a:t>game.status</a:t>
            </a:r>
            <a:r>
              <a:rPr lang="en-US" dirty="0"/>
              <a:t>() )</a:t>
            </a:r>
          </a:p>
          <a:p>
            <a:pPr marL="1222375" lvl="1" indent="-457200">
              <a:buFont typeface="+mj-lt"/>
              <a:buAutoNum type="arabicPeriod" startAt="2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985C-27FE-924F-8925-9D913C6B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689725"/>
            <a:ext cx="2000250" cy="488950"/>
          </a:xfrm>
        </p:spPr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8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9372-BC2C-FF45-B127-D058FF77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HW5: tic-tac-toe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9A5A-67B2-A345-8704-0247CCE3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47799"/>
            <a:ext cx="3124199" cy="2209801"/>
          </a:xfrm>
        </p:spPr>
        <p:txBody>
          <a:bodyPr/>
          <a:lstStyle/>
          <a:p>
            <a:pPr marL="58738" lvl="1" indent="0">
              <a:buNone/>
            </a:pPr>
            <a:r>
              <a:rPr lang="en-US" dirty="0"/>
              <a:t>STEP 4: create the basic app (Controller)</a:t>
            </a:r>
          </a:p>
          <a:p>
            <a:pPr marL="649288" lvl="2" indent="-354013">
              <a:buFont typeface="Wingdings" pitchFamily="2" charset="2"/>
              <a:buChar char="§"/>
            </a:pPr>
            <a:r>
              <a:rPr lang="en-US" dirty="0"/>
              <a:t>this has been done for you</a:t>
            </a:r>
          </a:p>
          <a:p>
            <a:pPr marL="649288" lvl="2" indent="-354013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note: your Model must match the names use</a:t>
            </a:r>
            <a:r>
              <a:rPr lang="en-US" dirty="0"/>
              <a:t>d here </a:t>
            </a:r>
            <a:r>
              <a:rPr lang="en-US" i="1" dirty="0"/>
              <a:t>exactly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985C-27FE-924F-8925-9D913C6B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689725"/>
            <a:ext cx="2000250" cy="488950"/>
          </a:xfrm>
        </p:spPr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EDA58-08AE-5B41-BF08-2120B3D3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760" y="904159"/>
            <a:ext cx="5143640" cy="5785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5194B5-1258-474F-A776-D68991D82A3E}"/>
              </a:ext>
            </a:extLst>
          </p:cNvPr>
          <p:cNvSpPr txBox="1">
            <a:spLocks/>
          </p:cNvSpPr>
          <p:nvPr/>
        </p:nvSpPr>
        <p:spPr bwMode="auto">
          <a:xfrm>
            <a:off x="685800" y="3962399"/>
            <a:ext cx="3124199" cy="22098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8738" lvl="1" indent="0">
              <a:buFont typeface="Wingdings" charset="0"/>
              <a:buNone/>
            </a:pPr>
            <a:r>
              <a:rPr lang="en-US" kern="0" dirty="0"/>
              <a:t>STEP 5: revise &amp; add features</a:t>
            </a:r>
          </a:p>
          <a:p>
            <a:pPr marL="649288" lvl="2" indent="-354013">
              <a:buFont typeface="Wingdings" pitchFamily="2" charset="2"/>
              <a:buChar char="§"/>
            </a:pPr>
            <a:r>
              <a:rPr lang="en-US" kern="0" dirty="0"/>
              <a:t>you are to add at least one significant feature</a:t>
            </a:r>
          </a:p>
          <a:p>
            <a:pPr marL="649288" lvl="2" indent="-354013">
              <a:buFont typeface="Wingdings" pitchFamily="2" charset="2"/>
              <a:buChar char="§"/>
            </a:pPr>
            <a:r>
              <a:rPr lang="en-US" kern="0" dirty="0"/>
              <a:t>e.g., a welcome screen with rules, a help popover, persistent stats (games won &amp; lost), …</a:t>
            </a:r>
          </a:p>
        </p:txBody>
      </p:sp>
    </p:spTree>
    <p:extLst>
      <p:ext uri="{BB962C8B-B14F-4D97-AF65-F5344CB8AC3E}">
        <p14:creationId xmlns:p14="http://schemas.microsoft.com/office/powerpoint/2010/main" val="33424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7297</TotalTime>
  <Words>986</Words>
  <Application>Microsoft Macintosh PowerPoint</Application>
  <PresentationFormat>Custom</PresentationFormat>
  <Paragraphs>126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Narrow</vt:lpstr>
      <vt:lpstr>Cambria</vt:lpstr>
      <vt:lpstr>Courier New</vt:lpstr>
      <vt:lpstr>Times New Roman</vt:lpstr>
      <vt:lpstr>Wingdings</vt:lpstr>
      <vt:lpstr>Blank Presentation</vt:lpstr>
      <vt:lpstr>PowerPoint Presentation</vt:lpstr>
      <vt:lpstr>Model-View-Controller pattern</vt:lpstr>
      <vt:lpstr>App development process</vt:lpstr>
      <vt:lpstr>App development advice</vt:lpstr>
      <vt:lpstr>App development advice</vt:lpstr>
      <vt:lpstr>HW5: tic-tac-toe</vt:lpstr>
      <vt:lpstr>HW5: tic-tac-toe (cont.)</vt:lpstr>
      <vt:lpstr>HW5: tic-tac-toe (cont.)</vt:lpstr>
      <vt:lpstr>HW5: tic-tac-toe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351</cp:revision>
  <cp:lastPrinted>2019-04-02T01:46:06Z</cp:lastPrinted>
  <dcterms:created xsi:type="dcterms:W3CDTF">2014-01-09T17:37:42Z</dcterms:created>
  <dcterms:modified xsi:type="dcterms:W3CDTF">2019-04-09T15:23:07Z</dcterms:modified>
</cp:coreProperties>
</file>