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348" r:id="rId3"/>
    <p:sldId id="346" r:id="rId4"/>
    <p:sldId id="347" r:id="rId5"/>
    <p:sldId id="351" r:id="rId6"/>
    <p:sldId id="352" r:id="rId7"/>
    <p:sldId id="353" r:id="rId8"/>
    <p:sldId id="349" r:id="rId9"/>
    <p:sldId id="350" r:id="rId10"/>
    <p:sldId id="342" r:id="rId11"/>
  </p:sldIdLst>
  <p:sldSz cx="9601200" cy="73152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86"/>
    <p:restoredTop sz="93300"/>
  </p:normalViewPr>
  <p:slideViewPr>
    <p:cSldViewPr>
      <p:cViewPr varScale="1">
        <p:scale>
          <a:sx n="54" d="100"/>
          <a:sy n="54" d="100"/>
        </p:scale>
        <p:origin x="2104" y="192"/>
      </p:cViewPr>
      <p:guideLst>
        <p:guide orient="horz" pos="2304"/>
        <p:guide pos="302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ea typeface="+mn-ea"/>
                <a:cs typeface="+mn-cs"/>
              </a:defRPr>
            </a:lvl1pPr>
          </a:lstStyle>
          <a:p>
            <a:pPr>
              <a:defRPr/>
            </a:pPr>
            <a:endParaRPr lang="en-US"/>
          </a:p>
        </p:txBody>
      </p:sp>
      <p:sp>
        <p:nvSpPr>
          <p:cNvPr id="3174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ea typeface="+mn-ea"/>
                <a:cs typeface="+mn-cs"/>
              </a:defRPr>
            </a:lvl1pPr>
          </a:lstStyle>
          <a:p>
            <a:pPr>
              <a:defRPr/>
            </a:pPr>
            <a:endParaRPr lang="en-US"/>
          </a:p>
        </p:txBody>
      </p:sp>
      <p:sp>
        <p:nvSpPr>
          <p:cNvPr id="3174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ea typeface="+mn-ea"/>
                <a:cs typeface="+mn-cs"/>
              </a:defRPr>
            </a:lvl1pPr>
          </a:lstStyle>
          <a:p>
            <a:pPr>
              <a:defRPr/>
            </a:pPr>
            <a:endParaRPr lang="en-US"/>
          </a:p>
        </p:txBody>
      </p:sp>
      <p:sp>
        <p:nvSpPr>
          <p:cNvPr id="3174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0B144A16-5894-374C-ACEF-76F451C35768}" type="slidenum">
              <a:rPr lang="en-US"/>
              <a:pPr>
                <a:defRPr/>
              </a:pPr>
              <a:t>‹#›</a:t>
            </a:fld>
            <a:endParaRPr lang="en-US"/>
          </a:p>
        </p:txBody>
      </p:sp>
    </p:spTree>
    <p:extLst>
      <p:ext uri="{BB962C8B-B14F-4D97-AF65-F5344CB8AC3E}">
        <p14:creationId xmlns:p14="http://schemas.microsoft.com/office/powerpoint/2010/main" val="2412984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945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subTitle" sz="quarter" idx="1"/>
          </p:nvPr>
        </p:nvSpPr>
        <p:spPr>
          <a:xfrm>
            <a:off x="1447800" y="3200400"/>
            <a:ext cx="6705600" cy="2819400"/>
          </a:xfrm>
        </p:spPr>
        <p:txBody>
          <a:bodyPr/>
          <a:lstStyle>
            <a:lvl1pPr marL="0" indent="0" algn="ctr">
              <a:defRPr/>
            </a:lvl1pPr>
          </a:lstStyle>
          <a:p>
            <a:r>
              <a:rPr lang="en-US"/>
              <a:t>Click to edit Master subtitle style</a:t>
            </a:r>
          </a:p>
        </p:txBody>
      </p:sp>
      <p:sp>
        <p:nvSpPr>
          <p:cNvPr id="3078" name="Rectangle 6"/>
          <p:cNvSpPr>
            <a:spLocks noGrp="1" noChangeArrowheads="1"/>
          </p:cNvSpPr>
          <p:nvPr>
            <p:ph type="ctrTitle" sz="quarter"/>
          </p:nvPr>
        </p:nvSpPr>
        <p:spPr>
          <a:xfrm>
            <a:off x="685800" y="838200"/>
            <a:ext cx="8229600" cy="2133600"/>
          </a:xfrm>
        </p:spPr>
        <p:txBody>
          <a:bodyPr/>
          <a:lstStyle>
            <a:lvl1pPr>
              <a:defRPr/>
            </a:lvl1pPr>
          </a:lstStyle>
          <a:p>
            <a:r>
              <a:rPr lang="en-US"/>
              <a:t>Click to edit Master title style</a:t>
            </a:r>
          </a:p>
        </p:txBody>
      </p:sp>
      <p:sp>
        <p:nvSpPr>
          <p:cNvPr id="4" name="Rectangle 3"/>
          <p:cNvSpPr>
            <a:spLocks noGrp="1" noChangeArrowheads="1"/>
          </p:cNvSpPr>
          <p:nvPr>
            <p:ph type="dt" sz="quarter"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a:xfrm>
            <a:off x="6880225" y="6664325"/>
            <a:ext cx="2000250" cy="488950"/>
          </a:xfrm>
        </p:spPr>
        <p:txBody>
          <a:bodyPr/>
          <a:lstStyle>
            <a:lvl1pPr>
              <a:defRPr>
                <a:solidFill>
                  <a:schemeClr val="tx1"/>
                </a:solidFill>
                <a:latin typeface="Times New Roman" charset="0"/>
              </a:defRPr>
            </a:lvl1pPr>
          </a:lstStyle>
          <a:p>
            <a:pPr>
              <a:defRPr/>
            </a:pPr>
            <a:fld id="{83BFCB2D-CB62-6141-8FFD-A6E926A98FC7}" type="slidenum">
              <a:rPr lang="en-US"/>
              <a:pPr>
                <a:defRPr/>
              </a:pPr>
              <a:t>‹#›</a:t>
            </a:fld>
            <a:endParaRPr lang="en-US"/>
          </a:p>
        </p:txBody>
      </p:sp>
    </p:spTree>
    <p:extLst>
      <p:ext uri="{BB962C8B-B14F-4D97-AF65-F5344CB8AC3E}">
        <p14:creationId xmlns:p14="http://schemas.microsoft.com/office/powerpoint/2010/main" val="315471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F22CEA7-4A2C-4D43-9B34-0435684F7EC8}" type="slidenum">
              <a:rPr lang="en-US"/>
              <a:pPr>
                <a:defRPr/>
              </a:pPr>
              <a:t>‹#›</a:t>
            </a:fld>
            <a:endParaRPr lang="en-US"/>
          </a:p>
        </p:txBody>
      </p:sp>
    </p:spTree>
    <p:extLst>
      <p:ext uri="{BB962C8B-B14F-4D97-AF65-F5344CB8AC3E}">
        <p14:creationId xmlns:p14="http://schemas.microsoft.com/office/powerpoint/2010/main" val="113983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8350" y="381000"/>
            <a:ext cx="2270125"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81000"/>
            <a:ext cx="66611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74F7FF8-7CAF-5343-9930-70CB36F329D1}" type="slidenum">
              <a:rPr lang="en-US"/>
              <a:pPr>
                <a:defRPr/>
              </a:pPr>
              <a:t>‹#›</a:t>
            </a:fld>
            <a:endParaRPr lang="en-US"/>
          </a:p>
        </p:txBody>
      </p:sp>
    </p:spTree>
    <p:extLst>
      <p:ext uri="{BB962C8B-B14F-4D97-AF65-F5344CB8AC3E}">
        <p14:creationId xmlns:p14="http://schemas.microsoft.com/office/powerpoint/2010/main" val="297887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01BCE71-86FF-2D4D-9B6A-184976F2D687}" type="slidenum">
              <a:rPr lang="en-US"/>
              <a:pPr>
                <a:defRPr/>
              </a:pPr>
              <a:t>‹#›</a:t>
            </a:fld>
            <a:endParaRPr lang="en-US"/>
          </a:p>
        </p:txBody>
      </p:sp>
    </p:spTree>
    <p:extLst>
      <p:ext uri="{BB962C8B-B14F-4D97-AF65-F5344CB8AC3E}">
        <p14:creationId xmlns:p14="http://schemas.microsoft.com/office/powerpoint/2010/main" val="27331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58825" y="3100388"/>
            <a:ext cx="8161338"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7219A4BD-E869-1941-BE68-8CA6AC1B73DD}" type="slidenum">
              <a:rPr lang="en-US"/>
              <a:pPr>
                <a:defRPr/>
              </a:pPr>
              <a:t>‹#›</a:t>
            </a:fld>
            <a:endParaRPr lang="en-US"/>
          </a:p>
        </p:txBody>
      </p:sp>
    </p:spTree>
    <p:extLst>
      <p:ext uri="{BB962C8B-B14F-4D97-AF65-F5344CB8AC3E}">
        <p14:creationId xmlns:p14="http://schemas.microsoft.com/office/powerpoint/2010/main" val="400333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4275138"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219200"/>
            <a:ext cx="4275137"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B8F06DAF-8BCA-7B4B-9D56-DA6E596BF6D3}" type="slidenum">
              <a:rPr lang="en-US"/>
              <a:pPr>
                <a:defRPr/>
              </a:pPr>
              <a:t>‹#›</a:t>
            </a:fld>
            <a:endParaRPr lang="en-US"/>
          </a:p>
        </p:txBody>
      </p:sp>
    </p:spTree>
    <p:extLst>
      <p:ext uri="{BB962C8B-B14F-4D97-AF65-F5344CB8AC3E}">
        <p14:creationId xmlns:p14="http://schemas.microsoft.com/office/powerpoint/2010/main" val="293691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9425" y="1636713"/>
            <a:ext cx="42433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9425" y="2319338"/>
            <a:ext cx="42433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636713"/>
            <a:ext cx="42449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2319338"/>
            <a:ext cx="4244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67EE33D6-78FA-4B40-AB29-10883BEAC8EC}" type="slidenum">
              <a:rPr lang="en-US"/>
              <a:pPr>
                <a:defRPr/>
              </a:pPr>
              <a:t>‹#›</a:t>
            </a:fld>
            <a:endParaRPr lang="en-US"/>
          </a:p>
        </p:txBody>
      </p:sp>
    </p:spTree>
    <p:extLst>
      <p:ext uri="{BB962C8B-B14F-4D97-AF65-F5344CB8AC3E}">
        <p14:creationId xmlns:p14="http://schemas.microsoft.com/office/powerpoint/2010/main" val="161636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52C6D22D-030E-5D4D-8320-0CB2C53C27F0}" type="slidenum">
              <a:rPr lang="en-US"/>
              <a:pPr>
                <a:defRPr/>
              </a:pPr>
              <a:t>‹#›</a:t>
            </a:fld>
            <a:endParaRPr lang="en-US"/>
          </a:p>
        </p:txBody>
      </p:sp>
    </p:spTree>
    <p:extLst>
      <p:ext uri="{BB962C8B-B14F-4D97-AF65-F5344CB8AC3E}">
        <p14:creationId xmlns:p14="http://schemas.microsoft.com/office/powerpoint/2010/main" val="179291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B3F5B618-44CA-144C-8C6B-CE2B9E0B192C}" type="slidenum">
              <a:rPr lang="en-US"/>
              <a:pPr>
                <a:defRPr/>
              </a:pPr>
              <a:t>‹#›</a:t>
            </a:fld>
            <a:endParaRPr lang="en-US"/>
          </a:p>
        </p:txBody>
      </p:sp>
    </p:spTree>
    <p:extLst>
      <p:ext uri="{BB962C8B-B14F-4D97-AF65-F5344CB8AC3E}">
        <p14:creationId xmlns:p14="http://schemas.microsoft.com/office/powerpoint/2010/main" val="232151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754438" y="290513"/>
            <a:ext cx="5367337"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9425" y="1530350"/>
            <a:ext cx="31591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55FA7962-4958-0D43-99DD-D7D9BECE9E72}" type="slidenum">
              <a:rPr lang="en-US"/>
              <a:pPr>
                <a:defRPr/>
              </a:pPr>
              <a:t>‹#›</a:t>
            </a:fld>
            <a:endParaRPr lang="en-US"/>
          </a:p>
        </p:txBody>
      </p:sp>
    </p:spTree>
    <p:extLst>
      <p:ext uri="{BB962C8B-B14F-4D97-AF65-F5344CB8AC3E}">
        <p14:creationId xmlns:p14="http://schemas.microsoft.com/office/powerpoint/2010/main" val="336005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81188" y="654050"/>
            <a:ext cx="57610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81188" y="5724525"/>
            <a:ext cx="57610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6CDDB64E-B1BE-B645-A0ED-32F301436D91}" type="slidenum">
              <a:rPr lang="en-US"/>
              <a:pPr>
                <a:defRPr/>
              </a:pPr>
              <a:t>‹#›</a:t>
            </a:fld>
            <a:endParaRPr lang="en-US"/>
          </a:p>
        </p:txBody>
      </p:sp>
    </p:spTree>
    <p:extLst>
      <p:ext uri="{BB962C8B-B14F-4D97-AF65-F5344CB8AC3E}">
        <p14:creationId xmlns:p14="http://schemas.microsoft.com/office/powerpoint/2010/main" val="349249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219200"/>
            <a:ext cx="8702675" cy="5410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2"/>
            <a:r>
              <a:rPr lang="en-US"/>
              <a:t>Fourth level</a:t>
            </a:r>
          </a:p>
        </p:txBody>
      </p:sp>
      <p:sp>
        <p:nvSpPr>
          <p:cNvPr id="1027" name="Rectangle 3"/>
          <p:cNvSpPr>
            <a:spLocks noGrp="1" noChangeArrowheads="1"/>
          </p:cNvSpPr>
          <p:nvPr>
            <p:ph type="dt" sz="half" idx="2"/>
          </p:nvPr>
        </p:nvSpPr>
        <p:spPr bwMode="auto">
          <a:xfrm>
            <a:off x="720725" y="6664325"/>
            <a:ext cx="2000250" cy="4889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charset="0"/>
                <a:ea typeface="+mn-ea"/>
                <a:cs typeface="+mn-cs"/>
              </a:defRPr>
            </a:lvl1pPr>
          </a:lstStyle>
          <a:p>
            <a:pPr>
              <a:defRPr/>
            </a:pPr>
            <a:endParaRPr lang="en-US"/>
          </a:p>
        </p:txBody>
      </p:sp>
      <p:sp>
        <p:nvSpPr>
          <p:cNvPr id="1028" name="Rectangle 4"/>
          <p:cNvSpPr>
            <a:spLocks noGrp="1" noChangeArrowheads="1"/>
          </p:cNvSpPr>
          <p:nvPr>
            <p:ph type="ftr" sz="quarter" idx="3"/>
          </p:nvPr>
        </p:nvSpPr>
        <p:spPr bwMode="auto">
          <a:xfrm>
            <a:off x="3279775" y="6664325"/>
            <a:ext cx="3041650" cy="4889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charset="0"/>
                <a:ea typeface="+mn-ea"/>
                <a:cs typeface="+mn-cs"/>
              </a:defRPr>
            </a:lvl1pPr>
          </a:lstStyle>
          <a:p>
            <a:pPr>
              <a:defRPr/>
            </a:pPr>
            <a:endParaRPr lang="en-US"/>
          </a:p>
        </p:txBody>
      </p:sp>
      <p:sp>
        <p:nvSpPr>
          <p:cNvPr id="1029" name="Rectangle 5"/>
          <p:cNvSpPr>
            <a:spLocks noGrp="1" noChangeArrowheads="1"/>
          </p:cNvSpPr>
          <p:nvPr>
            <p:ph type="sldNum" sz="quarter" idx="4"/>
          </p:nvPr>
        </p:nvSpPr>
        <p:spPr bwMode="auto">
          <a:xfrm>
            <a:off x="7337425" y="6664325"/>
            <a:ext cx="2000250" cy="4889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FF0033"/>
                </a:solidFill>
                <a:latin typeface="Arial Narrow" charset="0"/>
              </a:defRPr>
            </a:lvl1pPr>
          </a:lstStyle>
          <a:p>
            <a:pPr>
              <a:defRPr/>
            </a:pPr>
            <a:fld id="{4E671465-AB2E-B842-83CF-FCA7566E0101}" type="slidenum">
              <a:rPr lang="en-US"/>
              <a:pPr>
                <a:defRPr/>
              </a:pPr>
              <a:t>‹#›</a:t>
            </a:fld>
            <a:endParaRPr lang="en-US"/>
          </a:p>
        </p:txBody>
      </p:sp>
      <p:sp>
        <p:nvSpPr>
          <p:cNvPr id="1030" name="Rectangle 6"/>
          <p:cNvSpPr>
            <a:spLocks noGrp="1" noChangeArrowheads="1"/>
          </p:cNvSpPr>
          <p:nvPr>
            <p:ph type="title"/>
          </p:nvPr>
        </p:nvSpPr>
        <p:spPr bwMode="auto">
          <a:xfrm>
            <a:off x="304800" y="381000"/>
            <a:ext cx="9067800" cy="685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rtl="0" eaLnBrk="0" fontAlgn="base" hangingPunct="0">
        <a:spcBef>
          <a:spcPct val="0"/>
        </a:spcBef>
        <a:spcAft>
          <a:spcPct val="0"/>
        </a:spcAft>
        <a:defRPr sz="3200">
          <a:solidFill>
            <a:srgbClr val="FF0033"/>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rgbClr val="FF0033"/>
          </a:solidFill>
          <a:latin typeface="Arial Narrow" charset="0"/>
          <a:ea typeface="ＭＳ Ｐゴシック" charset="-128"/>
          <a:cs typeface="ＭＳ Ｐゴシック" charset="-128"/>
        </a:defRPr>
      </a:lvl2pPr>
      <a:lvl3pPr algn="l" rtl="0" eaLnBrk="0" fontAlgn="base" hangingPunct="0">
        <a:spcBef>
          <a:spcPct val="0"/>
        </a:spcBef>
        <a:spcAft>
          <a:spcPct val="0"/>
        </a:spcAft>
        <a:defRPr sz="3200">
          <a:solidFill>
            <a:srgbClr val="FF0033"/>
          </a:solidFill>
          <a:latin typeface="Arial Narrow" charset="0"/>
          <a:ea typeface="ＭＳ Ｐゴシック" charset="-128"/>
          <a:cs typeface="ＭＳ Ｐゴシック" charset="-128"/>
        </a:defRPr>
      </a:lvl3pPr>
      <a:lvl4pPr algn="l" rtl="0" eaLnBrk="0" fontAlgn="base" hangingPunct="0">
        <a:spcBef>
          <a:spcPct val="0"/>
        </a:spcBef>
        <a:spcAft>
          <a:spcPct val="0"/>
        </a:spcAft>
        <a:defRPr sz="3200">
          <a:solidFill>
            <a:srgbClr val="FF0033"/>
          </a:solidFill>
          <a:latin typeface="Arial Narrow" charset="0"/>
          <a:ea typeface="ＭＳ Ｐゴシック" charset="-128"/>
          <a:cs typeface="ＭＳ Ｐゴシック" charset="-128"/>
        </a:defRPr>
      </a:lvl4pPr>
      <a:lvl5pPr algn="l" rtl="0" eaLnBrk="0" fontAlgn="base" hangingPunct="0">
        <a:spcBef>
          <a:spcPct val="0"/>
        </a:spcBef>
        <a:spcAft>
          <a:spcPct val="0"/>
        </a:spcAft>
        <a:defRPr sz="3200">
          <a:solidFill>
            <a:srgbClr val="FF0033"/>
          </a:solidFill>
          <a:latin typeface="Arial Narrow" charset="0"/>
          <a:ea typeface="ＭＳ Ｐゴシック" charset="-128"/>
          <a:cs typeface="ＭＳ Ｐゴシック" charset="-128"/>
        </a:defRPr>
      </a:lvl5pPr>
      <a:lvl6pPr marL="457200" algn="l" rtl="0" eaLnBrk="0" fontAlgn="base" hangingPunct="0">
        <a:spcBef>
          <a:spcPct val="0"/>
        </a:spcBef>
        <a:spcAft>
          <a:spcPct val="0"/>
        </a:spcAft>
        <a:defRPr sz="3200">
          <a:solidFill>
            <a:srgbClr val="FF0033"/>
          </a:solidFill>
          <a:latin typeface="Arial Narrow" charset="0"/>
        </a:defRPr>
      </a:lvl6pPr>
      <a:lvl7pPr marL="914400" algn="l" rtl="0" eaLnBrk="0" fontAlgn="base" hangingPunct="0">
        <a:spcBef>
          <a:spcPct val="0"/>
        </a:spcBef>
        <a:spcAft>
          <a:spcPct val="0"/>
        </a:spcAft>
        <a:defRPr sz="3200">
          <a:solidFill>
            <a:srgbClr val="FF0033"/>
          </a:solidFill>
          <a:latin typeface="Arial Narrow" charset="0"/>
        </a:defRPr>
      </a:lvl7pPr>
      <a:lvl8pPr marL="1371600" algn="l" rtl="0" eaLnBrk="0" fontAlgn="base" hangingPunct="0">
        <a:spcBef>
          <a:spcPct val="0"/>
        </a:spcBef>
        <a:spcAft>
          <a:spcPct val="0"/>
        </a:spcAft>
        <a:defRPr sz="3200">
          <a:solidFill>
            <a:srgbClr val="FF0033"/>
          </a:solidFill>
          <a:latin typeface="Arial Narrow" charset="0"/>
        </a:defRPr>
      </a:lvl8pPr>
      <a:lvl9pPr marL="1828800" algn="l" rtl="0" eaLnBrk="0" fontAlgn="base" hangingPunct="0">
        <a:spcBef>
          <a:spcPct val="0"/>
        </a:spcBef>
        <a:spcAft>
          <a:spcPct val="0"/>
        </a:spcAft>
        <a:defRPr sz="3200">
          <a:solidFill>
            <a:srgbClr val="FF0033"/>
          </a:solidFill>
          <a:latin typeface="Arial Narrow" charset="0"/>
        </a:defRPr>
      </a:lvl9pPr>
    </p:titleStyle>
    <p:bodyStyle>
      <a:lvl1pPr marL="342900" indent="-342900" algn="l" rtl="0" eaLnBrk="0" fontAlgn="base" hangingPunct="0">
        <a:spcBef>
          <a:spcPct val="20000"/>
        </a:spcBef>
        <a:spcAft>
          <a:spcPct val="0"/>
        </a:spcAft>
        <a:defRPr sz="2400">
          <a:solidFill>
            <a:schemeClr val="accent2"/>
          </a:solidFill>
          <a:latin typeface="+mn-lt"/>
          <a:ea typeface="ＭＳ Ｐゴシック" charset="-128"/>
          <a:cs typeface="ＭＳ Ｐゴシック" charset="-128"/>
        </a:defRPr>
      </a:lvl1pPr>
      <a:lvl2pPr marL="742950" indent="-285750" algn="l" rtl="0" eaLnBrk="0" fontAlgn="base" hangingPunct="0">
        <a:lnSpc>
          <a:spcPct val="80000"/>
        </a:lnSpc>
        <a:spcBef>
          <a:spcPct val="20000"/>
        </a:spcBef>
        <a:spcAft>
          <a:spcPct val="0"/>
        </a:spcAft>
        <a:buFont typeface="Wingdings" charset="0"/>
        <a:buChar char="§"/>
        <a:defRPr sz="2000">
          <a:solidFill>
            <a:schemeClr val="tx1"/>
          </a:solidFill>
          <a:latin typeface="+mn-lt"/>
          <a:ea typeface="ＭＳ Ｐゴシック" charset="-128"/>
        </a:defRPr>
      </a:lvl2pPr>
      <a:lvl3pPr marL="1143000" indent="-228600" algn="l" rtl="0" eaLnBrk="0" fontAlgn="base" hangingPunct="0">
        <a:lnSpc>
          <a:spcPct val="80000"/>
        </a:lnSpc>
        <a:spcBef>
          <a:spcPct val="20000"/>
        </a:spcBef>
        <a:spcAft>
          <a:spcPct val="0"/>
        </a:spcAft>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FAB0971-14C9-4D42-A9A9-21C28789A146}" type="slidenum">
              <a:rPr lang="en-US" sz="1400">
                <a:solidFill>
                  <a:srgbClr val="FF0033"/>
                </a:solidFill>
                <a:latin typeface="Arial Narrow" charset="0"/>
              </a:rPr>
              <a:pPr/>
              <a:t>1</a:t>
            </a:fld>
            <a:endParaRPr lang="en-US" sz="1400">
              <a:solidFill>
                <a:srgbClr val="FF0033"/>
              </a:solidFill>
              <a:latin typeface="Arial Narrow" charset="0"/>
            </a:endParaRPr>
          </a:p>
        </p:txBody>
      </p:sp>
      <p:sp>
        <p:nvSpPr>
          <p:cNvPr id="15362" name="Rectangle 12"/>
          <p:cNvSpPr>
            <a:spLocks noChangeArrowheads="1"/>
          </p:cNvSpPr>
          <p:nvPr/>
        </p:nvSpPr>
        <p:spPr bwMode="auto">
          <a:xfrm>
            <a:off x="533400" y="427038"/>
            <a:ext cx="8534400" cy="15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r>
              <a:rPr lang="en-US" sz="3200" dirty="0">
                <a:solidFill>
                  <a:srgbClr val="FF0033"/>
                </a:solidFill>
                <a:latin typeface="Arial Narrow" charset="0"/>
              </a:rPr>
              <a:t>CSC 581: Mobile App Development</a:t>
            </a:r>
            <a:endParaRPr lang="en-US" dirty="0">
              <a:solidFill>
                <a:srgbClr val="FF0033"/>
              </a:solidFill>
              <a:latin typeface="Arial Narrow" charset="0"/>
            </a:endParaRPr>
          </a:p>
          <a:p>
            <a:pPr algn="ctr"/>
            <a:endParaRPr lang="en-US" sz="1600" dirty="0">
              <a:solidFill>
                <a:srgbClr val="FF0033"/>
              </a:solidFill>
              <a:latin typeface="Arial Narrow" charset="0"/>
            </a:endParaRPr>
          </a:p>
          <a:p>
            <a:pPr algn="ctr"/>
            <a:r>
              <a:rPr lang="en-US" sz="3200" dirty="0">
                <a:solidFill>
                  <a:srgbClr val="FF0033"/>
                </a:solidFill>
                <a:latin typeface="Arial Narrow" charset="0"/>
              </a:rPr>
              <a:t>Spring 2019</a:t>
            </a:r>
          </a:p>
        </p:txBody>
      </p:sp>
      <p:sp>
        <p:nvSpPr>
          <p:cNvPr id="15363" name="Rectangle 13"/>
          <p:cNvSpPr>
            <a:spLocks noChangeArrowheads="1"/>
          </p:cNvSpPr>
          <p:nvPr/>
        </p:nvSpPr>
        <p:spPr bwMode="auto">
          <a:xfrm>
            <a:off x="1028700" y="2920249"/>
            <a:ext cx="7543800" cy="399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lnSpc>
                <a:spcPct val="20000"/>
              </a:lnSpc>
              <a:spcBef>
                <a:spcPct val="20000"/>
              </a:spcBef>
            </a:pPr>
            <a:endParaRPr lang="en-US" dirty="0">
              <a:solidFill>
                <a:schemeClr val="accent2"/>
              </a:solidFill>
              <a:latin typeface="Arial Narrow" charset="0"/>
            </a:endParaRPr>
          </a:p>
          <a:p>
            <a:pPr marL="342900" lvl="2" indent="-342900"/>
            <a:r>
              <a:rPr lang="en-US" dirty="0">
                <a:solidFill>
                  <a:schemeClr val="accent2"/>
                </a:solidFill>
                <a:latin typeface="Arial Narrow" charset="0"/>
              </a:rPr>
              <a:t>Design Guidelines</a:t>
            </a:r>
            <a:r>
              <a:rPr lang="en-US" dirty="0">
                <a:latin typeface="Arial Narrow" charset="0"/>
              </a:rPr>
              <a:t>	</a:t>
            </a:r>
          </a:p>
          <a:p>
            <a:pPr marL="506413" lvl="1" indent="-285750">
              <a:lnSpc>
                <a:spcPct val="90000"/>
              </a:lnSpc>
              <a:spcBef>
                <a:spcPct val="20000"/>
              </a:spcBef>
              <a:buFont typeface="Wingdings" charset="0"/>
              <a:buChar char="§"/>
            </a:pPr>
            <a:endParaRPr lang="en-US" sz="800" dirty="0">
              <a:latin typeface="Arial Narrow" charset="0"/>
            </a:endParaRPr>
          </a:p>
          <a:p>
            <a:pPr marL="781050" indent="-342900">
              <a:buFont typeface="Wingdings" charset="2"/>
              <a:buChar char="§"/>
            </a:pPr>
            <a:r>
              <a:rPr lang="en-US" sz="2000" i="1" dirty="0">
                <a:latin typeface="Arial Narrow" charset="0"/>
              </a:rPr>
              <a:t>iOS Human Interface Guidelines </a:t>
            </a:r>
            <a:r>
              <a:rPr lang="en-US" sz="2000" dirty="0">
                <a:latin typeface="Arial Narrow" charset="0"/>
              </a:rPr>
              <a:t>(Apple)</a:t>
            </a:r>
          </a:p>
          <a:p>
            <a:pPr marL="1238250" lvl="1" indent="-342900">
              <a:buFont typeface="System Font Regular"/>
              <a:buChar char="—"/>
            </a:pPr>
            <a:r>
              <a:rPr lang="en-US" sz="2000" dirty="0">
                <a:latin typeface="Arial Narrow" charset="0"/>
              </a:rPr>
              <a:t>themes: clarity, deference, depth</a:t>
            </a:r>
          </a:p>
          <a:p>
            <a:pPr marL="1238250" lvl="1" indent="-342900">
              <a:buFont typeface="System Font Regular"/>
              <a:buChar char="—"/>
            </a:pPr>
            <a:r>
              <a:rPr lang="en-US" sz="2000" dirty="0">
                <a:latin typeface="Arial Narrow" charset="0"/>
              </a:rPr>
              <a:t>principles: aesthetic integrity, consistency, direct manipulation, feedback, metaphors, user control</a:t>
            </a:r>
          </a:p>
          <a:p>
            <a:pPr marL="781050" indent="-342900">
              <a:buFont typeface="Wingdings" charset="2"/>
              <a:buChar char="§"/>
            </a:pPr>
            <a:r>
              <a:rPr lang="en-US" sz="2000" i="1" dirty="0">
                <a:latin typeface="Arial Narrow" charset="0"/>
              </a:rPr>
              <a:t>The Guide to Mobile App Design: Best Practices for 2018 and Beyond </a:t>
            </a:r>
            <a:r>
              <a:rPr lang="en-US" sz="2000" dirty="0">
                <a:latin typeface="Arial Narrow" charset="0"/>
              </a:rPr>
              <a:t>(</a:t>
            </a:r>
            <a:r>
              <a:rPr lang="en-US" sz="2000" dirty="0" err="1">
                <a:latin typeface="Arial Narrow" charset="0"/>
              </a:rPr>
              <a:t>UXPin</a:t>
            </a:r>
            <a:r>
              <a:rPr lang="en-US" sz="2000" dirty="0">
                <a:latin typeface="Arial Narrow" charset="0"/>
              </a:rPr>
              <a:t>)</a:t>
            </a:r>
          </a:p>
          <a:p>
            <a:pPr marL="1238250" lvl="1" indent="-342900">
              <a:buFont typeface="System Font Regular"/>
              <a:buChar char="—"/>
            </a:pPr>
            <a:r>
              <a:rPr lang="en-US" sz="2000" dirty="0">
                <a:latin typeface="Arial Narrow" charset="0"/>
              </a:rPr>
              <a:t>UX fundamentals: minimize cognitive load, optimized user flow, reduce clutter, self-evident navigation…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BABE2-A592-704D-9DDE-09D119B9EAE0}"/>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3F4D82E-6780-0D45-9293-44B6317898E9}"/>
              </a:ext>
            </a:extLst>
          </p:cNvPr>
          <p:cNvSpPr>
            <a:spLocks noGrp="1"/>
          </p:cNvSpPr>
          <p:nvPr>
            <p:ph idx="1"/>
          </p:nvPr>
        </p:nvSpPr>
        <p:spPr>
          <a:xfrm>
            <a:off x="685800" y="1219200"/>
            <a:ext cx="8702675" cy="5715000"/>
          </a:xfrm>
        </p:spPr>
        <p:txBody>
          <a:bodyPr/>
          <a:lstStyle/>
          <a:p>
            <a:pPr marL="457200" indent="-457200">
              <a:lnSpc>
                <a:spcPct val="80000"/>
              </a:lnSpc>
              <a:spcAft>
                <a:spcPts val="1800"/>
              </a:spcAft>
              <a:buFont typeface="+mj-lt"/>
              <a:buAutoNum type="arabicPeriod"/>
            </a:pPr>
            <a:r>
              <a:rPr lang="en-US" sz="2000" dirty="0">
                <a:solidFill>
                  <a:schemeClr val="tx1"/>
                </a:solidFill>
              </a:rPr>
              <a:t>On the first page of the Apple site, there is a list of 6 high-level design principles: aesthetic integrity, consistency, direct manipulation, feedback, metaphors, and user control. Select an app that you use regularly, and give it a grade in each of these areas. Briefly describe why you assigned each grade.</a:t>
            </a:r>
          </a:p>
          <a:p>
            <a:pPr marL="457200" indent="-457200">
              <a:lnSpc>
                <a:spcPct val="80000"/>
              </a:lnSpc>
              <a:spcAft>
                <a:spcPts val="1800"/>
              </a:spcAft>
              <a:buFont typeface="+mj-lt"/>
              <a:buAutoNum type="arabicPeriod"/>
            </a:pPr>
            <a:r>
              <a:rPr lang="en-US" sz="2000" dirty="0">
                <a:solidFill>
                  <a:schemeClr val="tx1"/>
                </a:solidFill>
              </a:rPr>
              <a:t>Review the Apple site, which is produced by Apple for its developers. Identify and describe three guidelines or design tips that you found especially informative and potentially useful.</a:t>
            </a:r>
          </a:p>
          <a:p>
            <a:pPr marL="457200" indent="-457200">
              <a:lnSpc>
                <a:spcPct val="80000"/>
              </a:lnSpc>
              <a:spcAft>
                <a:spcPts val="1800"/>
              </a:spcAft>
              <a:buFont typeface="+mj-lt"/>
              <a:buAutoNum type="arabicPeriod"/>
            </a:pPr>
            <a:r>
              <a:rPr lang="en-US" sz="2000" dirty="0">
                <a:solidFill>
                  <a:schemeClr val="tx1"/>
                </a:solidFill>
              </a:rPr>
              <a:t>Review the </a:t>
            </a:r>
            <a:r>
              <a:rPr lang="en-US" sz="2000" i="1" dirty="0">
                <a:solidFill>
                  <a:schemeClr val="tx1"/>
                </a:solidFill>
              </a:rPr>
              <a:t>Best Practices</a:t>
            </a:r>
            <a:r>
              <a:rPr lang="en-US" sz="2000" dirty="0">
                <a:solidFill>
                  <a:schemeClr val="tx1"/>
                </a:solidFill>
              </a:rPr>
              <a:t> article, which is produced by </a:t>
            </a:r>
            <a:r>
              <a:rPr lang="en-US" sz="2000" dirty="0" err="1">
                <a:solidFill>
                  <a:schemeClr val="tx1"/>
                </a:solidFill>
              </a:rPr>
              <a:t>UXPin</a:t>
            </a:r>
            <a:r>
              <a:rPr lang="en-US" sz="2000" dirty="0">
                <a:solidFill>
                  <a:schemeClr val="tx1"/>
                </a:solidFill>
              </a:rPr>
              <a:t> (a third-party community of designers and marketers). Identify and describe three guidelines or design tips that you found especially informative and potentially useful.</a:t>
            </a:r>
          </a:p>
          <a:p>
            <a:pPr marL="457200" indent="-457200">
              <a:lnSpc>
                <a:spcPct val="80000"/>
              </a:lnSpc>
              <a:spcAft>
                <a:spcPts val="1800"/>
              </a:spcAft>
              <a:buFont typeface="+mj-lt"/>
              <a:buAutoNum type="arabicPeriod"/>
            </a:pPr>
            <a:r>
              <a:rPr lang="en-US" sz="2000" dirty="0">
                <a:solidFill>
                  <a:schemeClr val="tx1"/>
                </a:solidFill>
              </a:rPr>
              <a:t>Did you find that the design guidelines produced by </a:t>
            </a:r>
            <a:r>
              <a:rPr lang="en-US" sz="2000" dirty="0" err="1">
                <a:solidFill>
                  <a:schemeClr val="tx1"/>
                </a:solidFill>
              </a:rPr>
              <a:t>UXPin</a:t>
            </a:r>
            <a:r>
              <a:rPr lang="en-US" sz="2000" dirty="0">
                <a:solidFill>
                  <a:schemeClr val="tx1"/>
                </a:solidFill>
              </a:rPr>
              <a:t> largely agreed with those from Apple? Can you identify any instances where the advice from the two sites was at odds?</a:t>
            </a:r>
          </a:p>
          <a:p>
            <a:pPr marL="457200" indent="-457200">
              <a:lnSpc>
                <a:spcPct val="80000"/>
              </a:lnSpc>
              <a:spcAft>
                <a:spcPts val="1800"/>
              </a:spcAft>
              <a:buFont typeface="+mj-lt"/>
              <a:buAutoNum type="arabicPeriod"/>
            </a:pPr>
            <a:r>
              <a:rPr lang="en-US" sz="2000" dirty="0">
                <a:solidFill>
                  <a:schemeClr val="tx1"/>
                </a:solidFill>
              </a:rPr>
              <a:t>Did you learn any design principles from these sites that have caused you to rethink your project design? If so, what aspects of the design are you considering changing? If not, describe briefly how your initial design is supported by the design principles from the sites.</a:t>
            </a:r>
          </a:p>
        </p:txBody>
      </p:sp>
      <p:sp>
        <p:nvSpPr>
          <p:cNvPr id="4" name="Slide Number Placeholder 3">
            <a:extLst>
              <a:ext uri="{FF2B5EF4-FFF2-40B4-BE49-F238E27FC236}">
                <a16:creationId xmlns:a16="http://schemas.microsoft.com/office/drawing/2014/main" id="{70F87C22-36D7-6C47-A5DF-9A2D4530201E}"/>
              </a:ext>
            </a:extLst>
          </p:cNvPr>
          <p:cNvSpPr>
            <a:spLocks noGrp="1"/>
          </p:cNvSpPr>
          <p:nvPr>
            <p:ph type="sldNum" sz="quarter" idx="12"/>
          </p:nvPr>
        </p:nvSpPr>
        <p:spPr/>
        <p:txBody>
          <a:bodyPr/>
          <a:lstStyle/>
          <a:p>
            <a:pPr>
              <a:defRPr/>
            </a:pPr>
            <a:fld id="{D01BCE71-86FF-2D4D-9B6A-184976F2D687}" type="slidenum">
              <a:rPr lang="en-US" smtClean="0"/>
              <a:pPr>
                <a:defRPr/>
              </a:pPr>
              <a:t>10</a:t>
            </a:fld>
            <a:endParaRPr lang="en-US"/>
          </a:p>
        </p:txBody>
      </p:sp>
    </p:spTree>
    <p:extLst>
      <p:ext uri="{BB962C8B-B14F-4D97-AF65-F5344CB8AC3E}">
        <p14:creationId xmlns:p14="http://schemas.microsoft.com/office/powerpoint/2010/main" val="10471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B338A8-A4D3-4D46-B674-57DC28174766}"/>
              </a:ext>
            </a:extLst>
          </p:cNvPr>
          <p:cNvSpPr>
            <a:spLocks noGrp="1"/>
          </p:cNvSpPr>
          <p:nvPr>
            <p:ph type="sldNum" sz="quarter" idx="12"/>
          </p:nvPr>
        </p:nvSpPr>
        <p:spPr/>
        <p:txBody>
          <a:bodyPr/>
          <a:lstStyle/>
          <a:p>
            <a:pPr>
              <a:defRPr/>
            </a:pPr>
            <a:fld id="{D01BCE71-86FF-2D4D-9B6A-184976F2D687}" type="slidenum">
              <a:rPr lang="en-US" smtClean="0"/>
              <a:pPr>
                <a:defRPr/>
              </a:pPr>
              <a:t>2</a:t>
            </a:fld>
            <a:endParaRPr lang="en-US"/>
          </a:p>
        </p:txBody>
      </p:sp>
      <p:pic>
        <p:nvPicPr>
          <p:cNvPr id="5" name="Picture 4">
            <a:extLst>
              <a:ext uri="{FF2B5EF4-FFF2-40B4-BE49-F238E27FC236}">
                <a16:creationId xmlns:a16="http://schemas.microsoft.com/office/drawing/2014/main" id="{A126D89B-8D5F-0747-A40E-1C28A6DAB1E6}"/>
              </a:ext>
            </a:extLst>
          </p:cNvPr>
          <p:cNvPicPr>
            <a:picLocks noChangeAspect="1"/>
          </p:cNvPicPr>
          <p:nvPr/>
        </p:nvPicPr>
        <p:blipFill>
          <a:blip r:embed="rId2"/>
          <a:stretch>
            <a:fillRect/>
          </a:stretch>
        </p:blipFill>
        <p:spPr>
          <a:xfrm>
            <a:off x="533400" y="722153"/>
            <a:ext cx="8534400" cy="6186647"/>
          </a:xfrm>
          <a:prstGeom prst="rect">
            <a:avLst/>
          </a:prstGeom>
        </p:spPr>
      </p:pic>
    </p:spTree>
    <p:extLst>
      <p:ext uri="{BB962C8B-B14F-4D97-AF65-F5344CB8AC3E}">
        <p14:creationId xmlns:p14="http://schemas.microsoft.com/office/powerpoint/2010/main" val="85660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4EAA-EAE7-AC4C-AA00-97078F247F76}"/>
              </a:ext>
            </a:extLst>
          </p:cNvPr>
          <p:cNvSpPr>
            <a:spLocks noGrp="1"/>
          </p:cNvSpPr>
          <p:nvPr>
            <p:ph type="title"/>
          </p:nvPr>
        </p:nvSpPr>
        <p:spPr/>
        <p:txBody>
          <a:bodyPr/>
          <a:lstStyle/>
          <a:p>
            <a:r>
              <a:rPr lang="en-US" dirty="0"/>
              <a:t>iOS design themes (from Apple Developer)</a:t>
            </a:r>
          </a:p>
        </p:txBody>
      </p:sp>
      <p:sp>
        <p:nvSpPr>
          <p:cNvPr id="3" name="Content Placeholder 2">
            <a:extLst>
              <a:ext uri="{FF2B5EF4-FFF2-40B4-BE49-F238E27FC236}">
                <a16:creationId xmlns:a16="http://schemas.microsoft.com/office/drawing/2014/main" id="{40002109-549E-CC4B-8D20-FA94ECCD31AF}"/>
              </a:ext>
            </a:extLst>
          </p:cNvPr>
          <p:cNvSpPr>
            <a:spLocks noGrp="1"/>
          </p:cNvSpPr>
          <p:nvPr>
            <p:ph idx="1"/>
          </p:nvPr>
        </p:nvSpPr>
        <p:spPr>
          <a:xfrm>
            <a:off x="685800" y="1489075"/>
            <a:ext cx="8686800" cy="5445125"/>
          </a:xfrm>
        </p:spPr>
        <p:txBody>
          <a:bodyPr/>
          <a:lstStyle/>
          <a:p>
            <a:r>
              <a:rPr lang="en-US" b="1" dirty="0"/>
              <a:t>Clarity</a:t>
            </a:r>
          </a:p>
          <a:p>
            <a:pPr lvl="1"/>
            <a:r>
              <a:rPr lang="en-US" dirty="0">
                <a:solidFill>
                  <a:schemeClr val="tx1"/>
                </a:solidFill>
              </a:rPr>
              <a:t>text is legible at every size</a:t>
            </a:r>
          </a:p>
          <a:p>
            <a:pPr lvl="1"/>
            <a:r>
              <a:rPr lang="en-US" dirty="0">
                <a:solidFill>
                  <a:schemeClr val="tx1"/>
                </a:solidFill>
              </a:rPr>
              <a:t>icons are precise and lucid</a:t>
            </a:r>
            <a:endParaRPr lang="en-US" dirty="0"/>
          </a:p>
          <a:p>
            <a:pPr lvl="1"/>
            <a:r>
              <a:rPr lang="en-US" dirty="0">
                <a:solidFill>
                  <a:schemeClr val="tx1"/>
                </a:solidFill>
              </a:rPr>
              <a:t>adornments are subtle &amp; appropriate</a:t>
            </a:r>
            <a:endParaRPr lang="en-US" dirty="0"/>
          </a:p>
          <a:p>
            <a:pPr lvl="1"/>
            <a:r>
              <a:rPr lang="en-US" dirty="0">
                <a:solidFill>
                  <a:schemeClr val="tx1"/>
                </a:solidFill>
              </a:rPr>
              <a:t>a sharpened focus on functionality motivates the design</a:t>
            </a:r>
            <a:endParaRPr lang="en-US" sz="2000" dirty="0">
              <a:solidFill>
                <a:schemeClr val="tx1"/>
              </a:solidFill>
            </a:endParaRPr>
          </a:p>
          <a:p>
            <a:endParaRPr lang="en-US" sz="1600" b="1" dirty="0"/>
          </a:p>
          <a:p>
            <a:r>
              <a:rPr lang="en-US" b="1" dirty="0"/>
              <a:t>Deference</a:t>
            </a:r>
          </a:p>
          <a:p>
            <a:pPr lvl="1"/>
            <a:r>
              <a:rPr lang="en-US" dirty="0"/>
              <a:t>fluid motion &amp; a crisp interface help people understand &amp; interact with content </a:t>
            </a:r>
          </a:p>
          <a:p>
            <a:pPr lvl="1"/>
            <a:r>
              <a:rPr lang="en-US" dirty="0"/>
              <a:t>content typically fills the entire screen, while translucency/blurring hint at more</a:t>
            </a:r>
          </a:p>
          <a:p>
            <a:pPr lvl="1"/>
            <a:r>
              <a:rPr lang="en-US" dirty="0"/>
              <a:t>minimal use of bezels, gradients &amp; drop shadows keep the interface light &amp; ensure that content is paramount</a:t>
            </a:r>
          </a:p>
          <a:p>
            <a:endParaRPr lang="en-US" sz="1400" dirty="0">
              <a:solidFill>
                <a:schemeClr val="tx1"/>
              </a:solidFill>
            </a:endParaRPr>
          </a:p>
          <a:p>
            <a:r>
              <a:rPr lang="en-US" b="1" dirty="0"/>
              <a:t>Depth</a:t>
            </a:r>
          </a:p>
          <a:p>
            <a:pPr lvl="1"/>
            <a:r>
              <a:rPr lang="en-US" dirty="0"/>
              <a:t>distinct visual layers &amp; realistic motion convey hierarchy &amp; facilitate understanding </a:t>
            </a:r>
          </a:p>
          <a:p>
            <a:pPr lvl="1"/>
            <a:r>
              <a:rPr lang="en-US" dirty="0"/>
              <a:t>touch &amp; discoverability heighten delight and enable access to functionality </a:t>
            </a:r>
          </a:p>
          <a:p>
            <a:pPr lvl="1"/>
            <a:r>
              <a:rPr lang="en-US" dirty="0"/>
              <a:t>transitions provide a sense of depth as you navigate through content</a:t>
            </a:r>
          </a:p>
        </p:txBody>
      </p:sp>
      <p:sp>
        <p:nvSpPr>
          <p:cNvPr id="4" name="Slide Number Placeholder 3">
            <a:extLst>
              <a:ext uri="{FF2B5EF4-FFF2-40B4-BE49-F238E27FC236}">
                <a16:creationId xmlns:a16="http://schemas.microsoft.com/office/drawing/2014/main" id="{67F5D3EE-6CBA-6E42-8D56-2B85A34966F7}"/>
              </a:ext>
            </a:extLst>
          </p:cNvPr>
          <p:cNvSpPr>
            <a:spLocks noGrp="1"/>
          </p:cNvSpPr>
          <p:nvPr>
            <p:ph type="sldNum" sz="quarter" idx="12"/>
          </p:nvPr>
        </p:nvSpPr>
        <p:spPr/>
        <p:txBody>
          <a:bodyPr/>
          <a:lstStyle/>
          <a:p>
            <a:pPr>
              <a:defRPr/>
            </a:pPr>
            <a:fld id="{D01BCE71-86FF-2D4D-9B6A-184976F2D687}" type="slidenum">
              <a:rPr lang="en-US" smtClean="0"/>
              <a:pPr>
                <a:defRPr/>
              </a:pPr>
              <a:t>3</a:t>
            </a:fld>
            <a:endParaRPr lang="en-US" dirty="0"/>
          </a:p>
        </p:txBody>
      </p:sp>
    </p:spTree>
    <p:extLst>
      <p:ext uri="{BB962C8B-B14F-4D97-AF65-F5344CB8AC3E}">
        <p14:creationId xmlns:p14="http://schemas.microsoft.com/office/powerpoint/2010/main" val="132949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9328-B240-EF49-9F82-9B30AB1C4713}"/>
              </a:ext>
            </a:extLst>
          </p:cNvPr>
          <p:cNvSpPr>
            <a:spLocks noGrp="1"/>
          </p:cNvSpPr>
          <p:nvPr>
            <p:ph type="title"/>
          </p:nvPr>
        </p:nvSpPr>
        <p:spPr/>
        <p:txBody>
          <a:bodyPr/>
          <a:lstStyle/>
          <a:p>
            <a:r>
              <a:rPr lang="en-US" dirty="0"/>
              <a:t>iOS design principles</a:t>
            </a:r>
          </a:p>
        </p:txBody>
      </p:sp>
      <p:sp>
        <p:nvSpPr>
          <p:cNvPr id="3" name="Content Placeholder 2">
            <a:extLst>
              <a:ext uri="{FF2B5EF4-FFF2-40B4-BE49-F238E27FC236}">
                <a16:creationId xmlns:a16="http://schemas.microsoft.com/office/drawing/2014/main" id="{5307F6AC-61D9-8346-B510-181274305411}"/>
              </a:ext>
            </a:extLst>
          </p:cNvPr>
          <p:cNvSpPr>
            <a:spLocks noGrp="1"/>
          </p:cNvSpPr>
          <p:nvPr>
            <p:ph idx="1"/>
          </p:nvPr>
        </p:nvSpPr>
        <p:spPr>
          <a:xfrm>
            <a:off x="605757" y="1411705"/>
            <a:ext cx="8778875" cy="5410200"/>
          </a:xfrm>
        </p:spPr>
        <p:txBody>
          <a:bodyPr/>
          <a:lstStyle/>
          <a:p>
            <a:r>
              <a:rPr lang="en-US" b="1" dirty="0"/>
              <a:t>Aesthetic Integrity -</a:t>
            </a:r>
            <a:r>
              <a:rPr lang="en-US" dirty="0"/>
              <a:t> </a:t>
            </a:r>
            <a:r>
              <a:rPr lang="en-US" sz="2000" dirty="0">
                <a:solidFill>
                  <a:schemeClr val="tx1"/>
                </a:solidFill>
              </a:rPr>
              <a:t>an app's appearance and behavior should integrate with its functionality</a:t>
            </a:r>
          </a:p>
          <a:p>
            <a:endParaRPr lang="en-US" sz="1400" dirty="0">
              <a:solidFill>
                <a:schemeClr val="tx1"/>
              </a:solidFill>
            </a:endParaRPr>
          </a:p>
          <a:p>
            <a:r>
              <a:rPr lang="en-US" b="1" dirty="0"/>
              <a:t>Consistency -</a:t>
            </a:r>
            <a:r>
              <a:rPr lang="en-US" dirty="0"/>
              <a:t> </a:t>
            </a:r>
            <a:r>
              <a:rPr lang="en-US" sz="2000" dirty="0">
                <a:solidFill>
                  <a:schemeClr val="tx1"/>
                </a:solidFill>
              </a:rPr>
              <a:t>should</a:t>
            </a:r>
            <a:r>
              <a:rPr lang="en-US" dirty="0"/>
              <a:t> </a:t>
            </a:r>
            <a:r>
              <a:rPr lang="en-US" sz="2000" dirty="0">
                <a:solidFill>
                  <a:schemeClr val="tx1"/>
                </a:solidFill>
              </a:rPr>
              <a:t>implement familiar standards and paradigms by using system-provided UI elements, well-known icons, standard text styles, and uniform terminology</a:t>
            </a:r>
          </a:p>
          <a:p>
            <a:endParaRPr lang="en-US" sz="1200" dirty="0">
              <a:solidFill>
                <a:schemeClr val="tx1"/>
              </a:solidFill>
            </a:endParaRPr>
          </a:p>
          <a:p>
            <a:r>
              <a:rPr lang="en-US" b="1" dirty="0"/>
              <a:t>Direct Manipulation -</a:t>
            </a:r>
            <a:r>
              <a:rPr lang="en-US" dirty="0"/>
              <a:t> </a:t>
            </a:r>
            <a:r>
              <a:rPr lang="en-US" sz="2000" dirty="0">
                <a:solidFill>
                  <a:schemeClr val="tx1"/>
                </a:solidFill>
              </a:rPr>
              <a:t>the direct manipulation of onscreen content engages people and facilitates understanding</a:t>
            </a:r>
          </a:p>
          <a:p>
            <a:endParaRPr lang="en-US" sz="1200" dirty="0">
              <a:solidFill>
                <a:schemeClr val="tx1"/>
              </a:solidFill>
            </a:endParaRPr>
          </a:p>
          <a:p>
            <a:r>
              <a:rPr lang="en-US" b="1" dirty="0"/>
              <a:t>Feedback -</a:t>
            </a:r>
            <a:r>
              <a:rPr lang="en-US" dirty="0"/>
              <a:t> </a:t>
            </a:r>
            <a:r>
              <a:rPr lang="en-US" sz="2000" dirty="0">
                <a:solidFill>
                  <a:schemeClr val="tx1"/>
                </a:solidFill>
              </a:rPr>
              <a:t>acknowledges actions and shows results to keep people informed</a:t>
            </a:r>
          </a:p>
          <a:p>
            <a:endParaRPr lang="en-US" sz="1200" dirty="0">
              <a:solidFill>
                <a:schemeClr val="tx1"/>
              </a:solidFill>
            </a:endParaRPr>
          </a:p>
          <a:p>
            <a:r>
              <a:rPr lang="en-US" b="1" dirty="0"/>
              <a:t>Metaphors -</a:t>
            </a:r>
            <a:r>
              <a:rPr lang="en-US" dirty="0"/>
              <a:t> </a:t>
            </a:r>
            <a:r>
              <a:rPr lang="en-US" sz="2000" dirty="0">
                <a:solidFill>
                  <a:schemeClr val="tx1"/>
                </a:solidFill>
              </a:rPr>
              <a:t>people learn more quickly when an app’s virtual objects and actions are metaphors for familiar experiences</a:t>
            </a:r>
          </a:p>
          <a:p>
            <a:endParaRPr lang="en-US" sz="1200" dirty="0">
              <a:solidFill>
                <a:schemeClr val="tx1"/>
              </a:solidFill>
            </a:endParaRPr>
          </a:p>
          <a:p>
            <a:r>
              <a:rPr lang="en-US" b="1" dirty="0"/>
              <a:t>User Control –</a:t>
            </a:r>
            <a:r>
              <a:rPr lang="en-US" dirty="0"/>
              <a:t> </a:t>
            </a:r>
            <a:r>
              <a:rPr lang="en-US" sz="2000" dirty="0">
                <a:solidFill>
                  <a:schemeClr val="tx1"/>
                </a:solidFill>
              </a:rPr>
              <a:t>people are in control; the app can suggest or warn, but actions and decision making are in the hands of the user</a:t>
            </a:r>
          </a:p>
          <a:p>
            <a:endParaRPr lang="en-US" sz="2000" dirty="0">
              <a:solidFill>
                <a:schemeClr val="tx1"/>
              </a:solidFill>
            </a:endParaRPr>
          </a:p>
        </p:txBody>
      </p:sp>
      <p:sp>
        <p:nvSpPr>
          <p:cNvPr id="4" name="Slide Number Placeholder 3">
            <a:extLst>
              <a:ext uri="{FF2B5EF4-FFF2-40B4-BE49-F238E27FC236}">
                <a16:creationId xmlns:a16="http://schemas.microsoft.com/office/drawing/2014/main" id="{9C48D27C-7529-714D-8561-F26826AD991B}"/>
              </a:ext>
            </a:extLst>
          </p:cNvPr>
          <p:cNvSpPr>
            <a:spLocks noGrp="1"/>
          </p:cNvSpPr>
          <p:nvPr>
            <p:ph type="sldNum" sz="quarter" idx="12"/>
          </p:nvPr>
        </p:nvSpPr>
        <p:spPr/>
        <p:txBody>
          <a:bodyPr/>
          <a:lstStyle/>
          <a:p>
            <a:pPr>
              <a:defRPr/>
            </a:pPr>
            <a:fld id="{D01BCE71-86FF-2D4D-9B6A-184976F2D687}" type="slidenum">
              <a:rPr lang="en-US" smtClean="0"/>
              <a:pPr>
                <a:defRPr/>
              </a:pPr>
              <a:t>4</a:t>
            </a:fld>
            <a:endParaRPr lang="en-US"/>
          </a:p>
        </p:txBody>
      </p:sp>
    </p:spTree>
    <p:extLst>
      <p:ext uri="{BB962C8B-B14F-4D97-AF65-F5344CB8AC3E}">
        <p14:creationId xmlns:p14="http://schemas.microsoft.com/office/powerpoint/2010/main" val="310758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9328-B240-EF49-9F82-9B30AB1C4713}"/>
              </a:ext>
            </a:extLst>
          </p:cNvPr>
          <p:cNvSpPr>
            <a:spLocks noGrp="1"/>
          </p:cNvSpPr>
          <p:nvPr>
            <p:ph type="title"/>
          </p:nvPr>
        </p:nvSpPr>
        <p:spPr/>
        <p:txBody>
          <a:bodyPr/>
          <a:lstStyle/>
          <a:p>
            <a:r>
              <a:rPr lang="en-US" dirty="0"/>
              <a:t>iOS design guidelines</a:t>
            </a:r>
          </a:p>
        </p:txBody>
      </p:sp>
      <p:sp>
        <p:nvSpPr>
          <p:cNvPr id="3" name="Content Placeholder 2">
            <a:extLst>
              <a:ext uri="{FF2B5EF4-FFF2-40B4-BE49-F238E27FC236}">
                <a16:creationId xmlns:a16="http://schemas.microsoft.com/office/drawing/2014/main" id="{5307F6AC-61D9-8346-B510-181274305411}"/>
              </a:ext>
            </a:extLst>
          </p:cNvPr>
          <p:cNvSpPr>
            <a:spLocks noGrp="1"/>
          </p:cNvSpPr>
          <p:nvPr>
            <p:ph idx="1"/>
          </p:nvPr>
        </p:nvSpPr>
        <p:spPr>
          <a:xfrm>
            <a:off x="605757" y="1219200"/>
            <a:ext cx="8778875" cy="5741570"/>
          </a:xfrm>
        </p:spPr>
        <p:txBody>
          <a:bodyPr/>
          <a:lstStyle/>
          <a:p>
            <a:pPr>
              <a:buFont typeface="Wingdings" pitchFamily="2" charset="2"/>
              <a:buChar char="ü"/>
            </a:pPr>
            <a:r>
              <a:rPr lang="en-US" dirty="0"/>
              <a:t>interface essentials</a:t>
            </a:r>
          </a:p>
          <a:p>
            <a:pPr lvl="1">
              <a:buFont typeface="Wingdings" pitchFamily="2" charset="2"/>
              <a:buChar char="§"/>
            </a:pPr>
            <a:r>
              <a:rPr lang="en-US" dirty="0"/>
              <a:t>bars tell people where they are, provide navigation</a:t>
            </a:r>
          </a:p>
          <a:p>
            <a:pPr lvl="1">
              <a:buFont typeface="Wingdings" pitchFamily="2" charset="2"/>
              <a:buChar char="§"/>
            </a:pPr>
            <a:r>
              <a:rPr lang="en-US" dirty="0"/>
              <a:t>views contain the primary content people see</a:t>
            </a:r>
          </a:p>
          <a:p>
            <a:pPr lvl="1">
              <a:buFont typeface="Wingdings" pitchFamily="2" charset="2"/>
              <a:buChar char="§"/>
            </a:pPr>
            <a:r>
              <a:rPr lang="en-US" dirty="0"/>
              <a:t>controls initiate actions and convey information</a:t>
            </a:r>
          </a:p>
          <a:p>
            <a:pPr lvl="1">
              <a:buFont typeface="Wingdings" pitchFamily="2" charset="2"/>
              <a:buChar char="§"/>
            </a:pPr>
            <a:endParaRPr lang="en-US" dirty="0"/>
          </a:p>
          <a:p>
            <a:pPr>
              <a:buFont typeface="Wingdings" pitchFamily="2" charset="2"/>
              <a:buChar char="ü"/>
            </a:pPr>
            <a:r>
              <a:rPr lang="en-US" dirty="0"/>
              <a:t>accessibility</a:t>
            </a:r>
          </a:p>
          <a:p>
            <a:pPr lvl="1"/>
            <a:r>
              <a:rPr lang="en-US" dirty="0"/>
              <a:t>provide alternative text labels for images, icons, and interface elements</a:t>
            </a:r>
            <a:endParaRPr lang="en-US" sz="2400" dirty="0"/>
          </a:p>
          <a:p>
            <a:pPr lvl="1"/>
            <a:r>
              <a:rPr lang="en-US" dirty="0"/>
              <a:t>test your app with accessibility features</a:t>
            </a:r>
          </a:p>
          <a:p>
            <a:pPr lvl="1"/>
            <a:endParaRPr lang="en-US" sz="2400" dirty="0"/>
          </a:p>
          <a:p>
            <a:pPr>
              <a:buFont typeface="Wingdings" pitchFamily="2" charset="2"/>
              <a:buChar char="ü"/>
            </a:pPr>
            <a:r>
              <a:rPr lang="en-US" dirty="0"/>
              <a:t>loading</a:t>
            </a:r>
          </a:p>
          <a:p>
            <a:pPr lvl="1"/>
            <a:r>
              <a:rPr lang="en-US" dirty="0"/>
              <a:t>show content as soon as possible and make it clear when loading is occurring</a:t>
            </a:r>
          </a:p>
          <a:p>
            <a:pPr lvl="1"/>
            <a:endParaRPr lang="en-US" dirty="0"/>
          </a:p>
          <a:p>
            <a:pPr>
              <a:buFont typeface="Wingdings" pitchFamily="2" charset="2"/>
              <a:buChar char="ü"/>
            </a:pPr>
            <a:r>
              <a:rPr lang="en-US" dirty="0"/>
              <a:t>modality</a:t>
            </a:r>
          </a:p>
          <a:p>
            <a:pPr lvl="1"/>
            <a:r>
              <a:rPr lang="en-US" dirty="0"/>
              <a:t>preventing people from doing other things until the current mode is complete is sometimes necessary, but should be avoided whenever possible</a:t>
            </a:r>
            <a:endParaRPr lang="en-US" sz="2400" dirty="0"/>
          </a:p>
          <a:p>
            <a:pPr marL="457200" lvl="1" indent="0">
              <a:buNone/>
            </a:pPr>
            <a:endParaRPr lang="en-US" sz="2400" dirty="0"/>
          </a:p>
          <a:p>
            <a:endParaRPr lang="en-US" sz="2000" dirty="0">
              <a:solidFill>
                <a:schemeClr val="tx1"/>
              </a:solidFill>
            </a:endParaRPr>
          </a:p>
        </p:txBody>
      </p:sp>
      <p:sp>
        <p:nvSpPr>
          <p:cNvPr id="4" name="Slide Number Placeholder 3">
            <a:extLst>
              <a:ext uri="{FF2B5EF4-FFF2-40B4-BE49-F238E27FC236}">
                <a16:creationId xmlns:a16="http://schemas.microsoft.com/office/drawing/2014/main" id="{9C48D27C-7529-714D-8561-F26826AD991B}"/>
              </a:ext>
            </a:extLst>
          </p:cNvPr>
          <p:cNvSpPr>
            <a:spLocks noGrp="1"/>
          </p:cNvSpPr>
          <p:nvPr>
            <p:ph type="sldNum" sz="quarter" idx="12"/>
          </p:nvPr>
        </p:nvSpPr>
        <p:spPr/>
        <p:txBody>
          <a:bodyPr/>
          <a:lstStyle/>
          <a:p>
            <a:pPr>
              <a:defRPr/>
            </a:pPr>
            <a:fld id="{D01BCE71-86FF-2D4D-9B6A-184976F2D687}" type="slidenum">
              <a:rPr lang="en-US" smtClean="0"/>
              <a:pPr>
                <a:defRPr/>
              </a:pPr>
              <a:t>5</a:t>
            </a:fld>
            <a:endParaRPr lang="en-US"/>
          </a:p>
        </p:txBody>
      </p:sp>
    </p:spTree>
    <p:extLst>
      <p:ext uri="{BB962C8B-B14F-4D97-AF65-F5344CB8AC3E}">
        <p14:creationId xmlns:p14="http://schemas.microsoft.com/office/powerpoint/2010/main" val="323870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9328-B240-EF49-9F82-9B30AB1C4713}"/>
              </a:ext>
            </a:extLst>
          </p:cNvPr>
          <p:cNvSpPr>
            <a:spLocks noGrp="1"/>
          </p:cNvSpPr>
          <p:nvPr>
            <p:ph type="title"/>
          </p:nvPr>
        </p:nvSpPr>
        <p:spPr/>
        <p:txBody>
          <a:bodyPr/>
          <a:lstStyle/>
          <a:p>
            <a:r>
              <a:rPr lang="en-US" dirty="0"/>
              <a:t>iOS design guidelines</a:t>
            </a:r>
          </a:p>
        </p:txBody>
      </p:sp>
      <p:sp>
        <p:nvSpPr>
          <p:cNvPr id="3" name="Content Placeholder 2">
            <a:extLst>
              <a:ext uri="{FF2B5EF4-FFF2-40B4-BE49-F238E27FC236}">
                <a16:creationId xmlns:a16="http://schemas.microsoft.com/office/drawing/2014/main" id="{5307F6AC-61D9-8346-B510-181274305411}"/>
              </a:ext>
            </a:extLst>
          </p:cNvPr>
          <p:cNvSpPr>
            <a:spLocks noGrp="1"/>
          </p:cNvSpPr>
          <p:nvPr>
            <p:ph idx="1"/>
          </p:nvPr>
        </p:nvSpPr>
        <p:spPr>
          <a:xfrm>
            <a:off x="605757" y="1295400"/>
            <a:ext cx="8778875" cy="5638800"/>
          </a:xfrm>
        </p:spPr>
        <p:txBody>
          <a:bodyPr/>
          <a:lstStyle/>
          <a:p>
            <a:pPr>
              <a:buFont typeface="Wingdings" pitchFamily="2" charset="2"/>
              <a:buChar char="ü"/>
            </a:pPr>
            <a:r>
              <a:rPr lang="en-US" dirty="0"/>
              <a:t>navigation</a:t>
            </a:r>
          </a:p>
          <a:p>
            <a:pPr lvl="1"/>
            <a:r>
              <a:rPr lang="en-US" dirty="0"/>
              <a:t>navigation can be hierarchical, flat, or content-driven</a:t>
            </a:r>
          </a:p>
          <a:p>
            <a:pPr lvl="1"/>
            <a:r>
              <a:rPr lang="en-US" dirty="0"/>
              <a:t>always provide a clear path (including backwards)</a:t>
            </a:r>
            <a:endParaRPr lang="en-US" sz="2400" dirty="0"/>
          </a:p>
          <a:p>
            <a:pPr>
              <a:buFont typeface="Wingdings" pitchFamily="2" charset="2"/>
              <a:buChar char="ü"/>
            </a:pPr>
            <a:r>
              <a:rPr lang="en-US" dirty="0"/>
              <a:t>launching</a:t>
            </a:r>
          </a:p>
          <a:p>
            <a:pPr lvl="1"/>
            <a:r>
              <a:rPr lang="en-US" dirty="0"/>
              <a:t>design a launch experience that is fast, fun, and educational</a:t>
            </a:r>
          </a:p>
          <a:p>
            <a:pPr lvl="1"/>
            <a:r>
              <a:rPr lang="en-US" dirty="0"/>
              <a:t>restore the previous state when your app restarts</a:t>
            </a:r>
            <a:endParaRPr lang="en-US" sz="2400" dirty="0"/>
          </a:p>
          <a:p>
            <a:pPr>
              <a:buFont typeface="Wingdings" pitchFamily="2" charset="2"/>
              <a:buChar char="ü"/>
            </a:pPr>
            <a:r>
              <a:rPr lang="en-US" dirty="0"/>
              <a:t>requesting permission</a:t>
            </a:r>
          </a:p>
          <a:p>
            <a:pPr lvl="1"/>
            <a:r>
              <a:rPr lang="en-US" dirty="0"/>
              <a:t>request personal data only when your app clearly needs it and it cannot be accessed automatically (e.g., from location)</a:t>
            </a:r>
            <a:endParaRPr lang="en-US" sz="2400" dirty="0"/>
          </a:p>
          <a:p>
            <a:pPr>
              <a:buFont typeface="Wingdings" pitchFamily="2" charset="2"/>
              <a:buChar char="ü"/>
            </a:pPr>
            <a:r>
              <a:rPr lang="en-US" dirty="0"/>
              <a:t>data entry</a:t>
            </a:r>
          </a:p>
          <a:p>
            <a:pPr lvl="1"/>
            <a:r>
              <a:rPr lang="en-US" dirty="0"/>
              <a:t>when possible, provide choices or reasonable default values</a:t>
            </a:r>
            <a:endParaRPr lang="en-US" sz="2400" dirty="0"/>
          </a:p>
          <a:p>
            <a:pPr lvl="1"/>
            <a:r>
              <a:rPr lang="en-US" dirty="0"/>
              <a:t>dynamically validate fields and only advance if valid entries obtained</a:t>
            </a:r>
            <a:endParaRPr lang="en-US" sz="2400" dirty="0"/>
          </a:p>
          <a:p>
            <a:pPr>
              <a:buFont typeface="Wingdings" pitchFamily="2" charset="2"/>
              <a:buChar char="ü"/>
            </a:pPr>
            <a:r>
              <a:rPr lang="en-US" dirty="0"/>
              <a:t>gestures</a:t>
            </a:r>
          </a:p>
          <a:p>
            <a:pPr lvl="1"/>
            <a:r>
              <a:rPr lang="en-US" dirty="0"/>
              <a:t>use standard gestures for standard actions (tap, drag, flick, swipe, pinch, …)</a:t>
            </a:r>
            <a:endParaRPr lang="en-US" sz="2400" dirty="0"/>
          </a:p>
          <a:p>
            <a:pPr>
              <a:buFont typeface="Wingdings" pitchFamily="2" charset="2"/>
              <a:buChar char="ü"/>
            </a:pPr>
            <a:r>
              <a:rPr lang="en-US" dirty="0"/>
              <a:t>notifications</a:t>
            </a:r>
          </a:p>
          <a:p>
            <a:pPr lvl="1"/>
            <a:r>
              <a:rPr lang="en-US" dirty="0"/>
              <a:t>use sparingly – can be banner (disappears shortly) or alert (manually dismissed)</a:t>
            </a:r>
            <a:endParaRPr lang="en-US" sz="2400" dirty="0"/>
          </a:p>
          <a:p>
            <a:endParaRPr lang="en-US" sz="2000" dirty="0">
              <a:solidFill>
                <a:schemeClr val="tx1"/>
              </a:solidFill>
            </a:endParaRPr>
          </a:p>
        </p:txBody>
      </p:sp>
      <p:sp>
        <p:nvSpPr>
          <p:cNvPr id="4" name="Slide Number Placeholder 3">
            <a:extLst>
              <a:ext uri="{FF2B5EF4-FFF2-40B4-BE49-F238E27FC236}">
                <a16:creationId xmlns:a16="http://schemas.microsoft.com/office/drawing/2014/main" id="{9C48D27C-7529-714D-8561-F26826AD991B}"/>
              </a:ext>
            </a:extLst>
          </p:cNvPr>
          <p:cNvSpPr>
            <a:spLocks noGrp="1"/>
          </p:cNvSpPr>
          <p:nvPr>
            <p:ph type="sldNum" sz="quarter" idx="12"/>
          </p:nvPr>
        </p:nvSpPr>
        <p:spPr/>
        <p:txBody>
          <a:bodyPr/>
          <a:lstStyle/>
          <a:p>
            <a:pPr>
              <a:defRPr/>
            </a:pPr>
            <a:fld id="{D01BCE71-86FF-2D4D-9B6A-184976F2D687}" type="slidenum">
              <a:rPr lang="en-US" smtClean="0"/>
              <a:pPr>
                <a:defRPr/>
              </a:pPr>
              <a:t>6</a:t>
            </a:fld>
            <a:endParaRPr lang="en-US"/>
          </a:p>
        </p:txBody>
      </p:sp>
    </p:spTree>
    <p:extLst>
      <p:ext uri="{BB962C8B-B14F-4D97-AF65-F5344CB8AC3E}">
        <p14:creationId xmlns:p14="http://schemas.microsoft.com/office/powerpoint/2010/main" val="301572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9328-B240-EF49-9F82-9B30AB1C4713}"/>
              </a:ext>
            </a:extLst>
          </p:cNvPr>
          <p:cNvSpPr>
            <a:spLocks noGrp="1"/>
          </p:cNvSpPr>
          <p:nvPr>
            <p:ph type="title"/>
          </p:nvPr>
        </p:nvSpPr>
        <p:spPr/>
        <p:txBody>
          <a:bodyPr/>
          <a:lstStyle/>
          <a:p>
            <a:r>
              <a:rPr lang="en-US" dirty="0"/>
              <a:t>iOS design guidelines</a:t>
            </a:r>
          </a:p>
        </p:txBody>
      </p:sp>
      <p:sp>
        <p:nvSpPr>
          <p:cNvPr id="3" name="Content Placeholder 2">
            <a:extLst>
              <a:ext uri="{FF2B5EF4-FFF2-40B4-BE49-F238E27FC236}">
                <a16:creationId xmlns:a16="http://schemas.microsoft.com/office/drawing/2014/main" id="{5307F6AC-61D9-8346-B510-181274305411}"/>
              </a:ext>
            </a:extLst>
          </p:cNvPr>
          <p:cNvSpPr>
            <a:spLocks noGrp="1"/>
          </p:cNvSpPr>
          <p:nvPr>
            <p:ph idx="1"/>
          </p:nvPr>
        </p:nvSpPr>
        <p:spPr>
          <a:xfrm>
            <a:off x="605757" y="1295400"/>
            <a:ext cx="8778875" cy="5638800"/>
          </a:xfrm>
        </p:spPr>
        <p:txBody>
          <a:bodyPr/>
          <a:lstStyle/>
          <a:p>
            <a:pPr>
              <a:buFont typeface="Wingdings" pitchFamily="2" charset="2"/>
              <a:buChar char="ü"/>
            </a:pPr>
            <a:r>
              <a:rPr lang="en-US" dirty="0"/>
              <a:t>adaptivity &amp; layout</a:t>
            </a:r>
          </a:p>
          <a:p>
            <a:pPr lvl="1"/>
            <a:r>
              <a:rPr lang="en-US" dirty="0"/>
              <a:t>extend visual elements to fill the screen; support diff screen sizes &amp; orientations</a:t>
            </a:r>
            <a:endParaRPr lang="en-US" sz="2400" dirty="0"/>
          </a:p>
          <a:p>
            <a:pPr lvl="1"/>
            <a:r>
              <a:rPr lang="en-US" dirty="0"/>
              <a:t>provide ample touch targets for interactive elements</a:t>
            </a:r>
            <a:endParaRPr lang="en-US" sz="2400" dirty="0"/>
          </a:p>
          <a:p>
            <a:pPr lvl="1"/>
            <a:r>
              <a:rPr lang="en-US" dirty="0"/>
              <a:t>use visual weight and balance to convey importance</a:t>
            </a:r>
            <a:endParaRPr lang="en-US" sz="2400" dirty="0"/>
          </a:p>
          <a:p>
            <a:pPr>
              <a:buFont typeface="Wingdings" pitchFamily="2" charset="2"/>
              <a:buChar char="ü"/>
            </a:pPr>
            <a:r>
              <a:rPr lang="en-US" dirty="0"/>
              <a:t>branding</a:t>
            </a:r>
          </a:p>
          <a:p>
            <a:pPr lvl="1"/>
            <a:r>
              <a:rPr lang="en-US" dirty="0"/>
              <a:t>incorporate refined, unobtrusive branding; defer to content over branding</a:t>
            </a:r>
            <a:endParaRPr lang="en-US" sz="2400" dirty="0"/>
          </a:p>
          <a:p>
            <a:pPr>
              <a:buFont typeface="Wingdings" pitchFamily="2" charset="2"/>
              <a:buChar char="ü"/>
            </a:pPr>
            <a:r>
              <a:rPr lang="en-US" dirty="0"/>
              <a:t>color</a:t>
            </a:r>
          </a:p>
          <a:p>
            <a:pPr lvl="1"/>
            <a:r>
              <a:rPr lang="en-US" dirty="0"/>
              <a:t>use color judiciously for communication, choose a key color to indicate interactivity</a:t>
            </a:r>
            <a:endParaRPr lang="en-US" sz="2400" dirty="0"/>
          </a:p>
          <a:p>
            <a:pPr lvl="1"/>
            <a:r>
              <a:rPr lang="en-US" dirty="0"/>
              <a:t>choose a limited color palette that complements your logo/branding</a:t>
            </a:r>
            <a:endParaRPr lang="en-US" sz="2400" dirty="0"/>
          </a:p>
          <a:p>
            <a:pPr lvl="1"/>
            <a:r>
              <a:rPr lang="en-US" dirty="0"/>
              <a:t>be aware of colorblindness, cultural attitudes to colors</a:t>
            </a:r>
            <a:endParaRPr lang="en-US" sz="2400" dirty="0"/>
          </a:p>
          <a:p>
            <a:pPr>
              <a:buFont typeface="Wingdings" pitchFamily="2" charset="2"/>
              <a:buChar char="ü"/>
            </a:pPr>
            <a:r>
              <a:rPr lang="en-US" dirty="0"/>
              <a:t>fonts</a:t>
            </a:r>
          </a:p>
          <a:p>
            <a:pPr lvl="1"/>
            <a:r>
              <a:rPr lang="en-US" dirty="0"/>
              <a:t>if possible, use a single typeface (iOS uses San Francisco)</a:t>
            </a:r>
            <a:endParaRPr lang="en-US" sz="2400" dirty="0"/>
          </a:p>
          <a:p>
            <a:pPr>
              <a:buFont typeface="Wingdings" pitchFamily="2" charset="2"/>
              <a:buChar char="ü"/>
            </a:pPr>
            <a:r>
              <a:rPr lang="en-US" dirty="0"/>
              <a:t>image size &amp; resolution</a:t>
            </a:r>
          </a:p>
          <a:p>
            <a:pPr lvl="1"/>
            <a:r>
              <a:rPr lang="en-US" dirty="0"/>
              <a:t>supply high-res images of all artwork (@2x and @3x)</a:t>
            </a:r>
            <a:endParaRPr lang="en-US" sz="2400" dirty="0"/>
          </a:p>
          <a:p>
            <a:pPr>
              <a:buFont typeface="Wingdings" pitchFamily="2" charset="2"/>
              <a:buChar char="ü"/>
            </a:pPr>
            <a:r>
              <a:rPr lang="en-US" dirty="0"/>
              <a:t>notifications</a:t>
            </a:r>
          </a:p>
          <a:p>
            <a:pPr lvl="1"/>
            <a:r>
              <a:rPr lang="en-US" dirty="0"/>
              <a:t>use whenever possible, since they will be familiar to users</a:t>
            </a:r>
            <a:endParaRPr lang="en-US" sz="2400" dirty="0"/>
          </a:p>
          <a:p>
            <a:endParaRPr lang="en-US" sz="2000" dirty="0">
              <a:solidFill>
                <a:schemeClr val="tx1"/>
              </a:solidFill>
            </a:endParaRPr>
          </a:p>
        </p:txBody>
      </p:sp>
      <p:sp>
        <p:nvSpPr>
          <p:cNvPr id="4" name="Slide Number Placeholder 3">
            <a:extLst>
              <a:ext uri="{FF2B5EF4-FFF2-40B4-BE49-F238E27FC236}">
                <a16:creationId xmlns:a16="http://schemas.microsoft.com/office/drawing/2014/main" id="{9C48D27C-7529-714D-8561-F26826AD991B}"/>
              </a:ext>
            </a:extLst>
          </p:cNvPr>
          <p:cNvSpPr>
            <a:spLocks noGrp="1"/>
          </p:cNvSpPr>
          <p:nvPr>
            <p:ph type="sldNum" sz="quarter" idx="12"/>
          </p:nvPr>
        </p:nvSpPr>
        <p:spPr/>
        <p:txBody>
          <a:bodyPr/>
          <a:lstStyle/>
          <a:p>
            <a:pPr>
              <a:defRPr/>
            </a:pPr>
            <a:fld id="{D01BCE71-86FF-2D4D-9B6A-184976F2D687}" type="slidenum">
              <a:rPr lang="en-US" smtClean="0"/>
              <a:pPr>
                <a:defRPr/>
              </a:pPr>
              <a:t>7</a:t>
            </a:fld>
            <a:endParaRPr lang="en-US"/>
          </a:p>
        </p:txBody>
      </p:sp>
    </p:spTree>
    <p:extLst>
      <p:ext uri="{BB962C8B-B14F-4D97-AF65-F5344CB8AC3E}">
        <p14:creationId xmlns:p14="http://schemas.microsoft.com/office/powerpoint/2010/main" val="1847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48F78E-60D4-AF41-BE3F-B79268CDB220}"/>
              </a:ext>
            </a:extLst>
          </p:cNvPr>
          <p:cNvSpPr>
            <a:spLocks noGrp="1"/>
          </p:cNvSpPr>
          <p:nvPr>
            <p:ph type="sldNum" sz="quarter" idx="12"/>
          </p:nvPr>
        </p:nvSpPr>
        <p:spPr/>
        <p:txBody>
          <a:bodyPr/>
          <a:lstStyle/>
          <a:p>
            <a:pPr>
              <a:defRPr/>
            </a:pPr>
            <a:fld id="{D01BCE71-86FF-2D4D-9B6A-184976F2D687}" type="slidenum">
              <a:rPr lang="en-US" smtClean="0"/>
              <a:pPr>
                <a:defRPr/>
              </a:pPr>
              <a:t>8</a:t>
            </a:fld>
            <a:endParaRPr lang="en-US"/>
          </a:p>
        </p:txBody>
      </p:sp>
      <p:pic>
        <p:nvPicPr>
          <p:cNvPr id="5" name="Picture 4">
            <a:extLst>
              <a:ext uri="{FF2B5EF4-FFF2-40B4-BE49-F238E27FC236}">
                <a16:creationId xmlns:a16="http://schemas.microsoft.com/office/drawing/2014/main" id="{9906BE9B-D4C3-AD46-A5D2-B80D302E4D92}"/>
              </a:ext>
            </a:extLst>
          </p:cNvPr>
          <p:cNvPicPr>
            <a:picLocks noChangeAspect="1"/>
          </p:cNvPicPr>
          <p:nvPr/>
        </p:nvPicPr>
        <p:blipFill>
          <a:blip r:embed="rId2"/>
          <a:stretch>
            <a:fillRect/>
          </a:stretch>
        </p:blipFill>
        <p:spPr>
          <a:xfrm>
            <a:off x="457200" y="611677"/>
            <a:ext cx="8686800" cy="6297123"/>
          </a:xfrm>
          <a:prstGeom prst="rect">
            <a:avLst/>
          </a:prstGeom>
        </p:spPr>
      </p:pic>
    </p:spTree>
    <p:extLst>
      <p:ext uri="{BB962C8B-B14F-4D97-AF65-F5344CB8AC3E}">
        <p14:creationId xmlns:p14="http://schemas.microsoft.com/office/powerpoint/2010/main" val="9048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332D-A293-5847-8195-D0946E5019EB}"/>
              </a:ext>
            </a:extLst>
          </p:cNvPr>
          <p:cNvSpPr>
            <a:spLocks noGrp="1"/>
          </p:cNvSpPr>
          <p:nvPr>
            <p:ph type="title"/>
          </p:nvPr>
        </p:nvSpPr>
        <p:spPr/>
        <p:txBody>
          <a:bodyPr/>
          <a:lstStyle/>
          <a:p>
            <a:r>
              <a:rPr lang="en-US" dirty="0" err="1"/>
              <a:t>UXPin</a:t>
            </a:r>
            <a:r>
              <a:rPr lang="en-US" dirty="0"/>
              <a:t> best practices</a:t>
            </a:r>
          </a:p>
        </p:txBody>
      </p:sp>
      <p:sp>
        <p:nvSpPr>
          <p:cNvPr id="3" name="Content Placeholder 2">
            <a:extLst>
              <a:ext uri="{FF2B5EF4-FFF2-40B4-BE49-F238E27FC236}">
                <a16:creationId xmlns:a16="http://schemas.microsoft.com/office/drawing/2014/main" id="{5DFB84B4-23A5-844F-AF5C-186F46977419}"/>
              </a:ext>
            </a:extLst>
          </p:cNvPr>
          <p:cNvSpPr>
            <a:spLocks noGrp="1"/>
          </p:cNvSpPr>
          <p:nvPr>
            <p:ph idx="1"/>
          </p:nvPr>
        </p:nvSpPr>
        <p:spPr>
          <a:xfrm>
            <a:off x="685800" y="1219200"/>
            <a:ext cx="8702675" cy="5715000"/>
          </a:xfrm>
        </p:spPr>
        <p:txBody>
          <a:bodyPr/>
          <a:lstStyle/>
          <a:p>
            <a:pPr>
              <a:buFont typeface="Wingdings" pitchFamily="2" charset="2"/>
              <a:buChar char="ü"/>
            </a:pPr>
            <a:r>
              <a:rPr lang="en-US" dirty="0"/>
              <a:t>minimize cognitive load</a:t>
            </a:r>
          </a:p>
          <a:p>
            <a:pPr lvl="1">
              <a:buFont typeface="Wingdings" pitchFamily="2" charset="2"/>
              <a:buChar char="§"/>
            </a:pPr>
            <a:r>
              <a:rPr lang="en-US" dirty="0"/>
              <a:t>minimize confusion, things the user has to remember</a:t>
            </a:r>
          </a:p>
          <a:p>
            <a:pPr>
              <a:buFont typeface="Wingdings" pitchFamily="2" charset="2"/>
              <a:buChar char="ü"/>
            </a:pPr>
            <a:r>
              <a:rPr lang="en-US" dirty="0"/>
              <a:t>optimize user flow</a:t>
            </a:r>
          </a:p>
          <a:p>
            <a:pPr lvl="1">
              <a:buFont typeface="Wingdings" pitchFamily="2" charset="2"/>
              <a:buChar char="§"/>
            </a:pPr>
            <a:r>
              <a:rPr lang="en-US" dirty="0"/>
              <a:t>understand how users interact with the app, streamline as much as possible</a:t>
            </a:r>
          </a:p>
          <a:p>
            <a:pPr lvl="1">
              <a:buFont typeface="Wingdings" pitchFamily="2" charset="2"/>
              <a:buChar char="§"/>
            </a:pPr>
            <a:r>
              <a:rPr lang="en-US" dirty="0"/>
              <a:t>e.g., chunking for big tasks, always provide a natural next step</a:t>
            </a:r>
          </a:p>
          <a:p>
            <a:pPr>
              <a:buFont typeface="Wingdings" pitchFamily="2" charset="2"/>
              <a:buChar char="ü"/>
            </a:pPr>
            <a:r>
              <a:rPr lang="en-US" dirty="0"/>
              <a:t>cut out the clutter</a:t>
            </a:r>
          </a:p>
          <a:p>
            <a:pPr lvl="1">
              <a:buFont typeface="Wingdings" pitchFamily="2" charset="2"/>
              <a:buChar char="§"/>
            </a:pPr>
            <a:r>
              <a:rPr lang="en-US" dirty="0"/>
              <a:t>deliver relevant info (signal) while avoiding irrelevant info (noise)</a:t>
            </a:r>
          </a:p>
          <a:p>
            <a:pPr>
              <a:buFont typeface="Wingdings" pitchFamily="2" charset="2"/>
              <a:buChar char="ü"/>
            </a:pPr>
            <a:r>
              <a:rPr lang="en-US" dirty="0"/>
              <a:t>make navigation self-evident</a:t>
            </a:r>
          </a:p>
          <a:p>
            <a:pPr lvl="1">
              <a:buFont typeface="Wingdings" pitchFamily="2" charset="2"/>
              <a:buChar char="§"/>
            </a:pPr>
            <a:r>
              <a:rPr lang="en-US" dirty="0"/>
              <a:t>e.g., communicate the current location, don't hide nav. controls, be consistent</a:t>
            </a:r>
          </a:p>
          <a:p>
            <a:pPr lvl="1">
              <a:buFont typeface="Wingdings" pitchFamily="2" charset="2"/>
              <a:buChar char="§"/>
            </a:pPr>
            <a:r>
              <a:rPr lang="en-US" dirty="0"/>
              <a:t>design elements should look like they behave, utilize intuitive gestures</a:t>
            </a:r>
          </a:p>
          <a:p>
            <a:pPr lvl="1">
              <a:buFont typeface="Wingdings" pitchFamily="2" charset="2"/>
              <a:buChar char="§"/>
            </a:pPr>
            <a:r>
              <a:rPr lang="en-US" dirty="0"/>
              <a:t>provide visual feedback to make interaction comfortable</a:t>
            </a:r>
          </a:p>
          <a:p>
            <a:pPr>
              <a:buFont typeface="Wingdings" pitchFamily="2" charset="2"/>
              <a:buChar char="ü"/>
            </a:pPr>
            <a:r>
              <a:rPr lang="en-US" dirty="0"/>
              <a:t>design for interruption</a:t>
            </a:r>
          </a:p>
          <a:p>
            <a:pPr lvl="1">
              <a:buFont typeface="Wingdings" pitchFamily="2" charset="2"/>
              <a:buChar char="§"/>
            </a:pPr>
            <a:r>
              <a:rPr lang="en-US" dirty="0"/>
              <a:t>make it easy to re-engage with the app if interrupted or distracted</a:t>
            </a:r>
          </a:p>
          <a:p>
            <a:pPr>
              <a:buFont typeface="Wingdings" pitchFamily="2" charset="2"/>
              <a:buChar char="ü"/>
            </a:pPr>
            <a:r>
              <a:rPr lang="en-US" dirty="0"/>
              <a:t>focus on first time experience</a:t>
            </a:r>
          </a:p>
          <a:p>
            <a:pPr lvl="1">
              <a:buFont typeface="Wingdings" pitchFamily="2" charset="2"/>
              <a:buChar char="§"/>
            </a:pPr>
            <a:r>
              <a:rPr lang="en-US" dirty="0"/>
              <a:t>make the app appear fast with skeleton screens</a:t>
            </a:r>
          </a:p>
          <a:p>
            <a:pPr lvl="1">
              <a:buFont typeface="Wingdings" pitchFamily="2" charset="2"/>
              <a:buChar char="§"/>
            </a:pPr>
            <a:r>
              <a:rPr lang="en-US" dirty="0"/>
              <a:t>annoying notifications are the #1 reason people uninstall apps</a:t>
            </a:r>
          </a:p>
          <a:p>
            <a:pPr lvl="1">
              <a:buFont typeface="Wingdings" pitchFamily="2" charset="2"/>
              <a:buChar char="§"/>
            </a:pPr>
            <a:endParaRPr lang="en-US" dirty="0"/>
          </a:p>
          <a:p>
            <a:pPr lvl="1">
              <a:buFont typeface="Wingdings" pitchFamily="2" charset="2"/>
              <a:buChar char="§"/>
            </a:pPr>
            <a:endParaRPr lang="en-US" dirty="0"/>
          </a:p>
        </p:txBody>
      </p:sp>
      <p:sp>
        <p:nvSpPr>
          <p:cNvPr id="4" name="Slide Number Placeholder 3">
            <a:extLst>
              <a:ext uri="{FF2B5EF4-FFF2-40B4-BE49-F238E27FC236}">
                <a16:creationId xmlns:a16="http://schemas.microsoft.com/office/drawing/2014/main" id="{C60110D5-7319-B540-87A9-C9D8E21DD49E}"/>
              </a:ext>
            </a:extLst>
          </p:cNvPr>
          <p:cNvSpPr>
            <a:spLocks noGrp="1"/>
          </p:cNvSpPr>
          <p:nvPr>
            <p:ph type="sldNum" sz="quarter" idx="12"/>
          </p:nvPr>
        </p:nvSpPr>
        <p:spPr/>
        <p:txBody>
          <a:bodyPr/>
          <a:lstStyle/>
          <a:p>
            <a:pPr>
              <a:defRPr/>
            </a:pPr>
            <a:fld id="{D01BCE71-86FF-2D4D-9B6A-184976F2D687}" type="slidenum">
              <a:rPr lang="en-US" smtClean="0"/>
              <a:pPr>
                <a:defRPr/>
              </a:pPr>
              <a:t>9</a:t>
            </a:fld>
            <a:endParaRPr lang="en-US"/>
          </a:p>
        </p:txBody>
      </p:sp>
    </p:spTree>
    <p:extLst>
      <p:ext uri="{BB962C8B-B14F-4D97-AF65-F5344CB8AC3E}">
        <p14:creationId xmlns:p14="http://schemas.microsoft.com/office/powerpoint/2010/main" val="3173185456"/>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FF0033"/>
      </a:dk2>
      <a:lt2>
        <a:srgbClr val="969696"/>
      </a:lt2>
      <a:accent1>
        <a:srgbClr val="00CC99"/>
      </a:accent1>
      <a:accent2>
        <a:srgbClr val="3333CC"/>
      </a:accent2>
      <a:accent3>
        <a:srgbClr val="FFFFFF"/>
      </a:accent3>
      <a:accent4>
        <a:srgbClr val="000000"/>
      </a:accent4>
      <a:accent5>
        <a:srgbClr val="AAE2CA"/>
      </a:accent5>
      <a:accent6>
        <a:srgbClr val="2D2DB9"/>
      </a:accent6>
      <a:hlink>
        <a:srgbClr val="6699FF"/>
      </a:hlink>
      <a:folHlink>
        <a:srgbClr val="B2B2B2"/>
      </a:folHlink>
    </a:clrScheme>
    <a:fontScheme name="Blank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4956</TotalTime>
  <Words>930</Words>
  <Application>Microsoft Macintosh PowerPoint</Application>
  <PresentationFormat>Custom</PresentationFormat>
  <Paragraphs>120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 Narrow</vt:lpstr>
      <vt:lpstr>System Font Regular</vt:lpstr>
      <vt:lpstr>Times New Roman</vt:lpstr>
      <vt:lpstr>Wingdings</vt:lpstr>
      <vt:lpstr>Blank Presentation</vt:lpstr>
      <vt:lpstr>PowerPoint Presentation</vt:lpstr>
      <vt:lpstr>PowerPoint Presentation</vt:lpstr>
      <vt:lpstr>iOS design themes (from Apple Developer)</vt:lpstr>
      <vt:lpstr>iOS design principles</vt:lpstr>
      <vt:lpstr>iOS design guidelines</vt:lpstr>
      <vt:lpstr>iOS design guidelines</vt:lpstr>
      <vt:lpstr>iOS design guidelines</vt:lpstr>
      <vt:lpstr>PowerPoint Presentation</vt:lpstr>
      <vt:lpstr>UXPin best practices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and History</dc:title>
  <dc:creator>Dave Reed</dc:creator>
  <cp:lastModifiedBy>Reed, Dave W</cp:lastModifiedBy>
  <cp:revision>167</cp:revision>
  <cp:lastPrinted>2001-09-04T05:55:52Z</cp:lastPrinted>
  <dcterms:created xsi:type="dcterms:W3CDTF">2014-01-09T17:37:42Z</dcterms:created>
  <dcterms:modified xsi:type="dcterms:W3CDTF">2019-04-02T15:32:36Z</dcterms:modified>
</cp:coreProperties>
</file>