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54" r:id="rId3"/>
    <p:sldId id="355" r:id="rId4"/>
    <p:sldId id="356" r:id="rId5"/>
    <p:sldId id="357" r:id="rId6"/>
    <p:sldId id="358" r:id="rId7"/>
    <p:sldId id="359" r:id="rId8"/>
    <p:sldId id="361" r:id="rId9"/>
    <p:sldId id="360" r:id="rId10"/>
    <p:sldId id="362" r:id="rId11"/>
    <p:sldId id="342" r:id="rId12"/>
  </p:sldIdLst>
  <p:sldSz cx="9601200" cy="73152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95"/>
    <p:restoredTop sz="93333"/>
  </p:normalViewPr>
  <p:slideViewPr>
    <p:cSldViewPr>
      <p:cViewPr varScale="1">
        <p:scale>
          <a:sx n="107" d="100"/>
          <a:sy n="107" d="100"/>
        </p:scale>
        <p:origin x="2504" y="184"/>
      </p:cViewPr>
      <p:guideLst>
        <p:guide orient="horz" pos="2304"/>
        <p:guide pos="3024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0B144A16-5894-374C-ACEF-76F451C35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84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4945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31938" y="1200150"/>
            <a:ext cx="425132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989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200400"/>
            <a:ext cx="6705600" cy="28194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838200"/>
            <a:ext cx="822960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80225" y="6664325"/>
            <a:ext cx="2000250" cy="4889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83BFCB2D-CB62-6141-8FFD-A6E926A98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13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2CEA7-4A2C-4D43-9B34-0435684F7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3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8350" y="381000"/>
            <a:ext cx="2270125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66115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F7FF8-7CAF-5343-9930-70CB36F32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75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BCE71-86FF-2D4D-9B6A-184976F2D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2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700588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3100388"/>
            <a:ext cx="8161338" cy="1600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9A4BD-E869-1941-BE68-8CA6AC1B7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33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4275138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219200"/>
            <a:ext cx="4275137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06DAF-8BCA-7B4B-9D56-DA6E596BF6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16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3688"/>
            <a:ext cx="864235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713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8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636713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319338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E33D6-78FA-4B40-AB29-10883BEAC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0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6D22D-030E-5D4D-8320-0CB2C53C2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10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5B618-44CA-144C-8C6B-CE2B9E0B1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1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0513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13"/>
            <a:ext cx="5367337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5" y="1530350"/>
            <a:ext cx="3159125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A7962-4958-0D43-99DD-D7D9BECE9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50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5121275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724525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DB64E-B1BE-B645-A0ED-32F301436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98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8702675" cy="5410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r>
              <a:rPr lang="en-US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725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9775" y="6664325"/>
            <a:ext cx="30416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37425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0033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4E671465-AB2E-B842-83CF-FCA7566E01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FAB0971-14C9-4D42-A9A9-21C28789A146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15362" name="Rectangle 12"/>
          <p:cNvSpPr>
            <a:spLocks noChangeArrowheads="1"/>
          </p:cNvSpPr>
          <p:nvPr/>
        </p:nvSpPr>
        <p:spPr bwMode="auto">
          <a:xfrm>
            <a:off x="533400" y="427038"/>
            <a:ext cx="8534400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en-US" sz="3200" dirty="0">
                <a:solidFill>
                  <a:srgbClr val="FF0033"/>
                </a:solidFill>
                <a:latin typeface="Arial Narrow" charset="0"/>
              </a:rPr>
              <a:t>CSC 581: Mobile App Development</a:t>
            </a:r>
            <a:endParaRPr lang="en-US" dirty="0">
              <a:solidFill>
                <a:srgbClr val="FF0033"/>
              </a:solidFill>
              <a:latin typeface="Arial Narrow" charset="0"/>
            </a:endParaRPr>
          </a:p>
          <a:p>
            <a:pPr algn="ctr"/>
            <a:endParaRPr lang="en-US" sz="1600" dirty="0">
              <a:solidFill>
                <a:srgbClr val="FF0033"/>
              </a:solidFill>
              <a:latin typeface="Arial Narrow" charset="0"/>
            </a:endParaRPr>
          </a:p>
          <a:p>
            <a:pPr algn="ctr"/>
            <a:r>
              <a:rPr lang="en-US" sz="3200" dirty="0">
                <a:solidFill>
                  <a:srgbClr val="FF0033"/>
                </a:solidFill>
                <a:latin typeface="Arial Narrow" charset="0"/>
              </a:rPr>
              <a:t>Spring 2019</a:t>
            </a:r>
          </a:p>
        </p:txBody>
      </p:sp>
      <p:sp>
        <p:nvSpPr>
          <p:cNvPr id="15363" name="Rectangle 13"/>
          <p:cNvSpPr>
            <a:spLocks noChangeArrowheads="1"/>
          </p:cNvSpPr>
          <p:nvPr/>
        </p:nvSpPr>
        <p:spPr bwMode="auto">
          <a:xfrm>
            <a:off x="1600200" y="3048000"/>
            <a:ext cx="6400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lnSpc>
                <a:spcPct val="20000"/>
              </a:lnSpc>
              <a:spcBef>
                <a:spcPct val="20000"/>
              </a:spcBef>
            </a:pPr>
            <a:endParaRPr lang="en-US" dirty="0">
              <a:solidFill>
                <a:schemeClr val="accent2"/>
              </a:solidFill>
              <a:latin typeface="Arial Narrow" charset="0"/>
            </a:endParaRPr>
          </a:p>
          <a:p>
            <a:pPr marL="342900" lvl="2" indent="-342900"/>
            <a:r>
              <a:rPr lang="en-US" dirty="0">
                <a:solidFill>
                  <a:schemeClr val="accent2"/>
                </a:solidFill>
                <a:latin typeface="Arial Narrow" charset="0"/>
              </a:rPr>
              <a:t>Progressive Web Apps</a:t>
            </a:r>
            <a:r>
              <a:rPr lang="en-US" dirty="0">
                <a:latin typeface="Arial Narrow" charset="0"/>
              </a:rPr>
              <a:t>	</a:t>
            </a:r>
          </a:p>
          <a:p>
            <a:pPr marL="506413" lvl="1" indent="-285750">
              <a:lnSpc>
                <a:spcPct val="90000"/>
              </a:lnSpc>
              <a:spcBef>
                <a:spcPct val="20000"/>
              </a:spcBef>
              <a:buFont typeface="Wingdings" charset="0"/>
              <a:buChar char="§"/>
            </a:pPr>
            <a:endParaRPr lang="en-US" sz="800" dirty="0">
              <a:latin typeface="Arial Narrow" charset="0"/>
            </a:endParaRPr>
          </a:p>
          <a:p>
            <a:pPr marL="781050" indent="-342900">
              <a:buFont typeface="Wingdings" charset="2"/>
              <a:buChar char="§"/>
            </a:pPr>
            <a:r>
              <a:rPr lang="en-US" sz="2000" dirty="0">
                <a:latin typeface="Arial Narrow" charset="0"/>
              </a:rPr>
              <a:t>saving Web pages to iOS home screen</a:t>
            </a:r>
          </a:p>
          <a:p>
            <a:pPr marL="781050" indent="-342900">
              <a:buFont typeface="Wingdings" charset="2"/>
              <a:buChar char="§"/>
            </a:pPr>
            <a:r>
              <a:rPr lang="en-US" sz="2000" dirty="0">
                <a:latin typeface="Arial Narrow" charset="0"/>
              </a:rPr>
              <a:t>Progressive Web Apps</a:t>
            </a:r>
          </a:p>
          <a:p>
            <a:pPr marL="1238250" lvl="1" indent="-342900">
              <a:buFont typeface="Courier New" panose="02070309020205020404" pitchFamily="49" charset="0"/>
              <a:buChar char="o"/>
            </a:pPr>
            <a:r>
              <a:rPr lang="en-US" sz="1800" dirty="0">
                <a:latin typeface="Arial Narrow" charset="0"/>
              </a:rPr>
              <a:t>icon</a:t>
            </a:r>
          </a:p>
          <a:p>
            <a:pPr marL="1238250" lvl="1" indent="-342900">
              <a:buFont typeface="Courier New" panose="02070309020205020404" pitchFamily="49" charset="0"/>
              <a:buChar char="o"/>
            </a:pPr>
            <a:r>
              <a:rPr lang="en-US" sz="1800" dirty="0">
                <a:latin typeface="Arial Narrow" charset="0"/>
              </a:rPr>
              <a:t>manifest file</a:t>
            </a:r>
          </a:p>
          <a:p>
            <a:pPr marL="1238250" lvl="1" indent="-342900">
              <a:buFont typeface="Courier New" panose="02070309020205020404" pitchFamily="49" charset="0"/>
              <a:buChar char="o"/>
            </a:pPr>
            <a:r>
              <a:rPr lang="en-US" sz="1800" dirty="0">
                <a:latin typeface="Arial Narrow" charset="0"/>
              </a:rPr>
              <a:t>service worker</a:t>
            </a:r>
          </a:p>
          <a:p>
            <a:pPr marL="781050" indent="-342900">
              <a:buFont typeface="Wingdings" pitchFamily="2" charset="2"/>
              <a:buChar char="§"/>
            </a:pPr>
            <a:r>
              <a:rPr lang="en-US" sz="2000" dirty="0">
                <a:latin typeface="Arial Narrow" charset="0"/>
              </a:rPr>
              <a:t>PWA vs. native tradeoffs</a:t>
            </a:r>
          </a:p>
          <a:p>
            <a:pPr marL="781050" indent="-342900">
              <a:buFont typeface="Wingdings" charset="2"/>
              <a:buChar char="§"/>
            </a:pPr>
            <a:endParaRPr lang="en-US" sz="2000" dirty="0">
              <a:latin typeface="Arial Narrow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237F3-E707-5B44-A05B-DF5231BEB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 PWAs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512E1-996B-1748-A597-1D766BF73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2C9C3E-11E9-884E-AFBE-14D5FD3189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050" y="1549465"/>
            <a:ext cx="3841750" cy="28662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C68023-48B0-694F-93DD-ACC340EF2F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854265"/>
            <a:ext cx="3856424" cy="28939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E6AA40-69E4-9349-8220-187BE94D3D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5624" y="2346084"/>
            <a:ext cx="3799943" cy="28662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C35D87-6938-0B44-B29E-995A1FFE0A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561" y="2853659"/>
            <a:ext cx="3834977" cy="28662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E5DAE9-4541-F44B-9998-91FD6AA4AD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4707" y="3345065"/>
            <a:ext cx="3926158" cy="28939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8464602-32AC-D449-89C3-33619654DEF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7221" y="3800380"/>
            <a:ext cx="3926158" cy="29052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038C589-79B3-E34B-B7E0-65A079F03E9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457200"/>
            <a:ext cx="1850133" cy="31552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59C46A4-71B0-A841-958E-1F6ED7ACB68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870377"/>
            <a:ext cx="1913731" cy="31970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D885A7D-5D75-2242-B12E-596B60FC611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1306021"/>
            <a:ext cx="1926499" cy="32528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F4823AD-4E2A-AA48-A755-81AB7FB5263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1759406"/>
            <a:ext cx="2000250" cy="32745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E3E9D5A-C722-1548-8C92-33FBEF0428F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0657" y="2218685"/>
            <a:ext cx="1833743" cy="327454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81432CE-A88E-5E49-AB5E-9229720207D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715" y="2696255"/>
            <a:ext cx="1820285" cy="32408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913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BABE2-A592-704D-9DDE-09D119B9E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4D82E-6780-0D45-9293-44B63178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362" y="1438275"/>
            <a:ext cx="8702675" cy="5715000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spcAft>
                <a:spcPts val="3000"/>
              </a:spcAft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Describe in what ways a Progressive Web App is similar to a Web page. Describe how it is different.</a:t>
            </a:r>
          </a:p>
          <a:p>
            <a:pPr marL="457200" indent="-457200">
              <a:lnSpc>
                <a:spcPct val="80000"/>
              </a:lnSpc>
              <a:spcAft>
                <a:spcPts val="3000"/>
              </a:spcAft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Describe in what ways a Progressive Web App is similar to a mobile app. Describe how it is different.</a:t>
            </a:r>
          </a:p>
          <a:p>
            <a:pPr marL="457200" indent="-457200">
              <a:lnSpc>
                <a:spcPct val="80000"/>
              </a:lnSpc>
              <a:spcAft>
                <a:spcPts val="3000"/>
              </a:spcAft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What role does the manifest file play in a Progressive Web App? What role does the service worker play?</a:t>
            </a:r>
          </a:p>
          <a:p>
            <a:pPr marL="457200" indent="-457200">
              <a:lnSpc>
                <a:spcPct val="80000"/>
              </a:lnSpc>
              <a:spcAft>
                <a:spcPts val="3000"/>
              </a:spcAft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After reading about PWAs and their advantages and disadvantages, do you believe that PWAs will grow in popularity, replacing native apps for many tasks? Explain your answer.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F87C22-36D7-6C47-A5DF-9A2D45302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0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01338-0A9F-D449-A927-581897F5F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vs. App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18CB8-4D25-8F4D-B82F-9034BE540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43000"/>
            <a:ext cx="8702675" cy="1615982"/>
          </a:xfrm>
        </p:spPr>
        <p:txBody>
          <a:bodyPr/>
          <a:lstStyle/>
          <a:p>
            <a:r>
              <a:rPr lang="en-US" dirty="0"/>
              <a:t>developing a Web page is generally much simpler than a native app</a:t>
            </a:r>
          </a:p>
          <a:p>
            <a:pPr lvl="1"/>
            <a:r>
              <a:rPr lang="en-US" dirty="0"/>
              <a:t>does not require development tools – can create using a simple text editor</a:t>
            </a:r>
          </a:p>
          <a:p>
            <a:pPr lvl="1"/>
            <a:r>
              <a:rPr lang="en-US" dirty="0"/>
              <a:t>HTML/CSS/JavaScript are easy to pick up (and lots of online support)</a:t>
            </a:r>
          </a:p>
          <a:p>
            <a:pPr lvl="1"/>
            <a:r>
              <a:rPr lang="en-US" dirty="0"/>
              <a:t>PWAs can run on all platforms (so no need for separate iOS &amp; Android apps)</a:t>
            </a:r>
          </a:p>
          <a:p>
            <a:pPr lvl="1"/>
            <a:r>
              <a:rPr lang="en-US" dirty="0"/>
              <a:t>the user does not have to download an app, no app store required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BC0A1E-8F45-A14B-A272-1D5D6B434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A1A066-D890-9740-A9D3-69D527252564}"/>
              </a:ext>
            </a:extLst>
          </p:cNvPr>
          <p:cNvSpPr txBox="1"/>
          <p:nvPr/>
        </p:nvSpPr>
        <p:spPr>
          <a:xfrm>
            <a:off x="1151890" y="3063339"/>
            <a:ext cx="7162800" cy="36009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&lt;!doctype html&gt;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&lt;html&gt;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&lt;head&gt;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&lt;title&gt;Executive Decision Maker&lt;/title&gt;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&lt;script&gt;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function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showAnswer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responses = ["YES", "NO", "MAYBE"];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index =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Math.floor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Math.random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()*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responses.length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document.getElementById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outputDiv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").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innerHTML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responses[index];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&lt;/script&gt;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&lt;/head&gt;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&lt;body&gt;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&lt;h1&gt;Executive Decision Maker&lt;/h1&gt;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&lt;p&gt;Enter your question: &lt;input type="text" size=40&gt;&lt;/p&gt;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&lt;p&gt;&lt;input type=button value="Get Answer" onclick="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showAnswer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()"&gt;&lt;/p&gt;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&lt;div id="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outputDiv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 style="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color:red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"&gt;&lt;/div&gt;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&lt;/body&gt;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&lt;/html&gt;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370ED5-468B-F74F-AD0B-EC679D3F1A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3826334"/>
            <a:ext cx="5486400" cy="31078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73C872-B2BC-284C-8A64-6D0FD206AE9C}"/>
              </a:ext>
            </a:extLst>
          </p:cNvPr>
          <p:cNvSpPr txBox="1"/>
          <p:nvPr/>
        </p:nvSpPr>
        <p:spPr>
          <a:xfrm>
            <a:off x="5791200" y="3063339"/>
            <a:ext cx="2523490" cy="7078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+mn-lt"/>
              </a:rPr>
              <a:t>simple Web page for an executive decision maker</a:t>
            </a:r>
          </a:p>
        </p:txBody>
      </p:sp>
    </p:spTree>
    <p:extLst>
      <p:ext uri="{BB962C8B-B14F-4D97-AF65-F5344CB8AC3E}">
        <p14:creationId xmlns:p14="http://schemas.microsoft.com/office/powerpoint/2010/main" val="171527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01338-0A9F-D449-A927-581897F5F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Pseudo-apps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18CB8-4D25-8F4D-B82F-9034BE540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5562600"/>
          </a:xfrm>
        </p:spPr>
        <p:txBody>
          <a:bodyPr/>
          <a:lstStyle/>
          <a:p>
            <a:r>
              <a:rPr lang="en-US" dirty="0"/>
              <a:t>however, a Web page in a browser is not as convenient as an app</a:t>
            </a:r>
          </a:p>
          <a:p>
            <a:pPr lvl="1"/>
            <a:r>
              <a:rPr lang="en-US" dirty="0"/>
              <a:t>e.g., an app has an icon on the home screen, so easier to find and access</a:t>
            </a:r>
          </a:p>
          <a:p>
            <a:pPr lvl="1"/>
            <a:endParaRPr lang="en-US" dirty="0"/>
          </a:p>
          <a:p>
            <a:r>
              <a:rPr lang="en-US" dirty="0"/>
              <a:t>iOS does allow you to save a Web page on the home screen</a:t>
            </a:r>
          </a:p>
          <a:p>
            <a:pPr lvl="1"/>
            <a:r>
              <a:rPr lang="en-US" dirty="0"/>
              <a:t>essentially, creates a pseudo-app that looks like other apps (but is actually the Web page in a browser window)</a:t>
            </a:r>
          </a:p>
          <a:p>
            <a:pPr lvl="1"/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load the page in Safari (or Chrome)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click on the Share icon        and select "Add to Home Screen"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this puts a pseudo-app on the screen</a:t>
            </a:r>
          </a:p>
          <a:p>
            <a:pPr marL="1376363" lvl="3" indent="-214313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its icon is a screen shot of the Web page</a:t>
            </a:r>
          </a:p>
          <a:p>
            <a:pPr marL="1376363" lvl="3" indent="-214313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when you click on the icon, it opens the page in a browser window</a:t>
            </a:r>
          </a:p>
          <a:p>
            <a:pPr marL="1162050" lvl="3" indent="0">
              <a:buNone/>
            </a:pPr>
            <a:endParaRPr lang="en-US" sz="1800" dirty="0">
              <a:latin typeface="+mn-lt"/>
            </a:endParaRPr>
          </a:p>
          <a:p>
            <a:pPr marL="0" indent="-95250"/>
            <a:r>
              <a:rPr lang="en-US" sz="2200" dirty="0"/>
              <a:t>since pseudo-apps are just Web pages viewed in the browser</a:t>
            </a:r>
          </a:p>
          <a:p>
            <a:pPr marL="747713" lvl="2" indent="-285750">
              <a:buFont typeface="Wingdings" pitchFamily="2" charset="2"/>
              <a:buChar char="§"/>
            </a:pPr>
            <a:r>
              <a:rPr lang="en-US" sz="1800" dirty="0">
                <a:latin typeface="+mn-lt"/>
              </a:rPr>
              <a:t>they can't access any of the native phone features (sensors, GPS, photos, …)</a:t>
            </a:r>
          </a:p>
          <a:p>
            <a:pPr marL="747713" lvl="2" indent="-285750">
              <a:buFont typeface="Wingdings" pitchFamily="2" charset="2"/>
              <a:buChar char="§"/>
            </a:pPr>
            <a:r>
              <a:rPr lang="en-US" sz="1800" dirty="0"/>
              <a:t>they can't work when offline or save their state if closed or interrupted</a:t>
            </a:r>
            <a:endParaRPr lang="en-US" sz="18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BC0A1E-8F45-A14B-A272-1D5D6B434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38C770-4749-3B4F-A5DD-736C7DC77E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200" y="3810000"/>
            <a:ext cx="260350" cy="35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35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A9D48-FD48-DD4F-A43B-4B699E430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Progressive Web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65B59-C82E-5D4B-B65A-A17AD79D2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PWA is a Web page with supporting files that allows it to</a:t>
            </a:r>
          </a:p>
          <a:p>
            <a:pPr lvl="1"/>
            <a:r>
              <a:rPr lang="en-US" dirty="0"/>
              <a:t>specify its icon image</a:t>
            </a:r>
          </a:p>
          <a:p>
            <a:pPr lvl="1"/>
            <a:r>
              <a:rPr lang="en-US" dirty="0"/>
              <a:t>provide information as to how the page is to be displayed (manifest file)</a:t>
            </a:r>
          </a:p>
          <a:p>
            <a:pPr lvl="1"/>
            <a:r>
              <a:rPr lang="en-US" dirty="0"/>
              <a:t>provide code so that it works offline and can save app data (service worker)</a:t>
            </a:r>
          </a:p>
          <a:p>
            <a:pPr lvl="1"/>
            <a:r>
              <a:rPr lang="en-US" dirty="0"/>
              <a:t>can also access device sensors, native features, push notices, …</a:t>
            </a:r>
          </a:p>
          <a:p>
            <a:pPr lvl="1"/>
            <a:endParaRPr lang="en-US" dirty="0"/>
          </a:p>
          <a:p>
            <a:r>
              <a:rPr lang="en-US" dirty="0"/>
              <a:t>recall: PWAs were the 3</a:t>
            </a:r>
            <a:r>
              <a:rPr lang="en-US" baseline="30000" dirty="0"/>
              <a:t>rd</a:t>
            </a:r>
            <a:r>
              <a:rPr lang="en-US" dirty="0"/>
              <a:t>-party dev. model initially envisioned by Apple</a:t>
            </a:r>
          </a:p>
          <a:p>
            <a:pPr lvl="1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-party native apps &amp; the App Store were added with Phone OS 2</a:t>
            </a:r>
          </a:p>
          <a:p>
            <a:pPr lvl="1"/>
            <a:endParaRPr lang="en-US" dirty="0"/>
          </a:p>
          <a:p>
            <a:r>
              <a:rPr lang="en-US" dirty="0"/>
              <a:t>as of 2018, all major mobile Web browsers support PWAs</a:t>
            </a:r>
          </a:p>
          <a:p>
            <a:pPr lvl="1"/>
            <a:r>
              <a:rPr lang="en-US" dirty="0"/>
              <a:t>PWAs are not </a:t>
            </a:r>
            <a:r>
              <a:rPr lang="en-US" i="1" dirty="0"/>
              <a:t>enthusiastically</a:t>
            </a:r>
            <a:r>
              <a:rPr lang="en-US" dirty="0"/>
              <a:t> supported by Apple</a:t>
            </a:r>
          </a:p>
          <a:p>
            <a:pPr lvl="1"/>
            <a:r>
              <a:rPr lang="en-US" dirty="0"/>
              <a:t>Apple wants to control app quality/security through the App Store approval process</a:t>
            </a:r>
          </a:p>
          <a:p>
            <a:pPr lvl="1"/>
            <a:r>
              <a:rPr lang="en-US" dirty="0"/>
              <a:t>PWAs do not need to be downloaded through the App Store – can link directly to a Web site and download the PWA without Apple intervention</a:t>
            </a:r>
          </a:p>
          <a:p>
            <a:pPr lvl="1"/>
            <a:r>
              <a:rPr lang="en-US" dirty="0"/>
              <a:t>many PWA developers will still post them to the App Store for visibility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5400B0-441D-6542-9884-46F59A87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8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D6DE6-6177-C245-BDEA-A585B03B9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Decision Maker PWA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1CA89-D371-5240-97E7-4817DA4DA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762000"/>
          </a:xfrm>
        </p:spPr>
        <p:txBody>
          <a:bodyPr/>
          <a:lstStyle/>
          <a:p>
            <a:r>
              <a:rPr lang="en-US" dirty="0"/>
              <a:t>we can transform our simple Web page to a PWA by adding resources (here, organized in a </a:t>
            </a:r>
            <a:r>
              <a:rPr lang="en-US" dirty="0" err="1"/>
              <a:t>PWAsupport</a:t>
            </a:r>
            <a:r>
              <a:rPr lang="en-US" dirty="0"/>
              <a:t> folder)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919B7-33FA-4240-95C6-93964E693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528D7E-9E9D-C248-A40B-1CD9C4E33DFF}"/>
              </a:ext>
            </a:extLst>
          </p:cNvPr>
          <p:cNvSpPr txBox="1"/>
          <p:nvPr/>
        </p:nvSpPr>
        <p:spPr>
          <a:xfrm>
            <a:off x="838200" y="2486085"/>
            <a:ext cx="8077200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&lt;!doctype html&gt;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&lt;html&gt;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&lt;head&gt;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&lt;title&gt;Executive Decision Maker&lt;/title&gt;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&lt;link </a:t>
            </a:r>
            <a:r>
              <a:rPr lang="en-US" sz="12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rel</a:t>
            </a:r>
            <a:r>
              <a:rPr lang="en-US" sz="12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="apple-touch-icon" sizes="1024x1024" </a:t>
            </a:r>
            <a:r>
              <a:rPr lang="en-US" sz="12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href</a:t>
            </a:r>
            <a:r>
              <a:rPr lang="en-US" sz="12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2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PWAsupport</a:t>
            </a:r>
            <a:r>
              <a:rPr lang="en-US" sz="12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/icon-1024.png"&gt;</a:t>
            </a:r>
          </a:p>
          <a:p>
            <a:r>
              <a:rPr lang="en-US" sz="12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&lt;link </a:t>
            </a:r>
            <a:r>
              <a:rPr lang="en-US" sz="12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rel</a:t>
            </a:r>
            <a:r>
              <a:rPr lang="en-US" sz="12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="manifest" </a:t>
            </a:r>
            <a:r>
              <a:rPr lang="en-US" sz="12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href</a:t>
            </a:r>
            <a:r>
              <a:rPr lang="en-US" sz="12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2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PWAsupport</a:t>
            </a:r>
            <a:r>
              <a:rPr lang="en-US" sz="12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manifest.json</a:t>
            </a:r>
            <a:r>
              <a:rPr lang="en-US" sz="12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r>
              <a:rPr lang="en-US" sz="12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&lt;script </a:t>
            </a:r>
            <a:r>
              <a:rPr lang="en-US" sz="12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12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2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PWAsupport</a:t>
            </a:r>
            <a:r>
              <a:rPr lang="en-US" sz="12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app.js</a:t>
            </a:r>
            <a:r>
              <a:rPr lang="en-US" sz="12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"&gt;&lt;/script&gt;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&lt;script&gt;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function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showAnswer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responses = ["YES", "NO", "MAYBE"];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index =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Math.floor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Math.random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()*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responses.length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document.getElementById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outputDiv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").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innerHTML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responses[index];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&lt;/script&gt;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&lt;/head&gt;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&lt;body&gt;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&lt;h1&gt;Executive Decision Maker&lt;/h1&gt;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&lt;p&gt;Enter your question: &lt;input type="text" size=40&gt;&lt;/p&gt;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&lt;p&gt;&lt;input type=button value="Get Answer" onclick="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showAnswer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()"&gt;&lt;/p&gt;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&lt;div id="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outputDiv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 style="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color:red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"&gt;&lt;/div&gt;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&lt;/body&gt;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&lt;/html&gt;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E58428-EE24-DF48-823F-BF6226EA0D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5574" y="1600200"/>
            <a:ext cx="3810000" cy="204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05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D6E5D-9FFD-3A44-974A-50AC8D0BF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Manifest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C0D22-59D4-AC4A-A161-A03B83F76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manifest file (usually a .</a:t>
            </a:r>
            <a:r>
              <a:rPr lang="en-US" dirty="0" err="1"/>
              <a:t>json</a:t>
            </a:r>
            <a:r>
              <a:rPr lang="en-US" dirty="0"/>
              <a:t> file), contains info about the app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may include PWA name, title, author, default style settings, icons, …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used by the browser to make the PWA look like an actual app</a:t>
            </a:r>
          </a:p>
          <a:p>
            <a:pPr lvl="1">
              <a:buFont typeface="Wingdings" pitchFamily="2" charset="2"/>
              <a:buChar char="§"/>
            </a:pPr>
            <a:endParaRPr lang="en-US" dirty="0"/>
          </a:p>
          <a:p>
            <a:pPr lvl="1">
              <a:buFont typeface="Wingdings" pitchFamily="2" charset="2"/>
              <a:buChar char="§"/>
            </a:pPr>
            <a:r>
              <a:rPr lang="en-US" dirty="0"/>
              <a:t>for this example, </a:t>
            </a:r>
            <a:r>
              <a:rPr lang="en-US" dirty="0" err="1"/>
              <a:t>manifest.json</a:t>
            </a:r>
            <a:r>
              <a:rPr lang="en-US" dirty="0"/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193376-6677-6241-981F-2EC68F74B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C0AAAA-7C22-204C-9BF5-7954DB68B8DE}"/>
              </a:ext>
            </a:extLst>
          </p:cNvPr>
          <p:cNvSpPr txBox="1"/>
          <p:nvPr/>
        </p:nvSpPr>
        <p:spPr>
          <a:xfrm>
            <a:off x="1447800" y="3195697"/>
            <a:ext cx="4876800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"name": "Executive Decision Maker",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"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short_name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": "Decider",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"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start_url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": "../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DeciderPWA.html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"display": "standalone",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"orientation": "portrait",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"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": "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-US"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07661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793AD-CBD8-1D44-B6C2-29453613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worker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24336-F023-B14B-97CC-5E4D0E445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43000"/>
            <a:ext cx="8702675" cy="1524000"/>
          </a:xfrm>
        </p:spPr>
        <p:txBody>
          <a:bodyPr/>
          <a:lstStyle/>
          <a:p>
            <a:r>
              <a:rPr lang="en-US" dirty="0"/>
              <a:t>a service worker acts a proxy for the Web server if it is unavailable</a:t>
            </a:r>
          </a:p>
          <a:p>
            <a:pPr lvl="1"/>
            <a:r>
              <a:rPr lang="en-US" dirty="0">
                <a:latin typeface="+mn-lt"/>
              </a:rPr>
              <a:t>e.g., if the phone is offline, the service worker can restore the PWA to its last saved state and run from that</a:t>
            </a:r>
          </a:p>
          <a:p>
            <a:pPr lvl="1"/>
            <a:r>
              <a:rPr lang="en-US" dirty="0"/>
              <a:t>can also allow access to push notifications and some native APIs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1725F1-0952-A14B-B3E3-008B1C06C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B601B1-C560-E34D-AC54-64438826A003}"/>
              </a:ext>
            </a:extLst>
          </p:cNvPr>
          <p:cNvSpPr txBox="1"/>
          <p:nvPr/>
        </p:nvSpPr>
        <p:spPr>
          <a:xfrm>
            <a:off x="685800" y="2667000"/>
            <a:ext cx="8651875" cy="4533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serviceWorker.js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//////////////////////////////////////////////////////////////////////////////////////////</a:t>
            </a:r>
          </a:p>
          <a:p>
            <a:pPr>
              <a:lnSpc>
                <a:spcPct val="80000"/>
              </a:lnSpc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cacheName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='version: 1.0.0';</a:t>
            </a:r>
          </a:p>
          <a:p>
            <a:pPr>
              <a:lnSpc>
                <a:spcPct val="80000"/>
              </a:lnSpc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cacheFiles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[ '../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DeciderPWA.html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', './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app.js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', 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'./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serviceWorker.js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', './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manifest.json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', './icon-1024.png' ]</a:t>
            </a:r>
          </a:p>
          <a:p>
            <a:pPr>
              <a:lnSpc>
                <a:spcPct val="80000"/>
              </a:lnSpc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self.addEventListener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('install', function(e) {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('[Service Worker] Installed');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e.waitUntil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caches.open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cacheName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).then(function(cache) {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('[Service Worker] Caching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cacheFiles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');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cache.addAll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cacheFiles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}) ); });</a:t>
            </a:r>
          </a:p>
          <a:p>
            <a:pPr>
              <a:lnSpc>
                <a:spcPct val="80000"/>
              </a:lnSpc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self.addEventListener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('activate', function(e) {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('[Service Worker] Activated');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e.waitUntil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caches.keys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().then(function(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cacheNames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Promise.all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cacheNames.map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(function(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thisCacheName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if(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thisCacheName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!=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cacheName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('[Service Worker] Removing Cached Files from Cache- ',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thisCacheName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caches.delete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thisCacheName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} })) }) ); })</a:t>
            </a:r>
          </a:p>
          <a:p>
            <a:pPr>
              <a:lnSpc>
                <a:spcPct val="80000"/>
              </a:lnSpc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self.addEventListener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('fetch', function(e) {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('[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ServiceWorker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 Fetch',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e.request.url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e.respondWith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. . .</a:t>
            </a:r>
          </a:p>
        </p:txBody>
      </p:sp>
    </p:spTree>
    <p:extLst>
      <p:ext uri="{BB962C8B-B14F-4D97-AF65-F5344CB8AC3E}">
        <p14:creationId xmlns:p14="http://schemas.microsoft.com/office/powerpoint/2010/main" val="1336191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5AD79-CBEA-C749-BD66-4334CBF9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Registering a service worker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5B40F-56F8-1F4E-AA73-08D69915F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1143000"/>
          </a:xfrm>
        </p:spPr>
        <p:txBody>
          <a:bodyPr/>
          <a:lstStyle/>
          <a:p>
            <a:r>
              <a:rPr lang="en-US" dirty="0"/>
              <a:t>a service worker must be registered with the browser</a:t>
            </a:r>
          </a:p>
          <a:p>
            <a:pPr lvl="1"/>
            <a:r>
              <a:rPr lang="en-US" dirty="0"/>
              <a:t>this is done the first time the PWA is loaded, again every 24 hours to keep current</a:t>
            </a:r>
          </a:p>
          <a:p>
            <a:pPr lvl="1"/>
            <a:r>
              <a:rPr lang="en-US" dirty="0"/>
              <a:t>for our PWA, the </a:t>
            </a:r>
            <a:r>
              <a:rPr lang="en-US" dirty="0" err="1"/>
              <a:t>app.js</a:t>
            </a:r>
            <a:r>
              <a:rPr lang="en-US" dirty="0"/>
              <a:t> script is run by the page to register </a:t>
            </a:r>
            <a:r>
              <a:rPr lang="en-US" dirty="0" err="1"/>
              <a:t>serviceWorker.js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11ABAD-9C88-8144-87CB-7EF666544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0B8ECB-0BF1-3C47-9B52-EB2520FD4FBA}"/>
              </a:ext>
            </a:extLst>
          </p:cNvPr>
          <p:cNvSpPr txBox="1"/>
          <p:nvPr/>
        </p:nvSpPr>
        <p:spPr>
          <a:xfrm>
            <a:off x="1219200" y="2895600"/>
            <a:ext cx="5943600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app.js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////////////////////////////////////////////////////////////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if ('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serviceWorker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' in navigator) {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navigator.serviceWorker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.register('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serviceWorker.js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.then(function(registration) {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("[Service Worker] Registered");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})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.catch(function(err) {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("[Service Worker] Failed to Register", err);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})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148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793AD-CBD8-1D44-B6C2-29453613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Downloading a PWA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24336-F023-B14B-97CC-5E4D0E445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5562600"/>
          </a:xfrm>
        </p:spPr>
        <p:txBody>
          <a:bodyPr/>
          <a:lstStyle/>
          <a:p>
            <a:r>
              <a:rPr lang="en-US" dirty="0"/>
              <a:t>the PWA page and supporting resources must be stored together</a:t>
            </a:r>
          </a:p>
          <a:p>
            <a:pPr lvl="1"/>
            <a:r>
              <a:rPr lang="en-US" dirty="0">
                <a:latin typeface="+mn-lt"/>
              </a:rPr>
              <a:t>when you load the page into your mobile browser and Add to Home Screen, it downloads the supporting resources along with the page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will use the specified image for the PWA icon</a:t>
            </a:r>
          </a:p>
          <a:p>
            <a:pPr lvl="1"/>
            <a:r>
              <a:rPr lang="en-US" dirty="0">
                <a:latin typeface="+mn-lt"/>
              </a:rPr>
              <a:t>will display the page using the style settings in </a:t>
            </a:r>
            <a:r>
              <a:rPr lang="en-US" dirty="0" err="1">
                <a:latin typeface="+mn-lt"/>
              </a:rPr>
              <a:t>mani</a:t>
            </a:r>
            <a:r>
              <a:rPr lang="en-US" dirty="0" err="1"/>
              <a:t>fest.json</a:t>
            </a:r>
            <a:endParaRPr lang="en-US" dirty="0"/>
          </a:p>
          <a:p>
            <a:pPr lvl="1"/>
            <a:r>
              <a:rPr lang="en-US" dirty="0">
                <a:latin typeface="+mn-lt"/>
              </a:rPr>
              <a:t>will register the service worker via the </a:t>
            </a:r>
            <a:r>
              <a:rPr lang="en-US" dirty="0" err="1">
                <a:latin typeface="+mn-lt"/>
              </a:rPr>
              <a:t>app.js</a:t>
            </a:r>
            <a:r>
              <a:rPr lang="en-US" dirty="0">
                <a:latin typeface="+mn-lt"/>
              </a:rPr>
              <a:t> script</a:t>
            </a:r>
          </a:p>
          <a:p>
            <a:pPr lvl="1"/>
            <a:r>
              <a:rPr lang="en-US" dirty="0">
                <a:latin typeface="+mn-lt"/>
              </a:rPr>
              <a:t>will provide the proxy and API services of </a:t>
            </a:r>
            <a:r>
              <a:rPr lang="en-US" dirty="0" err="1">
                <a:latin typeface="+mn-lt"/>
              </a:rPr>
              <a:t>serviceWorker.js</a:t>
            </a:r>
            <a:endParaRPr lang="en-US" dirty="0">
              <a:latin typeface="+mn-lt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>
                <a:latin typeface="+mn-lt"/>
              </a:rPr>
              <a:t>since PWAs are running through the browser, they are platform independent</a:t>
            </a:r>
          </a:p>
          <a:p>
            <a:pPr lvl="1"/>
            <a:r>
              <a:rPr lang="en-US" dirty="0"/>
              <a:t>the same PWA can run on an Android device or an iOS device</a:t>
            </a:r>
          </a:p>
          <a:p>
            <a:pPr lvl="1"/>
            <a:endParaRPr lang="en-US" dirty="0">
              <a:latin typeface="+mn-lt"/>
            </a:endParaRPr>
          </a:p>
          <a:p>
            <a:pPr marL="857250" lvl="2" indent="0"/>
            <a:r>
              <a:rPr lang="en-US" dirty="0">
                <a:solidFill>
                  <a:schemeClr val="tx2"/>
                </a:solidFill>
              </a:rPr>
              <a:t>HUGE ADVANTAGE OVER NATIVE DEVELOPMENT!</a:t>
            </a:r>
          </a:p>
          <a:p>
            <a:pPr marL="457200" lvl="1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r>
              <a:rPr lang="en-US" dirty="0"/>
              <a:t>tradeoff: PWAs do not have the full range of native features</a:t>
            </a:r>
          </a:p>
          <a:p>
            <a:pPr lvl="1"/>
            <a:r>
              <a:rPr lang="en-US" dirty="0"/>
              <a:t>may not have same look &amp; feel, or be as responsive as native apps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1725F1-0952-A14B-B3E3-008B1C06C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7524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FF0033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6699FF"/>
      </a:hlink>
      <a:folHlink>
        <a:srgbClr val="B2B2B2"/>
      </a:folHlink>
    </a:clrScheme>
    <a:fontScheme name="Blank Presentatio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5112</TotalTime>
  <Words>1566</Words>
  <Application>Microsoft Macintosh PowerPoint</Application>
  <PresentationFormat>Custom</PresentationFormat>
  <Paragraphs>196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Narrow</vt:lpstr>
      <vt:lpstr>Courier New</vt:lpstr>
      <vt:lpstr>Times New Roman</vt:lpstr>
      <vt:lpstr>Wingdings</vt:lpstr>
      <vt:lpstr>Blank Presentation</vt:lpstr>
      <vt:lpstr>PowerPoint Presentation</vt:lpstr>
      <vt:lpstr>Web vs. App development</vt:lpstr>
      <vt:lpstr>Pseudo-apps</vt:lpstr>
      <vt:lpstr>Progressive Web App</vt:lpstr>
      <vt:lpstr>Executive Decision Maker PWA</vt:lpstr>
      <vt:lpstr>Manifest file</vt:lpstr>
      <vt:lpstr>Service worker</vt:lpstr>
      <vt:lpstr>Registering a service worker</vt:lpstr>
      <vt:lpstr>Downloading a PWA</vt:lpstr>
      <vt:lpstr>Popular PWAs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and History</dc:title>
  <dc:creator>Dave Reed</dc:creator>
  <cp:lastModifiedBy>Reed, Dave W</cp:lastModifiedBy>
  <cp:revision>183</cp:revision>
  <cp:lastPrinted>2001-09-04T05:55:52Z</cp:lastPrinted>
  <dcterms:created xsi:type="dcterms:W3CDTF">2014-01-09T17:37:42Z</dcterms:created>
  <dcterms:modified xsi:type="dcterms:W3CDTF">2019-04-25T04:59:58Z</dcterms:modified>
</cp:coreProperties>
</file>