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7"/>
  </p:notesMasterIdLst>
  <p:handoutMasterIdLst>
    <p:handoutMasterId r:id="rId18"/>
  </p:handoutMasterIdLst>
  <p:sldIdLst>
    <p:sldId id="257" r:id="rId2"/>
    <p:sldId id="263" r:id="rId3"/>
    <p:sldId id="264" r:id="rId4"/>
    <p:sldId id="266" r:id="rId5"/>
    <p:sldId id="267" r:id="rId6"/>
    <p:sldId id="268" r:id="rId7"/>
    <p:sldId id="269" r:id="rId8"/>
    <p:sldId id="271" r:id="rId9"/>
    <p:sldId id="272" r:id="rId10"/>
    <p:sldId id="273" r:id="rId11"/>
    <p:sldId id="275" r:id="rId12"/>
    <p:sldId id="276" r:id="rId13"/>
    <p:sldId id="277" r:id="rId14"/>
    <p:sldId id="278" r:id="rId15"/>
    <p:sldId id="279" r:id="rId16"/>
  </p:sldIdLst>
  <p:sldSz cx="9601200" cy="7315200"/>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304">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3333CC"/>
    <a:srgbClr val="FF00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286"/>
  </p:normalViewPr>
  <p:slideViewPr>
    <p:cSldViewPr>
      <p:cViewPr varScale="1">
        <p:scale>
          <a:sx n="109" d="100"/>
          <a:sy n="109" d="100"/>
        </p:scale>
        <p:origin x="2016" y="184"/>
      </p:cViewPr>
      <p:guideLst>
        <p:guide orient="horz" pos="2304"/>
        <p:guide pos="30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26627"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atin typeface="Times New Roman" charset="0"/>
                <a:ea typeface="+mn-ea"/>
                <a:cs typeface="+mn-cs"/>
              </a:defRPr>
            </a:lvl1pPr>
          </a:lstStyle>
          <a:p>
            <a:pPr>
              <a:defRPr/>
            </a:pPr>
            <a:endParaRPr lang="en-US"/>
          </a:p>
        </p:txBody>
      </p:sp>
      <p:sp>
        <p:nvSpPr>
          <p:cNvPr id="26628"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26629"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7B2EA96D-62A5-EA47-A1E4-4F3DE8A67DB8}" type="slidenum">
              <a:rPr lang="en-US"/>
              <a:pPr>
                <a:defRPr/>
              </a:pPr>
              <a:t>‹#›</a:t>
            </a:fld>
            <a:endParaRPr lang="en-US"/>
          </a:p>
        </p:txBody>
      </p:sp>
    </p:spTree>
    <p:extLst>
      <p:ext uri="{BB962C8B-B14F-4D97-AF65-F5344CB8AC3E}">
        <p14:creationId xmlns:p14="http://schemas.microsoft.com/office/powerpoint/2010/main" val="254817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110212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subTitle" sz="quarter" idx="1"/>
          </p:nvPr>
        </p:nvSpPr>
        <p:spPr>
          <a:xfrm>
            <a:off x="1447800" y="3200400"/>
            <a:ext cx="6705600" cy="2819400"/>
          </a:xfrm>
        </p:spPr>
        <p:txBody>
          <a:bodyPr/>
          <a:lstStyle>
            <a:lvl1pPr marL="0" indent="0" algn="ctr">
              <a:defRPr/>
            </a:lvl1pPr>
          </a:lstStyle>
          <a:p>
            <a:r>
              <a:rPr lang="en-US"/>
              <a:t>Click to edit Master subtitle style</a:t>
            </a:r>
          </a:p>
        </p:txBody>
      </p:sp>
      <p:sp>
        <p:nvSpPr>
          <p:cNvPr id="3078" name="Rectangle 6"/>
          <p:cNvSpPr>
            <a:spLocks noGrp="1" noChangeArrowheads="1"/>
          </p:cNvSpPr>
          <p:nvPr>
            <p:ph type="ctrTitle" sz="quarter"/>
          </p:nvPr>
        </p:nvSpPr>
        <p:spPr>
          <a:xfrm>
            <a:off x="685800" y="838200"/>
            <a:ext cx="8229600" cy="2133600"/>
          </a:xfrm>
        </p:spPr>
        <p:txBody>
          <a:bodyPr/>
          <a:lstStyle>
            <a:lvl1pPr>
              <a:defRPr/>
            </a:lvl1pPr>
          </a:lstStyle>
          <a:p>
            <a:r>
              <a:rPr lang="en-US"/>
              <a:t>Click to edit Master title style</a:t>
            </a:r>
          </a:p>
        </p:txBody>
      </p:sp>
      <p:sp>
        <p:nvSpPr>
          <p:cNvPr id="4" name="Rectangle 3"/>
          <p:cNvSpPr>
            <a:spLocks noGrp="1" noChangeArrowheads="1"/>
          </p:cNvSpPr>
          <p:nvPr>
            <p:ph type="dt" sz="quarter" idx="10"/>
          </p:nvPr>
        </p:nvSpPr>
        <p:spPr/>
        <p:txBody>
          <a:bodyPr/>
          <a:lstStyle>
            <a:lvl1pPr>
              <a:defRPr/>
            </a:lvl1pPr>
          </a:lstStyle>
          <a:p>
            <a:pPr>
              <a:defRPr/>
            </a:pPr>
            <a:endParaRPr lang="en-US"/>
          </a:p>
        </p:txBody>
      </p:sp>
      <p:sp>
        <p:nvSpPr>
          <p:cNvPr id="5" name="Rectangle 4"/>
          <p:cNvSpPr>
            <a:spLocks noGrp="1" noChangeArrowheads="1"/>
          </p:cNvSpPr>
          <p:nvPr>
            <p:ph type="ftr" sz="quarter" idx="11"/>
          </p:nvPr>
        </p:nvSpPr>
        <p:spPr/>
        <p:txBody>
          <a:bodyPr/>
          <a:lstStyle>
            <a:lvl1pPr>
              <a:defRPr/>
            </a:lvl1pPr>
          </a:lstStyle>
          <a:p>
            <a:pPr>
              <a:defRPr/>
            </a:pPr>
            <a:endParaRPr lang="en-US"/>
          </a:p>
        </p:txBody>
      </p:sp>
      <p:sp>
        <p:nvSpPr>
          <p:cNvPr id="6" name="Rectangle 5"/>
          <p:cNvSpPr>
            <a:spLocks noGrp="1" noChangeArrowheads="1"/>
          </p:cNvSpPr>
          <p:nvPr>
            <p:ph type="sldNum" sz="quarter" idx="12"/>
          </p:nvPr>
        </p:nvSpPr>
        <p:spPr>
          <a:xfrm>
            <a:off x="6880225" y="6664325"/>
            <a:ext cx="2000250" cy="488950"/>
          </a:xfrm>
        </p:spPr>
        <p:txBody>
          <a:bodyPr/>
          <a:lstStyle>
            <a:lvl1pPr>
              <a:defRPr>
                <a:solidFill>
                  <a:schemeClr val="tx1"/>
                </a:solidFill>
                <a:latin typeface="Times New Roman" charset="0"/>
              </a:defRPr>
            </a:lvl1pPr>
          </a:lstStyle>
          <a:p>
            <a:pPr>
              <a:defRPr/>
            </a:pPr>
            <a:fld id="{B7F8E2E8-BEA5-3A4F-969C-2C5480D0DC6B}" type="slidenum">
              <a:rPr lang="en-US"/>
              <a:pPr>
                <a:defRPr/>
              </a:pPr>
              <a:t>‹#›</a:t>
            </a:fld>
            <a:endParaRPr lang="en-US"/>
          </a:p>
        </p:txBody>
      </p:sp>
    </p:spTree>
    <p:extLst>
      <p:ext uri="{BB962C8B-B14F-4D97-AF65-F5344CB8AC3E}">
        <p14:creationId xmlns:p14="http://schemas.microsoft.com/office/powerpoint/2010/main" val="3287027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67DA8B6A-5CFC-A040-A68E-8F58BFAF893F}" type="slidenum">
              <a:rPr lang="en-US"/>
              <a:pPr>
                <a:defRPr/>
              </a:pPr>
              <a:t>‹#›</a:t>
            </a:fld>
            <a:endParaRPr lang="en-US"/>
          </a:p>
        </p:txBody>
      </p:sp>
    </p:spTree>
    <p:extLst>
      <p:ext uri="{BB962C8B-B14F-4D97-AF65-F5344CB8AC3E}">
        <p14:creationId xmlns:p14="http://schemas.microsoft.com/office/powerpoint/2010/main" val="4192735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18350" y="381000"/>
            <a:ext cx="2270125" cy="6248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381000"/>
            <a:ext cx="6661150" cy="624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575EE1BC-6D18-F140-8BAB-B10CBE3F7D1B}" type="slidenum">
              <a:rPr lang="en-US"/>
              <a:pPr>
                <a:defRPr/>
              </a:pPr>
              <a:t>‹#›</a:t>
            </a:fld>
            <a:endParaRPr lang="en-US"/>
          </a:p>
        </p:txBody>
      </p:sp>
    </p:spTree>
    <p:extLst>
      <p:ext uri="{BB962C8B-B14F-4D97-AF65-F5344CB8AC3E}">
        <p14:creationId xmlns:p14="http://schemas.microsoft.com/office/powerpoint/2010/main" val="3627006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9067800" cy="685800"/>
          </a:xfrm>
        </p:spPr>
        <p:txBody>
          <a:bodyPr/>
          <a:lstStyle/>
          <a:p>
            <a:r>
              <a:rPr lang="en-US"/>
              <a:t>Click to edit Master title style</a:t>
            </a:r>
          </a:p>
        </p:txBody>
      </p:sp>
      <p:sp>
        <p:nvSpPr>
          <p:cNvPr id="3" name="Text Placeholder 2"/>
          <p:cNvSpPr>
            <a:spLocks noGrp="1"/>
          </p:cNvSpPr>
          <p:nvPr>
            <p:ph type="body" sz="half" idx="1"/>
          </p:nvPr>
        </p:nvSpPr>
        <p:spPr>
          <a:xfrm>
            <a:off x="685800" y="1219200"/>
            <a:ext cx="4275138"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338" y="1219200"/>
            <a:ext cx="4275137"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63345C47-48C3-C245-B3AA-003734DAF7D4}" type="slidenum">
              <a:rPr lang="en-US"/>
              <a:pPr>
                <a:defRPr/>
              </a:pPr>
              <a:t>‹#›</a:t>
            </a:fld>
            <a:endParaRPr lang="en-US"/>
          </a:p>
        </p:txBody>
      </p:sp>
    </p:spTree>
    <p:extLst>
      <p:ext uri="{BB962C8B-B14F-4D97-AF65-F5344CB8AC3E}">
        <p14:creationId xmlns:p14="http://schemas.microsoft.com/office/powerpoint/2010/main" val="164118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90F841E9-7B7C-3547-A716-4FE757F8CCC4}" type="slidenum">
              <a:rPr lang="en-US"/>
              <a:pPr>
                <a:defRPr/>
              </a:pPr>
              <a:t>‹#›</a:t>
            </a:fld>
            <a:endParaRPr lang="en-US"/>
          </a:p>
        </p:txBody>
      </p:sp>
    </p:spTree>
    <p:extLst>
      <p:ext uri="{BB962C8B-B14F-4D97-AF65-F5344CB8AC3E}">
        <p14:creationId xmlns:p14="http://schemas.microsoft.com/office/powerpoint/2010/main" val="573040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825" y="4700588"/>
            <a:ext cx="8161338"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58825" y="3100388"/>
            <a:ext cx="8161338"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0CF64779-E161-2047-83EF-25A4A0A01E50}" type="slidenum">
              <a:rPr lang="en-US"/>
              <a:pPr>
                <a:defRPr/>
              </a:pPr>
              <a:t>‹#›</a:t>
            </a:fld>
            <a:endParaRPr lang="en-US"/>
          </a:p>
        </p:txBody>
      </p:sp>
    </p:spTree>
    <p:extLst>
      <p:ext uri="{BB962C8B-B14F-4D97-AF65-F5344CB8AC3E}">
        <p14:creationId xmlns:p14="http://schemas.microsoft.com/office/powerpoint/2010/main" val="132215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19200"/>
            <a:ext cx="4275138"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338" y="1219200"/>
            <a:ext cx="4275137"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ABD3ABDA-F111-784C-929B-4D5ADE8B5837}" type="slidenum">
              <a:rPr lang="en-US"/>
              <a:pPr>
                <a:defRPr/>
              </a:pPr>
              <a:t>‹#›</a:t>
            </a:fld>
            <a:endParaRPr lang="en-US"/>
          </a:p>
        </p:txBody>
      </p:sp>
    </p:spTree>
    <p:extLst>
      <p:ext uri="{BB962C8B-B14F-4D97-AF65-F5344CB8AC3E}">
        <p14:creationId xmlns:p14="http://schemas.microsoft.com/office/powerpoint/2010/main" val="2376771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3688"/>
            <a:ext cx="8642350"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79425" y="1636713"/>
            <a:ext cx="4243388"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79425" y="2319338"/>
            <a:ext cx="42433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6800" y="1636713"/>
            <a:ext cx="4244975"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76800" y="2319338"/>
            <a:ext cx="42449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dt" sz="half" idx="10"/>
          </p:nvPr>
        </p:nvSpPr>
        <p:spPr>
          <a:ln/>
        </p:spPr>
        <p:txBody>
          <a:bodyPr/>
          <a:lstStyle>
            <a:lvl1pPr>
              <a:defRPr/>
            </a:lvl1pPr>
          </a:lstStyle>
          <a:p>
            <a:pPr>
              <a:defRPr/>
            </a:pPr>
            <a:endParaRPr lang="en-US"/>
          </a:p>
        </p:txBody>
      </p:sp>
      <p:sp>
        <p:nvSpPr>
          <p:cNvPr id="8" name="Rectangle 4"/>
          <p:cNvSpPr>
            <a:spLocks noGrp="1" noChangeArrowheads="1"/>
          </p:cNvSpPr>
          <p:nvPr>
            <p:ph type="ftr" sz="quarter" idx="11"/>
          </p:nvPr>
        </p:nvSpPr>
        <p:spPr>
          <a:ln/>
        </p:spPr>
        <p:txBody>
          <a:bodyPr/>
          <a:lstStyle>
            <a:lvl1pPr>
              <a:defRPr/>
            </a:lvl1pPr>
          </a:lstStyle>
          <a:p>
            <a:pPr>
              <a:defRPr/>
            </a:pPr>
            <a:endParaRPr lang="en-US"/>
          </a:p>
        </p:txBody>
      </p:sp>
      <p:sp>
        <p:nvSpPr>
          <p:cNvPr id="9" name="Rectangle 5"/>
          <p:cNvSpPr>
            <a:spLocks noGrp="1" noChangeArrowheads="1"/>
          </p:cNvSpPr>
          <p:nvPr>
            <p:ph type="sldNum" sz="quarter" idx="12"/>
          </p:nvPr>
        </p:nvSpPr>
        <p:spPr>
          <a:ln/>
        </p:spPr>
        <p:txBody>
          <a:bodyPr/>
          <a:lstStyle>
            <a:lvl1pPr>
              <a:defRPr/>
            </a:lvl1pPr>
          </a:lstStyle>
          <a:p>
            <a:pPr>
              <a:defRPr/>
            </a:pPr>
            <a:fld id="{E136836B-39B6-AD4A-A45D-D5B32A24C716}" type="slidenum">
              <a:rPr lang="en-US"/>
              <a:pPr>
                <a:defRPr/>
              </a:pPr>
              <a:t>‹#›</a:t>
            </a:fld>
            <a:endParaRPr lang="en-US"/>
          </a:p>
        </p:txBody>
      </p:sp>
    </p:spTree>
    <p:extLst>
      <p:ext uri="{BB962C8B-B14F-4D97-AF65-F5344CB8AC3E}">
        <p14:creationId xmlns:p14="http://schemas.microsoft.com/office/powerpoint/2010/main" val="1428152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p:cNvSpPr>
            <a:spLocks noGrp="1" noChangeArrowheads="1"/>
          </p:cNvSpPr>
          <p:nvPr>
            <p:ph type="dt" sz="half" idx="10"/>
          </p:nvPr>
        </p:nvSpPr>
        <p:spPr>
          <a:ln/>
        </p:spPr>
        <p:txBody>
          <a:bodyPr/>
          <a:lstStyle>
            <a:lvl1pPr>
              <a:defRPr/>
            </a:lvl1pPr>
          </a:lstStyle>
          <a:p>
            <a:pPr>
              <a:defRPr/>
            </a:pPr>
            <a:endParaRPr lang="en-US"/>
          </a:p>
        </p:txBody>
      </p:sp>
      <p:sp>
        <p:nvSpPr>
          <p:cNvPr id="4" name="Rectangle 4"/>
          <p:cNvSpPr>
            <a:spLocks noGrp="1" noChangeArrowheads="1"/>
          </p:cNvSpPr>
          <p:nvPr>
            <p:ph type="ftr" sz="quarter" idx="11"/>
          </p:nvPr>
        </p:nvSpPr>
        <p:spPr>
          <a:ln/>
        </p:spPr>
        <p:txBody>
          <a:bodyPr/>
          <a:lstStyle>
            <a:lvl1pPr>
              <a:defRPr/>
            </a:lvl1pPr>
          </a:lstStyle>
          <a:p>
            <a:pPr>
              <a:defRPr/>
            </a:pPr>
            <a:endParaRPr lang="en-US"/>
          </a:p>
        </p:txBody>
      </p:sp>
      <p:sp>
        <p:nvSpPr>
          <p:cNvPr id="5" name="Rectangle 5"/>
          <p:cNvSpPr>
            <a:spLocks noGrp="1" noChangeArrowheads="1"/>
          </p:cNvSpPr>
          <p:nvPr>
            <p:ph type="sldNum" sz="quarter" idx="12"/>
          </p:nvPr>
        </p:nvSpPr>
        <p:spPr>
          <a:ln/>
        </p:spPr>
        <p:txBody>
          <a:bodyPr/>
          <a:lstStyle>
            <a:lvl1pPr>
              <a:defRPr/>
            </a:lvl1pPr>
          </a:lstStyle>
          <a:p>
            <a:pPr>
              <a:defRPr/>
            </a:pPr>
            <a:fld id="{57FAF75E-E157-504B-8D0B-27198A93164C}" type="slidenum">
              <a:rPr lang="en-US"/>
              <a:pPr>
                <a:defRPr/>
              </a:pPr>
              <a:t>‹#›</a:t>
            </a:fld>
            <a:endParaRPr lang="en-US"/>
          </a:p>
        </p:txBody>
      </p:sp>
    </p:spTree>
    <p:extLst>
      <p:ext uri="{BB962C8B-B14F-4D97-AF65-F5344CB8AC3E}">
        <p14:creationId xmlns:p14="http://schemas.microsoft.com/office/powerpoint/2010/main" val="1458050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p>
        </p:txBody>
      </p:sp>
      <p:sp>
        <p:nvSpPr>
          <p:cNvPr id="3" name="Rectangle 4"/>
          <p:cNvSpPr>
            <a:spLocks noGrp="1" noChangeArrowheads="1"/>
          </p:cNvSpPr>
          <p:nvPr>
            <p:ph type="ftr" sz="quarter" idx="11"/>
          </p:nvPr>
        </p:nvSpPr>
        <p:spPr>
          <a:ln/>
        </p:spPr>
        <p:txBody>
          <a:bodyPr/>
          <a:lstStyle>
            <a:lvl1pPr>
              <a:defRPr/>
            </a:lvl1pPr>
          </a:lstStyle>
          <a:p>
            <a:pPr>
              <a:defRPr/>
            </a:pPr>
            <a:endParaRPr lang="en-US"/>
          </a:p>
        </p:txBody>
      </p:sp>
      <p:sp>
        <p:nvSpPr>
          <p:cNvPr id="4" name="Rectangle 5"/>
          <p:cNvSpPr>
            <a:spLocks noGrp="1" noChangeArrowheads="1"/>
          </p:cNvSpPr>
          <p:nvPr>
            <p:ph type="sldNum" sz="quarter" idx="12"/>
          </p:nvPr>
        </p:nvSpPr>
        <p:spPr>
          <a:ln/>
        </p:spPr>
        <p:txBody>
          <a:bodyPr/>
          <a:lstStyle>
            <a:lvl1pPr>
              <a:defRPr/>
            </a:lvl1pPr>
          </a:lstStyle>
          <a:p>
            <a:pPr>
              <a:defRPr/>
            </a:pPr>
            <a:fld id="{5DD83C4F-991F-C14F-A6B3-3CCD96113A71}" type="slidenum">
              <a:rPr lang="en-US"/>
              <a:pPr>
                <a:defRPr/>
              </a:pPr>
              <a:t>‹#›</a:t>
            </a:fld>
            <a:endParaRPr lang="en-US"/>
          </a:p>
        </p:txBody>
      </p:sp>
    </p:spTree>
    <p:extLst>
      <p:ext uri="{BB962C8B-B14F-4D97-AF65-F5344CB8AC3E}">
        <p14:creationId xmlns:p14="http://schemas.microsoft.com/office/powerpoint/2010/main" val="4077259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0513"/>
            <a:ext cx="3159125" cy="12398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754438" y="290513"/>
            <a:ext cx="5367337"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9425" y="1530350"/>
            <a:ext cx="3159125"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6DED972D-5344-0744-950B-B262178B1A6B}" type="slidenum">
              <a:rPr lang="en-US"/>
              <a:pPr>
                <a:defRPr/>
              </a:pPr>
              <a:t>‹#›</a:t>
            </a:fld>
            <a:endParaRPr lang="en-US"/>
          </a:p>
        </p:txBody>
      </p:sp>
    </p:spTree>
    <p:extLst>
      <p:ext uri="{BB962C8B-B14F-4D97-AF65-F5344CB8AC3E}">
        <p14:creationId xmlns:p14="http://schemas.microsoft.com/office/powerpoint/2010/main" val="210519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188" y="5121275"/>
            <a:ext cx="5761037" cy="6032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81188" y="654050"/>
            <a:ext cx="5761037"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881188" y="5724525"/>
            <a:ext cx="5761037"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7C612050-A479-B048-B868-7D7CDDE2FA88}" type="slidenum">
              <a:rPr lang="en-US"/>
              <a:pPr>
                <a:defRPr/>
              </a:pPr>
              <a:t>‹#›</a:t>
            </a:fld>
            <a:endParaRPr lang="en-US"/>
          </a:p>
        </p:txBody>
      </p:sp>
    </p:spTree>
    <p:extLst>
      <p:ext uri="{BB962C8B-B14F-4D97-AF65-F5344CB8AC3E}">
        <p14:creationId xmlns:p14="http://schemas.microsoft.com/office/powerpoint/2010/main" val="582363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85800" y="1219200"/>
            <a:ext cx="8702675" cy="54102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2"/>
            <a:r>
              <a:rPr lang="en-US"/>
              <a:t>Fourth level</a:t>
            </a:r>
          </a:p>
        </p:txBody>
      </p:sp>
      <p:sp>
        <p:nvSpPr>
          <p:cNvPr id="1027" name="Rectangle 3"/>
          <p:cNvSpPr>
            <a:spLocks noGrp="1" noChangeArrowheads="1"/>
          </p:cNvSpPr>
          <p:nvPr>
            <p:ph type="dt" sz="half" idx="2"/>
          </p:nvPr>
        </p:nvSpPr>
        <p:spPr bwMode="auto">
          <a:xfrm>
            <a:off x="7207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Times New Roman" charset="0"/>
                <a:ea typeface="+mn-ea"/>
                <a:cs typeface="+mn-cs"/>
              </a:defRPr>
            </a:lvl1pPr>
          </a:lstStyle>
          <a:p>
            <a:pPr>
              <a:defRPr/>
            </a:pPr>
            <a:endParaRPr lang="en-US"/>
          </a:p>
        </p:txBody>
      </p:sp>
      <p:sp>
        <p:nvSpPr>
          <p:cNvPr id="1028" name="Rectangle 4"/>
          <p:cNvSpPr>
            <a:spLocks noGrp="1" noChangeArrowheads="1"/>
          </p:cNvSpPr>
          <p:nvPr>
            <p:ph type="ftr" sz="quarter" idx="3"/>
          </p:nvPr>
        </p:nvSpPr>
        <p:spPr bwMode="auto">
          <a:xfrm>
            <a:off x="3279775" y="6664325"/>
            <a:ext cx="30416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Times New Roman" charset="0"/>
                <a:ea typeface="+mn-ea"/>
                <a:cs typeface="+mn-cs"/>
              </a:defRPr>
            </a:lvl1pPr>
          </a:lstStyle>
          <a:p>
            <a:pPr>
              <a:defRPr/>
            </a:pPr>
            <a:endParaRPr lang="en-US"/>
          </a:p>
        </p:txBody>
      </p:sp>
      <p:sp>
        <p:nvSpPr>
          <p:cNvPr id="1029" name="Rectangle 5"/>
          <p:cNvSpPr>
            <a:spLocks noGrp="1" noChangeArrowheads="1"/>
          </p:cNvSpPr>
          <p:nvPr>
            <p:ph type="sldNum" sz="quarter" idx="4"/>
          </p:nvPr>
        </p:nvSpPr>
        <p:spPr bwMode="auto">
          <a:xfrm>
            <a:off x="73374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FF0033"/>
                </a:solidFill>
                <a:latin typeface="Arial Narrow" charset="0"/>
              </a:defRPr>
            </a:lvl1pPr>
          </a:lstStyle>
          <a:p>
            <a:pPr>
              <a:defRPr/>
            </a:pPr>
            <a:fld id="{4CF65705-7CBE-9B41-B6A0-A9E16645F6BA}" type="slidenum">
              <a:rPr lang="en-US"/>
              <a:pPr>
                <a:defRPr/>
              </a:pPr>
              <a:t>‹#›</a:t>
            </a:fld>
            <a:endParaRPr lang="en-US"/>
          </a:p>
        </p:txBody>
      </p:sp>
      <p:sp>
        <p:nvSpPr>
          <p:cNvPr id="1030" name="Rectangle 6"/>
          <p:cNvSpPr>
            <a:spLocks noGrp="1" noChangeArrowheads="1"/>
          </p:cNvSpPr>
          <p:nvPr>
            <p:ph type="title"/>
          </p:nvPr>
        </p:nvSpPr>
        <p:spPr bwMode="auto">
          <a:xfrm>
            <a:off x="304800" y="381000"/>
            <a:ext cx="9067800" cy="6858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2" name="Oval 1">
            <a:extLst>
              <a:ext uri="{FF2B5EF4-FFF2-40B4-BE49-F238E27FC236}">
                <a16:creationId xmlns:a16="http://schemas.microsoft.com/office/drawing/2014/main" id="{7DEB05E6-1AAD-ECBC-6100-94189E25A90B}"/>
              </a:ext>
            </a:extLst>
          </p:cNvPr>
          <p:cNvSpPr/>
          <p:nvPr userDrawn="1"/>
        </p:nvSpPr>
        <p:spPr bwMode="auto">
          <a:xfrm>
            <a:off x="8969375" y="-228600"/>
            <a:ext cx="806450" cy="838200"/>
          </a:xfrm>
          <a:prstGeom prst="ellipse">
            <a:avLst/>
          </a:prstGeom>
          <a:solidFill>
            <a:srgbClr val="3333CC"/>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Narrow" pitchFamily="-111" charset="0"/>
            </a:endParaRPr>
          </a:p>
        </p:txBody>
      </p:sp>
      <p:sp>
        <p:nvSpPr>
          <p:cNvPr id="3" name="TextBox 2">
            <a:extLst>
              <a:ext uri="{FF2B5EF4-FFF2-40B4-BE49-F238E27FC236}">
                <a16:creationId xmlns:a16="http://schemas.microsoft.com/office/drawing/2014/main" id="{D43514F3-2E45-1D4F-0858-6D4CF1797FE4}"/>
              </a:ext>
            </a:extLst>
          </p:cNvPr>
          <p:cNvSpPr txBox="1"/>
          <p:nvPr userDrawn="1"/>
        </p:nvSpPr>
        <p:spPr>
          <a:xfrm>
            <a:off x="8839200" y="34007"/>
            <a:ext cx="762000" cy="423193"/>
          </a:xfrm>
          <a:prstGeom prst="rect">
            <a:avLst/>
          </a:prstGeom>
          <a:noFill/>
        </p:spPr>
        <p:txBody>
          <a:bodyPr wrap="square" rtlCol="0">
            <a:spAutoFit/>
          </a:bodyPr>
          <a:lstStyle/>
          <a:p>
            <a:pPr algn="r"/>
            <a:r>
              <a:rPr lang="en-US" sz="1050" b="1" dirty="0">
                <a:solidFill>
                  <a:schemeClr val="bg1"/>
                </a:solidFill>
                <a:latin typeface="+mn-lt"/>
              </a:rPr>
              <a:t>CSC 533</a:t>
            </a:r>
          </a:p>
          <a:p>
            <a:pPr algn="r"/>
            <a:r>
              <a:rPr lang="en-US" sz="1000" dirty="0">
                <a:solidFill>
                  <a:schemeClr val="bg1"/>
                </a:solidFill>
                <a:latin typeface="+mn-lt"/>
              </a:rPr>
              <a:t>Spr 26</a:t>
            </a:r>
            <a:endParaRPr lang="en-US" sz="1100" dirty="0">
              <a:solidFill>
                <a:schemeClr val="bg1"/>
              </a:solidFill>
              <a:latin typeface="+mn-lt"/>
            </a:endParaRPr>
          </a:p>
        </p:txBody>
      </p:sp>
      <p:sp>
        <p:nvSpPr>
          <p:cNvPr id="4" name="Rectangle 3">
            <a:extLst>
              <a:ext uri="{FF2B5EF4-FFF2-40B4-BE49-F238E27FC236}">
                <a16:creationId xmlns:a16="http://schemas.microsoft.com/office/drawing/2014/main" id="{D9D07C75-BC5D-DC31-E1F9-88B8560C6E30}"/>
              </a:ext>
            </a:extLst>
          </p:cNvPr>
          <p:cNvSpPr/>
          <p:nvPr userDrawn="1"/>
        </p:nvSpPr>
        <p:spPr bwMode="auto">
          <a:xfrm>
            <a:off x="0" y="0"/>
            <a:ext cx="76200" cy="7315200"/>
          </a:xfrm>
          <a:prstGeom prst="rect">
            <a:avLst/>
          </a:prstGeom>
          <a:solidFill>
            <a:srgbClr val="3333CC"/>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spTree>
  </p:cSld>
  <p:clrMap bg1="lt1" tx1="dk1" bg2="lt2" tx2="dk2" accent1="accent1" accent2="accent2" accent3="accent3" accent4="accent4" accent5="accent5" accent6="accent6" hlink="hlink" folHlink="folHlink"/>
  <p:sldLayoutIdLst>
    <p:sldLayoutId id="2147483790"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hf hdr="0" ftr="0" dt="0"/>
  <p:txStyles>
    <p:titleStyle>
      <a:lvl1pPr algn="l" rtl="0" eaLnBrk="0" fontAlgn="base" hangingPunct="0">
        <a:spcBef>
          <a:spcPct val="0"/>
        </a:spcBef>
        <a:spcAft>
          <a:spcPct val="0"/>
        </a:spcAft>
        <a:defRPr sz="3200">
          <a:solidFill>
            <a:srgbClr val="FF0033"/>
          </a:solidFill>
          <a:latin typeface="+mj-lt"/>
          <a:ea typeface="ＭＳ Ｐゴシック" charset="-128"/>
          <a:cs typeface="ＭＳ Ｐゴシック" charset="-128"/>
        </a:defRPr>
      </a:lvl1pPr>
      <a:lvl2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2pPr>
      <a:lvl3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3pPr>
      <a:lvl4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4pPr>
      <a:lvl5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5pPr>
      <a:lvl6pPr marL="457200" algn="l" rtl="0" eaLnBrk="0" fontAlgn="base" hangingPunct="0">
        <a:spcBef>
          <a:spcPct val="0"/>
        </a:spcBef>
        <a:spcAft>
          <a:spcPct val="0"/>
        </a:spcAft>
        <a:defRPr sz="3200">
          <a:solidFill>
            <a:srgbClr val="FF0033"/>
          </a:solidFill>
          <a:latin typeface="Arial Narrow" charset="0"/>
        </a:defRPr>
      </a:lvl6pPr>
      <a:lvl7pPr marL="914400" algn="l" rtl="0" eaLnBrk="0" fontAlgn="base" hangingPunct="0">
        <a:spcBef>
          <a:spcPct val="0"/>
        </a:spcBef>
        <a:spcAft>
          <a:spcPct val="0"/>
        </a:spcAft>
        <a:defRPr sz="3200">
          <a:solidFill>
            <a:srgbClr val="FF0033"/>
          </a:solidFill>
          <a:latin typeface="Arial Narrow" charset="0"/>
        </a:defRPr>
      </a:lvl7pPr>
      <a:lvl8pPr marL="1371600" algn="l" rtl="0" eaLnBrk="0" fontAlgn="base" hangingPunct="0">
        <a:spcBef>
          <a:spcPct val="0"/>
        </a:spcBef>
        <a:spcAft>
          <a:spcPct val="0"/>
        </a:spcAft>
        <a:defRPr sz="3200">
          <a:solidFill>
            <a:srgbClr val="FF0033"/>
          </a:solidFill>
          <a:latin typeface="Arial Narrow" charset="0"/>
        </a:defRPr>
      </a:lvl8pPr>
      <a:lvl9pPr marL="1828800" algn="l" rtl="0" eaLnBrk="0" fontAlgn="base" hangingPunct="0">
        <a:spcBef>
          <a:spcPct val="0"/>
        </a:spcBef>
        <a:spcAft>
          <a:spcPct val="0"/>
        </a:spcAft>
        <a:defRPr sz="3200">
          <a:solidFill>
            <a:srgbClr val="FF0033"/>
          </a:solidFill>
          <a:latin typeface="Arial Narrow" charset="0"/>
        </a:defRPr>
      </a:lvl9pPr>
    </p:titleStyle>
    <p:bodyStyle>
      <a:lvl1pPr marL="342900" indent="-342900" algn="l" rtl="0" eaLnBrk="0" fontAlgn="base" hangingPunct="0">
        <a:spcBef>
          <a:spcPct val="20000"/>
        </a:spcBef>
        <a:spcAft>
          <a:spcPct val="0"/>
        </a:spcAft>
        <a:defRPr sz="2400">
          <a:solidFill>
            <a:schemeClr val="accent2"/>
          </a:solidFill>
          <a:latin typeface="+mn-lt"/>
          <a:ea typeface="ＭＳ Ｐゴシック" charset="-128"/>
          <a:cs typeface="ＭＳ Ｐゴシック" charset="-128"/>
        </a:defRPr>
      </a:lvl1pPr>
      <a:lvl2pPr marL="742950" indent="-285750" algn="l" rtl="0" eaLnBrk="0" fontAlgn="base" hangingPunct="0">
        <a:lnSpc>
          <a:spcPct val="80000"/>
        </a:lnSpc>
        <a:spcBef>
          <a:spcPct val="20000"/>
        </a:spcBef>
        <a:spcAft>
          <a:spcPct val="0"/>
        </a:spcAft>
        <a:buFont typeface="Wingdings" charset="0"/>
        <a:buChar char="§"/>
        <a:defRPr sz="2000">
          <a:solidFill>
            <a:schemeClr val="tx1"/>
          </a:solidFill>
          <a:latin typeface="+mn-lt"/>
          <a:ea typeface="ＭＳ Ｐゴシック" charset="-128"/>
        </a:defRPr>
      </a:lvl2pPr>
      <a:lvl3pPr marL="1143000" indent="-228600" algn="l" rtl="0" eaLnBrk="0" fontAlgn="base" hangingPunct="0">
        <a:lnSpc>
          <a:spcPct val="80000"/>
        </a:lnSpc>
        <a:spcBef>
          <a:spcPct val="20000"/>
        </a:spcBef>
        <a:spcAft>
          <a:spcPct val="0"/>
        </a:spcAft>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3.w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7.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8.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9B629E1-74CB-1041-91CA-C0B10E3744E0}" type="slidenum">
              <a:rPr lang="en-US" sz="1400">
                <a:solidFill>
                  <a:srgbClr val="FF0033"/>
                </a:solidFill>
                <a:latin typeface="Arial Narrow" charset="0"/>
              </a:rPr>
              <a:pPr/>
              <a:t>1</a:t>
            </a:fld>
            <a:endParaRPr lang="en-US" sz="1400">
              <a:solidFill>
                <a:srgbClr val="FF0033"/>
              </a:solidFill>
              <a:latin typeface="Arial Narrow" charset="0"/>
            </a:endParaRPr>
          </a:p>
        </p:txBody>
      </p:sp>
      <p:sp>
        <p:nvSpPr>
          <p:cNvPr id="15362" name="Rectangle 2"/>
          <p:cNvSpPr>
            <a:spLocks noGrp="1" noChangeArrowheads="1"/>
          </p:cNvSpPr>
          <p:nvPr>
            <p:ph type="title"/>
          </p:nvPr>
        </p:nvSpPr>
        <p:spPr>
          <a:xfrm>
            <a:off x="720725" y="685800"/>
            <a:ext cx="8270875" cy="1752600"/>
          </a:xfrm>
          <a:noFill/>
        </p:spPr>
        <p:txBody>
          <a:bodyPr/>
          <a:lstStyle/>
          <a:p>
            <a:pPr algn="ctr"/>
            <a:r>
              <a:rPr lang="en-US" dirty="0">
                <a:latin typeface="Arial Narrow" charset="0"/>
                <a:ea typeface="ＭＳ Ｐゴシック" charset="0"/>
                <a:cs typeface="ＭＳ Ｐゴシック" charset="0"/>
              </a:rPr>
              <a:t>CSC 533: Programming Languages</a:t>
            </a:r>
            <a:br>
              <a:rPr lang="en-US" dirty="0">
                <a:latin typeface="Arial Narrow" charset="0"/>
                <a:ea typeface="ＭＳ Ｐゴシック" charset="0"/>
                <a:cs typeface="ＭＳ Ｐゴシック" charset="0"/>
              </a:rPr>
            </a:br>
            <a:br>
              <a:rPr lang="en-US" sz="2400" dirty="0">
                <a:latin typeface="Arial Narrow" charset="0"/>
                <a:ea typeface="ＭＳ Ｐゴシック" charset="0"/>
                <a:cs typeface="ＭＳ Ｐゴシック" charset="0"/>
              </a:rPr>
            </a:br>
            <a:r>
              <a:rPr lang="en-US" dirty="0">
                <a:latin typeface="Arial Narrow" charset="0"/>
                <a:ea typeface="ＭＳ Ｐゴシック" charset="0"/>
                <a:cs typeface="ＭＳ Ｐゴシック" charset="0"/>
              </a:rPr>
              <a:t>Spring 2026</a:t>
            </a:r>
          </a:p>
        </p:txBody>
      </p:sp>
      <p:sp>
        <p:nvSpPr>
          <p:cNvPr id="15363" name="Rectangle 3"/>
          <p:cNvSpPr>
            <a:spLocks noGrp="1" noChangeArrowheads="1"/>
          </p:cNvSpPr>
          <p:nvPr>
            <p:ph type="body" idx="1"/>
          </p:nvPr>
        </p:nvSpPr>
        <p:spPr>
          <a:xfrm>
            <a:off x="685800" y="2590800"/>
            <a:ext cx="8702675" cy="4038600"/>
          </a:xfrm>
          <a:noFill/>
        </p:spPr>
        <p:txBody>
          <a:bodyPr/>
          <a:lstStyle/>
          <a:p>
            <a:endParaRPr lang="en-US" dirty="0">
              <a:latin typeface="Arial Narrow" charset="0"/>
              <a:ea typeface="ＭＳ Ｐゴシック" charset="0"/>
              <a:cs typeface="ＭＳ Ｐゴシック" charset="0"/>
            </a:endParaRPr>
          </a:p>
          <a:p>
            <a:r>
              <a:rPr lang="en-US" dirty="0">
                <a:latin typeface="Arial Narrow" charset="0"/>
                <a:ea typeface="ＭＳ Ｐゴシック" charset="0"/>
                <a:cs typeface="ＭＳ Ｐゴシック" charset="0"/>
              </a:rPr>
              <a:t>Subprogram implementation</a:t>
            </a:r>
          </a:p>
          <a:p>
            <a:pPr lvl="1"/>
            <a:r>
              <a:rPr lang="en-US" dirty="0">
                <a:latin typeface="Arial Narrow" charset="0"/>
                <a:ea typeface="ＭＳ Ｐゴシック" charset="0"/>
              </a:rPr>
              <a:t>subprograms (procedures/functions/subroutines)</a:t>
            </a:r>
          </a:p>
          <a:p>
            <a:pPr lvl="1"/>
            <a:r>
              <a:rPr lang="en-US" dirty="0">
                <a:latin typeface="Arial Narrow" charset="0"/>
                <a:ea typeface="ＭＳ Ｐゴシック" charset="0"/>
              </a:rPr>
              <a:t>subprogram linkage</a:t>
            </a:r>
          </a:p>
          <a:p>
            <a:pPr lvl="1"/>
            <a:r>
              <a:rPr lang="en-US" dirty="0">
                <a:latin typeface="Arial Narrow" charset="0"/>
                <a:ea typeface="ＭＳ Ｐゴシック" charset="0"/>
              </a:rPr>
              <a:t>parameter passing</a:t>
            </a:r>
          </a:p>
          <a:p>
            <a:pPr lvl="1"/>
            <a:r>
              <a:rPr lang="en-US" dirty="0">
                <a:latin typeface="Arial Narrow" charset="0"/>
                <a:ea typeface="ＭＳ Ｐゴシック" charset="0"/>
              </a:rPr>
              <a:t>run-time stack</a:t>
            </a:r>
          </a:p>
          <a:p>
            <a:pPr lvl="1">
              <a:buFont typeface="Wingdings" charset="0"/>
              <a:buNone/>
            </a:pPr>
            <a:endParaRPr lang="en-US" dirty="0">
              <a:latin typeface="Arial Narrow" charset="0"/>
              <a:ea typeface="ＭＳ Ｐゴシック" charset="0"/>
            </a:endParaRPr>
          </a:p>
          <a:p>
            <a:r>
              <a:rPr lang="en-US" dirty="0">
                <a:latin typeface="Arial Narrow" charset="0"/>
                <a:ea typeface="ＭＳ Ｐゴシック" charset="0"/>
                <a:cs typeface="ＭＳ Ｐゴシック" charset="0"/>
              </a:rPr>
              <a:t>We will focus on C, C++, and Java as example languages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ADA94E5-E5FC-1440-8899-0CC5108062F9}" type="slidenum">
              <a:rPr lang="en-US" sz="1400">
                <a:solidFill>
                  <a:srgbClr val="FF0033"/>
                </a:solidFill>
                <a:latin typeface="Arial Narrow" charset="0"/>
              </a:rPr>
              <a:pPr/>
              <a:t>10</a:t>
            </a:fld>
            <a:endParaRPr lang="en-US" sz="1400">
              <a:solidFill>
                <a:srgbClr val="FF0033"/>
              </a:solidFill>
              <a:latin typeface="Arial Narrow" charset="0"/>
            </a:endParaRPr>
          </a:p>
        </p:txBody>
      </p:sp>
      <p:sp>
        <p:nvSpPr>
          <p:cNvPr id="2457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Polymorphism</a:t>
            </a:r>
          </a:p>
        </p:txBody>
      </p:sp>
      <p:sp>
        <p:nvSpPr>
          <p:cNvPr id="24579" name="Rectangle 3"/>
          <p:cNvSpPr>
            <a:spLocks noGrp="1" noChangeArrowheads="1"/>
          </p:cNvSpPr>
          <p:nvPr>
            <p:ph type="body" idx="1"/>
          </p:nvPr>
        </p:nvSpPr>
        <p:spPr>
          <a:xfrm>
            <a:off x="685800" y="1371600"/>
            <a:ext cx="8702675" cy="2362200"/>
          </a:xfrm>
        </p:spPr>
        <p:txBody>
          <a:bodyPr/>
          <a:lstStyle/>
          <a:p>
            <a:r>
              <a:rPr lang="en-US">
                <a:latin typeface="Arial Narrow" charset="0"/>
                <a:ea typeface="ＭＳ Ｐゴシック" charset="0"/>
                <a:cs typeface="ＭＳ Ｐゴシック" charset="0"/>
              </a:rPr>
              <a:t>in C/C++ &amp; Java, can have different functions/methods with the same name</a:t>
            </a:r>
          </a:p>
          <a:p>
            <a:pPr lvl="1"/>
            <a:r>
              <a:rPr lang="en-US">
                <a:latin typeface="Arial Narrow" charset="0"/>
                <a:ea typeface="ＭＳ Ｐゴシック" charset="0"/>
              </a:rPr>
              <a:t>overloaded functions/methods must have different parameters to distinguish</a:t>
            </a:r>
          </a:p>
          <a:p>
            <a:pPr lvl="1"/>
            <a:endParaRPr lang="en-US" sz="1400">
              <a:solidFill>
                <a:srgbClr val="FF0033"/>
              </a:solidFill>
              <a:latin typeface="Courier New" charset="0"/>
              <a:ea typeface="ＭＳ Ｐゴシック" charset="0"/>
            </a:endParaRPr>
          </a:p>
          <a:p>
            <a:pPr lvl="1">
              <a:buFont typeface="Wingdings" charset="0"/>
              <a:buNone/>
            </a:pPr>
            <a:r>
              <a:rPr lang="en-US" sz="1400">
                <a:solidFill>
                  <a:srgbClr val="FF0033"/>
                </a:solidFill>
                <a:latin typeface="Courier New" charset="0"/>
                <a:ea typeface="ＭＳ Ｐゴシック" charset="0"/>
              </a:rPr>
              <a:t>public double doStuff(String str) { … }</a:t>
            </a:r>
          </a:p>
          <a:p>
            <a:pPr lvl="1">
              <a:buFont typeface="Wingdings" charset="0"/>
              <a:buNone/>
            </a:pPr>
            <a:endParaRPr lang="en-US" sz="1400">
              <a:solidFill>
                <a:srgbClr val="FF0033"/>
              </a:solidFill>
              <a:latin typeface="Courier New" charset="0"/>
              <a:ea typeface="ＭＳ Ｐゴシック" charset="0"/>
            </a:endParaRPr>
          </a:p>
          <a:p>
            <a:pPr lvl="1">
              <a:buFont typeface="Wingdings" charset="0"/>
              <a:buNone/>
            </a:pPr>
            <a:r>
              <a:rPr lang="en-US" sz="1400">
                <a:solidFill>
                  <a:srgbClr val="FF0033"/>
                </a:solidFill>
                <a:latin typeface="Courier New" charset="0"/>
                <a:ea typeface="ＭＳ Ｐゴシック" charset="0"/>
              </a:rPr>
              <a:t>public double doStuff(int x) { … }	// OK since param type is different</a:t>
            </a:r>
          </a:p>
          <a:p>
            <a:pPr lvl="1">
              <a:buFont typeface="Wingdings" charset="0"/>
              <a:buNone/>
            </a:pPr>
            <a:endParaRPr lang="en-US" sz="1400">
              <a:solidFill>
                <a:srgbClr val="FF0033"/>
              </a:solidFill>
              <a:latin typeface="Courier New" charset="0"/>
              <a:ea typeface="ＭＳ Ｐゴシック" charset="0"/>
            </a:endParaRPr>
          </a:p>
          <a:p>
            <a:pPr lvl="1">
              <a:buFont typeface="Wingdings" charset="0"/>
              <a:buNone/>
            </a:pPr>
            <a:r>
              <a:rPr lang="en-US" sz="1400">
                <a:solidFill>
                  <a:srgbClr val="FF0033"/>
                </a:solidFill>
                <a:latin typeface="Courier New" charset="0"/>
                <a:ea typeface="ＭＳ Ｐゴシック" charset="0"/>
              </a:rPr>
              <a:t>public int doStuff(String str) { … }	// not OK, since only return differs</a:t>
            </a:r>
          </a:p>
        </p:txBody>
      </p:sp>
      <p:sp>
        <p:nvSpPr>
          <p:cNvPr id="87044" name="Rectangle 4"/>
          <p:cNvSpPr>
            <a:spLocks noChangeArrowheads="1"/>
          </p:cNvSpPr>
          <p:nvPr/>
        </p:nvSpPr>
        <p:spPr bwMode="auto">
          <a:xfrm>
            <a:off x="685800" y="4191000"/>
            <a:ext cx="8702675" cy="2590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lnSpc>
                <a:spcPct val="90000"/>
              </a:lnSpc>
              <a:spcBef>
                <a:spcPct val="20000"/>
              </a:spcBef>
            </a:pPr>
            <a:r>
              <a:rPr lang="en-US">
                <a:solidFill>
                  <a:schemeClr val="accent2"/>
                </a:solidFill>
                <a:latin typeface="Arial Narrow" charset="0"/>
              </a:rPr>
              <a:t>in C++, can overload operators for new classes</a:t>
            </a:r>
          </a:p>
          <a:p>
            <a:pPr marL="742950" lvl="1" indent="-285750">
              <a:lnSpc>
                <a:spcPct val="90000"/>
              </a:lnSpc>
              <a:spcBef>
                <a:spcPct val="20000"/>
              </a:spcBef>
              <a:buFont typeface="Wingdings" charset="0"/>
              <a:buNone/>
            </a:pPr>
            <a:endParaRPr lang="en-US" sz="2000">
              <a:latin typeface="Arial Narrow" charset="0"/>
            </a:endParaRPr>
          </a:p>
          <a:p>
            <a:pPr marL="742950" lvl="1" indent="-285750" algn="just">
              <a:lnSpc>
                <a:spcPct val="90000"/>
              </a:lnSpc>
              <a:spcBef>
                <a:spcPct val="20000"/>
              </a:spcBef>
              <a:buFont typeface="Wingdings" charset="0"/>
              <a:buNone/>
            </a:pPr>
            <a:r>
              <a:rPr lang="en-US" sz="1400">
                <a:solidFill>
                  <a:srgbClr val="FF0033"/>
                </a:solidFill>
                <a:latin typeface="Courier New" charset="0"/>
              </a:rPr>
              <a:t>bool Date::operator==(const Date &amp; d1, const Date &amp; d2) {</a:t>
            </a:r>
          </a:p>
          <a:p>
            <a:pPr marL="742950" lvl="1" indent="-285750" algn="just">
              <a:lnSpc>
                <a:spcPct val="90000"/>
              </a:lnSpc>
              <a:spcBef>
                <a:spcPct val="20000"/>
              </a:spcBef>
              <a:buFont typeface="Wingdings" charset="0"/>
              <a:buNone/>
            </a:pPr>
            <a:r>
              <a:rPr lang="en-US" sz="1400">
                <a:solidFill>
                  <a:srgbClr val="FF0033"/>
                </a:solidFill>
                <a:latin typeface="Courier New" charset="0"/>
              </a:rPr>
              <a:t>    return (d1.day == d2.day &amp;&amp; </a:t>
            </a:r>
          </a:p>
          <a:p>
            <a:pPr marL="742950" lvl="1" indent="-285750" algn="just">
              <a:lnSpc>
                <a:spcPct val="90000"/>
              </a:lnSpc>
              <a:spcBef>
                <a:spcPct val="20000"/>
              </a:spcBef>
              <a:buFont typeface="Wingdings" charset="0"/>
              <a:buNone/>
            </a:pPr>
            <a:r>
              <a:rPr lang="en-US" sz="1400">
                <a:solidFill>
                  <a:srgbClr val="FF0033"/>
                </a:solidFill>
                <a:latin typeface="Courier New" charset="0"/>
              </a:rPr>
              <a:t>            d1.month == d2.month &amp;&amp; </a:t>
            </a:r>
          </a:p>
          <a:p>
            <a:pPr marL="742950" lvl="1" indent="-285750" algn="just">
              <a:lnSpc>
                <a:spcPct val="90000"/>
              </a:lnSpc>
              <a:spcBef>
                <a:spcPct val="20000"/>
              </a:spcBef>
              <a:buFont typeface="Wingdings" charset="0"/>
              <a:buNone/>
            </a:pPr>
            <a:r>
              <a:rPr lang="en-US" sz="1400">
                <a:solidFill>
                  <a:srgbClr val="FF0033"/>
                </a:solidFill>
                <a:latin typeface="Courier New" charset="0"/>
              </a:rPr>
              <a:t>            d1.year == d2.year);</a:t>
            </a:r>
          </a:p>
          <a:p>
            <a:pPr marL="742950" lvl="1" indent="-285750" algn="just">
              <a:lnSpc>
                <a:spcPct val="90000"/>
              </a:lnSpc>
              <a:spcBef>
                <a:spcPct val="20000"/>
              </a:spcBef>
              <a:buFont typeface="Wingdings" charset="0"/>
              <a:buNone/>
            </a:pPr>
            <a:r>
              <a:rPr lang="en-US" sz="1400">
                <a:solidFill>
                  <a:srgbClr val="FF0033"/>
                </a:solidFill>
                <a:latin typeface="Courier New" charset="0"/>
              </a:rPr>
              <a:t>}</a:t>
            </a:r>
          </a:p>
          <a:p>
            <a:pPr marL="742950" lvl="1" indent="-285750">
              <a:lnSpc>
                <a:spcPct val="90000"/>
              </a:lnSpc>
              <a:spcBef>
                <a:spcPct val="20000"/>
              </a:spcBef>
              <a:buFont typeface="Wingdings" charset="0"/>
              <a:buNone/>
            </a:pPr>
            <a:endParaRPr lang="en-US" sz="1400">
              <a:solidFill>
                <a:srgbClr val="FF0033"/>
              </a:solidFill>
              <a:latin typeface="Courier New" charset="0"/>
            </a:endParaRPr>
          </a:p>
          <a:p>
            <a:pPr marL="742950" lvl="1" indent="-285750">
              <a:lnSpc>
                <a:spcPct val="90000"/>
              </a:lnSpc>
              <a:spcBef>
                <a:spcPct val="20000"/>
              </a:spcBef>
              <a:buFont typeface="Wingdings" charset="0"/>
              <a:buChar char="§"/>
            </a:pPr>
            <a:r>
              <a:rPr lang="en-US" sz="2000">
                <a:latin typeface="Arial Narrow" charset="0"/>
              </a:rPr>
              <a:t>overloaded operators are NOT allowed in Java	</a:t>
            </a:r>
            <a:r>
              <a:rPr lang="en-US" sz="2000">
                <a:solidFill>
                  <a:srgbClr val="FF0033"/>
                </a:solidFill>
                <a:latin typeface="Arial Narrow" charset="0"/>
              </a:rPr>
              <a:t>RISKS?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70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9438AD3-5A89-DF40-826D-10BC213E73B6}" type="slidenum">
              <a:rPr lang="en-US" sz="1400">
                <a:solidFill>
                  <a:srgbClr val="FF0033"/>
                </a:solidFill>
                <a:latin typeface="Arial Narrow" charset="0"/>
              </a:rPr>
              <a:pPr/>
              <a:t>11</a:t>
            </a:fld>
            <a:endParaRPr lang="en-US" sz="1400">
              <a:solidFill>
                <a:srgbClr val="FF0033"/>
              </a:solidFill>
              <a:latin typeface="Arial Narrow" charset="0"/>
            </a:endParaRPr>
          </a:p>
        </p:txBody>
      </p:sp>
      <p:sp>
        <p:nvSpPr>
          <p:cNvPr id="2560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Implementing subprograms</a:t>
            </a:r>
          </a:p>
        </p:txBody>
      </p:sp>
      <p:sp>
        <p:nvSpPr>
          <p:cNvPr id="25603" name="Rectangle 3"/>
          <p:cNvSpPr>
            <a:spLocks noGrp="1" noChangeArrowheads="1"/>
          </p:cNvSpPr>
          <p:nvPr>
            <p:ph type="body" idx="1"/>
          </p:nvPr>
        </p:nvSpPr>
        <p:spPr>
          <a:xfrm>
            <a:off x="685800" y="1219200"/>
            <a:ext cx="8702675" cy="5562600"/>
          </a:xfrm>
        </p:spPr>
        <p:txBody>
          <a:bodyPr/>
          <a:lstStyle/>
          <a:p>
            <a:pPr>
              <a:buFont typeface="Wingdings" charset="0"/>
              <a:buChar char="§"/>
            </a:pPr>
            <a:r>
              <a:rPr lang="en-US" dirty="0">
                <a:latin typeface="Arial Narrow" charset="0"/>
                <a:ea typeface="ＭＳ Ｐゴシック" charset="0"/>
                <a:cs typeface="ＭＳ Ｐゴシック" charset="0"/>
              </a:rPr>
              <a:t>some info about a subprogram is independent of invocation</a:t>
            </a:r>
          </a:p>
          <a:p>
            <a:pPr marL="692150" lvl="1" indent="-215900">
              <a:buFont typeface="Wingdings" charset="0"/>
              <a:buNone/>
            </a:pPr>
            <a:r>
              <a:rPr lang="en-US" dirty="0">
                <a:latin typeface="Arial Narrow" charset="0"/>
                <a:ea typeface="ＭＳ Ｐゴシック" charset="0"/>
              </a:rPr>
              <a:t>e.g., constants, instructions</a:t>
            </a:r>
          </a:p>
          <a:p>
            <a:pPr marL="692150" lvl="1" indent="-215900">
              <a:buFont typeface="Wingdings" charset="0"/>
              <a:buNone/>
            </a:pPr>
            <a:r>
              <a:rPr lang="en-US" dirty="0">
                <a:latin typeface="Arial Narrow" charset="0"/>
                <a:ea typeface="ＭＳ Ｐゴシック" charset="0"/>
                <a:sym typeface="Wingdings" charset="0"/>
              </a:rPr>
              <a:t> </a:t>
            </a:r>
            <a:r>
              <a:rPr lang="en-US" dirty="0">
                <a:latin typeface="Arial Narrow" charset="0"/>
                <a:ea typeface="ＭＳ Ｐゴシック" charset="0"/>
              </a:rPr>
              <a:t>can store in static code segment</a:t>
            </a:r>
          </a:p>
          <a:p>
            <a:pPr marL="692150" lvl="1" indent="-215900">
              <a:buFont typeface="Wingdings" charset="0"/>
              <a:buChar char="è"/>
            </a:pPr>
            <a:endParaRPr lang="en-US" dirty="0">
              <a:latin typeface="Arial Narrow" charset="0"/>
              <a:ea typeface="ＭＳ Ｐゴシック" charset="0"/>
            </a:endParaRPr>
          </a:p>
          <a:p>
            <a:pPr>
              <a:buFont typeface="Wingdings" charset="0"/>
              <a:buChar char="§"/>
            </a:pPr>
            <a:r>
              <a:rPr lang="en-US" dirty="0">
                <a:latin typeface="Arial Narrow" charset="0"/>
                <a:ea typeface="ＭＳ Ｐゴシック" charset="0"/>
                <a:cs typeface="ＭＳ Ｐゴシック" charset="0"/>
              </a:rPr>
              <a:t>some info is dependent upon the particular invocation</a:t>
            </a:r>
          </a:p>
          <a:p>
            <a:pPr marL="692150" lvl="1" indent="-215900">
              <a:buFont typeface="Wingdings" charset="0"/>
              <a:buNone/>
            </a:pPr>
            <a:r>
              <a:rPr lang="en-US" dirty="0">
                <a:latin typeface="Arial Narrow" charset="0"/>
                <a:ea typeface="ＭＳ Ｐゴシック" charset="0"/>
              </a:rPr>
              <a:t>e.g., return value, parameters, local variables (?)</a:t>
            </a:r>
          </a:p>
          <a:p>
            <a:pPr marL="692150" lvl="1" indent="-215900">
              <a:buFont typeface="Wingdings" charset="0"/>
              <a:buNone/>
            </a:pPr>
            <a:r>
              <a:rPr lang="en-US" dirty="0">
                <a:latin typeface="Arial Narrow" charset="0"/>
                <a:ea typeface="ＭＳ Ｐゴシック" charset="0"/>
                <a:sym typeface="Wingdings" charset="0"/>
              </a:rPr>
              <a:t> </a:t>
            </a:r>
            <a:r>
              <a:rPr lang="en-US" dirty="0">
                <a:latin typeface="Arial Narrow" charset="0"/>
                <a:ea typeface="ＭＳ Ｐゴシック" charset="0"/>
              </a:rPr>
              <a:t>must store an </a:t>
            </a:r>
            <a:r>
              <a:rPr lang="en-US" i="1" dirty="0">
                <a:latin typeface="Arial Narrow" charset="0"/>
                <a:ea typeface="ＭＳ Ｐゴシック" charset="0"/>
              </a:rPr>
              <a:t>activation record</a:t>
            </a:r>
            <a:r>
              <a:rPr lang="en-US" dirty="0">
                <a:latin typeface="Arial Narrow" charset="0"/>
                <a:ea typeface="ＭＳ Ｐゴシック" charset="0"/>
              </a:rPr>
              <a:t> for each invocation</a:t>
            </a:r>
          </a:p>
          <a:p>
            <a:pPr marL="692150" lvl="1" indent="-215900">
              <a:buFont typeface="Wingdings" charset="0"/>
              <a:buNone/>
            </a:pPr>
            <a:endParaRPr lang="en-US" dirty="0">
              <a:latin typeface="Arial Narrow" charset="0"/>
              <a:ea typeface="ＭＳ Ｐゴシック" charset="0"/>
            </a:endParaRPr>
          </a:p>
          <a:p>
            <a:pPr marL="692150" lvl="1" indent="-215900">
              <a:buFont typeface="Wingdings" charset="0"/>
              <a:buNone/>
            </a:pPr>
            <a:endParaRPr lang="en-US" dirty="0">
              <a:latin typeface="Arial Narrow" charset="0"/>
              <a:ea typeface="ＭＳ Ｐゴシック" charset="0"/>
            </a:endParaRPr>
          </a:p>
          <a:p>
            <a:pPr marL="692150" lvl="1" indent="-215900">
              <a:buFont typeface="Wingdings" charset="0"/>
              <a:buNone/>
            </a:pPr>
            <a:r>
              <a:rPr lang="en-US" dirty="0">
                <a:latin typeface="Arial Narrow" charset="0"/>
                <a:ea typeface="ＭＳ Ｐゴシック" charset="0"/>
              </a:rPr>
              <a:t>							</a:t>
            </a:r>
            <a:r>
              <a:rPr lang="en-US" i="1" dirty="0">
                <a:latin typeface="Arial Narrow" charset="0"/>
                <a:ea typeface="ＭＳ Ｐゴシック" charset="0"/>
              </a:rPr>
              <a:t>Activation Record</a:t>
            </a:r>
          </a:p>
          <a:p>
            <a:pPr marL="692150" lvl="1" indent="-215900"/>
            <a:r>
              <a:rPr lang="en-US" dirty="0">
                <a:latin typeface="Arial Narrow" charset="0"/>
                <a:ea typeface="ＭＳ Ｐゴシック" charset="0"/>
              </a:rPr>
              <a:t>	</a:t>
            </a:r>
            <a:r>
              <a:rPr lang="en-US" sz="1800" dirty="0">
                <a:latin typeface="Arial Narrow" charset="0"/>
                <a:ea typeface="ＭＳ Ｐゴシック" charset="0"/>
              </a:rPr>
              <a:t>local variables may be allocated when</a:t>
            </a:r>
            <a:r>
              <a:rPr lang="en-US" dirty="0">
                <a:latin typeface="Arial Narrow" charset="0"/>
                <a:ea typeface="ＭＳ Ｐゴシック" charset="0"/>
              </a:rPr>
              <a:t>		</a:t>
            </a:r>
            <a:r>
              <a:rPr lang="en-US" sz="1800" dirty="0">
                <a:latin typeface="Courier New" charset="0"/>
                <a:ea typeface="ＭＳ Ｐゴシック" charset="0"/>
              </a:rPr>
              <a:t>local variables</a:t>
            </a:r>
          </a:p>
          <a:p>
            <a:pPr marL="692150" lvl="1" indent="-215900">
              <a:buFont typeface="Wingdings" charset="0"/>
              <a:buNone/>
            </a:pPr>
            <a:r>
              <a:rPr lang="en-US" dirty="0">
                <a:latin typeface="Arial Narrow" charset="0"/>
                <a:ea typeface="ＭＳ Ｐゴシック" charset="0"/>
              </a:rPr>
              <a:t>		</a:t>
            </a:r>
            <a:r>
              <a:rPr lang="en-US" sz="1800" dirty="0">
                <a:latin typeface="Arial Narrow" charset="0"/>
                <a:ea typeface="ＭＳ Ｐゴシック" charset="0"/>
              </a:rPr>
              <a:t>subprogram is called, or  wait until		</a:t>
            </a:r>
            <a:r>
              <a:rPr lang="en-US" sz="1800" dirty="0">
                <a:latin typeface="Courier New" charset="0"/>
                <a:ea typeface="ＭＳ Ｐゴシック" charset="0"/>
              </a:rPr>
              <a:t>parameters</a:t>
            </a:r>
          </a:p>
          <a:p>
            <a:pPr marL="692150" lvl="1" indent="-215900">
              <a:buFont typeface="Wingdings" charset="0"/>
              <a:buNone/>
            </a:pPr>
            <a:r>
              <a:rPr lang="en-US" dirty="0">
                <a:latin typeface="Arial Narrow" charset="0"/>
                <a:ea typeface="ＭＳ Ｐゴシック" charset="0"/>
              </a:rPr>
              <a:t>		</a:t>
            </a:r>
            <a:r>
              <a:rPr lang="en-US" sz="1800" dirty="0">
                <a:latin typeface="Arial Narrow" charset="0"/>
                <a:ea typeface="ＭＳ Ｐゴシック" charset="0"/>
              </a:rPr>
              <a:t>declarations are reached (stack-dynamic) </a:t>
            </a:r>
            <a:r>
              <a:rPr lang="en-US" dirty="0">
                <a:latin typeface="Arial Narrow" charset="0"/>
                <a:ea typeface="ＭＳ Ｐゴシック" charset="0"/>
              </a:rPr>
              <a:t>		</a:t>
            </a:r>
            <a:r>
              <a:rPr lang="en-US" sz="1800" dirty="0">
                <a:latin typeface="Courier New" charset="0"/>
                <a:ea typeface="ＭＳ Ｐゴシック" charset="0"/>
              </a:rPr>
              <a:t>static link</a:t>
            </a:r>
            <a:r>
              <a:rPr lang="en-US" dirty="0">
                <a:latin typeface="Arial Narrow" charset="0"/>
                <a:ea typeface="ＭＳ Ｐゴシック" charset="0"/>
              </a:rPr>
              <a:t>		 						</a:t>
            </a:r>
            <a:r>
              <a:rPr lang="en-US" sz="1800" dirty="0">
                <a:latin typeface="Courier New" charset="0"/>
                <a:ea typeface="ＭＳ Ｐゴシック" charset="0"/>
              </a:rPr>
              <a:t>dynamic link</a:t>
            </a:r>
          </a:p>
          <a:p>
            <a:pPr marL="692150" lvl="1" indent="-215900">
              <a:buFont typeface="Wingdings" charset="0"/>
              <a:buNone/>
            </a:pPr>
            <a:r>
              <a:rPr lang="en-US" sz="1800" dirty="0">
                <a:latin typeface="Courier New" charset="0"/>
                <a:ea typeface="ＭＳ Ｐゴシック" charset="0"/>
              </a:rPr>
              <a:t>							return address</a:t>
            </a:r>
          </a:p>
        </p:txBody>
      </p:sp>
      <p:sp>
        <p:nvSpPr>
          <p:cNvPr id="25604" name="Rectangle 4" descr="Diagram of the contents of an activation record: local variables, parameters, static link or dynamic link, return address."/>
          <p:cNvSpPr>
            <a:spLocks noChangeArrowheads="1"/>
          </p:cNvSpPr>
          <p:nvPr/>
        </p:nvSpPr>
        <p:spPr bwMode="auto">
          <a:xfrm>
            <a:off x="6172200" y="4495800"/>
            <a:ext cx="2209800" cy="1600200"/>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5605" name="Line 5">
            <a:extLst>
              <a:ext uri="{C183D7F6-B498-43B3-948B-1728B52AA6E4}">
                <adec:decorative xmlns:adec="http://schemas.microsoft.com/office/drawing/2017/decorative" val="1"/>
              </a:ext>
            </a:extLst>
          </p:cNvPr>
          <p:cNvSpPr>
            <a:spLocks noChangeShapeType="1"/>
          </p:cNvSpPr>
          <p:nvPr/>
        </p:nvSpPr>
        <p:spPr bwMode="auto">
          <a:xfrm>
            <a:off x="6172200" y="4800600"/>
            <a:ext cx="22098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25606" name="Line 6">
            <a:extLst>
              <a:ext uri="{C183D7F6-B498-43B3-948B-1728B52AA6E4}">
                <adec:decorative xmlns:adec="http://schemas.microsoft.com/office/drawing/2017/decorative" val="1"/>
              </a:ext>
            </a:extLst>
          </p:cNvPr>
          <p:cNvSpPr>
            <a:spLocks noChangeShapeType="1"/>
          </p:cNvSpPr>
          <p:nvPr/>
        </p:nvSpPr>
        <p:spPr bwMode="auto">
          <a:xfrm>
            <a:off x="6172200" y="5105400"/>
            <a:ext cx="22098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25607" name="Line 7">
            <a:extLst>
              <a:ext uri="{C183D7F6-B498-43B3-948B-1728B52AA6E4}">
                <adec:decorative xmlns:adec="http://schemas.microsoft.com/office/drawing/2017/decorative" val="1"/>
              </a:ext>
            </a:extLst>
          </p:cNvPr>
          <p:cNvSpPr>
            <a:spLocks noChangeShapeType="1"/>
          </p:cNvSpPr>
          <p:nvPr/>
        </p:nvSpPr>
        <p:spPr bwMode="auto">
          <a:xfrm>
            <a:off x="6172200" y="5410200"/>
            <a:ext cx="22098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25608" name="Line 8">
            <a:extLst>
              <a:ext uri="{C183D7F6-B498-43B3-948B-1728B52AA6E4}">
                <adec:decorative xmlns:adec="http://schemas.microsoft.com/office/drawing/2017/decorative" val="1"/>
              </a:ext>
            </a:extLst>
          </p:cNvPr>
          <p:cNvSpPr>
            <a:spLocks noChangeShapeType="1"/>
          </p:cNvSpPr>
          <p:nvPr/>
        </p:nvSpPr>
        <p:spPr bwMode="auto">
          <a:xfrm>
            <a:off x="6172200" y="5715000"/>
            <a:ext cx="22098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D1A9216-2B99-CC4E-9D3B-384EA0DFA400}" type="slidenum">
              <a:rPr lang="en-US" sz="1400">
                <a:solidFill>
                  <a:srgbClr val="FF0033"/>
                </a:solidFill>
                <a:latin typeface="Arial Narrow" charset="0"/>
              </a:rPr>
              <a:pPr/>
              <a:t>12</a:t>
            </a:fld>
            <a:endParaRPr lang="en-US" sz="1400">
              <a:solidFill>
                <a:srgbClr val="FF0033"/>
              </a:solidFill>
              <a:latin typeface="Arial Narrow" charset="0"/>
            </a:endParaRPr>
          </a:p>
        </p:txBody>
      </p:sp>
      <p:sp>
        <p:nvSpPr>
          <p:cNvPr id="2662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Run-time stack</a:t>
            </a:r>
          </a:p>
        </p:txBody>
      </p:sp>
      <p:sp>
        <p:nvSpPr>
          <p:cNvPr id="26627" name="Rectangle 3"/>
          <p:cNvSpPr>
            <a:spLocks noGrp="1" noChangeArrowheads="1"/>
          </p:cNvSpPr>
          <p:nvPr>
            <p:ph type="body" idx="1"/>
          </p:nvPr>
        </p:nvSpPr>
        <p:spPr>
          <a:xfrm>
            <a:off x="457200" y="1219200"/>
            <a:ext cx="8915400" cy="457200"/>
          </a:xfrm>
        </p:spPr>
        <p:txBody>
          <a:bodyPr/>
          <a:lstStyle/>
          <a:p>
            <a:r>
              <a:rPr lang="en-US">
                <a:latin typeface="Arial Narrow" charset="0"/>
                <a:ea typeface="ＭＳ Ｐゴシック" charset="0"/>
                <a:cs typeface="ＭＳ Ｐゴシック" charset="0"/>
              </a:rPr>
              <a:t>when a subroutine is called, an instance of its activation record is pushed </a:t>
            </a:r>
          </a:p>
        </p:txBody>
      </p:sp>
      <p:sp>
        <p:nvSpPr>
          <p:cNvPr id="26628" name="Rectangle 4"/>
          <p:cNvSpPr>
            <a:spLocks noChangeArrowheads="1"/>
          </p:cNvSpPr>
          <p:nvPr/>
        </p:nvSpPr>
        <p:spPr bwMode="auto">
          <a:xfrm>
            <a:off x="609600" y="2057400"/>
            <a:ext cx="2590800" cy="4953000"/>
          </a:xfrm>
          <a:prstGeom prst="rect">
            <a:avLst/>
          </a:prstGeom>
          <a:noFill/>
          <a:ln w="317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92075" tIns="46038" rIns="92075" bIns="46038"/>
          <a:lstStyle/>
          <a:p>
            <a:pPr marL="342900" indent="-342900">
              <a:spcBef>
                <a:spcPct val="20000"/>
              </a:spcBef>
            </a:pPr>
            <a:r>
              <a:rPr lang="en-US" sz="1400">
                <a:latin typeface="Courier New" charset="0"/>
              </a:rPr>
              <a:t>program MAIN;</a:t>
            </a:r>
          </a:p>
          <a:p>
            <a:pPr marL="342900" indent="-342900">
              <a:spcBef>
                <a:spcPct val="20000"/>
              </a:spcBef>
            </a:pPr>
            <a:r>
              <a:rPr lang="en-US" sz="1400">
                <a:latin typeface="Courier New" charset="0"/>
              </a:rPr>
              <a:t>  var a : integer;</a:t>
            </a:r>
          </a:p>
          <a:p>
            <a:pPr marL="342900" indent="-342900">
              <a:spcBef>
                <a:spcPct val="20000"/>
              </a:spcBef>
            </a:pPr>
            <a:endParaRPr lang="en-US" sz="1400">
              <a:latin typeface="Courier New" charset="0"/>
            </a:endParaRPr>
          </a:p>
          <a:p>
            <a:pPr marL="342900" indent="-342900">
              <a:spcBef>
                <a:spcPct val="20000"/>
              </a:spcBef>
            </a:pPr>
            <a:r>
              <a:rPr lang="en-US" sz="1400">
                <a:latin typeface="Courier New" charset="0"/>
              </a:rPr>
              <a:t>  procedure P1;</a:t>
            </a:r>
          </a:p>
          <a:p>
            <a:pPr marL="342900" indent="-342900">
              <a:spcBef>
                <a:spcPct val="20000"/>
              </a:spcBef>
            </a:pPr>
            <a:r>
              <a:rPr lang="en-US" sz="1400">
                <a:latin typeface="Courier New" charset="0"/>
              </a:rPr>
              <a:t>  begin</a:t>
            </a:r>
          </a:p>
          <a:p>
            <a:pPr marL="342900" indent="-342900">
              <a:spcBef>
                <a:spcPct val="20000"/>
              </a:spcBef>
            </a:pPr>
            <a:r>
              <a:rPr lang="en-US" sz="1400">
                <a:latin typeface="Courier New" charset="0"/>
              </a:rPr>
              <a:t>    print a;</a:t>
            </a:r>
          </a:p>
          <a:p>
            <a:pPr marL="342900" indent="-342900">
              <a:spcBef>
                <a:spcPct val="20000"/>
              </a:spcBef>
            </a:pPr>
            <a:r>
              <a:rPr lang="en-US" sz="1400">
                <a:latin typeface="Courier New" charset="0"/>
              </a:rPr>
              <a:t>  end; {of P1}</a:t>
            </a:r>
          </a:p>
          <a:p>
            <a:pPr marL="342900" indent="-342900">
              <a:spcBef>
                <a:spcPct val="20000"/>
              </a:spcBef>
            </a:pPr>
            <a:endParaRPr lang="en-US" sz="1400">
              <a:latin typeface="Courier New" charset="0"/>
            </a:endParaRPr>
          </a:p>
          <a:p>
            <a:pPr marL="342900" indent="-342900">
              <a:spcBef>
                <a:spcPct val="20000"/>
              </a:spcBef>
            </a:pPr>
            <a:r>
              <a:rPr lang="en-US" sz="1400">
                <a:latin typeface="Courier New" charset="0"/>
              </a:rPr>
              <a:t>  procedure P2;</a:t>
            </a:r>
          </a:p>
          <a:p>
            <a:pPr marL="342900" indent="-342900">
              <a:spcBef>
                <a:spcPct val="20000"/>
              </a:spcBef>
            </a:pPr>
            <a:r>
              <a:rPr lang="en-US" sz="1400">
                <a:latin typeface="Courier New" charset="0"/>
              </a:rPr>
              <a:t>  var a : integer;</a:t>
            </a:r>
          </a:p>
          <a:p>
            <a:pPr marL="342900" indent="-342900">
              <a:spcBef>
                <a:spcPct val="20000"/>
              </a:spcBef>
            </a:pPr>
            <a:r>
              <a:rPr lang="en-US" sz="1400">
                <a:latin typeface="Courier New" charset="0"/>
              </a:rPr>
              <a:t>  begin</a:t>
            </a:r>
          </a:p>
          <a:p>
            <a:pPr marL="342900" indent="-342900">
              <a:spcBef>
                <a:spcPct val="20000"/>
              </a:spcBef>
            </a:pPr>
            <a:r>
              <a:rPr lang="en-US" sz="1400">
                <a:latin typeface="Courier New" charset="0"/>
              </a:rPr>
              <a:t>      a := 0;</a:t>
            </a:r>
          </a:p>
          <a:p>
            <a:pPr marL="342900" indent="-342900">
              <a:spcBef>
                <a:spcPct val="20000"/>
              </a:spcBef>
            </a:pPr>
            <a:r>
              <a:rPr lang="en-US" sz="1400">
                <a:latin typeface="Courier New" charset="0"/>
              </a:rPr>
              <a:t>      P1;</a:t>
            </a:r>
          </a:p>
          <a:p>
            <a:pPr marL="342900" indent="-342900">
              <a:spcBef>
                <a:spcPct val="20000"/>
              </a:spcBef>
            </a:pPr>
            <a:r>
              <a:rPr lang="en-US" sz="1400">
                <a:latin typeface="Courier New" charset="0"/>
              </a:rPr>
              <a:t>  end; {of P2}</a:t>
            </a:r>
          </a:p>
          <a:p>
            <a:pPr marL="342900" indent="-342900">
              <a:spcBef>
                <a:spcPct val="20000"/>
              </a:spcBef>
            </a:pPr>
            <a:endParaRPr lang="en-US" sz="1400">
              <a:latin typeface="Courier New" charset="0"/>
            </a:endParaRPr>
          </a:p>
          <a:p>
            <a:pPr marL="342900" indent="-342900">
              <a:spcBef>
                <a:spcPct val="20000"/>
              </a:spcBef>
            </a:pPr>
            <a:r>
              <a:rPr lang="en-US" sz="1400">
                <a:latin typeface="Courier New" charset="0"/>
              </a:rPr>
              <a:t>  begin</a:t>
            </a:r>
          </a:p>
          <a:p>
            <a:pPr marL="342900" indent="-342900">
              <a:spcBef>
                <a:spcPct val="20000"/>
              </a:spcBef>
            </a:pPr>
            <a:r>
              <a:rPr lang="en-US" sz="1400">
                <a:latin typeface="Courier New" charset="0"/>
              </a:rPr>
              <a:t>      a := 7;</a:t>
            </a:r>
          </a:p>
          <a:p>
            <a:pPr marL="342900" indent="-342900">
              <a:spcBef>
                <a:spcPct val="20000"/>
              </a:spcBef>
            </a:pPr>
            <a:r>
              <a:rPr lang="en-US" sz="1400">
                <a:latin typeface="Courier New" charset="0"/>
              </a:rPr>
              <a:t>      P2;</a:t>
            </a:r>
          </a:p>
          <a:p>
            <a:pPr marL="342900" indent="-342900">
              <a:spcBef>
                <a:spcPct val="20000"/>
              </a:spcBef>
            </a:pPr>
            <a:r>
              <a:rPr lang="en-US" sz="1400">
                <a:latin typeface="Courier New" charset="0"/>
              </a:rPr>
              <a:t>  end. {of MAIN}</a:t>
            </a:r>
          </a:p>
        </p:txBody>
      </p:sp>
      <p:graphicFrame>
        <p:nvGraphicFramePr>
          <p:cNvPr id="91141" name="Object 2" descr="Step 1: When MAIN is called, an activation record is pushed on the static containing an entry for the variable a."/>
          <p:cNvGraphicFramePr>
            <a:graphicFrameLocks noChangeAspect="1"/>
          </p:cNvGraphicFramePr>
          <p:nvPr>
            <p:extLst>
              <p:ext uri="{D42A27DB-BD31-4B8C-83A1-F6EECF244321}">
                <p14:modId xmlns:p14="http://schemas.microsoft.com/office/powerpoint/2010/main" val="4103866070"/>
              </p:ext>
            </p:extLst>
          </p:nvPr>
        </p:nvGraphicFramePr>
        <p:xfrm>
          <a:off x="3352800" y="2514600"/>
          <a:ext cx="1789113" cy="2819400"/>
        </p:xfrm>
        <a:graphic>
          <a:graphicData uri="http://schemas.openxmlformats.org/presentationml/2006/ole">
            <mc:AlternateContent xmlns:mc="http://schemas.openxmlformats.org/markup-compatibility/2006">
              <mc:Choice xmlns:v="urn:schemas-microsoft-com:vml" Requires="v">
                <p:oleObj name="VISIO" r:id="rId2" imgW="2389632" imgH="4634484" progId="Visio.Drawing.5">
                  <p:embed/>
                </p:oleObj>
              </mc:Choice>
              <mc:Fallback>
                <p:oleObj name="VISIO" r:id="rId2" imgW="2389632" imgH="4634484" progId="Visio.Drawing.5">
                  <p:embed/>
                  <p:pic>
                    <p:nvPicPr>
                      <p:cNvPr id="91141"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514600"/>
                        <a:ext cx="1789113" cy="28194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91142" name="Object 3" descr="Step 2: When P2 is called, an activation record is pushed on the stack. The record contains an entry for the local variable a, with static and dynamic links pointing to the MAIN record."/>
          <p:cNvGraphicFramePr>
            <a:graphicFrameLocks noChangeAspect="1"/>
          </p:cNvGraphicFramePr>
          <p:nvPr>
            <p:extLst>
              <p:ext uri="{D42A27DB-BD31-4B8C-83A1-F6EECF244321}">
                <p14:modId xmlns:p14="http://schemas.microsoft.com/office/powerpoint/2010/main" val="3583189278"/>
              </p:ext>
            </p:extLst>
          </p:nvPr>
        </p:nvGraphicFramePr>
        <p:xfrm>
          <a:off x="5105400" y="2514600"/>
          <a:ext cx="1933575" cy="2819400"/>
        </p:xfrm>
        <a:graphic>
          <a:graphicData uri="http://schemas.openxmlformats.org/presentationml/2006/ole">
            <mc:AlternateContent xmlns:mc="http://schemas.openxmlformats.org/markup-compatibility/2006">
              <mc:Choice xmlns:v="urn:schemas-microsoft-com:vml" Requires="v">
                <p:oleObj name="VISIO" r:id="rId4" imgW="2644140" imgH="4578096" progId="Visio.Drawing.5">
                  <p:embed/>
                </p:oleObj>
              </mc:Choice>
              <mc:Fallback>
                <p:oleObj name="VISIO" r:id="rId4" imgW="2644140" imgH="4578096" progId="Visio.Drawing.5">
                  <p:embed/>
                  <p:pic>
                    <p:nvPicPr>
                      <p:cNvPr id="91142"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2514600"/>
                        <a:ext cx="1933575" cy="28194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91143" name="Object 4" descr="Step 3: When P1 is called, a record is pushed onto the stack. There are no local variables. The static link points to the MAIN record, while the dynamic link points to the P2 record."/>
          <p:cNvGraphicFramePr>
            <a:graphicFrameLocks noChangeAspect="1"/>
          </p:cNvGraphicFramePr>
          <p:nvPr>
            <p:extLst>
              <p:ext uri="{D42A27DB-BD31-4B8C-83A1-F6EECF244321}">
                <p14:modId xmlns:p14="http://schemas.microsoft.com/office/powerpoint/2010/main" val="1599983219"/>
              </p:ext>
            </p:extLst>
          </p:nvPr>
        </p:nvGraphicFramePr>
        <p:xfrm>
          <a:off x="7086600" y="2438400"/>
          <a:ext cx="2179638" cy="2914650"/>
        </p:xfrm>
        <a:graphic>
          <a:graphicData uri="http://schemas.openxmlformats.org/presentationml/2006/ole">
            <mc:AlternateContent xmlns:mc="http://schemas.openxmlformats.org/markup-compatibility/2006">
              <mc:Choice xmlns:v="urn:schemas-microsoft-com:vml" Requires="v">
                <p:oleObj name="VISIO" r:id="rId6" imgW="3075432" imgH="4730496" progId="Visio.Drawing.5">
                  <p:embed/>
                </p:oleObj>
              </mc:Choice>
              <mc:Fallback>
                <p:oleObj name="VISIO" r:id="rId6" imgW="3075432" imgH="4730496" progId="Visio.Drawing.5">
                  <p:embed/>
                  <p:pic>
                    <p:nvPicPr>
                      <p:cNvPr id="91143"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86600" y="2438400"/>
                        <a:ext cx="2179638" cy="29146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6632" name="Rectangle 8"/>
          <p:cNvSpPr>
            <a:spLocks noChangeArrowheads="1"/>
          </p:cNvSpPr>
          <p:nvPr/>
        </p:nvSpPr>
        <p:spPr bwMode="auto">
          <a:xfrm>
            <a:off x="3505200" y="5486400"/>
            <a:ext cx="58674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sz="2000">
                <a:solidFill>
                  <a:schemeClr val="accent2"/>
                </a:solidFill>
                <a:latin typeface="Arial Narrow" charset="0"/>
              </a:rPr>
              <a:t>when accessing a non-local variable</a:t>
            </a:r>
          </a:p>
          <a:p>
            <a:pPr marL="342900" indent="-342900">
              <a:spcBef>
                <a:spcPct val="20000"/>
              </a:spcBef>
              <a:buFontTx/>
              <a:buChar char="•"/>
            </a:pPr>
            <a:r>
              <a:rPr lang="en-US" sz="2000">
                <a:solidFill>
                  <a:schemeClr val="accent2"/>
                </a:solidFill>
                <a:latin typeface="Arial Narrow" charset="0"/>
              </a:rPr>
              <a:t>follow static links for static scoping</a:t>
            </a:r>
          </a:p>
          <a:p>
            <a:pPr marL="342900" indent="-342900">
              <a:spcBef>
                <a:spcPct val="20000"/>
              </a:spcBef>
              <a:buFontTx/>
              <a:buChar char="•"/>
            </a:pPr>
            <a:r>
              <a:rPr lang="en-US" sz="2000">
                <a:solidFill>
                  <a:schemeClr val="accent2"/>
                </a:solidFill>
                <a:latin typeface="Arial Narrow" charset="0"/>
              </a:rPr>
              <a:t>follow dynamic links for dynamic scoping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9114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9114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911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3720FC0-EAFA-124F-BDD1-F544626C7467}" type="slidenum">
              <a:rPr lang="en-US" sz="1400">
                <a:solidFill>
                  <a:srgbClr val="FF0033"/>
                </a:solidFill>
                <a:latin typeface="Arial Narrow" charset="0"/>
              </a:rPr>
              <a:pPr/>
              <a:t>13</a:t>
            </a:fld>
            <a:endParaRPr lang="en-US" sz="1400">
              <a:solidFill>
                <a:srgbClr val="FF0033"/>
              </a:solidFill>
              <a:latin typeface="Arial Narrow" charset="0"/>
            </a:endParaRPr>
          </a:p>
        </p:txBody>
      </p:sp>
      <p:sp>
        <p:nvSpPr>
          <p:cNvPr id="2765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Run-time stack (cont.)</a:t>
            </a:r>
          </a:p>
        </p:txBody>
      </p:sp>
      <p:sp>
        <p:nvSpPr>
          <p:cNvPr id="27651" name="Rectangle 3"/>
          <p:cNvSpPr>
            <a:spLocks noGrp="1" noChangeArrowheads="1"/>
          </p:cNvSpPr>
          <p:nvPr>
            <p:ph type="body" idx="1"/>
          </p:nvPr>
        </p:nvSpPr>
        <p:spPr>
          <a:xfrm>
            <a:off x="457200" y="1219200"/>
            <a:ext cx="8915400" cy="609600"/>
          </a:xfrm>
        </p:spPr>
        <p:txBody>
          <a:bodyPr/>
          <a:lstStyle/>
          <a:p>
            <a:r>
              <a:rPr lang="en-US">
                <a:latin typeface="Arial Narrow" charset="0"/>
                <a:ea typeface="ＭＳ Ｐゴシック" charset="0"/>
                <a:cs typeface="ＭＳ Ｐゴシック" charset="0"/>
              </a:rPr>
              <a:t>when a subroutine terminates, its activation record is popped (LIFO behavior)</a:t>
            </a:r>
          </a:p>
        </p:txBody>
      </p:sp>
      <p:sp>
        <p:nvSpPr>
          <p:cNvPr id="27652" name="Rectangle 4"/>
          <p:cNvSpPr>
            <a:spLocks noChangeArrowheads="1"/>
          </p:cNvSpPr>
          <p:nvPr/>
        </p:nvSpPr>
        <p:spPr bwMode="auto">
          <a:xfrm>
            <a:off x="609600" y="2057400"/>
            <a:ext cx="2590800" cy="4953000"/>
          </a:xfrm>
          <a:prstGeom prst="rect">
            <a:avLst/>
          </a:prstGeom>
          <a:noFill/>
          <a:ln w="317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92075" tIns="46038" rIns="92075" bIns="46038"/>
          <a:lstStyle/>
          <a:p>
            <a:pPr marL="342900" indent="-342900">
              <a:spcBef>
                <a:spcPct val="20000"/>
              </a:spcBef>
            </a:pPr>
            <a:r>
              <a:rPr lang="en-US" sz="1400">
                <a:latin typeface="Courier New" charset="0"/>
              </a:rPr>
              <a:t>program MAIN;</a:t>
            </a:r>
          </a:p>
          <a:p>
            <a:pPr marL="342900" indent="-342900">
              <a:spcBef>
                <a:spcPct val="20000"/>
              </a:spcBef>
            </a:pPr>
            <a:r>
              <a:rPr lang="en-US" sz="1400">
                <a:latin typeface="Courier New" charset="0"/>
              </a:rPr>
              <a:t>  var a : integer;</a:t>
            </a:r>
          </a:p>
          <a:p>
            <a:pPr marL="342900" indent="-342900">
              <a:spcBef>
                <a:spcPct val="20000"/>
              </a:spcBef>
            </a:pPr>
            <a:endParaRPr lang="en-US" sz="1400">
              <a:latin typeface="Courier New" charset="0"/>
            </a:endParaRPr>
          </a:p>
          <a:p>
            <a:pPr marL="342900" indent="-342900">
              <a:spcBef>
                <a:spcPct val="20000"/>
              </a:spcBef>
            </a:pPr>
            <a:r>
              <a:rPr lang="en-US" sz="1400">
                <a:latin typeface="Courier New" charset="0"/>
              </a:rPr>
              <a:t>  procedure P1;</a:t>
            </a:r>
          </a:p>
          <a:p>
            <a:pPr marL="342900" indent="-342900">
              <a:spcBef>
                <a:spcPct val="20000"/>
              </a:spcBef>
            </a:pPr>
            <a:r>
              <a:rPr lang="en-US" sz="1400">
                <a:latin typeface="Courier New" charset="0"/>
              </a:rPr>
              <a:t>  begin</a:t>
            </a:r>
          </a:p>
          <a:p>
            <a:pPr marL="342900" indent="-342900">
              <a:spcBef>
                <a:spcPct val="20000"/>
              </a:spcBef>
            </a:pPr>
            <a:r>
              <a:rPr lang="en-US" sz="1400">
                <a:latin typeface="Courier New" charset="0"/>
              </a:rPr>
              <a:t>    print a;</a:t>
            </a:r>
          </a:p>
          <a:p>
            <a:pPr marL="342900" indent="-342900">
              <a:spcBef>
                <a:spcPct val="20000"/>
              </a:spcBef>
            </a:pPr>
            <a:r>
              <a:rPr lang="en-US" sz="1400">
                <a:latin typeface="Courier New" charset="0"/>
              </a:rPr>
              <a:t>  end; {of P1}</a:t>
            </a:r>
          </a:p>
          <a:p>
            <a:pPr marL="342900" indent="-342900">
              <a:spcBef>
                <a:spcPct val="20000"/>
              </a:spcBef>
            </a:pPr>
            <a:endParaRPr lang="en-US" sz="1400">
              <a:latin typeface="Courier New" charset="0"/>
            </a:endParaRPr>
          </a:p>
          <a:p>
            <a:pPr marL="342900" indent="-342900">
              <a:spcBef>
                <a:spcPct val="20000"/>
              </a:spcBef>
            </a:pPr>
            <a:r>
              <a:rPr lang="en-US" sz="1400">
                <a:latin typeface="Courier New" charset="0"/>
              </a:rPr>
              <a:t>  procedure P2;</a:t>
            </a:r>
          </a:p>
          <a:p>
            <a:pPr marL="342900" indent="-342900">
              <a:spcBef>
                <a:spcPct val="20000"/>
              </a:spcBef>
            </a:pPr>
            <a:r>
              <a:rPr lang="en-US" sz="1400">
                <a:latin typeface="Courier New" charset="0"/>
              </a:rPr>
              <a:t>  var a : integer;</a:t>
            </a:r>
          </a:p>
          <a:p>
            <a:pPr marL="342900" indent="-342900">
              <a:spcBef>
                <a:spcPct val="20000"/>
              </a:spcBef>
            </a:pPr>
            <a:r>
              <a:rPr lang="en-US" sz="1400">
                <a:latin typeface="Courier New" charset="0"/>
              </a:rPr>
              <a:t>  begin</a:t>
            </a:r>
          </a:p>
          <a:p>
            <a:pPr marL="342900" indent="-342900">
              <a:spcBef>
                <a:spcPct val="20000"/>
              </a:spcBef>
            </a:pPr>
            <a:r>
              <a:rPr lang="en-US" sz="1400">
                <a:latin typeface="Courier New" charset="0"/>
              </a:rPr>
              <a:t>      a := 0;</a:t>
            </a:r>
          </a:p>
          <a:p>
            <a:pPr marL="342900" indent="-342900">
              <a:spcBef>
                <a:spcPct val="20000"/>
              </a:spcBef>
            </a:pPr>
            <a:r>
              <a:rPr lang="en-US" sz="1400">
                <a:latin typeface="Courier New" charset="0"/>
              </a:rPr>
              <a:t>      P1;</a:t>
            </a:r>
          </a:p>
          <a:p>
            <a:pPr marL="342900" indent="-342900">
              <a:spcBef>
                <a:spcPct val="20000"/>
              </a:spcBef>
            </a:pPr>
            <a:r>
              <a:rPr lang="en-US" sz="1400">
                <a:latin typeface="Courier New" charset="0"/>
              </a:rPr>
              <a:t>  end; {of P2}</a:t>
            </a:r>
          </a:p>
          <a:p>
            <a:pPr marL="342900" indent="-342900">
              <a:spcBef>
                <a:spcPct val="20000"/>
              </a:spcBef>
            </a:pPr>
            <a:endParaRPr lang="en-US" sz="1400">
              <a:latin typeface="Courier New" charset="0"/>
            </a:endParaRPr>
          </a:p>
          <a:p>
            <a:pPr marL="342900" indent="-342900">
              <a:spcBef>
                <a:spcPct val="20000"/>
              </a:spcBef>
            </a:pPr>
            <a:r>
              <a:rPr lang="en-US" sz="1400">
                <a:latin typeface="Courier New" charset="0"/>
              </a:rPr>
              <a:t>  begin</a:t>
            </a:r>
          </a:p>
          <a:p>
            <a:pPr marL="342900" indent="-342900">
              <a:spcBef>
                <a:spcPct val="20000"/>
              </a:spcBef>
            </a:pPr>
            <a:r>
              <a:rPr lang="en-US" sz="1400">
                <a:latin typeface="Courier New" charset="0"/>
              </a:rPr>
              <a:t>      a := 7;</a:t>
            </a:r>
          </a:p>
          <a:p>
            <a:pPr marL="342900" indent="-342900">
              <a:spcBef>
                <a:spcPct val="20000"/>
              </a:spcBef>
            </a:pPr>
            <a:r>
              <a:rPr lang="en-US" sz="1400">
                <a:latin typeface="Courier New" charset="0"/>
              </a:rPr>
              <a:t>      P2;</a:t>
            </a:r>
          </a:p>
          <a:p>
            <a:pPr marL="342900" indent="-342900">
              <a:spcBef>
                <a:spcPct val="20000"/>
              </a:spcBef>
            </a:pPr>
            <a:r>
              <a:rPr lang="en-US" sz="1400">
                <a:latin typeface="Courier New" charset="0"/>
              </a:rPr>
              <a:t>  end. {of MAIN}</a:t>
            </a:r>
          </a:p>
        </p:txBody>
      </p:sp>
      <p:graphicFrame>
        <p:nvGraphicFramePr>
          <p:cNvPr id="92165" name="Object 2" descr="Step 5: When P2 terminated, its record is popped off the stack."/>
          <p:cNvGraphicFramePr>
            <a:graphicFrameLocks noChangeAspect="1"/>
          </p:cNvGraphicFramePr>
          <p:nvPr>
            <p:extLst>
              <p:ext uri="{D42A27DB-BD31-4B8C-83A1-F6EECF244321}">
                <p14:modId xmlns:p14="http://schemas.microsoft.com/office/powerpoint/2010/main" val="3213333012"/>
              </p:ext>
            </p:extLst>
          </p:nvPr>
        </p:nvGraphicFramePr>
        <p:xfrm>
          <a:off x="7659688" y="2438400"/>
          <a:ext cx="1789112" cy="2819400"/>
        </p:xfrm>
        <a:graphic>
          <a:graphicData uri="http://schemas.openxmlformats.org/presentationml/2006/ole">
            <mc:AlternateContent xmlns:mc="http://schemas.openxmlformats.org/markup-compatibility/2006">
              <mc:Choice xmlns:v="urn:schemas-microsoft-com:vml" Requires="v">
                <p:oleObj name="VISIO" r:id="rId2" imgW="2389632" imgH="4634484" progId="Visio.Drawing.5">
                  <p:embed/>
                </p:oleObj>
              </mc:Choice>
              <mc:Fallback>
                <p:oleObj name="VISIO" r:id="rId2" imgW="2389632" imgH="4634484" progId="Visio.Drawing.5">
                  <p:embed/>
                  <p:pic>
                    <p:nvPicPr>
                      <p:cNvPr id="92165"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9688" y="2438400"/>
                        <a:ext cx="1789112" cy="28194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7654" name="Rectangle 8">
            <a:extLst>
              <a:ext uri="{C183D7F6-B498-43B3-948B-1728B52AA6E4}">
                <adec:decorative xmlns:adec="http://schemas.microsoft.com/office/drawing/2017/decorative" val="1"/>
              </a:ext>
            </a:extLst>
          </p:cNvPr>
          <p:cNvSpPr>
            <a:spLocks noChangeArrowheads="1"/>
          </p:cNvSpPr>
          <p:nvPr/>
        </p:nvSpPr>
        <p:spPr bwMode="auto">
          <a:xfrm>
            <a:off x="3581400" y="5486400"/>
            <a:ext cx="58674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endParaRPr lang="en-US" sz="2000">
              <a:solidFill>
                <a:schemeClr val="accent2"/>
              </a:solidFill>
            </a:endParaRPr>
          </a:p>
        </p:txBody>
      </p:sp>
      <p:sp>
        <p:nvSpPr>
          <p:cNvPr id="27655" name="Rectangle 9"/>
          <p:cNvSpPr>
            <a:spLocks noChangeArrowheads="1"/>
          </p:cNvSpPr>
          <p:nvPr/>
        </p:nvSpPr>
        <p:spPr bwMode="auto">
          <a:xfrm>
            <a:off x="4114800" y="5638800"/>
            <a:ext cx="4724400"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sz="2000">
                <a:solidFill>
                  <a:schemeClr val="accent2"/>
                </a:solidFill>
                <a:latin typeface="Arial Narrow" charset="0"/>
              </a:rPr>
              <a:t>when the last activation record is popped,</a:t>
            </a:r>
          </a:p>
          <a:p>
            <a:pPr marL="342900" indent="-342900">
              <a:spcBef>
                <a:spcPct val="20000"/>
              </a:spcBef>
            </a:pPr>
            <a:r>
              <a:rPr lang="en-US" sz="2000">
                <a:solidFill>
                  <a:schemeClr val="accent2"/>
                </a:solidFill>
                <a:latin typeface="Arial Narrow" charset="0"/>
              </a:rPr>
              <a:t>control returns to the operating system</a:t>
            </a:r>
          </a:p>
        </p:txBody>
      </p:sp>
      <p:graphicFrame>
        <p:nvGraphicFramePr>
          <p:cNvPr id="92171" name="Object 3" descr="Step 3 repeated: The stack contains records for P1, P2 and MAIN."/>
          <p:cNvGraphicFramePr>
            <a:graphicFrameLocks noChangeAspect="1"/>
          </p:cNvGraphicFramePr>
          <p:nvPr>
            <p:extLst>
              <p:ext uri="{D42A27DB-BD31-4B8C-83A1-F6EECF244321}">
                <p14:modId xmlns:p14="http://schemas.microsoft.com/office/powerpoint/2010/main" val="1932135708"/>
              </p:ext>
            </p:extLst>
          </p:nvPr>
        </p:nvGraphicFramePr>
        <p:xfrm>
          <a:off x="3535363" y="2286000"/>
          <a:ext cx="2222500" cy="2971800"/>
        </p:xfrm>
        <a:graphic>
          <a:graphicData uri="http://schemas.openxmlformats.org/presentationml/2006/ole">
            <mc:AlternateContent xmlns:mc="http://schemas.openxmlformats.org/markup-compatibility/2006">
              <mc:Choice xmlns:v="urn:schemas-microsoft-com:vml" Requires="v">
                <p:oleObj name="VISIO" r:id="rId4" imgW="3075432" imgH="4730496" progId="Visio.Drawing.5">
                  <p:embed/>
                </p:oleObj>
              </mc:Choice>
              <mc:Fallback>
                <p:oleObj name="VISIO" r:id="rId4" imgW="3075432" imgH="4730496" progId="Visio.Drawing.5">
                  <p:embed/>
                  <p:pic>
                    <p:nvPicPr>
                      <p:cNvPr id="92171"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5363" y="2286000"/>
                        <a:ext cx="2222500" cy="29718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92172" name="Object 4" descr="Step 4: When P1 terminates, its record is popped off the stack."/>
          <p:cNvGraphicFramePr>
            <a:graphicFrameLocks noChangeAspect="1"/>
          </p:cNvGraphicFramePr>
          <p:nvPr>
            <p:extLst>
              <p:ext uri="{D42A27DB-BD31-4B8C-83A1-F6EECF244321}">
                <p14:modId xmlns:p14="http://schemas.microsoft.com/office/powerpoint/2010/main" val="1935103553"/>
              </p:ext>
            </p:extLst>
          </p:nvPr>
        </p:nvGraphicFramePr>
        <p:xfrm>
          <a:off x="5715000" y="2438400"/>
          <a:ext cx="1933575" cy="2819400"/>
        </p:xfrm>
        <a:graphic>
          <a:graphicData uri="http://schemas.openxmlformats.org/presentationml/2006/ole">
            <mc:AlternateContent xmlns:mc="http://schemas.openxmlformats.org/markup-compatibility/2006">
              <mc:Choice xmlns:v="urn:schemas-microsoft-com:vml" Requires="v">
                <p:oleObj name="VISIO" r:id="rId6" imgW="2644140" imgH="4578096" progId="Visio.Drawing.5">
                  <p:embed/>
                </p:oleObj>
              </mc:Choice>
              <mc:Fallback>
                <p:oleObj name="VISIO" r:id="rId6" imgW="2644140" imgH="4578096" progId="Visio.Drawing.5">
                  <p:embed/>
                  <p:pic>
                    <p:nvPicPr>
                      <p:cNvPr id="92172"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15000" y="2438400"/>
                        <a:ext cx="1933575" cy="28194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9217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9217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921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3E389574-716F-5A4D-9EEA-65900C26141C}" type="slidenum">
              <a:rPr lang="en-US" sz="1400">
                <a:solidFill>
                  <a:srgbClr val="FF0033"/>
                </a:solidFill>
                <a:latin typeface="Arial Narrow" charset="0"/>
              </a:rPr>
              <a:pPr/>
              <a:t>14</a:t>
            </a:fld>
            <a:endParaRPr lang="en-US" sz="1400">
              <a:solidFill>
                <a:srgbClr val="FF0033"/>
              </a:solidFill>
              <a:latin typeface="Arial Narrow" charset="0"/>
            </a:endParaRPr>
          </a:p>
        </p:txBody>
      </p:sp>
      <p:sp>
        <p:nvSpPr>
          <p:cNvPr id="2867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Run-time stack (cont.)</a:t>
            </a:r>
          </a:p>
        </p:txBody>
      </p:sp>
      <p:sp>
        <p:nvSpPr>
          <p:cNvPr id="28675" name="Rectangle 3"/>
          <p:cNvSpPr>
            <a:spLocks noGrp="1" noChangeArrowheads="1"/>
          </p:cNvSpPr>
          <p:nvPr>
            <p:ph type="body" idx="1"/>
          </p:nvPr>
        </p:nvSpPr>
        <p:spPr>
          <a:xfrm>
            <a:off x="457200" y="1143000"/>
            <a:ext cx="8915400" cy="533400"/>
          </a:xfrm>
        </p:spPr>
        <p:txBody>
          <a:bodyPr/>
          <a:lstStyle/>
          <a:p>
            <a:r>
              <a:rPr lang="en-US">
                <a:latin typeface="Arial Narrow" charset="0"/>
                <a:ea typeface="ＭＳ Ｐゴシック" charset="0"/>
                <a:cs typeface="ＭＳ Ｐゴシック" charset="0"/>
              </a:rPr>
              <a:t>note: the same subroutine may be called from different points in the program</a:t>
            </a:r>
          </a:p>
        </p:txBody>
      </p:sp>
      <p:sp>
        <p:nvSpPr>
          <p:cNvPr id="28676" name="Rectangle 4"/>
          <p:cNvSpPr>
            <a:spLocks noChangeArrowheads="1"/>
          </p:cNvSpPr>
          <p:nvPr/>
        </p:nvSpPr>
        <p:spPr bwMode="auto">
          <a:xfrm>
            <a:off x="609600" y="1828800"/>
            <a:ext cx="2590800" cy="5181600"/>
          </a:xfrm>
          <a:prstGeom prst="rect">
            <a:avLst/>
          </a:prstGeom>
          <a:noFill/>
          <a:ln w="317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92075" tIns="46038" rIns="92075" bIns="46038"/>
          <a:lstStyle/>
          <a:p>
            <a:pPr marL="342900" indent="-342900">
              <a:spcBef>
                <a:spcPct val="20000"/>
              </a:spcBef>
            </a:pPr>
            <a:r>
              <a:rPr lang="en-US" sz="1400">
                <a:latin typeface="Courier New" charset="0"/>
              </a:rPr>
              <a:t>program MAIN;</a:t>
            </a:r>
          </a:p>
          <a:p>
            <a:pPr marL="342900" indent="-342900">
              <a:spcBef>
                <a:spcPct val="20000"/>
              </a:spcBef>
            </a:pPr>
            <a:r>
              <a:rPr lang="en-US" sz="1400">
                <a:latin typeface="Courier New" charset="0"/>
              </a:rPr>
              <a:t>  var a : integer;</a:t>
            </a:r>
          </a:p>
          <a:p>
            <a:pPr marL="342900" indent="-342900">
              <a:spcBef>
                <a:spcPct val="20000"/>
              </a:spcBef>
            </a:pPr>
            <a:endParaRPr lang="en-US" sz="1400">
              <a:latin typeface="Courier New" charset="0"/>
            </a:endParaRPr>
          </a:p>
          <a:p>
            <a:pPr marL="342900" indent="-342900">
              <a:spcBef>
                <a:spcPct val="20000"/>
              </a:spcBef>
            </a:pPr>
            <a:r>
              <a:rPr lang="en-US" sz="1400">
                <a:latin typeface="Courier New" charset="0"/>
              </a:rPr>
              <a:t>  procedure P1;</a:t>
            </a:r>
          </a:p>
          <a:p>
            <a:pPr marL="342900" indent="-342900">
              <a:spcBef>
                <a:spcPct val="20000"/>
              </a:spcBef>
            </a:pPr>
            <a:r>
              <a:rPr lang="en-US" sz="1400">
                <a:latin typeface="Courier New" charset="0"/>
              </a:rPr>
              <a:t>  begin</a:t>
            </a:r>
          </a:p>
          <a:p>
            <a:pPr marL="342900" indent="-342900">
              <a:spcBef>
                <a:spcPct val="20000"/>
              </a:spcBef>
            </a:pPr>
            <a:r>
              <a:rPr lang="en-US" sz="1400">
                <a:latin typeface="Courier New" charset="0"/>
              </a:rPr>
              <a:t>    print a;</a:t>
            </a:r>
          </a:p>
          <a:p>
            <a:pPr marL="342900" indent="-342900">
              <a:spcBef>
                <a:spcPct val="20000"/>
              </a:spcBef>
            </a:pPr>
            <a:r>
              <a:rPr lang="en-US" sz="1400">
                <a:latin typeface="Courier New" charset="0"/>
              </a:rPr>
              <a:t>  end; {of P1}</a:t>
            </a:r>
          </a:p>
          <a:p>
            <a:pPr marL="342900" indent="-342900">
              <a:spcBef>
                <a:spcPct val="20000"/>
              </a:spcBef>
            </a:pPr>
            <a:endParaRPr lang="en-US" sz="1400">
              <a:latin typeface="Courier New" charset="0"/>
            </a:endParaRPr>
          </a:p>
          <a:p>
            <a:pPr marL="342900" indent="-342900">
              <a:spcBef>
                <a:spcPct val="20000"/>
              </a:spcBef>
            </a:pPr>
            <a:r>
              <a:rPr lang="en-US" sz="1400">
                <a:latin typeface="Courier New" charset="0"/>
              </a:rPr>
              <a:t>  procedure P2;</a:t>
            </a:r>
          </a:p>
          <a:p>
            <a:pPr marL="342900" indent="-342900">
              <a:spcBef>
                <a:spcPct val="20000"/>
              </a:spcBef>
            </a:pPr>
            <a:r>
              <a:rPr lang="en-US" sz="1400">
                <a:latin typeface="Courier New" charset="0"/>
              </a:rPr>
              <a:t>  var a : integer;</a:t>
            </a:r>
          </a:p>
          <a:p>
            <a:pPr marL="342900" indent="-342900">
              <a:spcBef>
                <a:spcPct val="20000"/>
              </a:spcBef>
            </a:pPr>
            <a:r>
              <a:rPr lang="en-US" sz="1400">
                <a:latin typeface="Courier New" charset="0"/>
              </a:rPr>
              <a:t>  begin</a:t>
            </a:r>
          </a:p>
          <a:p>
            <a:pPr marL="342900" indent="-342900">
              <a:spcBef>
                <a:spcPct val="20000"/>
              </a:spcBef>
            </a:pPr>
            <a:r>
              <a:rPr lang="en-US" sz="1400">
                <a:latin typeface="Courier New" charset="0"/>
              </a:rPr>
              <a:t>      a := 0;</a:t>
            </a:r>
          </a:p>
          <a:p>
            <a:pPr marL="342900" indent="-342900">
              <a:spcBef>
                <a:spcPct val="20000"/>
              </a:spcBef>
            </a:pPr>
            <a:r>
              <a:rPr lang="en-US" sz="1400">
                <a:latin typeface="Courier New" charset="0"/>
              </a:rPr>
              <a:t>      P1;</a:t>
            </a:r>
          </a:p>
          <a:p>
            <a:pPr marL="342900" indent="-342900">
              <a:spcBef>
                <a:spcPct val="20000"/>
              </a:spcBef>
            </a:pPr>
            <a:r>
              <a:rPr lang="en-US" sz="1400">
                <a:latin typeface="Courier New" charset="0"/>
              </a:rPr>
              <a:t>  end; {of P2}</a:t>
            </a:r>
          </a:p>
          <a:p>
            <a:pPr marL="342900" indent="-342900">
              <a:spcBef>
                <a:spcPct val="20000"/>
              </a:spcBef>
            </a:pPr>
            <a:endParaRPr lang="en-US" sz="1400">
              <a:latin typeface="Courier New" charset="0"/>
            </a:endParaRPr>
          </a:p>
          <a:p>
            <a:pPr marL="342900" indent="-342900">
              <a:spcBef>
                <a:spcPct val="20000"/>
              </a:spcBef>
            </a:pPr>
            <a:r>
              <a:rPr lang="en-US" sz="1400">
                <a:latin typeface="Courier New" charset="0"/>
              </a:rPr>
              <a:t>  begin</a:t>
            </a:r>
          </a:p>
          <a:p>
            <a:pPr marL="342900" indent="-342900">
              <a:spcBef>
                <a:spcPct val="20000"/>
              </a:spcBef>
            </a:pPr>
            <a:r>
              <a:rPr lang="en-US" sz="1400">
                <a:latin typeface="Courier New" charset="0"/>
              </a:rPr>
              <a:t>      a := 7;</a:t>
            </a:r>
          </a:p>
          <a:p>
            <a:pPr marL="342900" indent="-342900">
              <a:spcBef>
                <a:spcPct val="20000"/>
              </a:spcBef>
            </a:pPr>
            <a:r>
              <a:rPr lang="en-US" sz="1400">
                <a:latin typeface="Courier New" charset="0"/>
              </a:rPr>
              <a:t>      P2;</a:t>
            </a:r>
          </a:p>
          <a:p>
            <a:pPr marL="342900" indent="-342900">
              <a:spcBef>
                <a:spcPct val="20000"/>
              </a:spcBef>
            </a:pPr>
            <a:r>
              <a:rPr lang="en-US" sz="1400">
                <a:latin typeface="Courier New" charset="0"/>
              </a:rPr>
              <a:t>      P1;</a:t>
            </a:r>
          </a:p>
          <a:p>
            <a:pPr marL="342900" indent="-342900">
              <a:spcBef>
                <a:spcPct val="20000"/>
              </a:spcBef>
            </a:pPr>
            <a:r>
              <a:rPr lang="en-US" sz="1400">
                <a:latin typeface="Courier New" charset="0"/>
              </a:rPr>
              <a:t>  end. {of MAIN}</a:t>
            </a:r>
          </a:p>
        </p:txBody>
      </p:sp>
      <p:graphicFrame>
        <p:nvGraphicFramePr>
          <p:cNvPr id="93189" name="Object 2" descr="Diagram of the run-time stack on the second call to P1. A record for P1 is on top of a record for MAIN. The static and dynamic links point to the MAIN record, which contains an entry for a = 7."/>
          <p:cNvGraphicFramePr>
            <a:graphicFrameLocks noChangeAspect="1"/>
          </p:cNvGraphicFramePr>
          <p:nvPr>
            <p:extLst>
              <p:ext uri="{D42A27DB-BD31-4B8C-83A1-F6EECF244321}">
                <p14:modId xmlns:p14="http://schemas.microsoft.com/office/powerpoint/2010/main" val="583885552"/>
              </p:ext>
            </p:extLst>
          </p:nvPr>
        </p:nvGraphicFramePr>
        <p:xfrm>
          <a:off x="6629400" y="2438400"/>
          <a:ext cx="1933575" cy="2819400"/>
        </p:xfrm>
        <a:graphic>
          <a:graphicData uri="http://schemas.openxmlformats.org/presentationml/2006/ole">
            <mc:AlternateContent xmlns:mc="http://schemas.openxmlformats.org/markup-compatibility/2006">
              <mc:Choice xmlns:v="urn:schemas-microsoft-com:vml" Requires="v">
                <p:oleObj name="VISIO" r:id="rId2" imgW="2644140" imgH="4578096" progId="Visio.Drawing.5">
                  <p:embed/>
                </p:oleObj>
              </mc:Choice>
              <mc:Fallback>
                <p:oleObj name="VISIO" r:id="rId2" imgW="2644140" imgH="4578096" progId="Visio.Drawing.5">
                  <p:embed/>
                  <p:pic>
                    <p:nvPicPr>
                      <p:cNvPr id="93189"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2438400"/>
                        <a:ext cx="1933575" cy="28194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8678" name="Rectangle 7">
            <a:extLst>
              <a:ext uri="{C183D7F6-B498-43B3-948B-1728B52AA6E4}">
                <adec:decorative xmlns:adec="http://schemas.microsoft.com/office/drawing/2017/decorative" val="1"/>
              </a:ext>
            </a:extLst>
          </p:cNvPr>
          <p:cNvSpPr>
            <a:spLocks noChangeArrowheads="1"/>
          </p:cNvSpPr>
          <p:nvPr/>
        </p:nvSpPr>
        <p:spPr bwMode="auto">
          <a:xfrm>
            <a:off x="3505200" y="5486400"/>
            <a:ext cx="58674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endParaRPr lang="en-US" sz="2000">
              <a:solidFill>
                <a:schemeClr val="accent2"/>
              </a:solidFill>
            </a:endParaRPr>
          </a:p>
        </p:txBody>
      </p:sp>
      <p:sp>
        <p:nvSpPr>
          <p:cNvPr id="28679" name="Rectangle 8"/>
          <p:cNvSpPr>
            <a:spLocks noChangeArrowheads="1"/>
          </p:cNvSpPr>
          <p:nvPr/>
        </p:nvSpPr>
        <p:spPr bwMode="auto">
          <a:xfrm>
            <a:off x="3505200" y="5638800"/>
            <a:ext cx="5867400"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sz="2000">
                <a:solidFill>
                  <a:schemeClr val="accent2"/>
                </a:solidFill>
                <a:sym typeface="Wingdings" charset="0"/>
              </a:rPr>
              <a:t> </a:t>
            </a:r>
            <a:r>
              <a:rPr lang="en-US" sz="2000">
                <a:solidFill>
                  <a:schemeClr val="accent2"/>
                </a:solidFill>
                <a:latin typeface="Arial Narrow" charset="0"/>
              </a:rPr>
              <a:t>using dynamic scoping, the same variable in a subroutine may refer to a different addresses at different times</a:t>
            </a:r>
          </a:p>
        </p:txBody>
      </p:sp>
      <p:graphicFrame>
        <p:nvGraphicFramePr>
          <p:cNvPr id="93195" name="Object 3" descr="Diagram of the run-time stack on the first call to P1. A record for P1 is on top of a record for P2 which is on top of MAIN. The static link in P1 points to MAIN while the dynamic link points to P2. In the P2 record, both static and dynamic links point to MAIN and there is an entry for a = 0. In the MAIN record, there is an entry for a = 7."/>
          <p:cNvGraphicFramePr>
            <a:graphicFrameLocks noChangeAspect="1"/>
          </p:cNvGraphicFramePr>
          <p:nvPr>
            <p:extLst>
              <p:ext uri="{D42A27DB-BD31-4B8C-83A1-F6EECF244321}">
                <p14:modId xmlns:p14="http://schemas.microsoft.com/office/powerpoint/2010/main" val="274398465"/>
              </p:ext>
            </p:extLst>
          </p:nvPr>
        </p:nvGraphicFramePr>
        <p:xfrm>
          <a:off x="3962400" y="2286000"/>
          <a:ext cx="2222500" cy="2971800"/>
        </p:xfrm>
        <a:graphic>
          <a:graphicData uri="http://schemas.openxmlformats.org/presentationml/2006/ole">
            <mc:AlternateContent xmlns:mc="http://schemas.openxmlformats.org/markup-compatibility/2006">
              <mc:Choice xmlns:v="urn:schemas-microsoft-com:vml" Requires="v">
                <p:oleObj name="VISIO" r:id="rId4" imgW="3075432" imgH="4730496" progId="Visio.Drawing.5">
                  <p:embed/>
                </p:oleObj>
              </mc:Choice>
              <mc:Fallback>
                <p:oleObj name="VISIO" r:id="rId4" imgW="3075432" imgH="4730496" progId="Visio.Drawing.5">
                  <p:embed/>
                  <p:pic>
                    <p:nvPicPr>
                      <p:cNvPr id="9319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2286000"/>
                        <a:ext cx="2222500" cy="29718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9319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931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A43D5F3-2883-0141-B3EA-DA63A37C23A0}" type="slidenum">
              <a:rPr lang="en-US" sz="1400">
                <a:solidFill>
                  <a:srgbClr val="FF0033"/>
                </a:solidFill>
                <a:latin typeface="Arial Narrow" charset="0"/>
              </a:rPr>
              <a:pPr/>
              <a:t>15</a:t>
            </a:fld>
            <a:endParaRPr lang="en-US" sz="1400">
              <a:solidFill>
                <a:srgbClr val="FF0033"/>
              </a:solidFill>
              <a:latin typeface="Arial Narrow" charset="0"/>
            </a:endParaRPr>
          </a:p>
        </p:txBody>
      </p:sp>
      <p:sp>
        <p:nvSpPr>
          <p:cNvPr id="2969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In-class exercise</a:t>
            </a:r>
          </a:p>
        </p:txBody>
      </p:sp>
      <p:sp>
        <p:nvSpPr>
          <p:cNvPr id="29700" name="Rectangle 4"/>
          <p:cNvSpPr>
            <a:spLocks noChangeArrowheads="1"/>
          </p:cNvSpPr>
          <p:nvPr/>
        </p:nvSpPr>
        <p:spPr bwMode="auto">
          <a:xfrm>
            <a:off x="838200" y="1524000"/>
            <a:ext cx="4800600" cy="502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endParaRPr lang="en-US">
              <a:solidFill>
                <a:schemeClr val="accent2"/>
              </a:solidFill>
              <a:latin typeface="Arial Narrow" charset="0"/>
            </a:endParaRPr>
          </a:p>
          <a:p>
            <a:pPr marL="342900" indent="-342900">
              <a:spcBef>
                <a:spcPct val="20000"/>
              </a:spcBef>
            </a:pPr>
            <a:r>
              <a:rPr lang="en-US">
                <a:solidFill>
                  <a:schemeClr val="accent2"/>
                </a:solidFill>
                <a:latin typeface="Arial Narrow" charset="0"/>
              </a:rPr>
              <a:t>run-time stack?</a:t>
            </a:r>
          </a:p>
          <a:p>
            <a:pPr marL="342900" indent="-342900">
              <a:spcBef>
                <a:spcPct val="20000"/>
              </a:spcBef>
            </a:pPr>
            <a:endParaRPr lang="en-US">
              <a:solidFill>
                <a:schemeClr val="accent2"/>
              </a:solidFill>
              <a:latin typeface="Arial Narrow" charset="0"/>
            </a:endParaRPr>
          </a:p>
          <a:p>
            <a:pPr marL="342900" indent="-342900">
              <a:spcBef>
                <a:spcPct val="20000"/>
              </a:spcBef>
            </a:pPr>
            <a:endParaRPr lang="en-US">
              <a:solidFill>
                <a:schemeClr val="accent2"/>
              </a:solidFill>
              <a:latin typeface="Arial Narrow" charset="0"/>
            </a:endParaRPr>
          </a:p>
          <a:p>
            <a:pPr marL="342900" indent="-342900">
              <a:spcBef>
                <a:spcPct val="20000"/>
              </a:spcBef>
            </a:pPr>
            <a:r>
              <a:rPr lang="en-US">
                <a:solidFill>
                  <a:schemeClr val="accent2"/>
                </a:solidFill>
                <a:latin typeface="Arial Narrow" charset="0"/>
              </a:rPr>
              <a:t>output using static scoping?</a:t>
            </a:r>
          </a:p>
          <a:p>
            <a:pPr marL="342900" indent="-342900">
              <a:spcBef>
                <a:spcPct val="20000"/>
              </a:spcBef>
            </a:pPr>
            <a:endParaRPr lang="en-US">
              <a:solidFill>
                <a:schemeClr val="accent2"/>
              </a:solidFill>
              <a:latin typeface="Arial Narrow" charset="0"/>
            </a:endParaRPr>
          </a:p>
          <a:p>
            <a:pPr marL="342900" indent="-342900">
              <a:spcBef>
                <a:spcPct val="20000"/>
              </a:spcBef>
            </a:pPr>
            <a:endParaRPr lang="en-US">
              <a:solidFill>
                <a:schemeClr val="accent2"/>
              </a:solidFill>
              <a:latin typeface="Arial Narrow" charset="0"/>
            </a:endParaRPr>
          </a:p>
          <a:p>
            <a:pPr marL="342900" indent="-342900">
              <a:spcBef>
                <a:spcPct val="20000"/>
              </a:spcBef>
            </a:pPr>
            <a:r>
              <a:rPr lang="en-US">
                <a:solidFill>
                  <a:schemeClr val="accent2"/>
                </a:solidFill>
                <a:latin typeface="Arial Narrow" charset="0"/>
              </a:rPr>
              <a:t>output using dynamic scoping?</a:t>
            </a:r>
          </a:p>
        </p:txBody>
      </p:sp>
      <p:sp>
        <p:nvSpPr>
          <p:cNvPr id="29701" name="Rectangle 5"/>
          <p:cNvSpPr>
            <a:spLocks noGrp="1" noChangeArrowheads="1"/>
          </p:cNvSpPr>
          <p:nvPr>
            <p:ph type="body" idx="1"/>
          </p:nvPr>
        </p:nvSpPr>
        <p:spPr>
          <a:xfrm>
            <a:off x="5715000" y="914400"/>
            <a:ext cx="3429000" cy="5867400"/>
          </a:xfrm>
          <a:noFill/>
          <a:ln w="3175">
            <a:solidFill>
              <a:schemeClr val="tx1"/>
            </a:solidFill>
            <a:miter lim="800000"/>
            <a:headEnd/>
            <a:tailEnd/>
          </a:ln>
        </p:spPr>
        <p:txBody>
          <a:bodyPr/>
          <a:lstStyle/>
          <a:p>
            <a:pPr>
              <a:lnSpc>
                <a:spcPct val="90000"/>
              </a:lnSpc>
            </a:pPr>
            <a:r>
              <a:rPr lang="en-US" sz="1400">
                <a:solidFill>
                  <a:schemeClr val="tx1"/>
                </a:solidFill>
                <a:latin typeface="Courier New" charset="0"/>
                <a:ea typeface="ＭＳ Ｐゴシック" charset="0"/>
                <a:cs typeface="ＭＳ Ｐゴシック" charset="0"/>
              </a:rPr>
              <a:t>program MAIN;</a:t>
            </a:r>
          </a:p>
          <a:p>
            <a:pPr>
              <a:lnSpc>
                <a:spcPct val="90000"/>
              </a:lnSpc>
            </a:pPr>
            <a:r>
              <a:rPr lang="en-US" sz="1400">
                <a:solidFill>
                  <a:schemeClr val="tx1"/>
                </a:solidFill>
                <a:latin typeface="Courier New" charset="0"/>
                <a:ea typeface="ＭＳ Ｐゴシック" charset="0"/>
                <a:cs typeface="ＭＳ Ｐゴシック" charset="0"/>
              </a:rPr>
              <a:t>  var a : integer;</a:t>
            </a:r>
          </a:p>
          <a:p>
            <a:pPr>
              <a:lnSpc>
                <a:spcPct val="90000"/>
              </a:lnSpc>
            </a:pPr>
            <a:endParaRPr lang="en-US" sz="1400">
              <a:solidFill>
                <a:schemeClr val="tx1"/>
              </a:solidFill>
              <a:latin typeface="Courier New" charset="0"/>
              <a:ea typeface="ＭＳ Ｐゴシック" charset="0"/>
              <a:cs typeface="ＭＳ Ｐゴシック" charset="0"/>
            </a:endParaRPr>
          </a:p>
          <a:p>
            <a:pPr>
              <a:lnSpc>
                <a:spcPct val="90000"/>
              </a:lnSpc>
            </a:pPr>
            <a:r>
              <a:rPr lang="en-US" sz="1400">
                <a:solidFill>
                  <a:schemeClr val="tx1"/>
                </a:solidFill>
                <a:latin typeface="Courier New" charset="0"/>
                <a:ea typeface="ＭＳ Ｐゴシック" charset="0"/>
                <a:cs typeface="ＭＳ Ｐゴシック" charset="0"/>
              </a:rPr>
              <a:t>  procedure P1(x : integer);</a:t>
            </a:r>
          </a:p>
          <a:p>
            <a:pPr>
              <a:lnSpc>
                <a:spcPct val="90000"/>
              </a:lnSpc>
            </a:pPr>
            <a:r>
              <a:rPr lang="en-US" sz="1400">
                <a:solidFill>
                  <a:schemeClr val="tx1"/>
                </a:solidFill>
                <a:latin typeface="Courier New" charset="0"/>
                <a:ea typeface="ＭＳ Ｐゴシック" charset="0"/>
                <a:cs typeface="ＭＳ Ｐゴシック" charset="0"/>
              </a:rPr>
              <a:t>    procedure P3;</a:t>
            </a:r>
          </a:p>
          <a:p>
            <a:pPr>
              <a:lnSpc>
                <a:spcPct val="90000"/>
              </a:lnSpc>
            </a:pPr>
            <a:r>
              <a:rPr lang="en-US" sz="1400">
                <a:solidFill>
                  <a:schemeClr val="tx1"/>
                </a:solidFill>
                <a:latin typeface="Courier New" charset="0"/>
                <a:ea typeface="ＭＳ Ｐゴシック" charset="0"/>
                <a:cs typeface="ＭＳ Ｐゴシック" charset="0"/>
              </a:rPr>
              <a:t>    begin </a:t>
            </a:r>
          </a:p>
          <a:p>
            <a:pPr>
              <a:lnSpc>
                <a:spcPct val="90000"/>
              </a:lnSpc>
            </a:pPr>
            <a:r>
              <a:rPr lang="en-US" sz="1400">
                <a:solidFill>
                  <a:schemeClr val="tx1"/>
                </a:solidFill>
                <a:latin typeface="Courier New" charset="0"/>
                <a:ea typeface="ＭＳ Ｐゴシック" charset="0"/>
                <a:cs typeface="ＭＳ Ｐゴシック" charset="0"/>
              </a:rPr>
              <a:t>      print x, a;</a:t>
            </a:r>
          </a:p>
          <a:p>
            <a:pPr>
              <a:lnSpc>
                <a:spcPct val="90000"/>
              </a:lnSpc>
            </a:pPr>
            <a:r>
              <a:rPr lang="en-US" sz="1400">
                <a:solidFill>
                  <a:schemeClr val="tx1"/>
                </a:solidFill>
                <a:latin typeface="Courier New" charset="0"/>
                <a:ea typeface="ＭＳ Ｐゴシック" charset="0"/>
                <a:cs typeface="ＭＳ Ｐゴシック" charset="0"/>
              </a:rPr>
              <a:t>    end; {of P3}</a:t>
            </a:r>
          </a:p>
          <a:p>
            <a:pPr>
              <a:lnSpc>
                <a:spcPct val="90000"/>
              </a:lnSpc>
            </a:pPr>
            <a:r>
              <a:rPr lang="en-US" sz="1400">
                <a:solidFill>
                  <a:schemeClr val="tx1"/>
                </a:solidFill>
                <a:latin typeface="Courier New" charset="0"/>
                <a:ea typeface="ＭＳ Ｐゴシック" charset="0"/>
                <a:cs typeface="ＭＳ Ｐゴシック" charset="0"/>
              </a:rPr>
              <a:t>  begin</a:t>
            </a:r>
          </a:p>
          <a:p>
            <a:pPr>
              <a:lnSpc>
                <a:spcPct val="90000"/>
              </a:lnSpc>
            </a:pPr>
            <a:r>
              <a:rPr lang="en-US" sz="1400">
                <a:solidFill>
                  <a:schemeClr val="tx1"/>
                </a:solidFill>
                <a:latin typeface="Courier New" charset="0"/>
                <a:ea typeface="ＭＳ Ｐゴシック" charset="0"/>
                <a:cs typeface="ＭＳ Ｐゴシック" charset="0"/>
              </a:rPr>
              <a:t>    P3;</a:t>
            </a:r>
          </a:p>
          <a:p>
            <a:pPr>
              <a:lnSpc>
                <a:spcPct val="90000"/>
              </a:lnSpc>
            </a:pPr>
            <a:r>
              <a:rPr lang="en-US" sz="1400">
                <a:solidFill>
                  <a:schemeClr val="tx1"/>
                </a:solidFill>
                <a:latin typeface="Courier New" charset="0"/>
                <a:ea typeface="ＭＳ Ｐゴシック" charset="0"/>
                <a:cs typeface="ＭＳ Ｐゴシック" charset="0"/>
              </a:rPr>
              <a:t>  end; {of P1}</a:t>
            </a:r>
          </a:p>
          <a:p>
            <a:pPr>
              <a:lnSpc>
                <a:spcPct val="90000"/>
              </a:lnSpc>
            </a:pPr>
            <a:endParaRPr lang="en-US" sz="1400">
              <a:solidFill>
                <a:schemeClr val="tx1"/>
              </a:solidFill>
              <a:latin typeface="Courier New" charset="0"/>
              <a:ea typeface="ＭＳ Ｐゴシック" charset="0"/>
              <a:cs typeface="ＭＳ Ｐゴシック" charset="0"/>
            </a:endParaRPr>
          </a:p>
          <a:p>
            <a:pPr>
              <a:lnSpc>
                <a:spcPct val="90000"/>
              </a:lnSpc>
            </a:pPr>
            <a:r>
              <a:rPr lang="en-US" sz="1400">
                <a:solidFill>
                  <a:schemeClr val="tx1"/>
                </a:solidFill>
                <a:latin typeface="Courier New" charset="0"/>
                <a:ea typeface="ＭＳ Ｐゴシック" charset="0"/>
                <a:cs typeface="ＭＳ Ｐゴシック" charset="0"/>
              </a:rPr>
              <a:t>  procedure P2;</a:t>
            </a:r>
          </a:p>
          <a:p>
            <a:pPr>
              <a:lnSpc>
                <a:spcPct val="90000"/>
              </a:lnSpc>
            </a:pPr>
            <a:r>
              <a:rPr lang="en-US" sz="1400">
                <a:solidFill>
                  <a:schemeClr val="tx1"/>
                </a:solidFill>
                <a:latin typeface="Courier New" charset="0"/>
                <a:ea typeface="ＭＳ Ｐゴシック" charset="0"/>
                <a:cs typeface="ＭＳ Ｐゴシック" charset="0"/>
              </a:rPr>
              <a:t>  var a : integer;</a:t>
            </a:r>
          </a:p>
          <a:p>
            <a:pPr>
              <a:lnSpc>
                <a:spcPct val="90000"/>
              </a:lnSpc>
            </a:pPr>
            <a:r>
              <a:rPr lang="en-US" sz="1400">
                <a:solidFill>
                  <a:schemeClr val="tx1"/>
                </a:solidFill>
                <a:latin typeface="Courier New" charset="0"/>
                <a:ea typeface="ＭＳ Ｐゴシック" charset="0"/>
                <a:cs typeface="ＭＳ Ｐゴシック" charset="0"/>
              </a:rPr>
              <a:t>  begin</a:t>
            </a:r>
          </a:p>
          <a:p>
            <a:pPr>
              <a:lnSpc>
                <a:spcPct val="90000"/>
              </a:lnSpc>
            </a:pPr>
            <a:r>
              <a:rPr lang="en-US" sz="1400">
                <a:solidFill>
                  <a:schemeClr val="tx1"/>
                </a:solidFill>
                <a:latin typeface="Courier New" charset="0"/>
                <a:ea typeface="ＭＳ Ｐゴシック" charset="0"/>
                <a:cs typeface="ＭＳ Ｐゴシック" charset="0"/>
              </a:rPr>
              <a:t>      a := 0;</a:t>
            </a:r>
          </a:p>
          <a:p>
            <a:pPr>
              <a:lnSpc>
                <a:spcPct val="90000"/>
              </a:lnSpc>
            </a:pPr>
            <a:r>
              <a:rPr lang="en-US" sz="1400">
                <a:solidFill>
                  <a:schemeClr val="tx1"/>
                </a:solidFill>
                <a:latin typeface="Courier New" charset="0"/>
                <a:ea typeface="ＭＳ Ｐゴシック" charset="0"/>
                <a:cs typeface="ＭＳ Ｐゴシック" charset="0"/>
              </a:rPr>
              <a:t>      P1(a+1);</a:t>
            </a:r>
          </a:p>
          <a:p>
            <a:pPr>
              <a:lnSpc>
                <a:spcPct val="90000"/>
              </a:lnSpc>
            </a:pPr>
            <a:r>
              <a:rPr lang="en-US" sz="1400">
                <a:solidFill>
                  <a:schemeClr val="tx1"/>
                </a:solidFill>
                <a:latin typeface="Courier New" charset="0"/>
                <a:ea typeface="ＭＳ Ｐゴシック" charset="0"/>
                <a:cs typeface="ＭＳ Ｐゴシック" charset="0"/>
              </a:rPr>
              <a:t>  end; {of P2}</a:t>
            </a:r>
          </a:p>
          <a:p>
            <a:pPr>
              <a:lnSpc>
                <a:spcPct val="90000"/>
              </a:lnSpc>
            </a:pPr>
            <a:endParaRPr lang="en-US" sz="1400">
              <a:solidFill>
                <a:schemeClr val="tx1"/>
              </a:solidFill>
              <a:latin typeface="Courier New" charset="0"/>
              <a:ea typeface="ＭＳ Ｐゴシック" charset="0"/>
              <a:cs typeface="ＭＳ Ｐゴシック" charset="0"/>
            </a:endParaRPr>
          </a:p>
          <a:p>
            <a:pPr>
              <a:lnSpc>
                <a:spcPct val="90000"/>
              </a:lnSpc>
            </a:pPr>
            <a:r>
              <a:rPr lang="en-US" sz="1400">
                <a:solidFill>
                  <a:schemeClr val="tx1"/>
                </a:solidFill>
                <a:latin typeface="Courier New" charset="0"/>
                <a:ea typeface="ＭＳ Ｐゴシック" charset="0"/>
                <a:cs typeface="ＭＳ Ｐゴシック" charset="0"/>
              </a:rPr>
              <a:t>  begin</a:t>
            </a:r>
          </a:p>
          <a:p>
            <a:pPr>
              <a:lnSpc>
                <a:spcPct val="90000"/>
              </a:lnSpc>
            </a:pPr>
            <a:r>
              <a:rPr lang="en-US" sz="1400">
                <a:solidFill>
                  <a:schemeClr val="tx1"/>
                </a:solidFill>
                <a:latin typeface="Courier New" charset="0"/>
                <a:ea typeface="ＭＳ Ｐゴシック" charset="0"/>
                <a:cs typeface="ＭＳ Ｐゴシック" charset="0"/>
              </a:rPr>
              <a:t>      a := 7;</a:t>
            </a:r>
          </a:p>
          <a:p>
            <a:pPr>
              <a:lnSpc>
                <a:spcPct val="90000"/>
              </a:lnSpc>
            </a:pPr>
            <a:r>
              <a:rPr lang="en-US" sz="1400">
                <a:solidFill>
                  <a:schemeClr val="tx1"/>
                </a:solidFill>
                <a:latin typeface="Courier New" charset="0"/>
                <a:ea typeface="ＭＳ Ｐゴシック" charset="0"/>
                <a:cs typeface="ＭＳ Ｐゴシック" charset="0"/>
              </a:rPr>
              <a:t>      P1(10);</a:t>
            </a:r>
          </a:p>
          <a:p>
            <a:pPr>
              <a:lnSpc>
                <a:spcPct val="90000"/>
              </a:lnSpc>
            </a:pPr>
            <a:r>
              <a:rPr lang="en-US" sz="1400">
                <a:solidFill>
                  <a:schemeClr val="tx1"/>
                </a:solidFill>
                <a:latin typeface="Courier New" charset="0"/>
                <a:ea typeface="ＭＳ Ｐゴシック" charset="0"/>
                <a:cs typeface="ＭＳ Ｐゴシック" charset="0"/>
              </a:rPr>
              <a:t>      P2;</a:t>
            </a:r>
          </a:p>
          <a:p>
            <a:pPr>
              <a:lnSpc>
                <a:spcPct val="90000"/>
              </a:lnSpc>
            </a:pPr>
            <a:r>
              <a:rPr lang="en-US" sz="1400">
                <a:solidFill>
                  <a:schemeClr val="tx1"/>
                </a:solidFill>
                <a:latin typeface="Courier New" charset="0"/>
                <a:ea typeface="ＭＳ Ｐゴシック" charset="0"/>
                <a:cs typeface="ＭＳ Ｐゴシック" charset="0"/>
              </a:rPr>
              <a:t>  end. {of MAIN}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3730956-12FC-E740-B47E-22F4F3064329}" type="slidenum">
              <a:rPr lang="en-US" sz="1400">
                <a:solidFill>
                  <a:srgbClr val="FF0033"/>
                </a:solidFill>
                <a:latin typeface="Arial Narrow" charset="0"/>
              </a:rPr>
              <a:pPr/>
              <a:t>2</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Procedural control</a:t>
            </a:r>
          </a:p>
        </p:txBody>
      </p:sp>
      <p:sp>
        <p:nvSpPr>
          <p:cNvPr id="16387" name="Rectangle 3"/>
          <p:cNvSpPr>
            <a:spLocks noGrp="1" noChangeArrowheads="1"/>
          </p:cNvSpPr>
          <p:nvPr>
            <p:ph type="body" idx="1"/>
          </p:nvPr>
        </p:nvSpPr>
        <p:spPr/>
        <p:txBody>
          <a:bodyPr/>
          <a:lstStyle/>
          <a:p>
            <a:pPr marL="457200" indent="-457200">
              <a:lnSpc>
                <a:spcPct val="90000"/>
              </a:lnSpc>
            </a:pPr>
            <a:r>
              <a:rPr lang="en-US">
                <a:latin typeface="Arial Narrow" charset="0"/>
                <a:ea typeface="ＭＳ Ｐゴシック" charset="0"/>
                <a:cs typeface="ＭＳ Ｐゴシック" charset="0"/>
              </a:rPr>
              <a:t>any implementation method for subprograms is based on the semantics of subprogram linkage (call &amp; return)</a:t>
            </a:r>
          </a:p>
          <a:p>
            <a:pPr marL="457200" indent="-457200">
              <a:lnSpc>
                <a:spcPct val="90000"/>
              </a:lnSpc>
            </a:pPr>
            <a:endParaRPr lang="en-US">
              <a:latin typeface="Arial Narrow" charset="0"/>
              <a:ea typeface="ＭＳ Ｐゴシック" charset="0"/>
              <a:cs typeface="ＭＳ Ｐゴシック" charset="0"/>
            </a:endParaRPr>
          </a:p>
          <a:p>
            <a:pPr marL="457200" indent="-457200">
              <a:lnSpc>
                <a:spcPct val="90000"/>
              </a:lnSpc>
            </a:pPr>
            <a:r>
              <a:rPr lang="en-US">
                <a:latin typeface="Arial Narrow" charset="0"/>
                <a:ea typeface="ＭＳ Ｐゴシック" charset="0"/>
                <a:cs typeface="ＭＳ Ｐゴシック" charset="0"/>
              </a:rPr>
              <a:t>in general, a subprogram call involves:</a:t>
            </a:r>
          </a:p>
          <a:p>
            <a:pPr marL="838200" lvl="1" indent="-381000">
              <a:lnSpc>
                <a:spcPct val="90000"/>
              </a:lnSpc>
              <a:buFont typeface="Wingdings" charset="0"/>
              <a:buAutoNum type="arabicPeriod"/>
            </a:pPr>
            <a:r>
              <a:rPr lang="en-US">
                <a:latin typeface="Arial Narrow" charset="0"/>
                <a:ea typeface="ＭＳ Ｐゴシック" charset="0"/>
              </a:rPr>
              <a:t>save execution status of the calling program unit</a:t>
            </a:r>
          </a:p>
          <a:p>
            <a:pPr marL="838200" lvl="1" indent="-381000">
              <a:lnSpc>
                <a:spcPct val="90000"/>
              </a:lnSpc>
              <a:buFont typeface="Wingdings" charset="0"/>
              <a:buAutoNum type="arabicPeriod"/>
            </a:pPr>
            <a:r>
              <a:rPr lang="en-US">
                <a:latin typeface="Arial Narrow" charset="0"/>
                <a:ea typeface="ＭＳ Ｐゴシック" charset="0"/>
              </a:rPr>
              <a:t>parameter passing</a:t>
            </a:r>
          </a:p>
          <a:p>
            <a:pPr marL="838200" lvl="1" indent="-381000">
              <a:lnSpc>
                <a:spcPct val="90000"/>
              </a:lnSpc>
              <a:buFont typeface="Wingdings" charset="0"/>
              <a:buAutoNum type="arabicPeriod"/>
            </a:pPr>
            <a:r>
              <a:rPr lang="en-US">
                <a:latin typeface="Arial Narrow" charset="0"/>
                <a:ea typeface="ＭＳ Ｐゴシック" charset="0"/>
              </a:rPr>
              <a:t>pass return address to subprogram</a:t>
            </a:r>
          </a:p>
          <a:p>
            <a:pPr marL="838200" lvl="1" indent="-381000">
              <a:lnSpc>
                <a:spcPct val="90000"/>
              </a:lnSpc>
              <a:buFont typeface="Wingdings" charset="0"/>
              <a:buAutoNum type="arabicPeriod"/>
            </a:pPr>
            <a:r>
              <a:rPr lang="en-US">
                <a:latin typeface="Arial Narrow" charset="0"/>
                <a:ea typeface="ＭＳ Ｐゴシック" charset="0"/>
              </a:rPr>
              <a:t>transfer control to subprogram</a:t>
            </a:r>
          </a:p>
          <a:p>
            <a:pPr marL="838200" lvl="1" indent="-381000">
              <a:lnSpc>
                <a:spcPct val="90000"/>
              </a:lnSpc>
              <a:buFont typeface="Wingdings" charset="0"/>
              <a:buNone/>
            </a:pPr>
            <a:r>
              <a:rPr lang="en-US" i="1">
                <a:latin typeface="Arial Narrow" charset="0"/>
                <a:ea typeface="ＭＳ Ｐゴシック" charset="0"/>
              </a:rPr>
              <a:t>possibly:</a:t>
            </a:r>
            <a:r>
              <a:rPr lang="en-US">
                <a:latin typeface="Arial Narrow" charset="0"/>
                <a:ea typeface="ＭＳ Ｐゴシック" charset="0"/>
              </a:rPr>
              <a:t> allocate local variables, provide access to non-locals</a:t>
            </a:r>
          </a:p>
          <a:p>
            <a:pPr marL="838200" lvl="1" indent="-381000">
              <a:lnSpc>
                <a:spcPct val="90000"/>
              </a:lnSpc>
              <a:buFont typeface="Wingdings" charset="0"/>
              <a:buAutoNum type="arabicPeriod"/>
            </a:pPr>
            <a:endParaRPr lang="en-US">
              <a:latin typeface="Arial Narrow" charset="0"/>
              <a:ea typeface="ＭＳ Ｐゴシック" charset="0"/>
            </a:endParaRPr>
          </a:p>
          <a:p>
            <a:pPr marL="457200" indent="-457200">
              <a:lnSpc>
                <a:spcPct val="90000"/>
              </a:lnSpc>
            </a:pPr>
            <a:r>
              <a:rPr lang="en-US">
                <a:latin typeface="Arial Narrow" charset="0"/>
                <a:ea typeface="ＭＳ Ｐゴシック" charset="0"/>
                <a:cs typeface="ＭＳ Ｐゴシック" charset="0"/>
              </a:rPr>
              <a:t>in general, a subprogram return involves:</a:t>
            </a:r>
          </a:p>
          <a:p>
            <a:pPr marL="838200" lvl="1" indent="-381000">
              <a:lnSpc>
                <a:spcPct val="90000"/>
              </a:lnSpc>
              <a:buFont typeface="Wingdings" charset="0"/>
              <a:buAutoNum type="arabicPeriod"/>
            </a:pPr>
            <a:r>
              <a:rPr lang="en-US">
                <a:latin typeface="Arial Narrow" charset="0"/>
                <a:ea typeface="ＭＳ Ｐゴシック" charset="0"/>
              </a:rPr>
              <a:t>if out-mode parameters or return value, pass back value(s)</a:t>
            </a:r>
          </a:p>
          <a:p>
            <a:pPr marL="838200" lvl="1" indent="-381000">
              <a:lnSpc>
                <a:spcPct val="90000"/>
              </a:lnSpc>
              <a:buFont typeface="Wingdings" charset="0"/>
              <a:buAutoNum type="arabicPeriod"/>
            </a:pPr>
            <a:r>
              <a:rPr lang="en-US">
                <a:latin typeface="Arial Narrow" charset="0"/>
                <a:ea typeface="ＭＳ Ｐゴシック" charset="0"/>
              </a:rPr>
              <a:t>deallocate parameters, local variables</a:t>
            </a:r>
          </a:p>
          <a:p>
            <a:pPr marL="838200" lvl="1" indent="-381000">
              <a:lnSpc>
                <a:spcPct val="90000"/>
              </a:lnSpc>
              <a:buFont typeface="Wingdings" charset="0"/>
              <a:buAutoNum type="arabicPeriod"/>
            </a:pPr>
            <a:r>
              <a:rPr lang="en-US">
                <a:latin typeface="Arial Narrow" charset="0"/>
                <a:ea typeface="ＭＳ Ｐゴシック" charset="0"/>
              </a:rPr>
              <a:t>restore non-local variable environment</a:t>
            </a:r>
          </a:p>
          <a:p>
            <a:pPr marL="838200" lvl="1" indent="-381000">
              <a:lnSpc>
                <a:spcPct val="90000"/>
              </a:lnSpc>
              <a:buFont typeface="Wingdings" charset="0"/>
              <a:buAutoNum type="arabicPeriod"/>
            </a:pPr>
            <a:r>
              <a:rPr lang="en-US">
                <a:latin typeface="Arial Narrow" charset="0"/>
                <a:ea typeface="ＭＳ Ｐゴシック" charset="0"/>
              </a:rPr>
              <a:t>transfer control to the calling program unit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240C61CA-6E3C-194D-B3FF-A896C9F092BD}" type="slidenum">
              <a:rPr lang="en-US" sz="1400">
                <a:solidFill>
                  <a:srgbClr val="FF0033"/>
                </a:solidFill>
                <a:latin typeface="Arial Narrow" charset="0"/>
              </a:rPr>
              <a:pPr/>
              <a:t>3</a:t>
            </a:fld>
            <a:endParaRPr lang="en-US" sz="1400">
              <a:solidFill>
                <a:srgbClr val="FF0033"/>
              </a:solidFill>
              <a:latin typeface="Arial Narrow" charset="0"/>
            </a:endParaRPr>
          </a:p>
        </p:txBody>
      </p:sp>
      <p:sp>
        <p:nvSpPr>
          <p:cNvPr id="1741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Parameters</a:t>
            </a:r>
          </a:p>
        </p:txBody>
      </p:sp>
      <p:sp>
        <p:nvSpPr>
          <p:cNvPr id="17411" name="Rectangle 3"/>
          <p:cNvSpPr>
            <a:spLocks noGrp="1" noChangeArrowheads="1"/>
          </p:cNvSpPr>
          <p:nvPr>
            <p:ph type="body" idx="1"/>
          </p:nvPr>
        </p:nvSpPr>
        <p:spPr>
          <a:xfrm>
            <a:off x="533400" y="1219200"/>
            <a:ext cx="8702675" cy="1905000"/>
          </a:xfrm>
        </p:spPr>
        <p:txBody>
          <a:bodyPr/>
          <a:lstStyle/>
          <a:p>
            <a:pPr>
              <a:lnSpc>
                <a:spcPct val="80000"/>
              </a:lnSpc>
            </a:pPr>
            <a:r>
              <a:rPr lang="en-US" dirty="0">
                <a:latin typeface="Arial Narrow" charset="0"/>
                <a:ea typeface="ＭＳ Ｐゴシック" charset="0"/>
                <a:cs typeface="ＭＳ Ｐゴシック" charset="0"/>
              </a:rPr>
              <a:t>in most languages, parameters are </a:t>
            </a:r>
            <a:r>
              <a:rPr lang="en-US" i="1" dirty="0">
                <a:latin typeface="Arial Narrow" charset="0"/>
                <a:ea typeface="ＭＳ Ｐゴシック" charset="0"/>
                <a:cs typeface="ＭＳ Ｐゴシック" charset="0"/>
              </a:rPr>
              <a:t>positional</a:t>
            </a:r>
          </a:p>
          <a:p>
            <a:pPr lvl="1">
              <a:lnSpc>
                <a:spcPct val="80000"/>
              </a:lnSpc>
            </a:pPr>
            <a:r>
              <a:rPr lang="en-US" dirty="0">
                <a:latin typeface="Arial Narrow" charset="0"/>
                <a:ea typeface="ＭＳ Ｐゴシック" charset="0"/>
              </a:rPr>
              <a:t>Ada also provides </a:t>
            </a:r>
            <a:r>
              <a:rPr lang="en-US" i="1" dirty="0">
                <a:latin typeface="Arial Narrow" charset="0"/>
                <a:ea typeface="ＭＳ Ｐゴシック" charset="0"/>
              </a:rPr>
              <a:t>keyword</a:t>
            </a:r>
            <a:r>
              <a:rPr lang="en-US" dirty="0">
                <a:latin typeface="Arial Narrow" charset="0"/>
                <a:ea typeface="ＭＳ Ｐゴシック" charset="0"/>
              </a:rPr>
              <a:t> parameters:</a:t>
            </a:r>
            <a:r>
              <a:rPr lang="en-US" sz="1800" dirty="0">
                <a:latin typeface="Arial Narrow" charset="0"/>
                <a:ea typeface="ＭＳ Ｐゴシック" charset="0"/>
              </a:rPr>
              <a:t>  </a:t>
            </a:r>
          </a:p>
          <a:p>
            <a:pPr lvl="1">
              <a:lnSpc>
                <a:spcPct val="80000"/>
              </a:lnSpc>
            </a:pPr>
            <a:endParaRPr lang="en-US" sz="1200" dirty="0">
              <a:latin typeface="Arial Narrow" charset="0"/>
              <a:ea typeface="ＭＳ Ｐゴシック" charset="0"/>
            </a:endParaRPr>
          </a:p>
          <a:p>
            <a:pPr lvl="3">
              <a:lnSpc>
                <a:spcPct val="80000"/>
              </a:lnSpc>
              <a:buFontTx/>
              <a:buNone/>
            </a:pPr>
            <a:r>
              <a:rPr lang="en-US" sz="1600" dirty="0" err="1">
                <a:solidFill>
                  <a:srgbClr val="FF0033"/>
                </a:solidFill>
                <a:latin typeface="Courier New" charset="0"/>
                <a:ea typeface="ＭＳ Ｐゴシック" charset="0"/>
              </a:rPr>
              <a:t>AddEntry</a:t>
            </a:r>
            <a:r>
              <a:rPr lang="en-US" sz="1600" dirty="0">
                <a:solidFill>
                  <a:srgbClr val="FF0033"/>
                </a:solidFill>
                <a:latin typeface="Courier New" charset="0"/>
                <a:ea typeface="ＭＳ Ｐゴシック" charset="0"/>
              </a:rPr>
              <a:t>(dbase -&gt; </a:t>
            </a:r>
            <a:r>
              <a:rPr lang="en-US" sz="1600" dirty="0" err="1">
                <a:solidFill>
                  <a:srgbClr val="FF0033"/>
                </a:solidFill>
                <a:latin typeface="Courier New" charset="0"/>
                <a:ea typeface="ＭＳ Ｐゴシック" charset="0"/>
              </a:rPr>
              <a:t>cds</a:t>
            </a:r>
            <a:r>
              <a:rPr lang="en-US" sz="1600" dirty="0">
                <a:solidFill>
                  <a:srgbClr val="FF0033"/>
                </a:solidFill>
                <a:latin typeface="Courier New" charset="0"/>
                <a:ea typeface="ＭＳ Ｐゴシック" charset="0"/>
              </a:rPr>
              <a:t>, </a:t>
            </a:r>
            <a:r>
              <a:rPr lang="en-US" sz="1600" dirty="0" err="1">
                <a:solidFill>
                  <a:srgbClr val="FF0033"/>
                </a:solidFill>
                <a:latin typeface="Courier New" charset="0"/>
                <a:ea typeface="ＭＳ Ｐゴシック" charset="0"/>
              </a:rPr>
              <a:t>new_entry</a:t>
            </a:r>
            <a:r>
              <a:rPr lang="en-US" sz="1600" dirty="0">
                <a:solidFill>
                  <a:srgbClr val="FF0033"/>
                </a:solidFill>
                <a:latin typeface="Courier New" charset="0"/>
                <a:ea typeface="ＭＳ Ｐゴシック" charset="0"/>
              </a:rPr>
              <a:t> -&gt; mine);</a:t>
            </a:r>
          </a:p>
          <a:p>
            <a:pPr lvl="3">
              <a:lnSpc>
                <a:spcPct val="80000"/>
              </a:lnSpc>
              <a:buFontTx/>
              <a:buNone/>
            </a:pPr>
            <a:endParaRPr lang="en-US" sz="1200" dirty="0">
              <a:solidFill>
                <a:srgbClr val="FF0033"/>
              </a:solidFill>
              <a:latin typeface="Courier New" charset="0"/>
              <a:ea typeface="ＭＳ Ｐゴシック" charset="0"/>
            </a:endParaRPr>
          </a:p>
          <a:p>
            <a:pPr lvl="2">
              <a:lnSpc>
                <a:spcPct val="60000"/>
              </a:lnSpc>
            </a:pPr>
            <a:r>
              <a:rPr lang="en-US" sz="1800" i="1" dirty="0">
                <a:latin typeface="Arial Narrow" charset="0"/>
                <a:ea typeface="ＭＳ Ｐゴシック" charset="0"/>
              </a:rPr>
              <a:t>advantage:</a:t>
            </a:r>
            <a:r>
              <a:rPr lang="en-US" sz="1800" dirty="0">
                <a:latin typeface="Arial Narrow" charset="0"/>
                <a:ea typeface="ＭＳ Ｐゴシック" charset="0"/>
              </a:rPr>
              <a:t>      don'</a:t>
            </a:r>
            <a:r>
              <a:rPr lang="en-US" altLang="ja-JP" sz="1800" dirty="0">
                <a:latin typeface="Arial Narrow" charset="0"/>
                <a:ea typeface="ＭＳ Ｐゴシック" charset="0"/>
              </a:rPr>
              <a:t>t have to remember parameter order</a:t>
            </a:r>
          </a:p>
          <a:p>
            <a:pPr lvl="2">
              <a:lnSpc>
                <a:spcPct val="60000"/>
              </a:lnSpc>
            </a:pPr>
            <a:r>
              <a:rPr lang="en-US" sz="1800" i="1" dirty="0">
                <a:latin typeface="Arial Narrow" charset="0"/>
                <a:ea typeface="ＭＳ Ｐゴシック" charset="0"/>
              </a:rPr>
              <a:t>disadvantage:</a:t>
            </a:r>
            <a:r>
              <a:rPr lang="en-US" sz="1800" dirty="0">
                <a:latin typeface="Arial Narrow" charset="0"/>
                <a:ea typeface="ＭＳ Ｐゴシック" charset="0"/>
              </a:rPr>
              <a:t> do have to remember parameter names</a:t>
            </a:r>
          </a:p>
        </p:txBody>
      </p:sp>
      <p:sp>
        <p:nvSpPr>
          <p:cNvPr id="77828" name="Rectangle 4"/>
          <p:cNvSpPr>
            <a:spLocks noChangeArrowheads="1"/>
          </p:cNvSpPr>
          <p:nvPr/>
        </p:nvSpPr>
        <p:spPr bwMode="auto">
          <a:xfrm>
            <a:off x="533400" y="3429000"/>
            <a:ext cx="8702675" cy="3505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r>
              <a:rPr lang="en-US">
                <a:solidFill>
                  <a:schemeClr val="accent2"/>
                </a:solidFill>
                <a:latin typeface="Arial Narrow" charset="0"/>
              </a:rPr>
              <a:t>Ada and C/C++ allow for default values for parameters</a:t>
            </a:r>
          </a:p>
          <a:p>
            <a:pPr marL="742950" lvl="1" indent="-285750">
              <a:lnSpc>
                <a:spcPct val="90000"/>
              </a:lnSpc>
              <a:spcBef>
                <a:spcPct val="20000"/>
              </a:spcBef>
            </a:pPr>
            <a:endParaRPr lang="en-US" sz="800">
              <a:solidFill>
                <a:schemeClr val="accent2"/>
              </a:solidFill>
              <a:latin typeface="Arial Narrow" charset="0"/>
            </a:endParaRPr>
          </a:p>
          <a:p>
            <a:pPr marL="342900" indent="-342900">
              <a:lnSpc>
                <a:spcPct val="90000"/>
              </a:lnSpc>
              <a:spcBef>
                <a:spcPct val="20000"/>
              </a:spcBef>
            </a:pPr>
            <a:r>
              <a:rPr lang="en-US">
                <a:solidFill>
                  <a:schemeClr val="accent2"/>
                </a:solidFill>
                <a:latin typeface="Arial Narrow" charset="0"/>
              </a:rPr>
              <a:t>C/C++ &amp; Java allow for optional parameters (specify with …)</a:t>
            </a:r>
          </a:p>
          <a:p>
            <a:pPr marL="742950" lvl="1" indent="-285750"/>
            <a:endParaRPr lang="en-US" sz="1400">
              <a:solidFill>
                <a:srgbClr val="FF0033"/>
              </a:solidFill>
              <a:latin typeface="Courier New" charset="0"/>
            </a:endParaRPr>
          </a:p>
          <a:p>
            <a:pPr marL="742950" lvl="1" indent="-285750"/>
            <a:r>
              <a:rPr lang="en-US" sz="1400">
                <a:solidFill>
                  <a:srgbClr val="FF0033"/>
                </a:solidFill>
                <a:latin typeface="Courier New" charset="0"/>
              </a:rPr>
              <a:t>	public static double average(double... values) { </a:t>
            </a:r>
          </a:p>
          <a:p>
            <a:pPr marL="1143000" lvl="2" indent="-228600">
              <a:lnSpc>
                <a:spcPct val="90000"/>
              </a:lnSpc>
              <a:spcBef>
                <a:spcPct val="20000"/>
              </a:spcBef>
            </a:pPr>
            <a:r>
              <a:rPr lang="en-US" sz="1400">
                <a:solidFill>
                  <a:srgbClr val="FF0033"/>
                </a:solidFill>
                <a:latin typeface="Courier New" charset="0"/>
              </a:rPr>
              <a:t>    double sum = 0; </a:t>
            </a:r>
          </a:p>
          <a:p>
            <a:pPr marL="1143000" lvl="2" indent="-228600">
              <a:lnSpc>
                <a:spcPct val="90000"/>
              </a:lnSpc>
              <a:spcBef>
                <a:spcPct val="20000"/>
              </a:spcBef>
            </a:pPr>
            <a:r>
              <a:rPr lang="en-US" sz="1400">
                <a:solidFill>
                  <a:srgbClr val="FF0033"/>
                </a:solidFill>
                <a:latin typeface="Courier New" charset="0"/>
              </a:rPr>
              <a:t>    for (double v : values) { sum += v; } </a:t>
            </a:r>
          </a:p>
          <a:p>
            <a:pPr marL="1143000" lvl="2" indent="-228600">
              <a:lnSpc>
                <a:spcPct val="90000"/>
              </a:lnSpc>
              <a:spcBef>
                <a:spcPct val="20000"/>
              </a:spcBef>
            </a:pPr>
            <a:r>
              <a:rPr lang="en-US" sz="1400">
                <a:solidFill>
                  <a:srgbClr val="FF0033"/>
                </a:solidFill>
                <a:latin typeface="Courier New" charset="0"/>
              </a:rPr>
              <a:t>    return sum / values.length; </a:t>
            </a:r>
          </a:p>
          <a:p>
            <a:pPr marL="1143000" lvl="2" indent="-228600">
              <a:lnSpc>
                <a:spcPct val="90000"/>
              </a:lnSpc>
              <a:spcBef>
                <a:spcPct val="20000"/>
              </a:spcBef>
            </a:pPr>
            <a:r>
              <a:rPr lang="en-US" sz="1400">
                <a:solidFill>
                  <a:srgbClr val="FF0033"/>
                </a:solidFill>
                <a:latin typeface="Courier New" charset="0"/>
              </a:rPr>
              <a:t>} </a:t>
            </a:r>
          </a:p>
          <a:p>
            <a:pPr marL="1143000" lvl="2" indent="-228600">
              <a:lnSpc>
                <a:spcPct val="90000"/>
              </a:lnSpc>
              <a:spcBef>
                <a:spcPct val="20000"/>
              </a:spcBef>
            </a:pPr>
            <a:endParaRPr lang="en-US" sz="900">
              <a:solidFill>
                <a:srgbClr val="FF0033"/>
              </a:solidFill>
              <a:latin typeface="Courier New" charset="0"/>
            </a:endParaRPr>
          </a:p>
          <a:p>
            <a:pPr marL="1143000" lvl="2" indent="-228600">
              <a:lnSpc>
                <a:spcPct val="90000"/>
              </a:lnSpc>
              <a:spcBef>
                <a:spcPct val="20000"/>
              </a:spcBef>
            </a:pPr>
            <a:r>
              <a:rPr lang="en-US" sz="1400">
                <a:solidFill>
                  <a:srgbClr val="FF0033"/>
                </a:solidFill>
                <a:latin typeface="Courier New" charset="0"/>
              </a:rPr>
              <a:t>System.out.println( average(3.2, 3.6) );</a:t>
            </a:r>
          </a:p>
          <a:p>
            <a:pPr marL="1143000" lvl="2" indent="-228600">
              <a:lnSpc>
                <a:spcPct val="90000"/>
              </a:lnSpc>
              <a:spcBef>
                <a:spcPct val="20000"/>
              </a:spcBef>
            </a:pPr>
            <a:r>
              <a:rPr lang="en-US" sz="1400">
                <a:solidFill>
                  <a:srgbClr val="FF0033"/>
                </a:solidFill>
                <a:latin typeface="Courier New" charset="0"/>
              </a:rPr>
              <a:t>System.out.println( average(1, 2, 4, 5, 8) );</a:t>
            </a:r>
          </a:p>
          <a:p>
            <a:pPr marL="1143000" lvl="2" indent="-228600">
              <a:lnSpc>
                <a:spcPct val="90000"/>
              </a:lnSpc>
              <a:spcBef>
                <a:spcPct val="20000"/>
              </a:spcBef>
            </a:pPr>
            <a:endParaRPr lang="en-US" sz="1400">
              <a:solidFill>
                <a:srgbClr val="FF0033"/>
              </a:solidFill>
              <a:latin typeface="Courier New" charset="0"/>
            </a:endParaRPr>
          </a:p>
          <a:p>
            <a:pPr marL="742950" lvl="1" indent="-285750">
              <a:lnSpc>
                <a:spcPct val="80000"/>
              </a:lnSpc>
              <a:spcBef>
                <a:spcPct val="20000"/>
              </a:spcBef>
              <a:buFont typeface="Wingdings" charset="0"/>
              <a:buChar char="§"/>
            </a:pPr>
            <a:r>
              <a:rPr lang="en-US" sz="2000">
                <a:latin typeface="Arial Narrow" charset="0"/>
              </a:rPr>
              <a:t>if multiple parameters, optional parameter must be rightmost 	  </a:t>
            </a:r>
            <a:r>
              <a:rPr lang="en-US" sz="2000">
                <a:solidFill>
                  <a:srgbClr val="FF0033"/>
                </a:solidFill>
                <a:latin typeface="Arial Narrow" charset="0"/>
              </a:rPr>
              <a:t>WHY?</a:t>
            </a:r>
            <a:endParaRPr lang="en-US" sz="1400">
              <a:solidFill>
                <a:srgbClr val="FF0033"/>
              </a:solidFill>
              <a:latin typeface="Courier Ne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782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7828">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7828">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7828">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7828">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77828">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77828">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77828">
                                            <p:txEl>
                                              <p:pRg st="10" end="1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77828">
                                            <p:txEl>
                                              <p:pRg st="11" end="1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77828">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8"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01F3216-43FD-814F-9333-463750934C9D}" type="slidenum">
              <a:rPr lang="en-US" sz="1400">
                <a:solidFill>
                  <a:srgbClr val="FF0033"/>
                </a:solidFill>
                <a:latin typeface="Arial Narrow" charset="0"/>
              </a:rPr>
              <a:pPr/>
              <a:t>4</a:t>
            </a:fld>
            <a:endParaRPr lang="en-US" sz="1400">
              <a:solidFill>
                <a:srgbClr val="FF0033"/>
              </a:solidFill>
              <a:latin typeface="Arial Narrow" charset="0"/>
            </a:endParaRPr>
          </a:p>
        </p:txBody>
      </p:sp>
      <p:sp>
        <p:nvSpPr>
          <p:cNvPr id="18434" name="Rectangle 5"/>
          <p:cNvSpPr>
            <a:spLocks noGrp="1" noChangeArrowheads="1"/>
          </p:cNvSpPr>
          <p:nvPr>
            <p:ph type="title"/>
          </p:nvPr>
        </p:nvSpPr>
        <p:spPr/>
        <p:txBody>
          <a:bodyPr/>
          <a:lstStyle/>
          <a:p>
            <a:r>
              <a:rPr lang="en-US">
                <a:latin typeface="Arial Narrow" charset="0"/>
                <a:ea typeface="ＭＳ Ｐゴシック" charset="0"/>
                <a:cs typeface="ＭＳ Ｐゴシック" charset="0"/>
              </a:rPr>
              <a:t>Parameter passing</a:t>
            </a:r>
          </a:p>
        </p:txBody>
      </p:sp>
      <p:sp>
        <p:nvSpPr>
          <p:cNvPr id="18435" name="Rectangle 6"/>
          <p:cNvSpPr>
            <a:spLocks noGrp="1" noChangeArrowheads="1"/>
          </p:cNvSpPr>
          <p:nvPr>
            <p:ph type="body" idx="1"/>
          </p:nvPr>
        </p:nvSpPr>
        <p:spPr>
          <a:xfrm>
            <a:off x="685800" y="1219200"/>
            <a:ext cx="8702675" cy="1752600"/>
          </a:xfrm>
        </p:spPr>
        <p:txBody>
          <a:bodyPr/>
          <a:lstStyle/>
          <a:p>
            <a:r>
              <a:rPr lang="en-US">
                <a:latin typeface="Arial Narrow" charset="0"/>
                <a:ea typeface="ＭＳ Ｐゴシック" charset="0"/>
                <a:cs typeface="ＭＳ Ｐゴシック" charset="0"/>
              </a:rPr>
              <a:t>can be characterized by the direction of information flow</a:t>
            </a:r>
          </a:p>
          <a:p>
            <a:endParaRPr lang="en-US" sz="1000">
              <a:latin typeface="Arial Narrow" charset="0"/>
              <a:ea typeface="ＭＳ Ｐゴシック" charset="0"/>
              <a:cs typeface="ＭＳ Ｐゴシック" charset="0"/>
            </a:endParaRPr>
          </a:p>
          <a:p>
            <a:pPr lvl="1">
              <a:buFont typeface="Wingdings" charset="0"/>
              <a:buNone/>
            </a:pPr>
            <a:r>
              <a:rPr lang="en-US" i="1">
                <a:latin typeface="Arial Narrow" charset="0"/>
                <a:ea typeface="ＭＳ Ｐゴシック" charset="0"/>
              </a:rPr>
              <a:t>in mode:</a:t>
            </a:r>
            <a:r>
              <a:rPr lang="en-US">
                <a:latin typeface="Arial Narrow" charset="0"/>
                <a:ea typeface="ＭＳ Ｐゴシック" charset="0"/>
              </a:rPr>
              <a:t>	pass by-value</a:t>
            </a:r>
          </a:p>
          <a:p>
            <a:pPr lvl="1">
              <a:buFont typeface="Wingdings" charset="0"/>
              <a:buNone/>
            </a:pPr>
            <a:r>
              <a:rPr lang="en-US" i="1">
                <a:latin typeface="Arial Narrow" charset="0"/>
                <a:ea typeface="ＭＳ Ｐゴシック" charset="0"/>
              </a:rPr>
              <a:t>out mode:</a:t>
            </a:r>
            <a:r>
              <a:rPr lang="en-US">
                <a:latin typeface="Arial Narrow" charset="0"/>
                <a:ea typeface="ＭＳ Ｐゴシック" charset="0"/>
              </a:rPr>
              <a:t>	pass by-result</a:t>
            </a:r>
          </a:p>
          <a:p>
            <a:pPr lvl="1">
              <a:buFont typeface="Wingdings" charset="0"/>
              <a:buNone/>
            </a:pPr>
            <a:r>
              <a:rPr lang="en-US" i="1">
                <a:latin typeface="Arial Narrow" charset="0"/>
                <a:ea typeface="ＭＳ Ｐゴシック" charset="0"/>
              </a:rPr>
              <a:t>inout mode:</a:t>
            </a:r>
            <a:r>
              <a:rPr lang="en-US">
                <a:latin typeface="Arial Narrow" charset="0"/>
                <a:ea typeface="ＭＳ Ｐゴシック" charset="0"/>
              </a:rPr>
              <a:t>	pass by-value-result, by-reference, by-name</a:t>
            </a:r>
          </a:p>
        </p:txBody>
      </p:sp>
      <p:sp>
        <p:nvSpPr>
          <p:cNvPr id="79876" name="Rectangle 4"/>
          <p:cNvSpPr>
            <a:spLocks noChangeArrowheads="1"/>
          </p:cNvSpPr>
          <p:nvPr/>
        </p:nvSpPr>
        <p:spPr bwMode="auto">
          <a:xfrm>
            <a:off x="685800" y="3352800"/>
            <a:ext cx="8702675" cy="3352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dirty="0">
                <a:solidFill>
                  <a:schemeClr val="accent2"/>
                </a:solidFill>
                <a:latin typeface="Arial Narrow" charset="0"/>
              </a:rPr>
              <a:t>by-value (in mode)</a:t>
            </a:r>
          </a:p>
          <a:p>
            <a:pPr marL="742950" lvl="1" indent="-285750">
              <a:spcBef>
                <a:spcPct val="20000"/>
              </a:spcBef>
              <a:buClr>
                <a:schemeClr val="tx1"/>
              </a:buClr>
              <a:buFont typeface="Wingdings" charset="0"/>
              <a:buChar char="§"/>
            </a:pPr>
            <a:r>
              <a:rPr lang="en-US" sz="2000" dirty="0">
                <a:latin typeface="Arial Narrow" charset="0"/>
              </a:rPr>
              <a:t>parameter is treated as local variable, initialized to argument value</a:t>
            </a:r>
          </a:p>
          <a:p>
            <a:pPr marL="742950" lvl="1" indent="-285750">
              <a:spcBef>
                <a:spcPct val="20000"/>
              </a:spcBef>
              <a:buClr>
                <a:schemeClr val="tx1"/>
              </a:buClr>
              <a:buFont typeface="Wingdings" charset="0"/>
              <a:buChar char="§"/>
            </a:pPr>
            <a:endParaRPr lang="en-US" sz="2000" dirty="0">
              <a:latin typeface="Arial Narrow" charset="0"/>
            </a:endParaRPr>
          </a:p>
          <a:p>
            <a:pPr marL="742950" lvl="1" indent="-285750">
              <a:spcBef>
                <a:spcPct val="20000"/>
              </a:spcBef>
              <a:buClr>
                <a:schemeClr val="tx1"/>
              </a:buClr>
              <a:buFont typeface="Wingdings" charset="0"/>
              <a:buNone/>
            </a:pPr>
            <a:r>
              <a:rPr lang="en-US" sz="2000" i="1" dirty="0">
                <a:latin typeface="Arial Narrow" charset="0"/>
              </a:rPr>
              <a:t>advantage:</a:t>
            </a:r>
            <a:r>
              <a:rPr lang="en-US" sz="2000" dirty="0">
                <a:latin typeface="Arial Narrow" charset="0"/>
              </a:rPr>
              <a:t>       safe (function manipulates a copy of the argument)</a:t>
            </a:r>
          </a:p>
          <a:p>
            <a:pPr marL="742950" lvl="1" indent="-285750">
              <a:spcBef>
                <a:spcPct val="20000"/>
              </a:spcBef>
              <a:buClr>
                <a:schemeClr val="tx1"/>
              </a:buClr>
              <a:buFont typeface="Wingdings" charset="0"/>
              <a:buNone/>
            </a:pPr>
            <a:r>
              <a:rPr lang="en-US" sz="2000" i="1" dirty="0">
                <a:latin typeface="Arial Narrow" charset="0"/>
              </a:rPr>
              <a:t>disadvantage:</a:t>
            </a:r>
            <a:r>
              <a:rPr lang="en-US" sz="2000" dirty="0">
                <a:latin typeface="Arial Narrow" charset="0"/>
              </a:rPr>
              <a:t>  time &amp; space required for copying</a:t>
            </a:r>
          </a:p>
          <a:p>
            <a:pPr marL="742950" lvl="1" indent="-285750">
              <a:spcBef>
                <a:spcPct val="20000"/>
              </a:spcBef>
              <a:buClr>
                <a:schemeClr val="tx1"/>
              </a:buClr>
              <a:buFont typeface="Wingdings" charset="0"/>
              <a:buNone/>
            </a:pPr>
            <a:endParaRPr lang="en-US" sz="2000" dirty="0">
              <a:latin typeface="Arial Narrow" charset="0"/>
            </a:endParaRPr>
          </a:p>
          <a:p>
            <a:pPr marL="742950" lvl="1" indent="-285750">
              <a:spcBef>
                <a:spcPct val="20000"/>
              </a:spcBef>
              <a:buClr>
                <a:schemeClr val="tx1"/>
              </a:buClr>
              <a:buFont typeface="Wingdings" charset="0"/>
              <a:buNone/>
            </a:pPr>
            <a:r>
              <a:rPr lang="en-US" sz="1800" dirty="0">
                <a:latin typeface="Arial Narrow" charset="0"/>
              </a:rPr>
              <a:t>used in ALGOL 60, ALGOL 68</a:t>
            </a:r>
          </a:p>
          <a:p>
            <a:pPr marL="742950" lvl="1" indent="-285750">
              <a:spcBef>
                <a:spcPct val="20000"/>
              </a:spcBef>
              <a:buClr>
                <a:schemeClr val="tx1"/>
              </a:buClr>
              <a:buFont typeface="Wingdings" charset="0"/>
              <a:buNone/>
            </a:pPr>
            <a:r>
              <a:rPr lang="en-US" sz="1800" dirty="0">
                <a:latin typeface="Arial Narrow" charset="0"/>
              </a:rPr>
              <a:t>default method in C++, Pascal, Modula-2</a:t>
            </a:r>
          </a:p>
          <a:p>
            <a:pPr marL="742950" lvl="1" indent="-285750">
              <a:spcBef>
                <a:spcPct val="20000"/>
              </a:spcBef>
              <a:buClr>
                <a:schemeClr val="tx1"/>
              </a:buClr>
              <a:buFont typeface="Wingdings" charset="0"/>
              <a:buNone/>
            </a:pPr>
            <a:r>
              <a:rPr lang="en-US" sz="1800" dirty="0">
                <a:latin typeface="Arial Narrow" charset="0"/>
              </a:rPr>
              <a:t>only method in C (and, technically, in Java)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98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98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9876">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9876">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9876">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79876">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7987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EBEBD36-6109-E549-946F-726C0BF66CA7}" type="slidenum">
              <a:rPr lang="en-US" sz="1400">
                <a:solidFill>
                  <a:srgbClr val="FF0033"/>
                </a:solidFill>
                <a:latin typeface="Arial Narrow" charset="0"/>
              </a:rPr>
              <a:pPr/>
              <a:t>5</a:t>
            </a:fld>
            <a:endParaRPr lang="en-US" sz="1400">
              <a:solidFill>
                <a:srgbClr val="FF0033"/>
              </a:solidFill>
              <a:latin typeface="Arial Narrow" charset="0"/>
            </a:endParaRPr>
          </a:p>
        </p:txBody>
      </p:sp>
      <p:sp>
        <p:nvSpPr>
          <p:cNvPr id="1945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Parameter passing (cont.)</a:t>
            </a:r>
          </a:p>
        </p:txBody>
      </p:sp>
      <p:sp>
        <p:nvSpPr>
          <p:cNvPr id="19459" name="Rectangle 3"/>
          <p:cNvSpPr>
            <a:spLocks noGrp="1" noChangeArrowheads="1"/>
          </p:cNvSpPr>
          <p:nvPr>
            <p:ph type="body" idx="1"/>
          </p:nvPr>
        </p:nvSpPr>
        <p:spPr>
          <a:xfrm>
            <a:off x="685800" y="1219200"/>
            <a:ext cx="8702675" cy="2590800"/>
          </a:xfrm>
        </p:spPr>
        <p:txBody>
          <a:bodyPr/>
          <a:lstStyle/>
          <a:p>
            <a:r>
              <a:rPr lang="en-US">
                <a:latin typeface="Arial Narrow" charset="0"/>
                <a:ea typeface="ＭＳ Ｐゴシック" charset="0"/>
                <a:cs typeface="ＭＳ Ｐゴシック" charset="0"/>
              </a:rPr>
              <a:t>by-result (out mode)</a:t>
            </a:r>
          </a:p>
          <a:p>
            <a:pPr lvl="1"/>
            <a:r>
              <a:rPr lang="en-US">
                <a:latin typeface="Arial Narrow" charset="0"/>
                <a:ea typeface="ＭＳ Ｐゴシック" charset="0"/>
              </a:rPr>
              <a:t>parameter is treated as local variable, no initialization</a:t>
            </a:r>
          </a:p>
          <a:p>
            <a:pPr lvl="1"/>
            <a:r>
              <a:rPr lang="en-US">
                <a:latin typeface="Arial Narrow" charset="0"/>
                <a:ea typeface="ＭＳ Ｐゴシック" charset="0"/>
              </a:rPr>
              <a:t>when function terminates, value of parameter is passed back to argument</a:t>
            </a:r>
          </a:p>
          <a:p>
            <a:pPr lvl="1"/>
            <a:endParaRPr lang="en-US">
              <a:latin typeface="Arial Narrow" charset="0"/>
              <a:ea typeface="ＭＳ Ｐゴシック" charset="0"/>
            </a:endParaRPr>
          </a:p>
          <a:p>
            <a:pPr lvl="1">
              <a:buFont typeface="Wingdings" charset="0"/>
              <a:buNone/>
            </a:pPr>
            <a:r>
              <a:rPr lang="en-US">
                <a:latin typeface="Arial Narrow" charset="0"/>
                <a:ea typeface="ＭＳ Ｐゴシック" charset="0"/>
              </a:rPr>
              <a:t>potential problems:		</a:t>
            </a:r>
            <a:r>
              <a:rPr lang="en-US" sz="1600">
                <a:solidFill>
                  <a:srgbClr val="FF0033"/>
                </a:solidFill>
                <a:latin typeface="Courier New" charset="0"/>
                <a:ea typeface="ＭＳ Ｐゴシック" charset="0"/>
              </a:rPr>
              <a:t>ReadValues(x, x);</a:t>
            </a:r>
          </a:p>
          <a:p>
            <a:pPr lvl="1">
              <a:buFont typeface="Wingdings" charset="0"/>
              <a:buNone/>
            </a:pPr>
            <a:r>
              <a:rPr lang="en-US" sz="1600">
                <a:solidFill>
                  <a:srgbClr val="FF0033"/>
                </a:solidFill>
                <a:latin typeface="Courier New" charset="0"/>
                <a:ea typeface="ＭＳ Ｐゴシック" charset="0"/>
              </a:rPr>
              <a:t>					</a:t>
            </a:r>
          </a:p>
          <a:p>
            <a:pPr lvl="1">
              <a:buFont typeface="Wingdings" charset="0"/>
              <a:buNone/>
            </a:pPr>
            <a:r>
              <a:rPr lang="en-US" sz="1600">
                <a:solidFill>
                  <a:srgbClr val="FF0033"/>
                </a:solidFill>
                <a:latin typeface="Courier New" charset="0"/>
                <a:ea typeface="ＭＳ Ｐゴシック" charset="0"/>
              </a:rPr>
              <a:t>					Update(list[GLOBAL]);</a:t>
            </a:r>
            <a:endParaRPr lang="en-US">
              <a:latin typeface="Arial Narrow" charset="0"/>
              <a:ea typeface="ＭＳ Ｐゴシック" charset="0"/>
            </a:endParaRPr>
          </a:p>
          <a:p>
            <a:endParaRPr lang="en-US" sz="1000">
              <a:latin typeface="Arial Narrow" charset="0"/>
              <a:ea typeface="ＭＳ Ｐゴシック" charset="0"/>
              <a:cs typeface="ＭＳ Ｐゴシック" charset="0"/>
            </a:endParaRPr>
          </a:p>
        </p:txBody>
      </p:sp>
      <p:sp>
        <p:nvSpPr>
          <p:cNvPr id="80900" name="Rectangle 4"/>
          <p:cNvSpPr>
            <a:spLocks noChangeArrowheads="1"/>
          </p:cNvSpPr>
          <p:nvPr/>
        </p:nvSpPr>
        <p:spPr bwMode="auto">
          <a:xfrm>
            <a:off x="685800" y="4038600"/>
            <a:ext cx="8702675" cy="2667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a:solidFill>
                  <a:schemeClr val="accent2"/>
                </a:solidFill>
                <a:latin typeface="Arial Narrow" charset="0"/>
              </a:rPr>
              <a:t>by-value-result (inout mode)</a:t>
            </a:r>
          </a:p>
          <a:p>
            <a:pPr marL="742950" lvl="1" indent="-285750">
              <a:spcBef>
                <a:spcPct val="20000"/>
              </a:spcBef>
              <a:buClr>
                <a:schemeClr val="tx1"/>
              </a:buClr>
              <a:buFont typeface="Wingdings" charset="0"/>
              <a:buChar char="§"/>
            </a:pPr>
            <a:r>
              <a:rPr lang="en-US" sz="2000">
                <a:latin typeface="Arial Narrow" charset="0"/>
              </a:rPr>
              <a:t>combination of by-value and by-result methods</a:t>
            </a:r>
          </a:p>
          <a:p>
            <a:pPr marL="742950" lvl="1" indent="-285750">
              <a:spcBef>
                <a:spcPct val="20000"/>
              </a:spcBef>
              <a:buClr>
                <a:schemeClr val="tx1"/>
              </a:buClr>
              <a:buFont typeface="Wingdings" charset="0"/>
              <a:buChar char="§"/>
            </a:pPr>
            <a:r>
              <a:rPr lang="en-US" sz="2000">
                <a:latin typeface="Arial Narrow" charset="0"/>
              </a:rPr>
              <a:t>treated as local variable, initialized to argument, passed back when done</a:t>
            </a:r>
          </a:p>
          <a:p>
            <a:pPr marL="742950" lvl="1" indent="-285750">
              <a:spcBef>
                <a:spcPct val="20000"/>
              </a:spcBef>
              <a:buClr>
                <a:schemeClr val="tx1"/>
              </a:buClr>
              <a:buFont typeface="Wingdings" charset="0"/>
              <a:buNone/>
            </a:pPr>
            <a:endParaRPr lang="en-US" sz="2000" i="1">
              <a:latin typeface="Arial Narrow" charset="0"/>
            </a:endParaRPr>
          </a:p>
          <a:p>
            <a:pPr marL="742950" lvl="1" indent="-285750">
              <a:spcBef>
                <a:spcPct val="20000"/>
              </a:spcBef>
              <a:buClr>
                <a:schemeClr val="tx1"/>
              </a:buClr>
              <a:buFont typeface="Wingdings" charset="0"/>
              <a:buNone/>
            </a:pPr>
            <a:r>
              <a:rPr lang="en-US" sz="2000">
                <a:latin typeface="Arial Narrow" charset="0"/>
              </a:rPr>
              <a:t>same potential problems as by-result</a:t>
            </a:r>
          </a:p>
          <a:p>
            <a:pPr marL="742950" lvl="1" indent="-285750">
              <a:spcBef>
                <a:spcPct val="20000"/>
              </a:spcBef>
              <a:buClr>
                <a:schemeClr val="tx1"/>
              </a:buClr>
              <a:buFont typeface="Wingdings" charset="0"/>
              <a:buNone/>
            </a:pPr>
            <a:endParaRPr lang="en-US" sz="2000">
              <a:latin typeface="Arial Narrow" charset="0"/>
            </a:endParaRPr>
          </a:p>
          <a:p>
            <a:pPr marL="742950" lvl="1" indent="-285750">
              <a:spcBef>
                <a:spcPct val="20000"/>
              </a:spcBef>
              <a:buClr>
                <a:schemeClr val="tx1"/>
              </a:buClr>
              <a:buFont typeface="Wingdings" charset="0"/>
              <a:buNone/>
            </a:pPr>
            <a:r>
              <a:rPr lang="en-US" sz="1800">
                <a:latin typeface="Arial Narrow" charset="0"/>
              </a:rPr>
              <a:t>used in ALGOL-W,  later versions of FORTRAN</a:t>
            </a: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090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80900">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80900">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80900">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8090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0"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4ECBB1B6-5BC4-0F46-8756-43B48C064EFB}" type="slidenum">
              <a:rPr lang="en-US" sz="1400">
                <a:solidFill>
                  <a:srgbClr val="FF0033"/>
                </a:solidFill>
                <a:latin typeface="Arial Narrow" charset="0"/>
              </a:rPr>
              <a:pPr/>
              <a:t>6</a:t>
            </a:fld>
            <a:endParaRPr lang="en-US" sz="1400">
              <a:solidFill>
                <a:srgbClr val="FF0033"/>
              </a:solidFill>
              <a:latin typeface="Arial Narrow" charset="0"/>
            </a:endParaRPr>
          </a:p>
        </p:txBody>
      </p:sp>
      <p:sp>
        <p:nvSpPr>
          <p:cNvPr id="2048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Parameter passing (cont.)</a:t>
            </a:r>
          </a:p>
        </p:txBody>
      </p:sp>
      <p:sp>
        <p:nvSpPr>
          <p:cNvPr id="20483" name="Rectangle 6"/>
          <p:cNvSpPr>
            <a:spLocks noChangeArrowheads="1"/>
          </p:cNvSpPr>
          <p:nvPr/>
        </p:nvSpPr>
        <p:spPr bwMode="auto">
          <a:xfrm>
            <a:off x="609600" y="1371600"/>
            <a:ext cx="8702675" cy="556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a:solidFill>
                  <a:schemeClr val="accent2"/>
                </a:solidFill>
                <a:latin typeface="Arial Narrow" charset="0"/>
              </a:rPr>
              <a:t>by-reference (inout mode)</a:t>
            </a:r>
          </a:p>
          <a:p>
            <a:pPr marL="742950" lvl="1" indent="-285750">
              <a:spcBef>
                <a:spcPct val="20000"/>
              </a:spcBef>
              <a:buClr>
                <a:schemeClr val="tx1"/>
              </a:buClr>
              <a:buFont typeface="Wingdings" charset="0"/>
              <a:buChar char="§"/>
            </a:pPr>
            <a:r>
              <a:rPr lang="en-US" sz="2000">
                <a:latin typeface="Arial Narrow" charset="0"/>
              </a:rPr>
              <a:t>instead of passing a value, pass an access path (i.e., reference to argument)</a:t>
            </a:r>
          </a:p>
          <a:p>
            <a:pPr marL="742950" lvl="1" indent="-285750">
              <a:spcBef>
                <a:spcPct val="20000"/>
              </a:spcBef>
              <a:buClr>
                <a:schemeClr val="tx1"/>
              </a:buClr>
              <a:buFont typeface="Wingdings" charset="0"/>
              <a:buChar char="§"/>
            </a:pPr>
            <a:endParaRPr lang="en-US" sz="2000">
              <a:latin typeface="Arial Narrow" charset="0"/>
            </a:endParaRPr>
          </a:p>
          <a:p>
            <a:pPr marL="742950" lvl="1" indent="-285750">
              <a:spcBef>
                <a:spcPct val="20000"/>
              </a:spcBef>
              <a:buClr>
                <a:schemeClr val="tx1"/>
              </a:buClr>
              <a:buFont typeface="Wingdings" charset="0"/>
              <a:buNone/>
            </a:pPr>
            <a:r>
              <a:rPr lang="en-US" sz="2000" i="1">
                <a:latin typeface="Arial Narrow" charset="0"/>
              </a:rPr>
              <a:t>advantage:</a:t>
            </a:r>
            <a:r>
              <a:rPr lang="en-US" sz="2000">
                <a:latin typeface="Arial Narrow" charset="0"/>
              </a:rPr>
              <a:t>       time and space efficient</a:t>
            </a:r>
          </a:p>
          <a:p>
            <a:pPr marL="742950" lvl="1" indent="-285750">
              <a:spcBef>
                <a:spcPct val="20000"/>
              </a:spcBef>
              <a:buClr>
                <a:schemeClr val="tx1"/>
              </a:buClr>
              <a:buFont typeface="Wingdings" charset="0"/>
              <a:buNone/>
            </a:pPr>
            <a:r>
              <a:rPr lang="en-US" sz="2000" i="1">
                <a:latin typeface="Arial Narrow" charset="0"/>
              </a:rPr>
              <a:t>disadvantage:</a:t>
            </a:r>
            <a:r>
              <a:rPr lang="en-US" sz="2000">
                <a:latin typeface="Arial Narrow" charset="0"/>
              </a:rPr>
              <a:t>  slower access to values (must dereference), alias confusion</a:t>
            </a:r>
          </a:p>
          <a:p>
            <a:pPr marL="742950" lvl="1" indent="-285750">
              <a:spcBef>
                <a:spcPct val="20000"/>
              </a:spcBef>
              <a:buClr>
                <a:schemeClr val="tx1"/>
              </a:buClr>
              <a:buFont typeface="Wingdings" charset="0"/>
              <a:buNone/>
            </a:pPr>
            <a:endParaRPr lang="en-US" sz="1600">
              <a:solidFill>
                <a:srgbClr val="FF0033"/>
              </a:solidFill>
              <a:latin typeface="Arial Narrow" charset="0"/>
            </a:endParaRPr>
          </a:p>
          <a:p>
            <a:pPr marL="742950" lvl="1" indent="-285750">
              <a:spcBef>
                <a:spcPct val="20000"/>
              </a:spcBef>
              <a:buClr>
                <a:schemeClr val="tx1"/>
              </a:buClr>
              <a:buFont typeface="Wingdings" charset="0"/>
              <a:buNone/>
            </a:pPr>
            <a:r>
              <a:rPr lang="en-US" sz="1400">
                <a:solidFill>
                  <a:srgbClr val="FF0033"/>
                </a:solidFill>
                <a:latin typeface="Courier New" charset="0"/>
              </a:rPr>
              <a:t>void IncrementBoth(int &amp; x, int &amp; y)		int a = 5;</a:t>
            </a:r>
          </a:p>
          <a:p>
            <a:pPr marL="742950" lvl="1" indent="-285750">
              <a:spcBef>
                <a:spcPct val="20000"/>
              </a:spcBef>
              <a:buClr>
                <a:schemeClr val="tx1"/>
              </a:buClr>
              <a:buFont typeface="Wingdings" charset="0"/>
              <a:buNone/>
            </a:pPr>
            <a:r>
              <a:rPr lang="en-US" sz="1400">
                <a:solidFill>
                  <a:srgbClr val="FF0033"/>
                </a:solidFill>
                <a:latin typeface="Courier New" charset="0"/>
              </a:rPr>
              <a:t>{							IncrementBoth(a, a);</a:t>
            </a:r>
          </a:p>
          <a:p>
            <a:pPr marL="742950" lvl="1" indent="-285750">
              <a:spcBef>
                <a:spcPct val="20000"/>
              </a:spcBef>
              <a:buClr>
                <a:schemeClr val="tx1"/>
              </a:buClr>
              <a:buFont typeface="Wingdings" charset="0"/>
              <a:buNone/>
            </a:pPr>
            <a:r>
              <a:rPr lang="en-US" sz="1400">
                <a:solidFill>
                  <a:srgbClr val="FF0033"/>
                </a:solidFill>
                <a:latin typeface="Courier New" charset="0"/>
              </a:rPr>
              <a:t>    x++;</a:t>
            </a:r>
          </a:p>
          <a:p>
            <a:pPr marL="742950" lvl="1" indent="-285750">
              <a:spcBef>
                <a:spcPct val="20000"/>
              </a:spcBef>
              <a:buClr>
                <a:schemeClr val="tx1"/>
              </a:buClr>
              <a:buFont typeface="Wingdings" charset="0"/>
              <a:buNone/>
            </a:pPr>
            <a:r>
              <a:rPr lang="en-US" sz="1400">
                <a:solidFill>
                  <a:srgbClr val="FF0033"/>
                </a:solidFill>
                <a:latin typeface="Courier New" charset="0"/>
              </a:rPr>
              <a:t>    y++;</a:t>
            </a:r>
          </a:p>
          <a:p>
            <a:pPr marL="742950" lvl="1" indent="-285750">
              <a:spcBef>
                <a:spcPct val="20000"/>
              </a:spcBef>
              <a:buClr>
                <a:schemeClr val="tx1"/>
              </a:buClr>
              <a:buFont typeface="Wingdings" charset="0"/>
              <a:buNone/>
            </a:pPr>
            <a:r>
              <a:rPr lang="en-US" sz="1400">
                <a:solidFill>
                  <a:srgbClr val="FF0033"/>
                </a:solidFill>
                <a:latin typeface="Courier New" charset="0"/>
              </a:rPr>
              <a:t>}</a:t>
            </a:r>
          </a:p>
          <a:p>
            <a:pPr marL="742950" lvl="1" indent="-285750">
              <a:spcBef>
                <a:spcPct val="20000"/>
              </a:spcBef>
              <a:buClr>
                <a:schemeClr val="tx1"/>
              </a:buClr>
              <a:buFont typeface="Wingdings" charset="0"/>
              <a:buNone/>
            </a:pPr>
            <a:endParaRPr lang="en-US" sz="1400">
              <a:solidFill>
                <a:srgbClr val="FF0033"/>
              </a:solidFill>
              <a:latin typeface="Courier New" charset="0"/>
            </a:endParaRPr>
          </a:p>
          <a:p>
            <a:pPr marL="742950" lvl="1" indent="-285750">
              <a:spcBef>
                <a:spcPct val="20000"/>
              </a:spcBef>
              <a:buClr>
                <a:schemeClr val="tx1"/>
              </a:buClr>
              <a:buFont typeface="Wingdings" charset="0"/>
              <a:buNone/>
            </a:pPr>
            <a:r>
              <a:rPr lang="en-US" sz="2000">
                <a:latin typeface="Arial Narrow" charset="0"/>
              </a:rPr>
              <a:t>requires care in implementation: arguments must be l-values (i.e., variables)</a:t>
            </a:r>
          </a:p>
          <a:p>
            <a:pPr marL="742950" lvl="1" indent="-285750">
              <a:spcBef>
                <a:spcPct val="20000"/>
              </a:spcBef>
              <a:buClr>
                <a:schemeClr val="tx1"/>
              </a:buClr>
              <a:buFont typeface="Wingdings" charset="0"/>
              <a:buNone/>
            </a:pPr>
            <a:endParaRPr lang="en-US" sz="1600">
              <a:latin typeface="Arial Narrow" charset="0"/>
            </a:endParaRPr>
          </a:p>
          <a:p>
            <a:pPr marL="742950" lvl="1" indent="-285750">
              <a:spcBef>
                <a:spcPct val="20000"/>
              </a:spcBef>
              <a:buClr>
                <a:schemeClr val="tx1"/>
              </a:buClr>
              <a:buFont typeface="Wingdings" charset="0"/>
              <a:buNone/>
            </a:pPr>
            <a:r>
              <a:rPr lang="en-US" sz="1800">
                <a:latin typeface="Arial Narrow" charset="0"/>
              </a:rPr>
              <a:t>used in early FORTRAN</a:t>
            </a:r>
          </a:p>
          <a:p>
            <a:pPr marL="742950" lvl="1" indent="-285750">
              <a:spcBef>
                <a:spcPct val="20000"/>
              </a:spcBef>
              <a:buClr>
                <a:schemeClr val="tx1"/>
              </a:buClr>
              <a:buFont typeface="Wingdings" charset="0"/>
              <a:buNone/>
            </a:pPr>
            <a:r>
              <a:rPr lang="en-US" sz="1800">
                <a:latin typeface="Arial Narrow" charset="0"/>
              </a:rPr>
              <a:t>can specify in C++, Pascal, Modula-2 </a:t>
            </a:r>
          </a:p>
          <a:p>
            <a:pPr marL="742950" lvl="1" indent="-285750">
              <a:spcBef>
                <a:spcPct val="20000"/>
              </a:spcBef>
              <a:buClr>
                <a:schemeClr val="tx1"/>
              </a:buClr>
              <a:buFont typeface="Wingdings" charset="0"/>
              <a:buNone/>
            </a:pPr>
            <a:r>
              <a:rPr lang="en-US" sz="1800" i="1">
                <a:latin typeface="Arial Narrow" charset="0"/>
              </a:rPr>
              <a:t>Java objects look like by-reference</a:t>
            </a:r>
          </a:p>
        </p:txBody>
      </p:sp>
      <p:sp>
        <p:nvSpPr>
          <p:cNvPr id="20484" name="Line 7">
            <a:extLst>
              <a:ext uri="{C183D7F6-B498-43B3-948B-1728B52AA6E4}">
                <adec:decorative xmlns:adec="http://schemas.microsoft.com/office/drawing/2017/decorative" val="1"/>
              </a:ext>
            </a:extLst>
          </p:cNvPr>
          <p:cNvSpPr>
            <a:spLocks noChangeShapeType="1"/>
          </p:cNvSpPr>
          <p:nvPr/>
        </p:nvSpPr>
        <p:spPr bwMode="auto">
          <a:xfrm>
            <a:off x="5562600" y="3581400"/>
            <a:ext cx="0" cy="1295400"/>
          </a:xfrm>
          <a:prstGeom prst="line">
            <a:avLst/>
          </a:prstGeom>
          <a:noFill/>
          <a:ln w="12700">
            <a:solidFill>
              <a:schemeClr val="tx2"/>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DB41F1E-DD51-9743-B96B-4A0E6F5625E5}" type="slidenum">
              <a:rPr lang="en-US" sz="1400">
                <a:solidFill>
                  <a:srgbClr val="FF0033"/>
                </a:solidFill>
                <a:latin typeface="Arial Narrow" charset="0"/>
              </a:rPr>
              <a:pPr/>
              <a:t>7</a:t>
            </a:fld>
            <a:endParaRPr lang="en-US" sz="1400">
              <a:solidFill>
                <a:srgbClr val="FF0033"/>
              </a:solidFill>
              <a:latin typeface="Arial Narrow" charset="0"/>
            </a:endParaRPr>
          </a:p>
        </p:txBody>
      </p:sp>
      <p:sp>
        <p:nvSpPr>
          <p:cNvPr id="2150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Parameter passing (cont.)</a:t>
            </a:r>
          </a:p>
        </p:txBody>
      </p:sp>
      <p:sp>
        <p:nvSpPr>
          <p:cNvPr id="21507" name="Rectangle 3"/>
          <p:cNvSpPr>
            <a:spLocks noChangeArrowheads="1"/>
          </p:cNvSpPr>
          <p:nvPr/>
        </p:nvSpPr>
        <p:spPr bwMode="auto">
          <a:xfrm>
            <a:off x="609600" y="1295400"/>
            <a:ext cx="8702675" cy="563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a:solidFill>
                  <a:schemeClr val="accent2"/>
                </a:solidFill>
                <a:latin typeface="Arial Narrow" charset="0"/>
              </a:rPr>
              <a:t>by-name (inout mode)</a:t>
            </a:r>
          </a:p>
          <a:p>
            <a:pPr marL="742950" lvl="1" indent="-285750">
              <a:spcBef>
                <a:spcPct val="20000"/>
              </a:spcBef>
              <a:buClr>
                <a:schemeClr val="tx1"/>
              </a:buClr>
              <a:buFont typeface="Wingdings" charset="0"/>
              <a:buChar char="§"/>
            </a:pPr>
            <a:r>
              <a:rPr lang="en-US" sz="2000">
                <a:latin typeface="Arial Narrow" charset="0"/>
              </a:rPr>
              <a:t>argument is textually substituted for parameter</a:t>
            </a:r>
          </a:p>
          <a:p>
            <a:pPr marL="742950" lvl="1" indent="-285750">
              <a:spcBef>
                <a:spcPct val="20000"/>
              </a:spcBef>
              <a:buClr>
                <a:schemeClr val="tx1"/>
              </a:buClr>
              <a:buFont typeface="Wingdings" charset="0"/>
              <a:buChar char="§"/>
            </a:pPr>
            <a:r>
              <a:rPr lang="en-US" sz="2000">
                <a:latin typeface="Arial Narrow" charset="0"/>
              </a:rPr>
              <a:t>form of the argument dictates behavior</a:t>
            </a:r>
          </a:p>
          <a:p>
            <a:pPr marL="1143000" lvl="2" indent="-228600">
              <a:spcBef>
                <a:spcPct val="20000"/>
              </a:spcBef>
              <a:buClr>
                <a:schemeClr val="tx1"/>
              </a:buClr>
              <a:buFont typeface="Wingdings" charset="0"/>
              <a:buNone/>
            </a:pPr>
            <a:r>
              <a:rPr lang="en-US" sz="1800">
                <a:latin typeface="Arial Narrow" charset="0"/>
              </a:rPr>
              <a:t>if argument is a:  	variable </a:t>
            </a:r>
            <a:r>
              <a:rPr lang="en-US" sz="1800">
                <a:latin typeface="Arial Narrow" charset="0"/>
                <a:sym typeface="Wingdings" charset="0"/>
              </a:rPr>
              <a:t> by-reference</a:t>
            </a:r>
          </a:p>
          <a:p>
            <a:pPr marL="1143000" lvl="2" indent="-228600">
              <a:spcBef>
                <a:spcPct val="20000"/>
              </a:spcBef>
              <a:buClr>
                <a:schemeClr val="tx1"/>
              </a:buClr>
              <a:buFont typeface="Wingdings" charset="0"/>
              <a:buNone/>
            </a:pPr>
            <a:r>
              <a:rPr lang="en-US" sz="1800">
                <a:latin typeface="Arial Narrow" charset="0"/>
                <a:sym typeface="Wingdings" charset="0"/>
              </a:rPr>
              <a:t>			constant  by-value</a:t>
            </a:r>
          </a:p>
          <a:p>
            <a:pPr marL="1143000" lvl="2" indent="-228600">
              <a:spcBef>
                <a:spcPct val="20000"/>
              </a:spcBef>
              <a:buClr>
                <a:schemeClr val="tx1"/>
              </a:buClr>
              <a:buFont typeface="Wingdings" charset="0"/>
              <a:buNone/>
            </a:pPr>
            <a:r>
              <a:rPr lang="en-US" sz="1800">
                <a:latin typeface="Arial Narrow" charset="0"/>
                <a:sym typeface="Wingdings" charset="0"/>
              </a:rPr>
              <a:t>			array element or expression  ???</a:t>
            </a:r>
            <a:endParaRPr lang="en-US" sz="1800">
              <a:latin typeface="Arial Narrow" charset="0"/>
            </a:endParaRPr>
          </a:p>
          <a:p>
            <a:pPr marL="742950" lvl="1" indent="-285750">
              <a:spcBef>
                <a:spcPct val="20000"/>
              </a:spcBef>
              <a:buClr>
                <a:schemeClr val="tx1"/>
              </a:buClr>
              <a:buFont typeface="Wingdings" charset="0"/>
              <a:buChar char="§"/>
            </a:pPr>
            <a:endParaRPr lang="en-US" sz="1600">
              <a:solidFill>
                <a:srgbClr val="FF0033"/>
              </a:solidFill>
              <a:latin typeface="Arial Narrow" charset="0"/>
            </a:endParaRPr>
          </a:p>
          <a:p>
            <a:pPr marL="1143000" lvl="2" indent="-228600">
              <a:spcBef>
                <a:spcPct val="20000"/>
              </a:spcBef>
              <a:buClr>
                <a:schemeClr val="tx1"/>
              </a:buClr>
              <a:buFont typeface="Wingdings" charset="0"/>
              <a:buNone/>
            </a:pPr>
            <a:r>
              <a:rPr lang="en-US" sz="1200">
                <a:solidFill>
                  <a:srgbClr val="FF0033"/>
                </a:solidFill>
                <a:latin typeface="Courier New" charset="0"/>
              </a:rPr>
              <a:t>real procedure SUM(real ADDER, int INDEX, int LENGTH);	</a:t>
            </a:r>
          </a:p>
          <a:p>
            <a:pPr marL="1143000" lvl="2" indent="-228600">
              <a:spcBef>
                <a:spcPct val="20000"/>
              </a:spcBef>
              <a:buClr>
                <a:schemeClr val="tx1"/>
              </a:buClr>
              <a:buFont typeface="Wingdings" charset="0"/>
              <a:buNone/>
            </a:pPr>
            <a:r>
              <a:rPr lang="en-US" sz="1200">
                <a:solidFill>
                  <a:srgbClr val="FF0033"/>
                </a:solidFill>
                <a:latin typeface="Courier New" charset="0"/>
              </a:rPr>
              <a:t>begin						</a:t>
            </a:r>
          </a:p>
          <a:p>
            <a:pPr marL="1143000" lvl="2" indent="-228600">
              <a:spcBef>
                <a:spcPct val="20000"/>
              </a:spcBef>
              <a:buClr>
                <a:schemeClr val="tx1"/>
              </a:buClr>
              <a:buFont typeface="Wingdings" charset="0"/>
              <a:buNone/>
            </a:pPr>
            <a:r>
              <a:rPr lang="en-US" sz="1200">
                <a:solidFill>
                  <a:srgbClr val="FF0033"/>
                </a:solidFill>
                <a:latin typeface="Courier New" charset="0"/>
              </a:rPr>
              <a:t>    real TEMPSUM := 0;</a:t>
            </a:r>
          </a:p>
          <a:p>
            <a:pPr marL="1143000" lvl="2" indent="-228600">
              <a:spcBef>
                <a:spcPct val="20000"/>
              </a:spcBef>
              <a:buClr>
                <a:schemeClr val="tx1"/>
              </a:buClr>
              <a:buFont typeface="Wingdings" charset="0"/>
              <a:buNone/>
            </a:pPr>
            <a:r>
              <a:rPr lang="en-US" sz="1200">
                <a:solidFill>
                  <a:srgbClr val="FF0033"/>
                </a:solidFill>
                <a:latin typeface="Courier New" charset="0"/>
              </a:rPr>
              <a:t>    for INDEX := 1 step 1 until LENGTH do</a:t>
            </a:r>
          </a:p>
          <a:p>
            <a:pPr marL="1143000" lvl="2" indent="-228600">
              <a:spcBef>
                <a:spcPct val="20000"/>
              </a:spcBef>
              <a:buClr>
                <a:schemeClr val="tx1"/>
              </a:buClr>
              <a:buFont typeface="Wingdings" charset="0"/>
              <a:buNone/>
            </a:pPr>
            <a:r>
              <a:rPr lang="en-US" sz="1200">
                <a:solidFill>
                  <a:srgbClr val="FF0033"/>
                </a:solidFill>
                <a:latin typeface="Courier New" charset="0"/>
              </a:rPr>
              <a:t>        TEMPSUM := TEMPSUM + ADDER;</a:t>
            </a:r>
          </a:p>
          <a:p>
            <a:pPr marL="1143000" lvl="2" indent="-228600">
              <a:spcBef>
                <a:spcPct val="20000"/>
              </a:spcBef>
              <a:buClr>
                <a:schemeClr val="tx1"/>
              </a:buClr>
              <a:buFont typeface="Wingdings" charset="0"/>
              <a:buNone/>
            </a:pPr>
            <a:r>
              <a:rPr lang="en-US" sz="1200">
                <a:solidFill>
                  <a:srgbClr val="FF0033"/>
                </a:solidFill>
                <a:latin typeface="Courier New" charset="0"/>
              </a:rPr>
              <a:t>    SUM := TEMPSUM;</a:t>
            </a:r>
          </a:p>
          <a:p>
            <a:pPr marL="1143000" lvl="2" indent="-228600">
              <a:spcBef>
                <a:spcPct val="20000"/>
              </a:spcBef>
              <a:buClr>
                <a:schemeClr val="tx1"/>
              </a:buClr>
              <a:buFont typeface="Wingdings" charset="0"/>
              <a:buNone/>
            </a:pPr>
            <a:r>
              <a:rPr lang="en-US" sz="1200">
                <a:solidFill>
                  <a:srgbClr val="FF0033"/>
                </a:solidFill>
                <a:latin typeface="Courier New" charset="0"/>
              </a:rPr>
              <a:t>end;</a:t>
            </a:r>
          </a:p>
          <a:p>
            <a:pPr marL="742950" lvl="1" indent="-285750">
              <a:spcBef>
                <a:spcPct val="20000"/>
              </a:spcBef>
              <a:buClr>
                <a:schemeClr val="tx1"/>
              </a:buClr>
              <a:buFont typeface="Wingdings" charset="0"/>
              <a:buNone/>
            </a:pPr>
            <a:endParaRPr lang="en-US" sz="1200">
              <a:solidFill>
                <a:srgbClr val="FF0033"/>
              </a:solidFill>
              <a:latin typeface="Courier New" charset="0"/>
            </a:endParaRPr>
          </a:p>
          <a:p>
            <a:pPr marL="742950" lvl="1" indent="-285750">
              <a:spcBef>
                <a:spcPct val="20000"/>
              </a:spcBef>
              <a:buClr>
                <a:schemeClr val="tx1"/>
              </a:buClr>
              <a:buFont typeface="Wingdings" charset="0"/>
              <a:buNone/>
            </a:pPr>
            <a:r>
              <a:rPr lang="en-US" sz="1400">
                <a:solidFill>
                  <a:srgbClr val="FF0033"/>
                </a:solidFill>
                <a:latin typeface="Courier New" charset="0"/>
              </a:rPr>
              <a:t>SUM(X, I, 100) 		</a:t>
            </a:r>
            <a:r>
              <a:rPr lang="en-US" sz="1400">
                <a:solidFill>
                  <a:srgbClr val="FF0033"/>
                </a:solidFill>
                <a:latin typeface="Courier New" charset="0"/>
                <a:sym typeface="Wingdings" charset="0"/>
              </a:rPr>
              <a:t>	100 * X</a:t>
            </a:r>
          </a:p>
          <a:p>
            <a:pPr marL="742950" lvl="1" indent="-285750">
              <a:spcBef>
                <a:spcPct val="20000"/>
              </a:spcBef>
              <a:buClr>
                <a:schemeClr val="tx1"/>
              </a:buClr>
              <a:buFont typeface="Wingdings" charset="0"/>
              <a:buNone/>
            </a:pPr>
            <a:r>
              <a:rPr lang="en-US" sz="1400">
                <a:solidFill>
                  <a:srgbClr val="FF0033"/>
                </a:solidFill>
                <a:latin typeface="Courier New" charset="0"/>
                <a:sym typeface="Wingdings" charset="0"/>
              </a:rPr>
              <a:t>SUM(A[I], I, 100)			A[1] + . . . + A[100]</a:t>
            </a:r>
          </a:p>
          <a:p>
            <a:pPr marL="742950" lvl="1" indent="-285750">
              <a:spcBef>
                <a:spcPct val="20000"/>
              </a:spcBef>
              <a:buClr>
                <a:schemeClr val="tx1"/>
              </a:buClr>
              <a:buFont typeface="Wingdings" charset="0"/>
              <a:buNone/>
            </a:pPr>
            <a:r>
              <a:rPr lang="en-US" sz="1400">
                <a:solidFill>
                  <a:srgbClr val="FF0033"/>
                </a:solidFill>
                <a:latin typeface="Courier New" charset="0"/>
                <a:sym typeface="Wingdings" charset="0"/>
              </a:rPr>
              <a:t>SUM[A[I]*A[I], I, 100)		A[1]</a:t>
            </a:r>
            <a:r>
              <a:rPr lang="en-US" sz="1400" baseline="30000">
                <a:solidFill>
                  <a:srgbClr val="FF0033"/>
                </a:solidFill>
                <a:latin typeface="Courier New" charset="0"/>
                <a:sym typeface="Wingdings" charset="0"/>
              </a:rPr>
              <a:t>2</a:t>
            </a:r>
            <a:r>
              <a:rPr lang="en-US" sz="1400">
                <a:solidFill>
                  <a:srgbClr val="FF0033"/>
                </a:solidFill>
                <a:latin typeface="Courier New" charset="0"/>
                <a:sym typeface="Wingdings" charset="0"/>
              </a:rPr>
              <a:t> + . . . + A[100]</a:t>
            </a:r>
            <a:r>
              <a:rPr lang="en-US" sz="1400" baseline="30000">
                <a:solidFill>
                  <a:srgbClr val="FF0033"/>
                </a:solidFill>
                <a:latin typeface="Courier New" charset="0"/>
                <a:sym typeface="Wingdings" charset="0"/>
              </a:rPr>
              <a:t>2</a:t>
            </a:r>
            <a:endParaRPr lang="en-US" sz="1400">
              <a:solidFill>
                <a:srgbClr val="FF0033"/>
              </a:solidFill>
              <a:latin typeface="Courier New" charset="0"/>
            </a:endParaRPr>
          </a:p>
          <a:p>
            <a:pPr marL="742950" lvl="1" indent="-285750">
              <a:spcBef>
                <a:spcPct val="20000"/>
              </a:spcBef>
              <a:buClr>
                <a:schemeClr val="tx1"/>
              </a:buClr>
              <a:buFont typeface="Wingdings" charset="0"/>
              <a:buNone/>
            </a:pPr>
            <a:endParaRPr lang="en-US" sz="1400">
              <a:solidFill>
                <a:srgbClr val="FF0033"/>
              </a:solidFill>
              <a:latin typeface="Courier New" charset="0"/>
            </a:endParaRPr>
          </a:p>
          <a:p>
            <a:pPr marL="742950" lvl="1" indent="-285750">
              <a:spcBef>
                <a:spcPct val="20000"/>
              </a:spcBef>
              <a:buClr>
                <a:schemeClr val="tx1"/>
              </a:buClr>
              <a:buFont typeface="Wingdings" charset="0"/>
              <a:buChar char="§"/>
            </a:pPr>
            <a:r>
              <a:rPr lang="en-US" sz="2000">
                <a:latin typeface="Arial Narrow" charset="0"/>
              </a:rPr>
              <a:t>flexible but tricky – used in ALGOL 60, replaced with by-reference in ALGOL 68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B52B6AA-AB3F-7643-B72E-11B73483ABBF}" type="slidenum">
              <a:rPr lang="en-US" sz="1400">
                <a:solidFill>
                  <a:srgbClr val="FF0033"/>
                </a:solidFill>
                <a:latin typeface="Arial Narrow" charset="0"/>
              </a:rPr>
              <a:pPr/>
              <a:t>8</a:t>
            </a:fld>
            <a:endParaRPr lang="en-US" sz="1400">
              <a:solidFill>
                <a:srgbClr val="FF0033"/>
              </a:solidFill>
              <a:latin typeface="Arial Narrow" charset="0"/>
            </a:endParaRPr>
          </a:p>
        </p:txBody>
      </p:sp>
      <p:sp>
        <p:nvSpPr>
          <p:cNvPr id="2253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Parameters in Ada</a:t>
            </a:r>
          </a:p>
        </p:txBody>
      </p:sp>
      <p:sp>
        <p:nvSpPr>
          <p:cNvPr id="22531" name="Rectangle 3"/>
          <p:cNvSpPr>
            <a:spLocks noGrp="1" noChangeArrowheads="1"/>
          </p:cNvSpPr>
          <p:nvPr>
            <p:ph type="body" idx="1"/>
          </p:nvPr>
        </p:nvSpPr>
        <p:spPr/>
        <p:txBody>
          <a:bodyPr/>
          <a:lstStyle/>
          <a:p>
            <a:endParaRPr lang="en-US">
              <a:latin typeface="Arial Narrow" charset="0"/>
              <a:ea typeface="ＭＳ Ｐゴシック" charset="0"/>
              <a:cs typeface="ＭＳ Ｐゴシック" charset="0"/>
            </a:endParaRPr>
          </a:p>
          <a:p>
            <a:r>
              <a:rPr lang="en-US">
                <a:latin typeface="Arial Narrow" charset="0"/>
                <a:ea typeface="ＭＳ Ｐゴシック" charset="0"/>
                <a:cs typeface="ＭＳ Ｐゴシック" charset="0"/>
              </a:rPr>
              <a:t>in Ada, programmer specifies parameter mode</a:t>
            </a:r>
          </a:p>
          <a:p>
            <a:pPr lvl="1"/>
            <a:r>
              <a:rPr lang="en-US">
                <a:latin typeface="Arial Narrow" charset="0"/>
                <a:ea typeface="ＭＳ Ｐゴシック" charset="0"/>
              </a:rPr>
              <a:t>implementation method is determined by the compiler</a:t>
            </a:r>
          </a:p>
          <a:p>
            <a:pPr lvl="1"/>
            <a:endParaRPr lang="en-US">
              <a:latin typeface="Arial Narrow" charset="0"/>
              <a:ea typeface="ＭＳ Ｐゴシック" charset="0"/>
            </a:endParaRPr>
          </a:p>
          <a:p>
            <a:pPr lvl="1">
              <a:buFont typeface="Wingdings" charset="0"/>
              <a:buNone/>
            </a:pPr>
            <a:r>
              <a:rPr lang="en-US">
                <a:latin typeface="Arial Narrow" charset="0"/>
                <a:ea typeface="ＭＳ Ｐゴシック" charset="0"/>
              </a:rPr>
              <a:t>in			</a:t>
            </a:r>
            <a:r>
              <a:rPr lang="en-US">
                <a:latin typeface="Arial Narrow" charset="0"/>
                <a:ea typeface="ＭＳ Ｐゴシック" charset="0"/>
                <a:sym typeface="Wingdings" charset="0"/>
              </a:rPr>
              <a:t>  by-value</a:t>
            </a:r>
          </a:p>
          <a:p>
            <a:pPr lvl="1">
              <a:buFont typeface="Wingdings" charset="0"/>
              <a:buNone/>
            </a:pPr>
            <a:r>
              <a:rPr lang="en-US">
                <a:latin typeface="Arial Narrow" charset="0"/>
                <a:ea typeface="ＭＳ Ｐゴシック" charset="0"/>
                <a:sym typeface="Wingdings" charset="0"/>
              </a:rPr>
              <a:t>out		  by-result</a:t>
            </a:r>
          </a:p>
          <a:p>
            <a:pPr lvl="1">
              <a:buFont typeface="Wingdings" charset="0"/>
              <a:buNone/>
            </a:pPr>
            <a:r>
              <a:rPr lang="en-US">
                <a:latin typeface="Arial Narrow" charset="0"/>
                <a:ea typeface="ＭＳ Ｐゴシック" charset="0"/>
                <a:sym typeface="Wingdings" charset="0"/>
              </a:rPr>
              <a:t>inout		  by-value-result (for non-structured types)</a:t>
            </a:r>
          </a:p>
          <a:p>
            <a:pPr lvl="1">
              <a:buFont typeface="Wingdings" charset="0"/>
              <a:buNone/>
            </a:pPr>
            <a:r>
              <a:rPr lang="en-US">
                <a:latin typeface="Arial Narrow" charset="0"/>
                <a:ea typeface="ＭＳ Ｐゴシック" charset="0"/>
                <a:sym typeface="Wingdings" charset="0"/>
              </a:rPr>
              <a:t>			  by-value-result </a:t>
            </a:r>
            <a:r>
              <a:rPr lang="en-US" i="1">
                <a:latin typeface="Arial Narrow" charset="0"/>
                <a:ea typeface="ＭＳ Ｐゴシック" charset="0"/>
                <a:sym typeface="Wingdings" charset="0"/>
              </a:rPr>
              <a:t>or</a:t>
            </a:r>
            <a:r>
              <a:rPr lang="en-US">
                <a:latin typeface="Arial Narrow" charset="0"/>
                <a:ea typeface="ＭＳ Ｐゴシック" charset="0"/>
                <a:sym typeface="Wingdings" charset="0"/>
              </a:rPr>
              <a:t> by-reference (for structured types)</a:t>
            </a:r>
          </a:p>
          <a:p>
            <a:pPr lvl="2"/>
            <a:endParaRPr lang="en-US">
              <a:latin typeface="Arial Narrow" charset="0"/>
              <a:ea typeface="ＭＳ Ｐゴシック" charset="0"/>
              <a:sym typeface="Wingdings" charset="0"/>
            </a:endParaRPr>
          </a:p>
          <a:p>
            <a:pPr lvl="1"/>
            <a:r>
              <a:rPr lang="en-US">
                <a:latin typeface="Arial Narrow" charset="0"/>
                <a:ea typeface="ＭＳ Ｐゴシック" charset="0"/>
              </a:rPr>
              <a:t>choice of inout method for structured types is implementation dependent</a:t>
            </a:r>
          </a:p>
          <a:p>
            <a:pPr lvl="2"/>
            <a:endParaRPr lang="en-US" i="1">
              <a:latin typeface="Arial Narrow" charset="0"/>
              <a:ea typeface="ＭＳ Ｐゴシック" charset="0"/>
            </a:endParaRPr>
          </a:p>
          <a:p>
            <a:pPr lvl="1">
              <a:buFont typeface="Wingdings" charset="0"/>
              <a:buNone/>
            </a:pPr>
            <a:r>
              <a:rPr lang="en-US" i="1">
                <a:latin typeface="Arial Narrow" charset="0"/>
                <a:ea typeface="ＭＳ Ｐゴシック" charset="0"/>
              </a:rPr>
              <a:t>	DANGER:</a:t>
            </a:r>
            <a:r>
              <a:rPr lang="en-US">
                <a:latin typeface="Arial Narrow" charset="0"/>
                <a:ea typeface="ＭＳ Ｐゴシック" charset="0"/>
              </a:rPr>
              <a:t>  </a:t>
            </a:r>
            <a:r>
              <a:rPr lang="en-US" sz="1800">
                <a:solidFill>
                  <a:srgbClr val="FF0033"/>
                </a:solidFill>
                <a:latin typeface="Courier New" charset="0"/>
                <a:ea typeface="ＭＳ Ｐゴシック" charset="0"/>
              </a:rPr>
              <a:t>IncrementBoth(a, a)</a:t>
            </a:r>
            <a:r>
              <a:rPr lang="en-US">
                <a:latin typeface="Arial Narrow" charset="0"/>
                <a:ea typeface="ＭＳ Ｐゴシック" charset="0"/>
              </a:rPr>
              <a:t> yields different results for each method!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Number Placeholder 5"/>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97B37C4-F73B-A24C-83F0-100D7E0F97FB}" type="slidenum">
              <a:rPr lang="en-US" sz="1400">
                <a:solidFill>
                  <a:srgbClr val="FF0033"/>
                </a:solidFill>
                <a:latin typeface="Arial Narrow" charset="0"/>
              </a:rPr>
              <a:pPr/>
              <a:t>9</a:t>
            </a:fld>
            <a:endParaRPr lang="en-US" sz="1400">
              <a:solidFill>
                <a:srgbClr val="FF0033"/>
              </a:solidFill>
              <a:latin typeface="Arial Narrow" charset="0"/>
            </a:endParaRPr>
          </a:p>
        </p:txBody>
      </p:sp>
      <p:sp>
        <p:nvSpPr>
          <p:cNvPr id="23554"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Parameters in Java</a:t>
            </a:r>
          </a:p>
        </p:txBody>
      </p:sp>
      <p:sp>
        <p:nvSpPr>
          <p:cNvPr id="23555" name="Rectangle 3"/>
          <p:cNvSpPr>
            <a:spLocks noGrp="1" noChangeArrowheads="1"/>
          </p:cNvSpPr>
          <p:nvPr>
            <p:ph type="body" idx="1"/>
          </p:nvPr>
        </p:nvSpPr>
        <p:spPr>
          <a:xfrm>
            <a:off x="685800" y="1219200"/>
            <a:ext cx="8702675" cy="5638800"/>
          </a:xfrm>
        </p:spPr>
        <p:txBody>
          <a:bodyPr/>
          <a:lstStyle/>
          <a:p>
            <a:pPr>
              <a:lnSpc>
                <a:spcPct val="80000"/>
              </a:lnSpc>
            </a:pPr>
            <a:r>
              <a:rPr lang="en-US" dirty="0">
                <a:latin typeface="Arial Narrow" charset="0"/>
                <a:ea typeface="ＭＳ Ｐゴシック" charset="0"/>
                <a:cs typeface="ＭＳ Ｐゴシック" charset="0"/>
              </a:rPr>
              <a:t>parameter passing is by-value, but looks like by-reference for objects</a:t>
            </a:r>
          </a:p>
          <a:p>
            <a:pPr lvl="1">
              <a:lnSpc>
                <a:spcPct val="80000"/>
              </a:lnSpc>
            </a:pPr>
            <a:r>
              <a:rPr lang="en-US" dirty="0">
                <a:latin typeface="Arial Narrow" charset="0"/>
                <a:ea typeface="ＭＳ Ｐゴシック" charset="0"/>
              </a:rPr>
              <a:t>recall, Java objects are implemented as pointers to dynamic data</a:t>
            </a:r>
          </a:p>
          <a:p>
            <a:pPr lvl="2">
              <a:lnSpc>
                <a:spcPct val="100000"/>
              </a:lnSpc>
              <a:buClr>
                <a:schemeClr val="tx1"/>
              </a:buClr>
              <a:buFont typeface="Wingdings" charset="0"/>
              <a:buNone/>
            </a:pPr>
            <a:endParaRPr lang="en-US" sz="1400" dirty="0">
              <a:solidFill>
                <a:srgbClr val="FF0033"/>
              </a:solidFill>
              <a:latin typeface="Courier New" charset="0"/>
              <a:ea typeface="ＭＳ Ｐゴシック" charset="0"/>
            </a:endParaRPr>
          </a:p>
          <a:p>
            <a:pPr lvl="1">
              <a:buFont typeface="Wingdings" charset="0"/>
              <a:buNone/>
            </a:pPr>
            <a:r>
              <a:rPr lang="en-US" sz="1400" dirty="0">
                <a:solidFill>
                  <a:srgbClr val="FF0033"/>
                </a:solidFill>
                <a:latin typeface="Courier New" charset="0"/>
                <a:ea typeface="ＭＳ Ｐゴシック" charset="0"/>
              </a:rPr>
              <a:t>public void </a:t>
            </a:r>
            <a:r>
              <a:rPr lang="en-US" sz="1400" dirty="0" err="1">
                <a:solidFill>
                  <a:srgbClr val="FF0033"/>
                </a:solidFill>
                <a:latin typeface="Courier New" charset="0"/>
                <a:ea typeface="ＭＳ Ｐゴシック" charset="0"/>
              </a:rPr>
              <a:t>messWith</a:t>
            </a:r>
            <a:r>
              <a:rPr lang="en-US" sz="1400" dirty="0">
                <a:solidFill>
                  <a:srgbClr val="FF0033"/>
                </a:solidFill>
                <a:latin typeface="Courier New" charset="0"/>
                <a:ea typeface="ＭＳ Ｐゴシック" charset="0"/>
              </a:rPr>
              <a:t>(</a:t>
            </a:r>
            <a:r>
              <a:rPr lang="en-US" sz="1400" dirty="0" err="1">
                <a:solidFill>
                  <a:srgbClr val="FF0033"/>
                </a:solidFill>
                <a:latin typeface="Courier New" charset="0"/>
                <a:ea typeface="ＭＳ Ｐゴシック" charset="0"/>
              </a:rPr>
              <a:t>ArrayList</a:t>
            </a:r>
            <a:r>
              <a:rPr lang="en-US" sz="1400" dirty="0">
                <a:solidFill>
                  <a:srgbClr val="FF0033"/>
                </a:solidFill>
                <a:latin typeface="Courier New" charset="0"/>
                <a:ea typeface="ＭＳ Ｐゴシック" charset="0"/>
              </a:rPr>
              <a:t>&lt;String&gt; </a:t>
            </a:r>
            <a:r>
              <a:rPr lang="en-US" sz="1400" dirty="0" err="1">
                <a:solidFill>
                  <a:srgbClr val="FF0033"/>
                </a:solidFill>
                <a:latin typeface="Courier New" charset="0"/>
                <a:ea typeface="ＭＳ Ｐゴシック" charset="0"/>
              </a:rPr>
              <a:t>lst</a:t>
            </a:r>
            <a:r>
              <a:rPr lang="en-US" sz="1400" dirty="0">
                <a:solidFill>
                  <a:srgbClr val="FF0033"/>
                </a:solidFill>
                <a:latin typeface="Courier New" charset="0"/>
                <a:ea typeface="ＭＳ Ｐゴシック" charset="0"/>
              </a:rPr>
              <a:t>)	</a:t>
            </a:r>
          </a:p>
          <a:p>
            <a:pPr lvl="1">
              <a:buFont typeface="Wingdings" charset="0"/>
              <a:buNone/>
            </a:pPr>
            <a:r>
              <a:rPr lang="en-US" sz="1400" dirty="0">
                <a:solidFill>
                  <a:srgbClr val="FF0033"/>
                </a:solidFill>
                <a:latin typeface="Courier New" charset="0"/>
                <a:ea typeface="ＭＳ Ｐゴシック" charset="0"/>
              </a:rPr>
              <a:t>{						</a:t>
            </a:r>
          </a:p>
          <a:p>
            <a:pPr lvl="1">
              <a:buFont typeface="Wingdings" charset="0"/>
              <a:buNone/>
            </a:pPr>
            <a:r>
              <a:rPr lang="en-US" sz="1400" dirty="0">
                <a:solidFill>
                  <a:srgbClr val="FF0033"/>
                </a:solidFill>
                <a:latin typeface="Courier New" charset="0"/>
                <a:ea typeface="ＭＳ Ｐゴシック" charset="0"/>
              </a:rPr>
              <a:t>    </a:t>
            </a:r>
            <a:r>
              <a:rPr lang="en-US" sz="1400" dirty="0" err="1">
                <a:solidFill>
                  <a:srgbClr val="FF0033"/>
                </a:solidFill>
                <a:latin typeface="Courier New" charset="0"/>
                <a:ea typeface="ＭＳ Ｐゴシック" charset="0"/>
              </a:rPr>
              <a:t>lst.add</a:t>
            </a:r>
            <a:r>
              <a:rPr lang="en-US" sz="1400" dirty="0">
                <a:solidFill>
                  <a:srgbClr val="FF0033"/>
                </a:solidFill>
                <a:latin typeface="Courier New" charset="0"/>
                <a:ea typeface="ＭＳ Ｐゴシック" charset="0"/>
              </a:rPr>
              <a:t>(</a:t>
            </a:r>
            <a:r>
              <a:rPr lang="ja-JP" altLang="en-US" sz="1400">
                <a:solidFill>
                  <a:srgbClr val="FF0033"/>
                </a:solidFill>
                <a:latin typeface="Courier New" charset="0"/>
                <a:ea typeface="ＭＳ Ｐゴシック" charset="0"/>
              </a:rPr>
              <a:t>”</a:t>
            </a:r>
            <a:r>
              <a:rPr lang="en-US" altLang="ja-JP" sz="1400" dirty="0">
                <a:solidFill>
                  <a:srgbClr val="FF0033"/>
                </a:solidFill>
                <a:latin typeface="Courier New" charset="0"/>
                <a:ea typeface="ＭＳ Ｐゴシック" charset="0"/>
              </a:rPr>
              <a:t>A</a:t>
            </a:r>
            <a:r>
              <a:rPr lang="ja-JP" altLang="en-US" sz="1400">
                <a:solidFill>
                  <a:srgbClr val="FF0033"/>
                </a:solidFill>
                <a:latin typeface="Courier New" charset="0"/>
                <a:ea typeface="ＭＳ Ｐゴシック" charset="0"/>
              </a:rPr>
              <a:t>”</a:t>
            </a:r>
            <a:r>
              <a:rPr lang="en-US" altLang="ja-JP" sz="1400" dirty="0">
                <a:solidFill>
                  <a:srgbClr val="FF0033"/>
                </a:solidFill>
                <a:latin typeface="Courier New" charset="0"/>
                <a:ea typeface="ＭＳ Ｐゴシック" charset="0"/>
              </a:rPr>
              <a:t>);</a:t>
            </a:r>
          </a:p>
          <a:p>
            <a:pPr lvl="1">
              <a:buFont typeface="Wingdings" charset="0"/>
              <a:buNone/>
            </a:pPr>
            <a:r>
              <a:rPr lang="en-US" sz="1400" dirty="0">
                <a:solidFill>
                  <a:srgbClr val="FF0033"/>
                </a:solidFill>
                <a:latin typeface="Courier New" charset="0"/>
                <a:ea typeface="ＭＳ Ｐゴシック" charset="0"/>
              </a:rPr>
              <a:t>    . . .</a:t>
            </a:r>
          </a:p>
          <a:p>
            <a:pPr lvl="1">
              <a:buFont typeface="Wingdings" charset="0"/>
              <a:buNone/>
            </a:pPr>
            <a:r>
              <a:rPr lang="en-US" sz="1400" dirty="0">
                <a:solidFill>
                  <a:srgbClr val="FF0033"/>
                </a:solidFill>
                <a:latin typeface="Courier New" charset="0"/>
                <a:ea typeface="ＭＳ Ｐゴシック" charset="0"/>
              </a:rPr>
              <a:t>    </a:t>
            </a:r>
            <a:r>
              <a:rPr lang="en-US" sz="1400" dirty="0" err="1">
                <a:solidFill>
                  <a:srgbClr val="FF0033"/>
                </a:solidFill>
                <a:latin typeface="Courier New" charset="0"/>
                <a:ea typeface="ＭＳ Ｐゴシック" charset="0"/>
              </a:rPr>
              <a:t>lst</a:t>
            </a:r>
            <a:r>
              <a:rPr lang="en-US" sz="1400" dirty="0">
                <a:solidFill>
                  <a:srgbClr val="FF0033"/>
                </a:solidFill>
                <a:latin typeface="Courier New" charset="0"/>
                <a:ea typeface="ＭＳ Ｐゴシック" charset="0"/>
              </a:rPr>
              <a:t> = new </a:t>
            </a:r>
            <a:r>
              <a:rPr lang="en-US" sz="1400" dirty="0" err="1">
                <a:solidFill>
                  <a:srgbClr val="FF0033"/>
                </a:solidFill>
                <a:latin typeface="Courier New" charset="0"/>
                <a:ea typeface="ＭＳ Ｐゴシック" charset="0"/>
              </a:rPr>
              <a:t>ArrayList</a:t>
            </a:r>
            <a:r>
              <a:rPr lang="en-US" sz="1400" dirty="0">
                <a:solidFill>
                  <a:srgbClr val="FF0033"/>
                </a:solidFill>
                <a:latin typeface="Courier New" charset="0"/>
                <a:ea typeface="ＭＳ Ｐゴシック" charset="0"/>
              </a:rPr>
              <a:t>&lt;String&gt;();</a:t>
            </a:r>
          </a:p>
          <a:p>
            <a:pPr lvl="1">
              <a:buFont typeface="Wingdings" charset="0"/>
              <a:buNone/>
            </a:pPr>
            <a:r>
              <a:rPr lang="en-US" sz="1400" dirty="0">
                <a:solidFill>
                  <a:srgbClr val="FF0033"/>
                </a:solidFill>
                <a:latin typeface="Courier New" charset="0"/>
                <a:ea typeface="ＭＳ Ｐゴシック" charset="0"/>
              </a:rPr>
              <a:t>}</a:t>
            </a:r>
          </a:p>
          <a:p>
            <a:pPr lvl="1">
              <a:buFont typeface="Wingdings" charset="0"/>
              <a:buNone/>
            </a:pPr>
            <a:r>
              <a:rPr lang="en-US" sz="1400" dirty="0">
                <a:solidFill>
                  <a:srgbClr val="FF0033"/>
                </a:solidFill>
                <a:latin typeface="Courier New" charset="0"/>
                <a:ea typeface="ＭＳ Ｐゴシック" charset="0"/>
              </a:rPr>
              <a:t>    </a:t>
            </a:r>
          </a:p>
          <a:p>
            <a:pPr>
              <a:lnSpc>
                <a:spcPct val="80000"/>
              </a:lnSpc>
            </a:pPr>
            <a:endParaRPr lang="en-US" sz="1600" dirty="0">
              <a:solidFill>
                <a:srgbClr val="FF0033"/>
              </a:solidFill>
              <a:latin typeface="Courier New" charset="0"/>
              <a:ea typeface="ＭＳ Ｐゴシック" charset="0"/>
              <a:cs typeface="ＭＳ Ｐゴシック" charset="0"/>
            </a:endParaRPr>
          </a:p>
          <a:p>
            <a:pPr lvl="1">
              <a:lnSpc>
                <a:spcPct val="60000"/>
              </a:lnSpc>
              <a:buFont typeface="Wingdings" charset="0"/>
              <a:buNone/>
            </a:pPr>
            <a:r>
              <a:rPr lang="en-US" sz="1400" dirty="0" err="1">
                <a:solidFill>
                  <a:srgbClr val="FF0033"/>
                </a:solidFill>
                <a:latin typeface="Courier New" charset="0"/>
                <a:ea typeface="ＭＳ Ｐゴシック" charset="0"/>
              </a:rPr>
              <a:t>ArrayList</a:t>
            </a:r>
            <a:r>
              <a:rPr lang="en-US" sz="1400" dirty="0">
                <a:solidFill>
                  <a:srgbClr val="FF0033"/>
                </a:solidFill>
                <a:latin typeface="Courier New" charset="0"/>
                <a:ea typeface="ＭＳ Ｐゴシック" charset="0"/>
              </a:rPr>
              <a:t>&lt;String&gt; words = new </a:t>
            </a:r>
            <a:r>
              <a:rPr lang="en-US" sz="1400" dirty="0" err="1">
                <a:solidFill>
                  <a:srgbClr val="FF0033"/>
                </a:solidFill>
                <a:latin typeface="Courier New" charset="0"/>
                <a:ea typeface="ＭＳ Ｐゴシック" charset="0"/>
              </a:rPr>
              <a:t>ArrayList</a:t>
            </a:r>
            <a:r>
              <a:rPr lang="en-US" sz="1400" dirty="0">
                <a:solidFill>
                  <a:srgbClr val="FF0033"/>
                </a:solidFill>
                <a:latin typeface="Courier New" charset="0"/>
                <a:ea typeface="ＭＳ Ｐゴシック" charset="0"/>
              </a:rPr>
              <a:t>&lt;String&gt;(5);</a:t>
            </a:r>
          </a:p>
          <a:p>
            <a:pPr lvl="1">
              <a:lnSpc>
                <a:spcPct val="60000"/>
              </a:lnSpc>
              <a:buFont typeface="Wingdings" charset="0"/>
              <a:buNone/>
            </a:pPr>
            <a:endParaRPr lang="en-US" sz="1400" dirty="0">
              <a:solidFill>
                <a:srgbClr val="FF0033"/>
              </a:solidFill>
              <a:latin typeface="Courier New" charset="0"/>
              <a:ea typeface="ＭＳ Ｐゴシック" charset="0"/>
            </a:endParaRPr>
          </a:p>
          <a:p>
            <a:pPr lvl="1">
              <a:lnSpc>
                <a:spcPct val="60000"/>
              </a:lnSpc>
              <a:buFont typeface="Wingdings" charset="0"/>
              <a:buNone/>
            </a:pPr>
            <a:r>
              <a:rPr lang="en-US" sz="1400" dirty="0" err="1">
                <a:solidFill>
                  <a:srgbClr val="FF0033"/>
                </a:solidFill>
                <a:latin typeface="Courier New" charset="0"/>
                <a:ea typeface="ＭＳ Ｐゴシック" charset="0"/>
              </a:rPr>
              <a:t>messWith</a:t>
            </a:r>
            <a:r>
              <a:rPr lang="en-US" sz="1400" dirty="0">
                <a:solidFill>
                  <a:srgbClr val="FF0033"/>
                </a:solidFill>
                <a:latin typeface="Courier New" charset="0"/>
                <a:ea typeface="ＭＳ Ｐゴシック" charset="0"/>
              </a:rPr>
              <a:t>(words);			</a:t>
            </a:r>
          </a:p>
          <a:p>
            <a:pPr lvl="2">
              <a:lnSpc>
                <a:spcPct val="60000"/>
              </a:lnSpc>
            </a:pPr>
            <a:r>
              <a:rPr lang="en-US" sz="1400" dirty="0">
                <a:solidFill>
                  <a:srgbClr val="FF0033"/>
                </a:solidFill>
                <a:latin typeface="Courier New" charset="0"/>
                <a:ea typeface="ＭＳ Ｐゴシック" charset="0"/>
              </a:rPr>
              <a:t>					</a:t>
            </a:r>
            <a:r>
              <a:rPr lang="en-US" sz="1400" dirty="0">
                <a:latin typeface="Courier New" charset="0"/>
                <a:ea typeface="ＭＳ Ｐゴシック" charset="0"/>
              </a:rPr>
              <a:t>words</a:t>
            </a:r>
          </a:p>
          <a:p>
            <a:pPr lvl="2">
              <a:lnSpc>
                <a:spcPct val="60000"/>
              </a:lnSpc>
            </a:pPr>
            <a:r>
              <a:rPr lang="en-US" sz="1400" dirty="0">
                <a:solidFill>
                  <a:srgbClr val="FF0033"/>
                </a:solidFill>
                <a:latin typeface="Courier New" charset="0"/>
                <a:ea typeface="ＭＳ Ｐゴシック" charset="0"/>
              </a:rPr>
              <a:t>							</a:t>
            </a:r>
            <a:r>
              <a:rPr lang="en-US" sz="1400" dirty="0">
                <a:latin typeface="Courier New" charset="0"/>
                <a:ea typeface="ＭＳ Ｐゴシック" charset="0"/>
              </a:rPr>
              <a:t>size = 0</a:t>
            </a:r>
          </a:p>
          <a:p>
            <a:pPr lvl="2">
              <a:lnSpc>
                <a:spcPct val="60000"/>
              </a:lnSpc>
            </a:pPr>
            <a:r>
              <a:rPr lang="en-US" sz="1400" dirty="0">
                <a:latin typeface="Courier New" charset="0"/>
                <a:ea typeface="ＭＳ Ｐゴシック" charset="0"/>
              </a:rPr>
              <a:t>	</a:t>
            </a:r>
          </a:p>
          <a:p>
            <a:pPr lvl="2">
              <a:lnSpc>
                <a:spcPct val="60000"/>
              </a:lnSpc>
            </a:pPr>
            <a:r>
              <a:rPr lang="en-US" sz="1400" dirty="0">
                <a:latin typeface="Courier New" charset="0"/>
                <a:ea typeface="ＭＳ Ｐゴシック" charset="0"/>
              </a:rPr>
              <a:t>							capacity = 5</a:t>
            </a:r>
            <a:endParaRPr lang="en-US" sz="1400" dirty="0">
              <a:latin typeface="Arial Narrow" charset="0"/>
              <a:ea typeface="ＭＳ Ｐゴシック" charset="0"/>
            </a:endParaRPr>
          </a:p>
          <a:p>
            <a:pPr lvl="1">
              <a:lnSpc>
                <a:spcPct val="80000"/>
              </a:lnSpc>
              <a:buFont typeface="Wingdings" charset="0"/>
              <a:buNone/>
            </a:pPr>
            <a:endParaRPr lang="en-US" dirty="0">
              <a:latin typeface="Arial Narrow" charset="0"/>
              <a:ea typeface="ＭＳ Ｐゴシック" charset="0"/>
            </a:endParaRPr>
          </a:p>
          <a:p>
            <a:pPr lvl="1">
              <a:lnSpc>
                <a:spcPct val="80000"/>
              </a:lnSpc>
              <a:buFont typeface="Wingdings" charset="0"/>
              <a:buNone/>
            </a:pPr>
            <a:r>
              <a:rPr lang="en-US" dirty="0">
                <a:latin typeface="Arial Narrow" charset="0"/>
                <a:ea typeface="ＭＳ Ｐゴシック" charset="0"/>
              </a:rPr>
              <a:t>when pass an object, by-value makes a copy (here, copies the pointer)</a:t>
            </a:r>
          </a:p>
          <a:p>
            <a:pPr lvl="1">
              <a:lnSpc>
                <a:spcPct val="80000"/>
              </a:lnSpc>
              <a:buFont typeface="Wingdings" charset="0"/>
              <a:buNone/>
            </a:pPr>
            <a:r>
              <a:rPr lang="en-US" dirty="0">
                <a:latin typeface="Arial Narrow" charset="0"/>
                <a:ea typeface="ＭＳ Ｐゴシック" charset="0"/>
              </a:rPr>
              <a:t>	pointer copy provides access to data fields, can change</a:t>
            </a:r>
          </a:p>
          <a:p>
            <a:pPr lvl="1">
              <a:lnSpc>
                <a:spcPct val="80000"/>
              </a:lnSpc>
              <a:buFont typeface="Wingdings" charset="0"/>
              <a:buNone/>
            </a:pPr>
            <a:r>
              <a:rPr lang="en-US" dirty="0">
                <a:latin typeface="Arial Narrow" charset="0"/>
                <a:ea typeface="ＭＳ Ｐゴシック" charset="0"/>
              </a:rPr>
              <a:t>	but, can'</a:t>
            </a:r>
            <a:r>
              <a:rPr lang="en-US" altLang="ja-JP" dirty="0">
                <a:latin typeface="Arial Narrow" charset="0"/>
                <a:ea typeface="ＭＳ Ｐゴシック" charset="0"/>
              </a:rPr>
              <a:t>t move the original</a:t>
            </a:r>
            <a:endParaRPr lang="en-US" dirty="0">
              <a:latin typeface="Arial Narrow" charset="0"/>
              <a:ea typeface="ＭＳ Ｐゴシック" charset="0"/>
            </a:endParaRPr>
          </a:p>
        </p:txBody>
      </p:sp>
      <p:grpSp>
        <p:nvGrpSpPr>
          <p:cNvPr id="3" name="Group 2" descr="Step3: When the method is called, memory for the parameter lst is created, which is a reference to the object also referenced by word.">
            <a:extLst>
              <a:ext uri="{FF2B5EF4-FFF2-40B4-BE49-F238E27FC236}">
                <a16:creationId xmlns:a16="http://schemas.microsoft.com/office/drawing/2014/main" id="{B38CC7A7-C1C2-2046-BA59-5AAEC98D3146}"/>
              </a:ext>
            </a:extLst>
          </p:cNvPr>
          <p:cNvGrpSpPr/>
          <p:nvPr/>
        </p:nvGrpSpPr>
        <p:grpSpPr>
          <a:xfrm>
            <a:off x="6019800" y="2255934"/>
            <a:ext cx="952500" cy="2011262"/>
            <a:chOff x="6153150" y="2484534"/>
            <a:chExt cx="952500" cy="2011262"/>
          </a:xfrm>
        </p:grpSpPr>
        <p:sp>
          <p:nvSpPr>
            <p:cNvPr id="17" name="Line 13">
              <a:extLst>
                <a:ext uri="{FF2B5EF4-FFF2-40B4-BE49-F238E27FC236}">
                  <a16:creationId xmlns:a16="http://schemas.microsoft.com/office/drawing/2014/main" id="{6A3D8C97-1FCA-5940-918C-38A9CF3F5F8D}"/>
                </a:ext>
              </a:extLst>
            </p:cNvPr>
            <p:cNvSpPr>
              <a:spLocks noChangeShapeType="1"/>
            </p:cNvSpPr>
            <p:nvPr/>
          </p:nvSpPr>
          <p:spPr bwMode="auto">
            <a:xfrm>
              <a:off x="6400800" y="2895599"/>
              <a:ext cx="533400" cy="1600197"/>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18" name="Rectangle 12">
              <a:extLst>
                <a:ext uri="{FF2B5EF4-FFF2-40B4-BE49-F238E27FC236}">
                  <a16:creationId xmlns:a16="http://schemas.microsoft.com/office/drawing/2014/main" id="{8C4B2381-3D37-2343-A0CF-A551339009C3}"/>
                </a:ext>
              </a:extLst>
            </p:cNvPr>
            <p:cNvSpPr>
              <a:spLocks noChangeArrowheads="1"/>
            </p:cNvSpPr>
            <p:nvPr/>
          </p:nvSpPr>
          <p:spPr bwMode="auto">
            <a:xfrm flipV="1">
              <a:off x="6286500" y="2781297"/>
              <a:ext cx="228600" cy="228604"/>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 name="TextBox 1">
              <a:extLst>
                <a:ext uri="{FF2B5EF4-FFF2-40B4-BE49-F238E27FC236}">
                  <a16:creationId xmlns:a16="http://schemas.microsoft.com/office/drawing/2014/main" id="{266849C1-1552-7649-AC87-7C53A23831F3}"/>
                </a:ext>
              </a:extLst>
            </p:cNvPr>
            <p:cNvSpPr txBox="1"/>
            <p:nvPr/>
          </p:nvSpPr>
          <p:spPr>
            <a:xfrm>
              <a:off x="6153150" y="2484534"/>
              <a:ext cx="952500" cy="307777"/>
            </a:xfrm>
            <a:prstGeom prst="rect">
              <a:avLst/>
            </a:prstGeom>
            <a:noFill/>
          </p:spPr>
          <p:txBody>
            <a:bodyPr wrap="square" rtlCol="0">
              <a:spAutoFit/>
            </a:bodyPr>
            <a:lstStyle/>
            <a:p>
              <a:r>
                <a:rPr lang="en-US" sz="1400" dirty="0" err="1">
                  <a:latin typeface="Courier New" panose="02070309020205020404" pitchFamily="49" charset="0"/>
                  <a:cs typeface="Courier New" panose="02070309020205020404" pitchFamily="49" charset="0"/>
                </a:rPr>
                <a:t>lst</a:t>
              </a:r>
              <a:endParaRPr lang="en-US" sz="1400" dirty="0">
                <a:latin typeface="Courier New" panose="02070309020205020404" pitchFamily="49" charset="0"/>
                <a:cs typeface="Courier New" panose="02070309020205020404" pitchFamily="49" charset="0"/>
              </a:endParaRPr>
            </a:p>
          </p:txBody>
        </p:sp>
      </p:grpSp>
      <p:grpSp>
        <p:nvGrpSpPr>
          <p:cNvPr id="6" name="Group 5" descr="Step 1: the variable word has memory allocated for it, a reference pointing to an ArrayList object.">
            <a:extLst>
              <a:ext uri="{FF2B5EF4-FFF2-40B4-BE49-F238E27FC236}">
                <a16:creationId xmlns:a16="http://schemas.microsoft.com/office/drawing/2014/main" id="{07C48B71-E9DF-4F81-2BED-F3D7BD855F5D}"/>
              </a:ext>
            </a:extLst>
          </p:cNvPr>
          <p:cNvGrpSpPr/>
          <p:nvPr/>
        </p:nvGrpSpPr>
        <p:grpSpPr>
          <a:xfrm>
            <a:off x="6076950" y="3810000"/>
            <a:ext cx="2400300" cy="1371600"/>
            <a:chOff x="6076950" y="3810000"/>
            <a:chExt cx="2400300" cy="1371600"/>
          </a:xfrm>
        </p:grpSpPr>
        <p:sp>
          <p:nvSpPr>
            <p:cNvPr id="23556" name="Rectangle 4"/>
            <p:cNvSpPr>
              <a:spLocks noChangeArrowheads="1"/>
            </p:cNvSpPr>
            <p:nvPr/>
          </p:nvSpPr>
          <p:spPr bwMode="auto">
            <a:xfrm>
              <a:off x="6877050" y="3810000"/>
              <a:ext cx="1600200" cy="1371600"/>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3557" name="Line 5"/>
            <p:cNvSpPr>
              <a:spLocks noChangeShapeType="1"/>
            </p:cNvSpPr>
            <p:nvPr/>
          </p:nvSpPr>
          <p:spPr bwMode="auto">
            <a:xfrm>
              <a:off x="6877050" y="4876800"/>
              <a:ext cx="1600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23558" name="Line 6"/>
            <p:cNvSpPr>
              <a:spLocks noChangeShapeType="1"/>
            </p:cNvSpPr>
            <p:nvPr/>
          </p:nvSpPr>
          <p:spPr bwMode="auto">
            <a:xfrm>
              <a:off x="6877050" y="4495800"/>
              <a:ext cx="16002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23559" name="Rectangle 7"/>
            <p:cNvSpPr>
              <a:spLocks noChangeArrowheads="1"/>
            </p:cNvSpPr>
            <p:nvPr/>
          </p:nvSpPr>
          <p:spPr bwMode="auto">
            <a:xfrm>
              <a:off x="7029450" y="4038600"/>
              <a:ext cx="1143000" cy="228600"/>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3560" name="Line 8"/>
            <p:cNvSpPr>
              <a:spLocks noChangeShapeType="1"/>
            </p:cNvSpPr>
            <p:nvPr/>
          </p:nvSpPr>
          <p:spPr bwMode="auto">
            <a:xfrm>
              <a:off x="7258050" y="4038600"/>
              <a:ext cx="0" cy="228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23561" name="Line 9"/>
            <p:cNvSpPr>
              <a:spLocks noChangeShapeType="1"/>
            </p:cNvSpPr>
            <p:nvPr/>
          </p:nvSpPr>
          <p:spPr bwMode="auto">
            <a:xfrm>
              <a:off x="7486650" y="4038600"/>
              <a:ext cx="0" cy="228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23562" name="Line 10"/>
            <p:cNvSpPr>
              <a:spLocks noChangeShapeType="1"/>
            </p:cNvSpPr>
            <p:nvPr/>
          </p:nvSpPr>
          <p:spPr bwMode="auto">
            <a:xfrm>
              <a:off x="7715250" y="4038600"/>
              <a:ext cx="0" cy="228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23563" name="Line 11"/>
            <p:cNvSpPr>
              <a:spLocks noChangeShapeType="1"/>
            </p:cNvSpPr>
            <p:nvPr/>
          </p:nvSpPr>
          <p:spPr bwMode="auto">
            <a:xfrm>
              <a:off x="7943850" y="4038600"/>
              <a:ext cx="0" cy="22860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a:lstStyle/>
            <a:p>
              <a:endParaRPr lang="en-US"/>
            </a:p>
          </p:txBody>
        </p:sp>
        <p:sp>
          <p:nvSpPr>
            <p:cNvPr id="23564" name="Rectangle 12"/>
            <p:cNvSpPr>
              <a:spLocks noChangeArrowheads="1"/>
            </p:cNvSpPr>
            <p:nvPr/>
          </p:nvSpPr>
          <p:spPr bwMode="auto">
            <a:xfrm>
              <a:off x="6076950" y="4381500"/>
              <a:ext cx="228600" cy="228600"/>
            </a:xfrm>
            <a:prstGeom prst="rect">
              <a:avLst/>
            </a:prstGeom>
            <a:noFill/>
            <a:ln w="12700">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3565" name="Line 13"/>
            <p:cNvSpPr>
              <a:spLocks noChangeShapeType="1"/>
            </p:cNvSpPr>
            <p:nvPr/>
          </p:nvSpPr>
          <p:spPr bwMode="auto">
            <a:xfrm>
              <a:off x="6191250" y="4495800"/>
              <a:ext cx="609600" cy="0"/>
            </a:xfrm>
            <a:prstGeom prst="line">
              <a:avLst/>
            </a:prstGeom>
            <a:noFill/>
            <a:ln w="12700">
              <a:solidFill>
                <a:schemeClr val="tx1"/>
              </a:solidFill>
              <a:round/>
              <a:headEnd type="none" w="sm" len="sm"/>
              <a:tailEnd type="triangle" w="sm" len="sm"/>
            </a:ln>
            <a:extLst>
              <a:ext uri="{909E8E84-426E-40dd-AFC4-6F175D3DCCD1}">
                <a14:hiddenFill xmlns="" xmlns:a14="http://schemas.microsoft.com/office/drawing/2010/main">
                  <a:noFill/>
                </a14:hiddenFill>
              </a:ext>
            </a:extLst>
          </p:spPr>
          <p:txBody>
            <a:bodyPr/>
            <a:lstStyle/>
            <a:p>
              <a:endParaRPr lang="en-US"/>
            </a:p>
          </p:txBody>
        </p:sp>
        <p:sp>
          <p:nvSpPr>
            <p:cNvPr id="22" name="TextBox 21">
              <a:extLst>
                <a:ext uri="{FF2B5EF4-FFF2-40B4-BE49-F238E27FC236}">
                  <a16:creationId xmlns:a16="http://schemas.microsoft.com/office/drawing/2014/main" id="{8ACCE0BF-6A50-6544-A977-084FE556ACFE}"/>
                </a:ext>
              </a:extLst>
            </p:cNvPr>
            <p:cNvSpPr txBox="1"/>
            <p:nvPr/>
          </p:nvSpPr>
          <p:spPr>
            <a:xfrm>
              <a:off x="6953251" y="4082534"/>
              <a:ext cx="533399" cy="184666"/>
            </a:xfrm>
            <a:prstGeom prst="rect">
              <a:avLst/>
            </a:prstGeom>
            <a:noFill/>
          </p:spPr>
          <p:txBody>
            <a:bodyPr wrap="square" rtlCol="0">
              <a:spAutoFit/>
            </a:bodyPr>
            <a:lstStyle/>
            <a:p>
              <a:endParaRPr lang="en-US" sz="600" dirty="0">
                <a:solidFill>
                  <a:schemeClr val="tx2"/>
                </a:solidFill>
                <a:latin typeface="Courier New" panose="02070309020205020404" pitchFamily="49" charset="0"/>
                <a:cs typeface="Courier New" panose="02070309020205020404" pitchFamily="49" charset="0"/>
              </a:endParaRPr>
            </a:p>
          </p:txBody>
        </p:sp>
      </p:grpSp>
      <p:grpSp>
        <p:nvGrpSpPr>
          <p:cNvPr id="10" name="Group 9" descr="Step 4: When lst is reassigned, its reference points to a new ArrayList object.">
            <a:extLst>
              <a:ext uri="{FF2B5EF4-FFF2-40B4-BE49-F238E27FC236}">
                <a16:creationId xmlns:a16="http://schemas.microsoft.com/office/drawing/2014/main" id="{B20014B7-B637-5243-AB4D-A237D4B7CEA4}"/>
              </a:ext>
            </a:extLst>
          </p:cNvPr>
          <p:cNvGrpSpPr/>
          <p:nvPr/>
        </p:nvGrpSpPr>
        <p:grpSpPr>
          <a:xfrm>
            <a:off x="6305550" y="1981200"/>
            <a:ext cx="2781300" cy="1066800"/>
            <a:chOff x="6438900" y="2209800"/>
            <a:chExt cx="2781300" cy="1066800"/>
          </a:xfrm>
        </p:grpSpPr>
        <p:sp>
          <p:nvSpPr>
            <p:cNvPr id="5" name="Rectangle 4">
              <a:extLst>
                <a:ext uri="{FF2B5EF4-FFF2-40B4-BE49-F238E27FC236}">
                  <a16:creationId xmlns:a16="http://schemas.microsoft.com/office/drawing/2014/main" id="{AA37F56F-095A-C543-AD97-A38535FB719A}"/>
                </a:ext>
              </a:extLst>
            </p:cNvPr>
            <p:cNvSpPr/>
            <p:nvPr/>
          </p:nvSpPr>
          <p:spPr bwMode="auto">
            <a:xfrm>
              <a:off x="8077200" y="2209800"/>
              <a:ext cx="1143000" cy="1066800"/>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cxnSp>
          <p:nvCxnSpPr>
            <p:cNvPr id="8" name="Straight Arrow Connector 7">
              <a:extLst>
                <a:ext uri="{FF2B5EF4-FFF2-40B4-BE49-F238E27FC236}">
                  <a16:creationId xmlns:a16="http://schemas.microsoft.com/office/drawing/2014/main" id="{722E350B-07A5-1141-A49B-99E0946FF088}"/>
                </a:ext>
              </a:extLst>
            </p:cNvPr>
            <p:cNvCxnSpPr>
              <a:endCxn id="5" idx="1"/>
            </p:cNvCxnSpPr>
            <p:nvPr/>
          </p:nvCxnSpPr>
          <p:spPr bwMode="auto">
            <a:xfrm flipV="1">
              <a:off x="6438900" y="2743200"/>
              <a:ext cx="1638300" cy="152399"/>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grpSp>
      <p:cxnSp>
        <p:nvCxnSpPr>
          <p:cNvPr id="11" name="Straight Connector 10">
            <a:extLst>
              <a:ext uri="{FF2B5EF4-FFF2-40B4-BE49-F238E27FC236}">
                <a16:creationId xmlns:a16="http://schemas.microsoft.com/office/drawing/2014/main" id="{A3A68A83-E9BA-F14E-F256-7F0ADCBF1116}"/>
              </a:ext>
              <a:ext uri="{C183D7F6-B498-43B3-948B-1728B52AA6E4}">
                <adec:decorative xmlns:adec="http://schemas.microsoft.com/office/drawing/2017/decorative" val="1"/>
              </a:ext>
            </a:extLst>
          </p:cNvPr>
          <p:cNvCxnSpPr/>
          <p:nvPr/>
        </p:nvCxnSpPr>
        <p:spPr bwMode="auto">
          <a:xfrm flipH="1">
            <a:off x="6381750" y="3200400"/>
            <a:ext cx="323850" cy="304800"/>
          </a:xfrm>
          <a:prstGeom prst="line">
            <a:avLst/>
          </a:prstGeom>
          <a:solidFill>
            <a:schemeClr val="accent1"/>
          </a:solidFill>
          <a:ln w="41275" cap="flat" cmpd="sng" algn="ctr">
            <a:solidFill>
              <a:schemeClr val="tx2"/>
            </a:solidFill>
            <a:prstDash val="solid"/>
            <a:round/>
            <a:headEnd type="none" w="sm" len="sm"/>
            <a:tailEnd type="none" w="sm" len="sm"/>
          </a:ln>
          <a:effectLst/>
        </p:spPr>
      </p:cxnSp>
      <p:sp>
        <p:nvSpPr>
          <p:cNvPr id="7" name="TextBox 6">
            <a:extLst>
              <a:ext uri="{FF2B5EF4-FFF2-40B4-BE49-F238E27FC236}">
                <a16:creationId xmlns:a16="http://schemas.microsoft.com/office/drawing/2014/main" id="{E02FF22A-419D-BDA5-9AD4-6D4C13ABE2E6}"/>
              </a:ext>
            </a:extLst>
          </p:cNvPr>
          <p:cNvSpPr txBox="1"/>
          <p:nvPr/>
        </p:nvSpPr>
        <p:spPr>
          <a:xfrm>
            <a:off x="6975231" y="4070057"/>
            <a:ext cx="457200" cy="215444"/>
          </a:xfrm>
          <a:prstGeom prst="rect">
            <a:avLst/>
          </a:prstGeom>
          <a:noFill/>
        </p:spPr>
        <p:txBody>
          <a:bodyPr wrap="square" rtlCol="0">
            <a:spAutoFit/>
          </a:bodyPr>
          <a:lstStyle/>
          <a:p>
            <a:r>
              <a:rPr lang="en-US" sz="800" dirty="0">
                <a:solidFill>
                  <a:srgbClr val="FF0000"/>
                </a:solidFill>
              </a:rPr>
              <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Blank Presentation">
  <a:themeElements>
    <a:clrScheme name="">
      <a:dk1>
        <a:srgbClr val="000000"/>
      </a:dk1>
      <a:lt1>
        <a:srgbClr val="FFFFFF"/>
      </a:lt1>
      <a:dk2>
        <a:srgbClr val="FF0033"/>
      </a:dk2>
      <a:lt2>
        <a:srgbClr val="969696"/>
      </a:lt2>
      <a:accent1>
        <a:srgbClr val="00CC99"/>
      </a:accent1>
      <a:accent2>
        <a:srgbClr val="3333CC"/>
      </a:accent2>
      <a:accent3>
        <a:srgbClr val="FFFFFF"/>
      </a:accent3>
      <a:accent4>
        <a:srgbClr val="000000"/>
      </a:accent4>
      <a:accent5>
        <a:srgbClr val="AAE2CA"/>
      </a:accent5>
      <a:accent6>
        <a:srgbClr val="2D2DB9"/>
      </a:accent6>
      <a:hlink>
        <a:srgbClr val="6699FF"/>
      </a:hlink>
      <a:folHlink>
        <a:srgbClr val="B2B2B2"/>
      </a:folHlink>
    </a:clrScheme>
    <a:fontScheme name="Blank Presentation">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1864</TotalTime>
  <Words>1710</Words>
  <Application>Microsoft Macintosh PowerPoint</Application>
  <PresentationFormat>Custom</PresentationFormat>
  <Paragraphs>304</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 Narrow</vt:lpstr>
      <vt:lpstr>Courier New</vt:lpstr>
      <vt:lpstr>Times New Roman</vt:lpstr>
      <vt:lpstr>Wingdings</vt:lpstr>
      <vt:lpstr>Blank Presentation</vt:lpstr>
      <vt:lpstr>VISIO</vt:lpstr>
      <vt:lpstr>CSC 533: Programming Languages  Spring 2026</vt:lpstr>
      <vt:lpstr>Procedural control</vt:lpstr>
      <vt:lpstr>Parameters</vt:lpstr>
      <vt:lpstr>Parameter passing</vt:lpstr>
      <vt:lpstr>Parameter passing (cont.)</vt:lpstr>
      <vt:lpstr>Parameter passing (cont.)</vt:lpstr>
      <vt:lpstr>Parameter passing (cont.)</vt:lpstr>
      <vt:lpstr>Parameters in Ada</vt:lpstr>
      <vt:lpstr>Parameters in Java</vt:lpstr>
      <vt:lpstr>Polymorphism</vt:lpstr>
      <vt:lpstr>Implementing subprograms</vt:lpstr>
      <vt:lpstr>Run-time stack</vt:lpstr>
      <vt:lpstr>Run-time stack (cont.)</vt:lpstr>
      <vt:lpstr>Run-time stack (cont.)</vt:lpstr>
      <vt:lpstr>In-class exercise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and History</dc:title>
  <dc:creator>Dave Reed</dc:creator>
  <cp:lastModifiedBy>Reed, Dave</cp:lastModifiedBy>
  <cp:revision>78</cp:revision>
  <cp:lastPrinted>2017-12-28T07:33:59Z</cp:lastPrinted>
  <dcterms:created xsi:type="dcterms:W3CDTF">2014-01-09T19:42:42Z</dcterms:created>
  <dcterms:modified xsi:type="dcterms:W3CDTF">2026-02-12T02:35:21Z</dcterms:modified>
</cp:coreProperties>
</file>