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handoutMasterIdLst>
    <p:handoutMasterId r:id="rId29"/>
  </p:handoutMasterIdLst>
  <p:sldIdLst>
    <p:sldId id="257" r:id="rId2"/>
    <p:sldId id="286" r:id="rId3"/>
    <p:sldId id="295" r:id="rId4"/>
    <p:sldId id="309" r:id="rId5"/>
    <p:sldId id="297" r:id="rId6"/>
    <p:sldId id="288" r:id="rId7"/>
    <p:sldId id="302" r:id="rId8"/>
    <p:sldId id="304" r:id="rId9"/>
    <p:sldId id="313" r:id="rId10"/>
    <p:sldId id="314" r:id="rId11"/>
    <p:sldId id="315" r:id="rId12"/>
    <p:sldId id="316" r:id="rId13"/>
    <p:sldId id="317" r:id="rId14"/>
    <p:sldId id="350" r:id="rId15"/>
    <p:sldId id="318" r:id="rId16"/>
    <p:sldId id="319" r:id="rId17"/>
    <p:sldId id="324" r:id="rId18"/>
    <p:sldId id="349" r:id="rId19"/>
    <p:sldId id="328" r:id="rId20"/>
    <p:sldId id="330" r:id="rId21"/>
    <p:sldId id="331" r:id="rId22"/>
    <p:sldId id="332" r:id="rId23"/>
    <p:sldId id="338" r:id="rId24"/>
    <p:sldId id="341" r:id="rId25"/>
    <p:sldId id="346" r:id="rId26"/>
    <p:sldId id="347" r:id="rId27"/>
  </p:sldIdLst>
  <p:sldSz cx="9601200" cy="7315200"/>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304">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0033"/>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286"/>
  </p:normalViewPr>
  <p:slideViewPr>
    <p:cSldViewPr>
      <p:cViewPr varScale="1">
        <p:scale>
          <a:sx n="109" d="100"/>
          <a:sy n="109" d="100"/>
        </p:scale>
        <p:origin x="808" y="184"/>
      </p:cViewPr>
      <p:guideLst>
        <p:guide orient="horz" pos="2304"/>
        <p:guide pos="30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atin typeface="Times New Roman"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atin typeface="Times New Roman"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7B2EA96D-62A5-EA47-A1E4-4F3DE8A67DB8}" type="slidenum">
              <a:rPr lang="en-US"/>
              <a:pPr>
                <a:defRPr/>
              </a:pPr>
              <a:t>‹#›</a:t>
            </a:fld>
            <a:endParaRPr lang="en-US"/>
          </a:p>
        </p:txBody>
      </p:sp>
    </p:spTree>
    <p:extLst>
      <p:ext uri="{BB962C8B-B14F-4D97-AF65-F5344CB8AC3E}">
        <p14:creationId xmlns:p14="http://schemas.microsoft.com/office/powerpoint/2010/main" val="254817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10212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31938" y="1200150"/>
            <a:ext cx="4251325" cy="3240088"/>
          </a:xfrm>
          <a:prstGeom prst="rect">
            <a:avLst/>
          </a:prstGeom>
          <a:noFill/>
          <a:ln w="12700">
            <a:solidFill>
              <a:prstClr val="black"/>
            </a:solidFill>
          </a:ln>
        </p:spPr>
      </p:sp>
      <p:sp>
        <p:nvSpPr>
          <p:cNvPr id="3" name="Notes Placeholder 2"/>
          <p:cNvSpPr>
            <a:spLocks noGrp="1"/>
          </p:cNvSpPr>
          <p:nvPr>
            <p:ph type="body" idx="1"/>
          </p:nvPr>
        </p:nvSpPr>
        <p:spPr>
          <a:xfrm>
            <a:off x="731838" y="4621213"/>
            <a:ext cx="5851525" cy="3779837"/>
          </a:xfrm>
          <a:prstGeom prst="rect">
            <a:avLst/>
          </a:prstGeom>
        </p:spPr>
        <p:txBody>
          <a:bodyPr/>
          <a:lstStyle/>
          <a:p>
            <a:endParaRPr lang="en-US" dirty="0"/>
          </a:p>
        </p:txBody>
      </p:sp>
    </p:spTree>
    <p:extLst>
      <p:ext uri="{BB962C8B-B14F-4D97-AF65-F5344CB8AC3E}">
        <p14:creationId xmlns:p14="http://schemas.microsoft.com/office/powerpoint/2010/main" val="2337162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subTitle" sz="quarter" idx="1"/>
          </p:nvPr>
        </p:nvSpPr>
        <p:spPr>
          <a:xfrm>
            <a:off x="1447800" y="3200400"/>
            <a:ext cx="6705600" cy="2819400"/>
          </a:xfrm>
        </p:spPr>
        <p:txBody>
          <a:bodyPr/>
          <a:lstStyle>
            <a:lvl1pPr marL="0" indent="0" algn="ctr">
              <a:defRPr/>
            </a:lvl1pPr>
          </a:lstStyle>
          <a:p>
            <a:r>
              <a:rPr lang="en-US"/>
              <a:t>Click to edit Master subtitle style</a:t>
            </a:r>
          </a:p>
        </p:txBody>
      </p:sp>
      <p:sp>
        <p:nvSpPr>
          <p:cNvPr id="3078" name="Rectangle 6"/>
          <p:cNvSpPr>
            <a:spLocks noGrp="1" noChangeArrowheads="1"/>
          </p:cNvSpPr>
          <p:nvPr>
            <p:ph type="ctrTitle" sz="quarter"/>
          </p:nvPr>
        </p:nvSpPr>
        <p:spPr>
          <a:xfrm>
            <a:off x="685800" y="838200"/>
            <a:ext cx="8229600" cy="2133600"/>
          </a:xfrm>
        </p:spPr>
        <p:txBody>
          <a:bodyPr/>
          <a:lstStyle>
            <a:lvl1pPr>
              <a:defRPr/>
            </a:lvl1pPr>
          </a:lstStyle>
          <a:p>
            <a:r>
              <a:rPr lang="en-US"/>
              <a:t>Click to edit Master title style</a:t>
            </a:r>
          </a:p>
        </p:txBody>
      </p:sp>
      <p:sp>
        <p:nvSpPr>
          <p:cNvPr id="4" name="Rectangle 3"/>
          <p:cNvSpPr>
            <a:spLocks noGrp="1" noChangeArrowheads="1"/>
          </p:cNvSpPr>
          <p:nvPr>
            <p:ph type="dt" sz="quarter" idx="10"/>
          </p:nvPr>
        </p:nvSpPr>
        <p:spPr/>
        <p:txBody>
          <a:bodyPr/>
          <a:lstStyle>
            <a:lvl1pPr>
              <a:defRPr/>
            </a:lvl1pPr>
          </a:lstStyle>
          <a:p>
            <a:pPr>
              <a:defRPr/>
            </a:pPr>
            <a:endParaRPr lang="en-US"/>
          </a:p>
        </p:txBody>
      </p:sp>
      <p:sp>
        <p:nvSpPr>
          <p:cNvPr id="5" name="Rectangle 4"/>
          <p:cNvSpPr>
            <a:spLocks noGrp="1" noChangeArrowheads="1"/>
          </p:cNvSpPr>
          <p:nvPr>
            <p:ph type="ftr" sz="quarter" idx="11"/>
          </p:nvPr>
        </p:nvSpPr>
        <p:spPr/>
        <p:txBody>
          <a:bodyPr/>
          <a:lstStyle>
            <a:lvl1pPr>
              <a:defRPr/>
            </a:lvl1pPr>
          </a:lstStyle>
          <a:p>
            <a:pPr>
              <a:defRPr/>
            </a:pPr>
            <a:endParaRPr lang="en-US"/>
          </a:p>
        </p:txBody>
      </p:sp>
      <p:sp>
        <p:nvSpPr>
          <p:cNvPr id="6" name="Rectangle 5"/>
          <p:cNvSpPr>
            <a:spLocks noGrp="1" noChangeArrowheads="1"/>
          </p:cNvSpPr>
          <p:nvPr>
            <p:ph type="sldNum" sz="quarter" idx="12"/>
          </p:nvPr>
        </p:nvSpPr>
        <p:spPr>
          <a:xfrm>
            <a:off x="6880225" y="6664325"/>
            <a:ext cx="2000250" cy="488950"/>
          </a:xfrm>
        </p:spPr>
        <p:txBody>
          <a:bodyPr/>
          <a:lstStyle>
            <a:lvl1pPr>
              <a:defRPr>
                <a:solidFill>
                  <a:schemeClr val="tx1"/>
                </a:solidFill>
                <a:latin typeface="Times New Roman" charset="0"/>
              </a:defRPr>
            </a:lvl1pPr>
          </a:lstStyle>
          <a:p>
            <a:pPr>
              <a:defRPr/>
            </a:pPr>
            <a:fld id="{B7F8E2E8-BEA5-3A4F-969C-2C5480D0DC6B}" type="slidenum">
              <a:rPr lang="en-US"/>
              <a:pPr>
                <a:defRPr/>
              </a:pPr>
              <a:t>‹#›</a:t>
            </a:fld>
            <a:endParaRPr lang="en-US"/>
          </a:p>
        </p:txBody>
      </p:sp>
    </p:spTree>
    <p:extLst>
      <p:ext uri="{BB962C8B-B14F-4D97-AF65-F5344CB8AC3E}">
        <p14:creationId xmlns:p14="http://schemas.microsoft.com/office/powerpoint/2010/main" val="3287027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67DA8B6A-5CFC-A040-A68E-8F58BFAF893F}" type="slidenum">
              <a:rPr lang="en-US"/>
              <a:pPr>
                <a:defRPr/>
              </a:pPr>
              <a:t>‹#›</a:t>
            </a:fld>
            <a:endParaRPr lang="en-US"/>
          </a:p>
        </p:txBody>
      </p:sp>
    </p:spTree>
    <p:extLst>
      <p:ext uri="{BB962C8B-B14F-4D97-AF65-F5344CB8AC3E}">
        <p14:creationId xmlns:p14="http://schemas.microsoft.com/office/powerpoint/2010/main" val="419273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8350" y="381000"/>
            <a:ext cx="2270125" cy="6248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381000"/>
            <a:ext cx="6661150" cy="624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575EE1BC-6D18-F140-8BAB-B10CBE3F7D1B}" type="slidenum">
              <a:rPr lang="en-US"/>
              <a:pPr>
                <a:defRPr/>
              </a:pPr>
              <a:t>‹#›</a:t>
            </a:fld>
            <a:endParaRPr lang="en-US"/>
          </a:p>
        </p:txBody>
      </p:sp>
    </p:spTree>
    <p:extLst>
      <p:ext uri="{BB962C8B-B14F-4D97-AF65-F5344CB8AC3E}">
        <p14:creationId xmlns:p14="http://schemas.microsoft.com/office/powerpoint/2010/main" val="3627006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9067800" cy="685800"/>
          </a:xfrm>
        </p:spPr>
        <p:txBody>
          <a:bodyPr/>
          <a:lstStyle/>
          <a:p>
            <a:r>
              <a:rPr lang="en-US"/>
              <a:t>Click to edit Master title style</a:t>
            </a:r>
          </a:p>
        </p:txBody>
      </p:sp>
      <p:sp>
        <p:nvSpPr>
          <p:cNvPr id="3" name="Text Placeholder 2"/>
          <p:cNvSpPr>
            <a:spLocks noGrp="1"/>
          </p:cNvSpPr>
          <p:nvPr>
            <p:ph type="body" sz="half" idx="1"/>
          </p:nvPr>
        </p:nvSpPr>
        <p:spPr>
          <a:xfrm>
            <a:off x="685800" y="1219200"/>
            <a:ext cx="4275138"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3345C47-48C3-C245-B3AA-003734DAF7D4}" type="slidenum">
              <a:rPr lang="en-US"/>
              <a:pPr>
                <a:defRPr/>
              </a:pPr>
              <a:t>‹#›</a:t>
            </a:fld>
            <a:endParaRPr lang="en-US"/>
          </a:p>
        </p:txBody>
      </p:sp>
    </p:spTree>
    <p:extLst>
      <p:ext uri="{BB962C8B-B14F-4D97-AF65-F5344CB8AC3E}">
        <p14:creationId xmlns:p14="http://schemas.microsoft.com/office/powerpoint/2010/main" val="164118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90F841E9-7B7C-3547-A716-4FE757F8CCC4}" type="slidenum">
              <a:rPr lang="en-US"/>
              <a:pPr>
                <a:defRPr/>
              </a:pPr>
              <a:t>‹#›</a:t>
            </a:fld>
            <a:endParaRPr lang="en-US"/>
          </a:p>
        </p:txBody>
      </p:sp>
    </p:spTree>
    <p:extLst>
      <p:ext uri="{BB962C8B-B14F-4D97-AF65-F5344CB8AC3E}">
        <p14:creationId xmlns:p14="http://schemas.microsoft.com/office/powerpoint/2010/main" val="57304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825" y="4700588"/>
            <a:ext cx="8161338"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58825" y="3100388"/>
            <a:ext cx="8161338"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endParaRPr lang="en-US"/>
          </a:p>
        </p:txBody>
      </p:sp>
      <p:sp>
        <p:nvSpPr>
          <p:cNvPr id="5" name="Rectangle 4"/>
          <p:cNvSpPr>
            <a:spLocks noGrp="1" noChangeArrowheads="1"/>
          </p:cNvSpPr>
          <p:nvPr>
            <p:ph type="ftr" sz="quarter" idx="11"/>
          </p:nvPr>
        </p:nvSpPr>
        <p:spPr>
          <a:ln/>
        </p:spPr>
        <p:txBody>
          <a:bodyPr/>
          <a:lstStyle>
            <a:lvl1pPr>
              <a:defRPr/>
            </a:lvl1pPr>
          </a:lstStyle>
          <a:p>
            <a:pPr>
              <a:defRPr/>
            </a:pPr>
            <a:endParaRPr lang="en-US"/>
          </a:p>
        </p:txBody>
      </p:sp>
      <p:sp>
        <p:nvSpPr>
          <p:cNvPr id="6" name="Rectangle 5"/>
          <p:cNvSpPr>
            <a:spLocks noGrp="1" noChangeArrowheads="1"/>
          </p:cNvSpPr>
          <p:nvPr>
            <p:ph type="sldNum" sz="quarter" idx="12"/>
          </p:nvPr>
        </p:nvSpPr>
        <p:spPr>
          <a:ln/>
        </p:spPr>
        <p:txBody>
          <a:bodyPr/>
          <a:lstStyle>
            <a:lvl1pPr>
              <a:defRPr/>
            </a:lvl1pPr>
          </a:lstStyle>
          <a:p>
            <a:pPr>
              <a:defRPr/>
            </a:pPr>
            <a:fld id="{0CF64779-E161-2047-83EF-25A4A0A01E50}" type="slidenum">
              <a:rPr lang="en-US"/>
              <a:pPr>
                <a:defRPr/>
              </a:pPr>
              <a:t>‹#›</a:t>
            </a:fld>
            <a:endParaRPr lang="en-US"/>
          </a:p>
        </p:txBody>
      </p:sp>
    </p:spTree>
    <p:extLst>
      <p:ext uri="{BB962C8B-B14F-4D97-AF65-F5344CB8AC3E}">
        <p14:creationId xmlns:p14="http://schemas.microsoft.com/office/powerpoint/2010/main" val="132215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19200"/>
            <a:ext cx="4275138"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338" y="1219200"/>
            <a:ext cx="4275137"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ABD3ABDA-F111-784C-929B-4D5ADE8B5837}" type="slidenum">
              <a:rPr lang="en-US"/>
              <a:pPr>
                <a:defRPr/>
              </a:pPr>
              <a:t>‹#›</a:t>
            </a:fld>
            <a:endParaRPr lang="en-US"/>
          </a:p>
        </p:txBody>
      </p:sp>
    </p:spTree>
    <p:extLst>
      <p:ext uri="{BB962C8B-B14F-4D97-AF65-F5344CB8AC3E}">
        <p14:creationId xmlns:p14="http://schemas.microsoft.com/office/powerpoint/2010/main" val="2376771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3688"/>
            <a:ext cx="8642350"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79425" y="1636713"/>
            <a:ext cx="4243388"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79425" y="2319338"/>
            <a:ext cx="4243388"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636713"/>
            <a:ext cx="4244975"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319338"/>
            <a:ext cx="4244975"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noChangeArrowheads="1"/>
          </p:cNvSpPr>
          <p:nvPr>
            <p:ph type="dt" sz="half" idx="10"/>
          </p:nvPr>
        </p:nvSpPr>
        <p:spPr>
          <a:ln/>
        </p:spPr>
        <p:txBody>
          <a:bodyPr/>
          <a:lstStyle>
            <a:lvl1pPr>
              <a:defRPr/>
            </a:lvl1pPr>
          </a:lstStyle>
          <a:p>
            <a:pPr>
              <a:defRPr/>
            </a:pPr>
            <a:endParaRPr lang="en-US"/>
          </a:p>
        </p:txBody>
      </p:sp>
      <p:sp>
        <p:nvSpPr>
          <p:cNvPr id="8" name="Rectangle 4"/>
          <p:cNvSpPr>
            <a:spLocks noGrp="1" noChangeArrowheads="1"/>
          </p:cNvSpPr>
          <p:nvPr>
            <p:ph type="ftr" sz="quarter" idx="11"/>
          </p:nvPr>
        </p:nvSpPr>
        <p:spPr>
          <a:ln/>
        </p:spPr>
        <p:txBody>
          <a:bodyPr/>
          <a:lstStyle>
            <a:lvl1pPr>
              <a:defRPr/>
            </a:lvl1pPr>
          </a:lstStyle>
          <a:p>
            <a:pPr>
              <a:defRPr/>
            </a:pPr>
            <a:endParaRPr lang="en-US"/>
          </a:p>
        </p:txBody>
      </p:sp>
      <p:sp>
        <p:nvSpPr>
          <p:cNvPr id="9" name="Rectangle 5"/>
          <p:cNvSpPr>
            <a:spLocks noGrp="1" noChangeArrowheads="1"/>
          </p:cNvSpPr>
          <p:nvPr>
            <p:ph type="sldNum" sz="quarter" idx="12"/>
          </p:nvPr>
        </p:nvSpPr>
        <p:spPr>
          <a:ln/>
        </p:spPr>
        <p:txBody>
          <a:bodyPr/>
          <a:lstStyle>
            <a:lvl1pPr>
              <a:defRPr/>
            </a:lvl1pPr>
          </a:lstStyle>
          <a:p>
            <a:pPr>
              <a:defRPr/>
            </a:pPr>
            <a:fld id="{E136836B-39B6-AD4A-A45D-D5B32A24C716}" type="slidenum">
              <a:rPr lang="en-US"/>
              <a:pPr>
                <a:defRPr/>
              </a:pPr>
              <a:t>‹#›</a:t>
            </a:fld>
            <a:endParaRPr lang="en-US"/>
          </a:p>
        </p:txBody>
      </p:sp>
    </p:spTree>
    <p:extLst>
      <p:ext uri="{BB962C8B-B14F-4D97-AF65-F5344CB8AC3E}">
        <p14:creationId xmlns:p14="http://schemas.microsoft.com/office/powerpoint/2010/main" val="142815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p:cNvSpPr>
            <a:spLocks noGrp="1" noChangeArrowheads="1"/>
          </p:cNvSpPr>
          <p:nvPr>
            <p:ph type="dt" sz="half" idx="10"/>
          </p:nvPr>
        </p:nvSpPr>
        <p:spPr>
          <a:ln/>
        </p:spPr>
        <p:txBody>
          <a:bodyPr/>
          <a:lstStyle>
            <a:lvl1pPr>
              <a:defRPr/>
            </a:lvl1pPr>
          </a:lstStyle>
          <a:p>
            <a:pPr>
              <a:defRPr/>
            </a:pPr>
            <a:endParaRPr lang="en-US"/>
          </a:p>
        </p:txBody>
      </p:sp>
      <p:sp>
        <p:nvSpPr>
          <p:cNvPr id="4" name="Rectangle 4"/>
          <p:cNvSpPr>
            <a:spLocks noGrp="1" noChangeArrowheads="1"/>
          </p:cNvSpPr>
          <p:nvPr>
            <p:ph type="ftr" sz="quarter" idx="11"/>
          </p:nvPr>
        </p:nvSpPr>
        <p:spPr>
          <a:ln/>
        </p:spPr>
        <p:txBody>
          <a:bodyPr/>
          <a:lstStyle>
            <a:lvl1pPr>
              <a:defRPr/>
            </a:lvl1pPr>
          </a:lstStyle>
          <a:p>
            <a:pPr>
              <a:defRPr/>
            </a:pPr>
            <a:endParaRPr lang="en-US"/>
          </a:p>
        </p:txBody>
      </p:sp>
      <p:sp>
        <p:nvSpPr>
          <p:cNvPr id="5" name="Rectangle 5"/>
          <p:cNvSpPr>
            <a:spLocks noGrp="1" noChangeArrowheads="1"/>
          </p:cNvSpPr>
          <p:nvPr>
            <p:ph type="sldNum" sz="quarter" idx="12"/>
          </p:nvPr>
        </p:nvSpPr>
        <p:spPr>
          <a:ln/>
        </p:spPr>
        <p:txBody>
          <a:bodyPr/>
          <a:lstStyle>
            <a:lvl1pPr>
              <a:defRPr/>
            </a:lvl1pPr>
          </a:lstStyle>
          <a:p>
            <a:pPr>
              <a:defRPr/>
            </a:pPr>
            <a:fld id="{57FAF75E-E157-504B-8D0B-27198A93164C}" type="slidenum">
              <a:rPr lang="en-US"/>
              <a:pPr>
                <a:defRPr/>
              </a:pPr>
              <a:t>‹#›</a:t>
            </a:fld>
            <a:endParaRPr lang="en-US"/>
          </a:p>
        </p:txBody>
      </p:sp>
    </p:spTree>
    <p:extLst>
      <p:ext uri="{BB962C8B-B14F-4D97-AF65-F5344CB8AC3E}">
        <p14:creationId xmlns:p14="http://schemas.microsoft.com/office/powerpoint/2010/main" val="145805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p>
        </p:txBody>
      </p:sp>
      <p:sp>
        <p:nvSpPr>
          <p:cNvPr id="3" name="Rectangle 4"/>
          <p:cNvSpPr>
            <a:spLocks noGrp="1" noChangeArrowheads="1"/>
          </p:cNvSpPr>
          <p:nvPr>
            <p:ph type="ftr" sz="quarter" idx="11"/>
          </p:nvPr>
        </p:nvSpPr>
        <p:spPr>
          <a:ln/>
        </p:spPr>
        <p:txBody>
          <a:bodyPr/>
          <a:lstStyle>
            <a:lvl1pPr>
              <a:defRPr/>
            </a:lvl1pPr>
          </a:lstStyle>
          <a:p>
            <a:pPr>
              <a:defRPr/>
            </a:pPr>
            <a:endParaRPr lang="en-US"/>
          </a:p>
        </p:txBody>
      </p:sp>
      <p:sp>
        <p:nvSpPr>
          <p:cNvPr id="4" name="Rectangle 5"/>
          <p:cNvSpPr>
            <a:spLocks noGrp="1" noChangeArrowheads="1"/>
          </p:cNvSpPr>
          <p:nvPr>
            <p:ph type="sldNum" sz="quarter" idx="12"/>
          </p:nvPr>
        </p:nvSpPr>
        <p:spPr>
          <a:ln/>
        </p:spPr>
        <p:txBody>
          <a:bodyPr/>
          <a:lstStyle>
            <a:lvl1pPr>
              <a:defRPr/>
            </a:lvl1pPr>
          </a:lstStyle>
          <a:p>
            <a:pPr>
              <a:defRPr/>
            </a:pPr>
            <a:fld id="{5DD83C4F-991F-C14F-A6B3-3CCD96113A71}" type="slidenum">
              <a:rPr lang="en-US"/>
              <a:pPr>
                <a:defRPr/>
              </a:pPr>
              <a:t>‹#›</a:t>
            </a:fld>
            <a:endParaRPr lang="en-US"/>
          </a:p>
        </p:txBody>
      </p:sp>
    </p:spTree>
    <p:extLst>
      <p:ext uri="{BB962C8B-B14F-4D97-AF65-F5344CB8AC3E}">
        <p14:creationId xmlns:p14="http://schemas.microsoft.com/office/powerpoint/2010/main" val="4077259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425" y="290513"/>
            <a:ext cx="3159125"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54438" y="290513"/>
            <a:ext cx="5367337"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9425" y="1530350"/>
            <a:ext cx="3159125"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6DED972D-5344-0744-950B-B262178B1A6B}" type="slidenum">
              <a:rPr lang="en-US"/>
              <a:pPr>
                <a:defRPr/>
              </a:pPr>
              <a:t>‹#›</a:t>
            </a:fld>
            <a:endParaRPr lang="en-US"/>
          </a:p>
        </p:txBody>
      </p:sp>
    </p:spTree>
    <p:extLst>
      <p:ext uri="{BB962C8B-B14F-4D97-AF65-F5344CB8AC3E}">
        <p14:creationId xmlns:p14="http://schemas.microsoft.com/office/powerpoint/2010/main" val="21051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188" y="5121275"/>
            <a:ext cx="5761037"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81188" y="654050"/>
            <a:ext cx="5761037"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81188" y="5724525"/>
            <a:ext cx="5761037"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endParaRPr lang="en-US"/>
          </a:p>
        </p:txBody>
      </p:sp>
      <p:sp>
        <p:nvSpPr>
          <p:cNvPr id="6" name="Rectangle 4"/>
          <p:cNvSpPr>
            <a:spLocks noGrp="1" noChangeArrowheads="1"/>
          </p:cNvSpPr>
          <p:nvPr>
            <p:ph type="ftr" sz="quarter" idx="11"/>
          </p:nvPr>
        </p:nvSpPr>
        <p:spPr>
          <a:ln/>
        </p:spPr>
        <p:txBody>
          <a:bodyPr/>
          <a:lstStyle>
            <a:lvl1pPr>
              <a:defRPr/>
            </a:lvl1pPr>
          </a:lstStyle>
          <a:p>
            <a:pPr>
              <a:defRPr/>
            </a:pPr>
            <a:endParaRPr lang="en-US"/>
          </a:p>
        </p:txBody>
      </p:sp>
      <p:sp>
        <p:nvSpPr>
          <p:cNvPr id="7" name="Rectangle 5"/>
          <p:cNvSpPr>
            <a:spLocks noGrp="1" noChangeArrowheads="1"/>
          </p:cNvSpPr>
          <p:nvPr>
            <p:ph type="sldNum" sz="quarter" idx="12"/>
          </p:nvPr>
        </p:nvSpPr>
        <p:spPr>
          <a:ln/>
        </p:spPr>
        <p:txBody>
          <a:bodyPr/>
          <a:lstStyle>
            <a:lvl1pPr>
              <a:defRPr/>
            </a:lvl1pPr>
          </a:lstStyle>
          <a:p>
            <a:pPr>
              <a:defRPr/>
            </a:pPr>
            <a:fld id="{7C612050-A479-B048-B868-7D7CDDE2FA88}" type="slidenum">
              <a:rPr lang="en-US"/>
              <a:pPr>
                <a:defRPr/>
              </a:pPr>
              <a:t>‹#›</a:t>
            </a:fld>
            <a:endParaRPr lang="en-US"/>
          </a:p>
        </p:txBody>
      </p:sp>
    </p:spTree>
    <p:extLst>
      <p:ext uri="{BB962C8B-B14F-4D97-AF65-F5344CB8AC3E}">
        <p14:creationId xmlns:p14="http://schemas.microsoft.com/office/powerpoint/2010/main" val="58236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219200"/>
            <a:ext cx="8702675" cy="54102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2"/>
            <a:r>
              <a:rPr lang="en-US"/>
              <a:t>Fourth level</a:t>
            </a:r>
          </a:p>
        </p:txBody>
      </p:sp>
      <p:sp>
        <p:nvSpPr>
          <p:cNvPr id="1027" name="Rectangle 3"/>
          <p:cNvSpPr>
            <a:spLocks noGrp="1" noChangeArrowheads="1"/>
          </p:cNvSpPr>
          <p:nvPr>
            <p:ph type="dt" sz="half" idx="2"/>
          </p:nvPr>
        </p:nvSpPr>
        <p:spPr bwMode="auto">
          <a:xfrm>
            <a:off x="7207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8" name="Rectangle 4"/>
          <p:cNvSpPr>
            <a:spLocks noGrp="1" noChangeArrowheads="1"/>
          </p:cNvSpPr>
          <p:nvPr>
            <p:ph type="ftr" sz="quarter" idx="3"/>
          </p:nvPr>
        </p:nvSpPr>
        <p:spPr bwMode="auto">
          <a:xfrm>
            <a:off x="3279775" y="6664325"/>
            <a:ext cx="30416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sldNum" sz="quarter" idx="4"/>
          </p:nvPr>
        </p:nvSpPr>
        <p:spPr bwMode="auto">
          <a:xfrm>
            <a:off x="7337425" y="6664325"/>
            <a:ext cx="2000250" cy="48895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FF0033"/>
                </a:solidFill>
                <a:latin typeface="Arial Narrow" charset="0"/>
              </a:defRPr>
            </a:lvl1pPr>
          </a:lstStyle>
          <a:p>
            <a:pPr>
              <a:defRPr/>
            </a:pPr>
            <a:fld id="{4CF65705-7CBE-9B41-B6A0-A9E16645F6BA}" type="slidenum">
              <a:rPr lang="en-US"/>
              <a:pPr>
                <a:defRPr/>
              </a:pPr>
              <a:t>‹#›</a:t>
            </a:fld>
            <a:endParaRPr lang="en-US"/>
          </a:p>
        </p:txBody>
      </p:sp>
      <p:sp>
        <p:nvSpPr>
          <p:cNvPr id="1030" name="Rectangle 6"/>
          <p:cNvSpPr>
            <a:spLocks noGrp="1" noChangeArrowheads="1"/>
          </p:cNvSpPr>
          <p:nvPr>
            <p:ph type="title"/>
          </p:nvPr>
        </p:nvSpPr>
        <p:spPr bwMode="auto">
          <a:xfrm>
            <a:off x="304800" y="381000"/>
            <a:ext cx="9067800" cy="6858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 name="Oval 1">
            <a:extLst>
              <a:ext uri="{FF2B5EF4-FFF2-40B4-BE49-F238E27FC236}">
                <a16:creationId xmlns:a16="http://schemas.microsoft.com/office/drawing/2014/main" id="{7DEB05E6-1AAD-ECBC-6100-94189E25A90B}"/>
              </a:ext>
            </a:extLst>
          </p:cNvPr>
          <p:cNvSpPr/>
          <p:nvPr userDrawn="1"/>
        </p:nvSpPr>
        <p:spPr bwMode="auto">
          <a:xfrm>
            <a:off x="8969375" y="-228600"/>
            <a:ext cx="806450" cy="838200"/>
          </a:xfrm>
          <a:prstGeom prst="ellipse">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Narrow" pitchFamily="-111" charset="0"/>
            </a:endParaRPr>
          </a:p>
        </p:txBody>
      </p:sp>
      <p:sp>
        <p:nvSpPr>
          <p:cNvPr id="3" name="TextBox 2">
            <a:extLst>
              <a:ext uri="{FF2B5EF4-FFF2-40B4-BE49-F238E27FC236}">
                <a16:creationId xmlns:a16="http://schemas.microsoft.com/office/drawing/2014/main" id="{D43514F3-2E45-1D4F-0858-6D4CF1797FE4}"/>
              </a:ext>
            </a:extLst>
          </p:cNvPr>
          <p:cNvSpPr txBox="1"/>
          <p:nvPr userDrawn="1"/>
        </p:nvSpPr>
        <p:spPr>
          <a:xfrm>
            <a:off x="8839200" y="34007"/>
            <a:ext cx="762000" cy="423193"/>
          </a:xfrm>
          <a:prstGeom prst="rect">
            <a:avLst/>
          </a:prstGeom>
          <a:noFill/>
        </p:spPr>
        <p:txBody>
          <a:bodyPr wrap="square" rtlCol="0">
            <a:spAutoFit/>
          </a:bodyPr>
          <a:lstStyle/>
          <a:p>
            <a:pPr algn="r"/>
            <a:r>
              <a:rPr lang="en-US" sz="1050" b="1" dirty="0">
                <a:solidFill>
                  <a:schemeClr val="bg1"/>
                </a:solidFill>
                <a:latin typeface="+mn-lt"/>
              </a:rPr>
              <a:t>CSC 533</a:t>
            </a:r>
          </a:p>
          <a:p>
            <a:pPr algn="r"/>
            <a:r>
              <a:rPr lang="en-US" sz="1000" dirty="0">
                <a:solidFill>
                  <a:schemeClr val="bg1"/>
                </a:solidFill>
                <a:latin typeface="+mn-lt"/>
              </a:rPr>
              <a:t>Spr 26</a:t>
            </a:r>
            <a:endParaRPr lang="en-US" sz="1100" dirty="0">
              <a:solidFill>
                <a:schemeClr val="bg1"/>
              </a:solidFill>
              <a:latin typeface="+mn-lt"/>
            </a:endParaRPr>
          </a:p>
        </p:txBody>
      </p:sp>
      <p:sp>
        <p:nvSpPr>
          <p:cNvPr id="4" name="Rectangle 3">
            <a:extLst>
              <a:ext uri="{FF2B5EF4-FFF2-40B4-BE49-F238E27FC236}">
                <a16:creationId xmlns:a16="http://schemas.microsoft.com/office/drawing/2014/main" id="{D9D07C75-BC5D-DC31-E1F9-88B8560C6E30}"/>
              </a:ext>
            </a:extLst>
          </p:cNvPr>
          <p:cNvSpPr/>
          <p:nvPr userDrawn="1"/>
        </p:nvSpPr>
        <p:spPr bwMode="auto">
          <a:xfrm>
            <a:off x="0" y="0"/>
            <a:ext cx="76200" cy="7315200"/>
          </a:xfrm>
          <a:prstGeom prst="rect">
            <a:avLst/>
          </a:prstGeom>
          <a:solidFill>
            <a:srgbClr val="3333CC"/>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Tree>
  </p:cSld>
  <p:clrMap bg1="lt1" tx1="dk1" bg2="lt2" tx2="dk2" accent1="accent1" accent2="accent2" accent3="accent3" accent4="accent4" accent5="accent5" accent6="accent6" hlink="hlink" folHlink="folHlink"/>
  <p:sldLayoutIdLst>
    <p:sldLayoutId id="2147483790"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hf hdr="0" ftr="0" dt="0"/>
  <p:txStyles>
    <p:titleStyle>
      <a:lvl1pPr algn="l" rtl="0" eaLnBrk="0" fontAlgn="base" hangingPunct="0">
        <a:spcBef>
          <a:spcPct val="0"/>
        </a:spcBef>
        <a:spcAft>
          <a:spcPct val="0"/>
        </a:spcAft>
        <a:defRPr sz="3200">
          <a:solidFill>
            <a:srgbClr val="FF0033"/>
          </a:solidFill>
          <a:latin typeface="+mj-lt"/>
          <a:ea typeface="ＭＳ Ｐゴシック" charset="-128"/>
          <a:cs typeface="ＭＳ Ｐゴシック" charset="-128"/>
        </a:defRPr>
      </a:lvl1pPr>
      <a:lvl2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2pPr>
      <a:lvl3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3pPr>
      <a:lvl4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4pPr>
      <a:lvl5pPr algn="l" rtl="0" eaLnBrk="0" fontAlgn="base" hangingPunct="0">
        <a:spcBef>
          <a:spcPct val="0"/>
        </a:spcBef>
        <a:spcAft>
          <a:spcPct val="0"/>
        </a:spcAft>
        <a:defRPr sz="3200">
          <a:solidFill>
            <a:srgbClr val="FF0033"/>
          </a:solidFill>
          <a:latin typeface="Arial Narrow" charset="0"/>
          <a:ea typeface="ＭＳ Ｐゴシック" charset="-128"/>
          <a:cs typeface="ＭＳ Ｐゴシック" charset="-128"/>
        </a:defRPr>
      </a:lvl5pPr>
      <a:lvl6pPr marL="457200" algn="l" rtl="0" eaLnBrk="0" fontAlgn="base" hangingPunct="0">
        <a:spcBef>
          <a:spcPct val="0"/>
        </a:spcBef>
        <a:spcAft>
          <a:spcPct val="0"/>
        </a:spcAft>
        <a:defRPr sz="3200">
          <a:solidFill>
            <a:srgbClr val="FF0033"/>
          </a:solidFill>
          <a:latin typeface="Arial Narrow" charset="0"/>
        </a:defRPr>
      </a:lvl6pPr>
      <a:lvl7pPr marL="914400" algn="l" rtl="0" eaLnBrk="0" fontAlgn="base" hangingPunct="0">
        <a:spcBef>
          <a:spcPct val="0"/>
        </a:spcBef>
        <a:spcAft>
          <a:spcPct val="0"/>
        </a:spcAft>
        <a:defRPr sz="3200">
          <a:solidFill>
            <a:srgbClr val="FF0033"/>
          </a:solidFill>
          <a:latin typeface="Arial Narrow" charset="0"/>
        </a:defRPr>
      </a:lvl7pPr>
      <a:lvl8pPr marL="1371600" algn="l" rtl="0" eaLnBrk="0" fontAlgn="base" hangingPunct="0">
        <a:spcBef>
          <a:spcPct val="0"/>
        </a:spcBef>
        <a:spcAft>
          <a:spcPct val="0"/>
        </a:spcAft>
        <a:defRPr sz="3200">
          <a:solidFill>
            <a:srgbClr val="FF0033"/>
          </a:solidFill>
          <a:latin typeface="Arial Narrow" charset="0"/>
        </a:defRPr>
      </a:lvl8pPr>
      <a:lvl9pPr marL="1828800" algn="l" rtl="0" eaLnBrk="0" fontAlgn="base" hangingPunct="0">
        <a:spcBef>
          <a:spcPct val="0"/>
        </a:spcBef>
        <a:spcAft>
          <a:spcPct val="0"/>
        </a:spcAft>
        <a:defRPr sz="3200">
          <a:solidFill>
            <a:srgbClr val="FF0033"/>
          </a:solidFill>
          <a:latin typeface="Arial Narrow" charset="0"/>
        </a:defRPr>
      </a:lvl9pPr>
    </p:titleStyle>
    <p:body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lnSpc>
          <a:spcPct val="80000"/>
        </a:lnSpc>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BE3FB89-624D-D74B-9D3A-A6636A55FF6A}" type="slidenum">
              <a:rPr lang="en-US" sz="1400">
                <a:solidFill>
                  <a:srgbClr val="FF0033"/>
                </a:solidFill>
                <a:latin typeface="Arial Narrow" charset="0"/>
              </a:rPr>
              <a:pPr/>
              <a:t>1</a:t>
            </a:fld>
            <a:endParaRPr lang="en-US" sz="1400">
              <a:solidFill>
                <a:srgbClr val="FF0033"/>
              </a:solidFill>
              <a:latin typeface="Arial Narrow" charset="0"/>
            </a:endParaRPr>
          </a:p>
        </p:txBody>
      </p:sp>
      <p:sp>
        <p:nvSpPr>
          <p:cNvPr id="15362" name="Rectangle 2"/>
          <p:cNvSpPr>
            <a:spLocks noGrp="1" noChangeArrowheads="1"/>
          </p:cNvSpPr>
          <p:nvPr>
            <p:ph type="title"/>
          </p:nvPr>
        </p:nvSpPr>
        <p:spPr>
          <a:xfrm>
            <a:off x="720725" y="427038"/>
            <a:ext cx="8159750" cy="2011362"/>
          </a:xfrm>
          <a:noFill/>
        </p:spPr>
        <p:txBody>
          <a:bodyPr/>
          <a:lstStyle/>
          <a:p>
            <a:pPr algn="ctr"/>
            <a:r>
              <a:rPr lang="en-US" dirty="0">
                <a:latin typeface="Arial Narrow" charset="0"/>
                <a:ea typeface="ＭＳ Ｐゴシック" charset="0"/>
                <a:cs typeface="ＭＳ Ｐゴシック" charset="0"/>
              </a:rPr>
              <a:t>CSC 533: Programming Languages</a:t>
            </a:r>
            <a:br>
              <a:rPr lang="en-US" dirty="0">
                <a:latin typeface="Arial Narrow" charset="0"/>
                <a:ea typeface="ＭＳ Ｐゴシック" charset="0"/>
                <a:cs typeface="ＭＳ Ｐゴシック" charset="0"/>
              </a:rPr>
            </a:br>
            <a:br>
              <a:rPr lang="en-US" sz="2400" dirty="0">
                <a:latin typeface="Arial Narrow" charset="0"/>
                <a:ea typeface="ＭＳ Ｐゴシック" charset="0"/>
                <a:cs typeface="ＭＳ Ｐゴシック" charset="0"/>
              </a:rPr>
            </a:br>
            <a:r>
              <a:rPr lang="en-US" dirty="0">
                <a:latin typeface="Arial Narrow" charset="0"/>
                <a:ea typeface="ＭＳ Ｐゴシック" charset="0"/>
                <a:cs typeface="ＭＳ Ｐゴシック" charset="0"/>
              </a:rPr>
              <a:t>Spring 2026</a:t>
            </a:r>
          </a:p>
        </p:txBody>
      </p:sp>
      <p:sp>
        <p:nvSpPr>
          <p:cNvPr id="15363" name="Rectangle 3"/>
          <p:cNvSpPr>
            <a:spLocks noGrp="1" noChangeArrowheads="1"/>
          </p:cNvSpPr>
          <p:nvPr>
            <p:ph type="body" idx="1"/>
          </p:nvPr>
        </p:nvSpPr>
        <p:spPr>
          <a:xfrm>
            <a:off x="990600" y="2971800"/>
            <a:ext cx="7162800" cy="3581400"/>
          </a:xfrm>
          <a:noFill/>
        </p:spPr>
        <p:txBody>
          <a:bodyPr/>
          <a:lstStyle/>
          <a:p>
            <a:pPr>
              <a:lnSpc>
                <a:spcPct val="90000"/>
              </a:lnSpc>
            </a:pPr>
            <a:r>
              <a:rPr lang="en-US" dirty="0">
                <a:latin typeface="Arial Narrow" charset="0"/>
                <a:ea typeface="ＭＳ Ｐゴシック" charset="0"/>
                <a:cs typeface="ＭＳ Ｐゴシック" charset="0"/>
              </a:rPr>
              <a:t>Language evolution: C </a:t>
            </a:r>
            <a:r>
              <a:rPr lang="en-US" dirty="0">
                <a:latin typeface="Arial Narrow" charset="0"/>
                <a:ea typeface="ＭＳ Ｐゴシック" charset="0"/>
                <a:cs typeface="ＭＳ Ｐゴシック" charset="0"/>
                <a:sym typeface="Wingdings" charset="0"/>
              </a:rPr>
              <a:t> C++  Java</a:t>
            </a:r>
            <a:endParaRPr lang="en-US" dirty="0">
              <a:latin typeface="Arial Narrow" charset="0"/>
              <a:ea typeface="ＭＳ Ｐゴシック" charset="0"/>
              <a:cs typeface="ＭＳ Ｐゴシック" charset="0"/>
            </a:endParaRPr>
          </a:p>
          <a:p>
            <a:pPr>
              <a:lnSpc>
                <a:spcPct val="90000"/>
              </a:lnSpc>
            </a:pPr>
            <a:endParaRPr lang="en-US" sz="1000" dirty="0">
              <a:latin typeface="Arial Narrow" charset="0"/>
              <a:ea typeface="ＭＳ Ｐゴシック" charset="0"/>
              <a:cs typeface="ＭＳ Ｐゴシック" charset="0"/>
            </a:endParaRPr>
          </a:p>
          <a:p>
            <a:pPr lvl="1">
              <a:lnSpc>
                <a:spcPct val="90000"/>
              </a:lnSpc>
            </a:pPr>
            <a:r>
              <a:rPr lang="en-US" dirty="0">
                <a:latin typeface="Arial Narrow" charset="0"/>
                <a:ea typeface="ＭＳ Ｐゴシック" charset="0"/>
              </a:rPr>
              <a:t>C</a:t>
            </a:r>
          </a:p>
          <a:p>
            <a:pPr lvl="2">
              <a:lnSpc>
                <a:spcPct val="90000"/>
              </a:lnSpc>
            </a:pPr>
            <a:r>
              <a:rPr lang="en-US" dirty="0">
                <a:latin typeface="Arial Narrow" charset="0"/>
                <a:ea typeface="ＭＳ Ｐゴシック" charset="0"/>
              </a:rPr>
              <a:t>history, design goals, features, top-down design</a:t>
            </a:r>
          </a:p>
          <a:p>
            <a:pPr lvl="1">
              <a:lnSpc>
                <a:spcPct val="90000"/>
              </a:lnSpc>
            </a:pPr>
            <a:r>
              <a:rPr lang="en-US" dirty="0">
                <a:latin typeface="Arial Narrow" charset="0"/>
                <a:ea typeface="ＭＳ Ｐゴシック" charset="0"/>
              </a:rPr>
              <a:t>C++</a:t>
            </a:r>
          </a:p>
          <a:p>
            <a:pPr lvl="2">
              <a:lnSpc>
                <a:spcPct val="90000"/>
              </a:lnSpc>
            </a:pPr>
            <a:r>
              <a:rPr lang="en-US" dirty="0">
                <a:latin typeface="Arial Narrow" charset="0"/>
                <a:ea typeface="ＭＳ Ｐゴシック" charset="0"/>
              </a:rPr>
              <a:t>history, design goals, features, object-based design</a:t>
            </a:r>
          </a:p>
          <a:p>
            <a:pPr lvl="1">
              <a:lnSpc>
                <a:spcPct val="90000"/>
              </a:lnSpc>
            </a:pPr>
            <a:r>
              <a:rPr lang="en-US" dirty="0">
                <a:latin typeface="Arial Narrow" charset="0"/>
                <a:ea typeface="ＭＳ Ｐゴシック" charset="0"/>
              </a:rPr>
              <a:t>Java</a:t>
            </a:r>
          </a:p>
          <a:p>
            <a:pPr lvl="2">
              <a:lnSpc>
                <a:spcPct val="90000"/>
              </a:lnSpc>
            </a:pPr>
            <a:r>
              <a:rPr lang="en-US" dirty="0">
                <a:latin typeface="Arial Narrow" charset="0"/>
                <a:ea typeface="ＭＳ Ｐゴシック" charset="0"/>
              </a:rPr>
              <a:t>history, design goals, features, object-oriented design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7CD2549-AD88-C34C-8C6B-AFAD49BAB812}" type="slidenum">
              <a:rPr lang="en-US" sz="1400">
                <a:solidFill>
                  <a:srgbClr val="FF0033"/>
                </a:solidFill>
                <a:latin typeface="Arial Narrow" charset="0"/>
              </a:rPr>
              <a:pPr/>
              <a:t>10</a:t>
            </a:fld>
            <a:endParaRPr lang="en-US" sz="1400" dirty="0">
              <a:solidFill>
                <a:srgbClr val="FF0033"/>
              </a:solidFill>
              <a:latin typeface="Arial Narrow" charset="0"/>
            </a:endParaRPr>
          </a:p>
        </p:txBody>
      </p:sp>
      <p:sp>
        <p:nvSpPr>
          <p:cNvPr id="3174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Added reliability features: pass by-reference</a:t>
            </a:r>
          </a:p>
        </p:txBody>
      </p:sp>
      <p:sp>
        <p:nvSpPr>
          <p:cNvPr id="31747" name="Rectangle 3"/>
          <p:cNvSpPr>
            <a:spLocks noGrp="1" noChangeArrowheads="1"/>
          </p:cNvSpPr>
          <p:nvPr>
            <p:ph type="body" idx="1"/>
          </p:nvPr>
        </p:nvSpPr>
        <p:spPr>
          <a:xfrm>
            <a:off x="685800" y="1219200"/>
            <a:ext cx="8702675" cy="2819400"/>
          </a:xfrm>
        </p:spPr>
        <p:txBody>
          <a:bodyPr/>
          <a:lstStyle/>
          <a:p>
            <a:r>
              <a:rPr lang="en-US" dirty="0">
                <a:latin typeface="Arial Narrow" charset="0"/>
                <a:ea typeface="ＭＳ Ｐゴシック" charset="0"/>
                <a:cs typeface="ＭＳ Ｐゴシック" charset="0"/>
              </a:rPr>
              <a:t>in C, all parameter passing was by-value</a:t>
            </a:r>
          </a:p>
          <a:p>
            <a:pPr lvl="1"/>
            <a:r>
              <a:rPr lang="en-US" dirty="0">
                <a:latin typeface="Arial Narrow" charset="0"/>
                <a:ea typeface="ＭＳ Ｐゴシック" charset="0"/>
              </a:rPr>
              <a:t>but, could get the effect of by-reference via pointers</a:t>
            </a:r>
          </a:p>
          <a:p>
            <a:pPr lvl="1">
              <a:buFont typeface="Wingdings" charset="0"/>
              <a:buNone/>
            </a:pPr>
            <a:endParaRPr lang="en-US" dirty="0">
              <a:latin typeface="Arial Narrow" charset="0"/>
              <a:ea typeface="ＭＳ Ｐゴシック" charset="0"/>
            </a:endParaRPr>
          </a:p>
          <a:p>
            <a:pPr lvl="1">
              <a:lnSpc>
                <a:spcPct val="90000"/>
              </a:lnSpc>
              <a:buFont typeface="Wingdings" charset="0"/>
              <a:buNone/>
            </a:pPr>
            <a:r>
              <a:rPr lang="en-US" sz="1600" dirty="0">
                <a:latin typeface="Courier New" charset="0"/>
                <a:ea typeface="ＭＳ Ｐゴシック" charset="0"/>
              </a:rPr>
              <a:t>void reset(int num) {		void reset(int* num) { 	    </a:t>
            </a:r>
          </a:p>
          <a:p>
            <a:pPr lvl="1">
              <a:lnSpc>
                <a:spcPct val="90000"/>
              </a:lnSpc>
              <a:buFont typeface="Wingdings" charset="0"/>
              <a:buNone/>
            </a:pPr>
            <a:r>
              <a:rPr lang="en-US" sz="1600" dirty="0">
                <a:latin typeface="Courier New" charset="0"/>
                <a:ea typeface="ＭＳ Ｐゴシック" charset="0"/>
              </a:rPr>
              <a:t>    num = 0;			    *num = 0;</a:t>
            </a:r>
          </a:p>
          <a:p>
            <a:pPr lvl="1">
              <a:lnSpc>
                <a:spcPct val="90000"/>
              </a:lnSpc>
              <a:buFont typeface="Wingdings" charset="0"/>
              <a:buNone/>
            </a:pPr>
            <a:r>
              <a:rPr lang="en-US" sz="1600" dirty="0">
                <a:latin typeface="Courier New" charset="0"/>
                <a:ea typeface="ＭＳ Ｐゴシック" charset="0"/>
              </a:rPr>
              <a:t>}						}</a:t>
            </a:r>
            <a:endParaRPr lang="en-US" sz="1600" dirty="0">
              <a:latin typeface="Courier New" charset="0"/>
              <a:ea typeface="ＭＳ Ｐゴシック" charset="0"/>
              <a:sym typeface="Wingdings" charset="0"/>
            </a:endParaRPr>
          </a:p>
          <a:p>
            <a:pPr lvl="1">
              <a:lnSpc>
                <a:spcPct val="90000"/>
              </a:lnSpc>
              <a:buFont typeface="Wingdings" charset="0"/>
              <a:buNone/>
            </a:pPr>
            <a:endParaRPr lang="en-US" sz="1600" dirty="0">
              <a:solidFill>
                <a:srgbClr val="FF0033"/>
              </a:solidFill>
              <a:latin typeface="Courier New" charset="0"/>
              <a:ea typeface="ＭＳ Ｐゴシック" charset="0"/>
            </a:endParaRPr>
          </a:p>
          <a:p>
            <a:pPr lvl="1">
              <a:lnSpc>
                <a:spcPct val="90000"/>
              </a:lnSpc>
              <a:buNone/>
            </a:pPr>
            <a:r>
              <a:rPr lang="en-US" sz="1600" dirty="0">
                <a:latin typeface="Courier New" charset="0"/>
                <a:ea typeface="ＭＳ Ｐゴシック" charset="0"/>
              </a:rPr>
              <a:t>int x = 9;				int x = 9;</a:t>
            </a:r>
          </a:p>
          <a:p>
            <a:pPr lvl="1">
              <a:lnSpc>
                <a:spcPct val="90000"/>
              </a:lnSpc>
              <a:buNone/>
            </a:pPr>
            <a:r>
              <a:rPr lang="en-US" sz="1600" dirty="0">
                <a:latin typeface="Courier New" charset="0"/>
                <a:ea typeface="ＭＳ Ｐゴシック" charset="0"/>
              </a:rPr>
              <a:t>reset(x); 	// x still 0		reset(&amp;x);	// x is 0</a:t>
            </a:r>
          </a:p>
        </p:txBody>
      </p:sp>
      <p:sp>
        <p:nvSpPr>
          <p:cNvPr id="31748" name="Line 4">
            <a:extLst>
              <a:ext uri="{C183D7F6-B498-43B3-948B-1728B52AA6E4}">
                <adec:decorative xmlns:adec="http://schemas.microsoft.com/office/drawing/2017/decorative" val="1"/>
              </a:ext>
            </a:extLst>
          </p:cNvPr>
          <p:cNvSpPr>
            <a:spLocks noChangeShapeType="1"/>
          </p:cNvSpPr>
          <p:nvPr/>
        </p:nvSpPr>
        <p:spPr bwMode="auto">
          <a:xfrm>
            <a:off x="4478976" y="2286000"/>
            <a:ext cx="16824" cy="1600200"/>
          </a:xfrm>
          <a:prstGeom prst="line">
            <a:avLst/>
          </a:prstGeom>
          <a:noFill/>
          <a:ln w="12700">
            <a:solidFill>
              <a:srgbClr val="FF0033"/>
            </a:solidFill>
            <a:round/>
            <a:headEnd type="none" w="sm" len="sm"/>
            <a:tailEnd type="none" w="sm" len="sm"/>
          </a:ln>
          <a:extLst>
            <a:ext uri="{909E8E84-426E-40dd-AFC4-6F175D3DCCD1}">
              <a14:hiddenFill xmlns:a14="http://schemas.microsoft.com/office/drawing/2010/main" xmlns="">
                <a:noFill/>
              </a14:hiddenFill>
            </a:ext>
          </a:extLst>
        </p:spPr>
        <p:txBody>
          <a:bodyPr/>
          <a:lstStyle/>
          <a:p>
            <a:endParaRPr lang="en-US"/>
          </a:p>
        </p:txBody>
      </p:sp>
      <p:sp>
        <p:nvSpPr>
          <p:cNvPr id="224263" name="Rectangle 7"/>
          <p:cNvSpPr>
            <a:spLocks noChangeArrowheads="1"/>
          </p:cNvSpPr>
          <p:nvPr/>
        </p:nvSpPr>
        <p:spPr bwMode="auto">
          <a:xfrm>
            <a:off x="693718" y="4495800"/>
            <a:ext cx="8702675" cy="228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pPr>
            <a:r>
              <a:rPr lang="en-US" dirty="0">
                <a:solidFill>
                  <a:schemeClr val="accent2"/>
                </a:solidFill>
                <a:latin typeface="Arial Narrow" charset="0"/>
              </a:rPr>
              <a:t>C++ introduced cleaner by-reference passing</a:t>
            </a:r>
            <a:endParaRPr lang="en-US" sz="800" dirty="0">
              <a:latin typeface="Courier New" charset="0"/>
            </a:endParaRPr>
          </a:p>
          <a:p>
            <a:pPr marL="742950" lvl="1" indent="-285750">
              <a:lnSpc>
                <a:spcPct val="90000"/>
              </a:lnSpc>
              <a:spcBef>
                <a:spcPct val="20000"/>
              </a:spcBef>
              <a:buFont typeface="Wingdings" charset="0"/>
              <a:buNone/>
            </a:pPr>
            <a:endParaRPr lang="en-US" sz="1600" dirty="0">
              <a:latin typeface="Courier New" charset="0"/>
            </a:endParaRPr>
          </a:p>
          <a:p>
            <a:pPr marL="742950" lvl="1" indent="-285750">
              <a:lnSpc>
                <a:spcPct val="90000"/>
              </a:lnSpc>
              <a:spcBef>
                <a:spcPct val="20000"/>
              </a:spcBef>
              <a:buFont typeface="Wingdings" charset="0"/>
              <a:buNone/>
            </a:pPr>
            <a:r>
              <a:rPr lang="en-US" sz="1600" dirty="0">
                <a:latin typeface="Courier New" charset="0"/>
              </a:rPr>
              <a:t>void reset(int &amp; num) {	</a:t>
            </a:r>
          </a:p>
          <a:p>
            <a:pPr marL="742950" lvl="1" indent="-285750">
              <a:lnSpc>
                <a:spcPct val="90000"/>
              </a:lnSpc>
              <a:spcBef>
                <a:spcPct val="20000"/>
              </a:spcBef>
              <a:buFont typeface="Wingdings" charset="0"/>
              <a:buNone/>
            </a:pPr>
            <a:r>
              <a:rPr lang="en-US" sz="1600" dirty="0">
                <a:latin typeface="Courier New" charset="0"/>
              </a:rPr>
              <a:t>    num = 0;			</a:t>
            </a:r>
          </a:p>
          <a:p>
            <a:pPr marL="742950" lvl="1" indent="-285750">
              <a:lnSpc>
                <a:spcPct val="90000"/>
              </a:lnSpc>
              <a:spcBef>
                <a:spcPct val="20000"/>
              </a:spcBef>
              <a:buFont typeface="Wingdings" charset="0"/>
              <a:buNone/>
            </a:pPr>
            <a:r>
              <a:rPr lang="en-US" sz="1600" dirty="0">
                <a:latin typeface="Courier New" charset="0"/>
              </a:rPr>
              <a:t>}			</a:t>
            </a:r>
          </a:p>
          <a:p>
            <a:pPr marL="742950" lvl="1" indent="-285750">
              <a:lnSpc>
                <a:spcPct val="90000"/>
              </a:lnSpc>
              <a:spcBef>
                <a:spcPct val="20000"/>
              </a:spcBef>
              <a:buFont typeface="Wingdings" charset="0"/>
              <a:buNone/>
            </a:pPr>
            <a:endParaRPr lang="en-US" sz="1600" dirty="0">
              <a:latin typeface="Courier New" charset="0"/>
            </a:endParaRPr>
          </a:p>
          <a:p>
            <a:pPr marL="742950" lvl="1" indent="-285750">
              <a:lnSpc>
                <a:spcPct val="90000"/>
              </a:lnSpc>
              <a:spcBef>
                <a:spcPct val="20000"/>
              </a:spcBef>
              <a:buFont typeface="Wingdings" charset="0"/>
              <a:buNone/>
            </a:pPr>
            <a:r>
              <a:rPr lang="en-US" sz="1600" dirty="0">
                <a:latin typeface="Courier New" charset="0"/>
              </a:rPr>
              <a:t>int x = 9;</a:t>
            </a:r>
          </a:p>
          <a:p>
            <a:pPr marL="742950" lvl="1" indent="-285750">
              <a:lnSpc>
                <a:spcPct val="90000"/>
              </a:lnSpc>
              <a:spcBef>
                <a:spcPct val="20000"/>
              </a:spcBef>
            </a:pPr>
            <a:r>
              <a:rPr lang="en-US" sz="1600" dirty="0">
                <a:latin typeface="Courier New" charset="0"/>
              </a:rPr>
              <a:t>reset(x);	// x is 0</a:t>
            </a:r>
          </a:p>
          <a:p>
            <a:pPr marL="742950" lvl="1" indent="-285750">
              <a:spcBef>
                <a:spcPct val="20000"/>
              </a:spcBef>
            </a:pPr>
            <a:endParaRPr lang="en-US" sz="2000" dirty="0">
              <a:latin typeface="Courier New" charset="0"/>
            </a:endParaRPr>
          </a:p>
          <a:p>
            <a:pPr marL="742950" lvl="1" indent="-285750">
              <a:spcBef>
                <a:spcPct val="20000"/>
              </a:spcBef>
              <a:buFont typeface="Wingdings" charset="0"/>
              <a:buNone/>
            </a:pPr>
            <a:endParaRPr lang="en-US" sz="2000" dirty="0">
              <a:latin typeface="Arial Narrow" charset="0"/>
            </a:endParaRPr>
          </a:p>
        </p:txBody>
      </p:sp>
      <p:sp>
        <p:nvSpPr>
          <p:cNvPr id="2" name="TextBox 1">
            <a:extLst>
              <a:ext uri="{FF2B5EF4-FFF2-40B4-BE49-F238E27FC236}">
                <a16:creationId xmlns:a16="http://schemas.microsoft.com/office/drawing/2014/main" id="{75396250-043C-82E5-5AB1-D59E229B909B}"/>
              </a:ext>
            </a:extLst>
          </p:cNvPr>
          <p:cNvSpPr txBox="1"/>
          <p:nvPr/>
        </p:nvSpPr>
        <p:spPr>
          <a:xfrm>
            <a:off x="4800600" y="5151656"/>
            <a:ext cx="3892632" cy="1815882"/>
          </a:xfrm>
          <a:prstGeom prst="rect">
            <a:avLst/>
          </a:prstGeom>
          <a:noFill/>
          <a:ln>
            <a:solidFill>
              <a:schemeClr val="tx1"/>
            </a:solidFill>
          </a:ln>
        </p:spPr>
        <p:txBody>
          <a:bodyPr wrap="square" rtlCol="0">
            <a:spAutoFit/>
          </a:bodyPr>
          <a:lstStyle/>
          <a:p>
            <a:r>
              <a:rPr lang="en-US" sz="2000" dirty="0">
                <a:latin typeface="Arial Narrow" charset="0"/>
              </a:rPr>
              <a:t>pass by-value is default</a:t>
            </a:r>
          </a:p>
          <a:p>
            <a:pPr marL="342900" indent="-165100">
              <a:buFont typeface="Arial" panose="020B0604020202020204" pitchFamily="34" charset="0"/>
              <a:buChar char="•"/>
            </a:pPr>
            <a:r>
              <a:rPr lang="en-US" sz="1800" dirty="0">
                <a:latin typeface="Arial Narrow" charset="0"/>
              </a:rPr>
              <a:t>makes a copy of input</a:t>
            </a:r>
          </a:p>
          <a:p>
            <a:pPr marL="342900" indent="-165100">
              <a:buFont typeface="Arial" panose="020B0604020202020204" pitchFamily="34" charset="0"/>
              <a:buChar char="•"/>
            </a:pPr>
            <a:r>
              <a:rPr lang="en-US" sz="1800" dirty="0">
                <a:latin typeface="Arial Narrow" charset="0"/>
              </a:rPr>
              <a:t>safe (can't change input) but slow</a:t>
            </a:r>
          </a:p>
          <a:p>
            <a:pPr marL="11113"/>
            <a:r>
              <a:rPr lang="en-US" sz="2000" dirty="0">
                <a:latin typeface="Arial Narrow" charset="0"/>
              </a:rPr>
              <a:t>can specify by-reference using &amp;</a:t>
            </a:r>
          </a:p>
          <a:p>
            <a:pPr marL="354013" indent="-176213">
              <a:buFont typeface="Arial" panose="020B0604020202020204" pitchFamily="34" charset="0"/>
              <a:buChar char="•"/>
            </a:pPr>
            <a:r>
              <a:rPr lang="en-US" sz="1800" dirty="0">
                <a:latin typeface="Arial Narrow" charset="0"/>
              </a:rPr>
              <a:t>passes pointer to input (must be l-value)</a:t>
            </a:r>
          </a:p>
          <a:p>
            <a:pPr marL="354013" indent="-176213">
              <a:buFont typeface="Arial" panose="020B0604020202020204" pitchFamily="34" charset="0"/>
              <a:buChar char="•"/>
            </a:pPr>
            <a:r>
              <a:rPr lang="en-US" sz="1800" dirty="0">
                <a:latin typeface="Arial Narrow" charset="0"/>
              </a:rPr>
              <a:t>unsafe but fast (only copy pointer)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3" grpId="0"/>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E9CDD48-1857-E045-8832-7E62E2F9DCA3}" type="slidenum">
              <a:rPr lang="en-US" sz="1400">
                <a:solidFill>
                  <a:srgbClr val="FF0033"/>
                </a:solidFill>
                <a:latin typeface="Arial Narrow" charset="0"/>
              </a:rPr>
              <a:pPr/>
              <a:t>11</a:t>
            </a:fld>
            <a:endParaRPr lang="en-US" sz="1400">
              <a:solidFill>
                <a:srgbClr val="FF0033"/>
              </a:solidFill>
              <a:latin typeface="Arial Narrow" charset="0"/>
            </a:endParaRPr>
          </a:p>
        </p:txBody>
      </p:sp>
      <p:sp>
        <p:nvSpPr>
          <p:cNvPr id="3277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Added reliability features: constants</a:t>
            </a:r>
          </a:p>
        </p:txBody>
      </p:sp>
      <p:sp>
        <p:nvSpPr>
          <p:cNvPr id="32771" name="Rectangle 3"/>
          <p:cNvSpPr>
            <a:spLocks noGrp="1" noChangeArrowheads="1"/>
          </p:cNvSpPr>
          <p:nvPr>
            <p:ph type="body" idx="1"/>
          </p:nvPr>
        </p:nvSpPr>
        <p:spPr>
          <a:xfrm>
            <a:off x="685800" y="1219200"/>
            <a:ext cx="8702675" cy="1371600"/>
          </a:xfrm>
        </p:spPr>
        <p:txBody>
          <a:bodyPr/>
          <a:lstStyle/>
          <a:p>
            <a:r>
              <a:rPr lang="en-US" dirty="0">
                <a:latin typeface="Arial Narrow" charset="0"/>
                <a:ea typeface="ＭＳ Ｐゴシック" charset="0"/>
                <a:cs typeface="ＭＳ Ｐゴシック" charset="0"/>
              </a:rPr>
              <a:t>in C, constants had to be defined as preprocessor directives</a:t>
            </a:r>
          </a:p>
          <a:p>
            <a:pPr lvl="1"/>
            <a:r>
              <a:rPr lang="en-US" dirty="0">
                <a:latin typeface="Arial Narrow" charset="0"/>
                <a:ea typeface="ＭＳ Ｐゴシック" charset="0"/>
              </a:rPr>
              <a:t>weakened type checking, made debugging more difficult</a:t>
            </a:r>
          </a:p>
          <a:p>
            <a:pPr lvl="1">
              <a:buFont typeface="Wingdings" charset="0"/>
              <a:buNone/>
            </a:pPr>
            <a:endParaRPr lang="en-US" sz="800" dirty="0">
              <a:latin typeface="Courier New" charset="0"/>
              <a:ea typeface="ＭＳ Ｐゴシック" charset="0"/>
            </a:endParaRPr>
          </a:p>
          <a:p>
            <a:pPr lvl="1">
              <a:buFont typeface="Wingdings" charset="0"/>
              <a:buNone/>
            </a:pPr>
            <a:r>
              <a:rPr lang="en-US" sz="1600" dirty="0">
                <a:latin typeface="Courier New" charset="0"/>
                <a:ea typeface="ＭＳ Ｐゴシック" charset="0"/>
              </a:rPr>
              <a:t>#define MAX_SIZE 100</a:t>
            </a:r>
          </a:p>
        </p:txBody>
      </p:sp>
      <p:sp>
        <p:nvSpPr>
          <p:cNvPr id="225284" name="Rectangle 4"/>
          <p:cNvSpPr>
            <a:spLocks noChangeArrowheads="1"/>
          </p:cNvSpPr>
          <p:nvPr/>
        </p:nvSpPr>
        <p:spPr bwMode="auto">
          <a:xfrm>
            <a:off x="685800" y="2971800"/>
            <a:ext cx="8702675"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pPr>
            <a:r>
              <a:rPr lang="en-US" dirty="0">
                <a:solidFill>
                  <a:schemeClr val="accent2"/>
                </a:solidFill>
                <a:latin typeface="Arial Narrow" charset="0"/>
              </a:rPr>
              <a:t>C++ introduced the </a:t>
            </a:r>
            <a:r>
              <a:rPr lang="en-US" dirty="0">
                <a:solidFill>
                  <a:schemeClr val="accent2"/>
                </a:solidFill>
                <a:latin typeface="Courier New" charset="0"/>
              </a:rPr>
              <a:t>const</a:t>
            </a:r>
            <a:r>
              <a:rPr lang="en-US" dirty="0">
                <a:solidFill>
                  <a:schemeClr val="accent2"/>
                </a:solidFill>
                <a:latin typeface="Arial Narrow" charset="0"/>
              </a:rPr>
              <a:t> keyword </a:t>
            </a:r>
          </a:p>
          <a:p>
            <a:pPr marL="742950" lvl="1" indent="-285750">
              <a:spcBef>
                <a:spcPct val="20000"/>
              </a:spcBef>
              <a:buFont typeface="Wingdings" charset="0"/>
              <a:buChar char="§"/>
            </a:pPr>
            <a:r>
              <a:rPr lang="en-US" sz="2000" dirty="0">
                <a:latin typeface="Arial Narrow" charset="0"/>
              </a:rPr>
              <a:t>can be applied to constant variables (similar to </a:t>
            </a:r>
            <a:r>
              <a:rPr lang="en-US" sz="2000" dirty="0">
                <a:latin typeface="Courier New" charset="0"/>
              </a:rPr>
              <a:t>final</a:t>
            </a:r>
            <a:r>
              <a:rPr lang="en-US" sz="2000" dirty="0">
                <a:latin typeface="Arial Narrow" charset="0"/>
              </a:rPr>
              <a:t> in Java)</a:t>
            </a:r>
          </a:p>
          <a:p>
            <a:pPr marL="1143000" lvl="2" indent="-228600">
              <a:lnSpc>
                <a:spcPct val="80000"/>
              </a:lnSpc>
              <a:spcBef>
                <a:spcPct val="20000"/>
              </a:spcBef>
            </a:pPr>
            <a:r>
              <a:rPr lang="en-US" sz="2000" dirty="0">
                <a:latin typeface="Arial Narrow" charset="0"/>
              </a:rPr>
              <a:t>the compiler will catch any attempt to reassign</a:t>
            </a:r>
          </a:p>
          <a:p>
            <a:pPr marL="742950" lvl="1" indent="-285750">
              <a:spcBef>
                <a:spcPct val="20000"/>
              </a:spcBef>
              <a:buFont typeface="Wingdings" charset="0"/>
              <a:buNone/>
            </a:pPr>
            <a:r>
              <a:rPr lang="en-US" sz="800" dirty="0">
                <a:latin typeface="Courier New" charset="0"/>
              </a:rPr>
              <a:t>	</a:t>
            </a:r>
          </a:p>
          <a:p>
            <a:pPr marL="742950" lvl="1" indent="-285750">
              <a:spcBef>
                <a:spcPct val="20000"/>
              </a:spcBef>
              <a:buFont typeface="Wingdings" charset="0"/>
              <a:buNone/>
            </a:pPr>
            <a:r>
              <a:rPr lang="en-US" sz="1600" dirty="0">
                <a:latin typeface="Courier New" charset="0"/>
              </a:rPr>
              <a:t>		const int MAX_SIZE = 100;</a:t>
            </a:r>
          </a:p>
          <a:p>
            <a:pPr marL="742950" lvl="1" indent="-285750">
              <a:spcBef>
                <a:spcPct val="20000"/>
              </a:spcBef>
              <a:buFont typeface="Wingdings" charset="0"/>
              <a:buChar char="§"/>
            </a:pPr>
            <a:endParaRPr lang="en-US" sz="1600" dirty="0">
              <a:solidFill>
                <a:srgbClr val="FF0033"/>
              </a:solidFill>
              <a:latin typeface="Courier New" charset="0"/>
            </a:endParaRPr>
          </a:p>
          <a:p>
            <a:pPr marL="742950" lvl="1" indent="-285750">
              <a:spcBef>
                <a:spcPct val="20000"/>
              </a:spcBef>
              <a:buFont typeface="Wingdings" charset="0"/>
              <a:buChar char="§"/>
            </a:pPr>
            <a:r>
              <a:rPr lang="en-US" sz="2000" dirty="0">
                <a:latin typeface="Arial Narrow" charset="0"/>
              </a:rPr>
              <a:t>can also be applied to by-reference parameters to ensure no changes</a:t>
            </a:r>
          </a:p>
          <a:p>
            <a:pPr marL="1143000" lvl="2" indent="-228600">
              <a:lnSpc>
                <a:spcPct val="80000"/>
              </a:lnSpc>
              <a:spcBef>
                <a:spcPct val="20000"/>
              </a:spcBef>
            </a:pPr>
            <a:r>
              <a:rPr lang="en-US" sz="2000" dirty="0">
                <a:latin typeface="Arial Narrow" charset="0"/>
                <a:sym typeface="Wingdings" pitchFamily="2" charset="2"/>
              </a:rPr>
              <a:t> </a:t>
            </a:r>
            <a:r>
              <a:rPr lang="en-US" sz="2000" dirty="0">
                <a:latin typeface="Arial Narrow" charset="0"/>
              </a:rPr>
              <a:t>safe (since const) &amp; efficient (since by-reference)</a:t>
            </a:r>
          </a:p>
          <a:p>
            <a:pPr marL="742950" lvl="1" indent="-285750">
              <a:spcBef>
                <a:spcPct val="20000"/>
              </a:spcBef>
              <a:buFont typeface="Wingdings" charset="0"/>
              <a:buChar char="§"/>
            </a:pPr>
            <a:endParaRPr lang="en-US" sz="2000" dirty="0">
              <a:latin typeface="Arial Narrow" charset="0"/>
            </a:endParaRPr>
          </a:p>
          <a:p>
            <a:pPr marL="1143000" lvl="2" indent="-228600">
              <a:lnSpc>
                <a:spcPct val="80000"/>
              </a:lnSpc>
              <a:spcBef>
                <a:spcPct val="20000"/>
              </a:spcBef>
            </a:pPr>
            <a:r>
              <a:rPr lang="en-US" sz="1600" dirty="0">
                <a:latin typeface="Courier New" charset="0"/>
              </a:rPr>
              <a:t>void process(const </a:t>
            </a:r>
            <a:r>
              <a:rPr lang="en-US" sz="1600" dirty="0" err="1">
                <a:latin typeface="Courier New" charset="0"/>
              </a:rPr>
              <a:t>ReallyBigObject</a:t>
            </a:r>
            <a:r>
              <a:rPr lang="en-US" sz="1600" dirty="0">
                <a:latin typeface="Courier New" charset="0"/>
              </a:rPr>
              <a:t> &amp; obj) {</a:t>
            </a:r>
          </a:p>
          <a:p>
            <a:pPr marL="1143000" lvl="2" indent="-228600">
              <a:lnSpc>
                <a:spcPct val="80000"/>
              </a:lnSpc>
              <a:spcBef>
                <a:spcPct val="20000"/>
              </a:spcBef>
            </a:pPr>
            <a:r>
              <a:rPr lang="en-US" sz="1600" dirty="0">
                <a:latin typeface="Courier New" charset="0"/>
              </a:rPr>
              <a:t>    . . .</a:t>
            </a:r>
          </a:p>
          <a:p>
            <a:pPr marL="1143000" lvl="2" indent="-228600">
              <a:lnSpc>
                <a:spcPct val="80000"/>
              </a:lnSpc>
              <a:spcBef>
                <a:spcPct val="20000"/>
              </a:spcBef>
            </a:pPr>
            <a:r>
              <a:rPr lang="en-US" sz="1600" dirty="0">
                <a:latin typeface="Courier New"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2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3D27C1AF-9996-6D48-8396-DD287ACD7B06}" type="slidenum">
              <a:rPr lang="en-US" sz="1400">
                <a:solidFill>
                  <a:srgbClr val="FF0033"/>
                </a:solidFill>
                <a:latin typeface="Arial Narrow" charset="0"/>
              </a:rPr>
              <a:pPr/>
              <a:t>12</a:t>
            </a:fld>
            <a:endParaRPr lang="en-US" sz="1400">
              <a:solidFill>
                <a:srgbClr val="FF0033"/>
              </a:solidFill>
              <a:latin typeface="Arial Narrow" charset="0"/>
            </a:endParaRPr>
          </a:p>
        </p:txBody>
      </p:sp>
      <p:sp>
        <p:nvSpPr>
          <p:cNvPr id="3379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Other reliability features</a:t>
            </a:r>
            <a:endParaRPr lang="en-US" sz="2800">
              <a:latin typeface="Courier New" charset="0"/>
              <a:ea typeface="ＭＳ Ｐゴシック" charset="0"/>
              <a:cs typeface="ＭＳ Ｐゴシック" charset="0"/>
            </a:endParaRPr>
          </a:p>
        </p:txBody>
      </p:sp>
      <p:sp>
        <p:nvSpPr>
          <p:cNvPr id="33795" name="Rectangle 3"/>
          <p:cNvSpPr>
            <a:spLocks noGrp="1" noChangeArrowheads="1"/>
          </p:cNvSpPr>
          <p:nvPr>
            <p:ph type="body" idx="1"/>
          </p:nvPr>
        </p:nvSpPr>
        <p:spPr>
          <a:xfrm>
            <a:off x="685800" y="1371600"/>
            <a:ext cx="8702675" cy="2438400"/>
          </a:xfrm>
        </p:spPr>
        <p:txBody>
          <a:bodyPr/>
          <a:lstStyle/>
          <a:p>
            <a:pPr>
              <a:tabLst>
                <a:tab pos="5037138" algn="l"/>
              </a:tabLst>
            </a:pPr>
            <a:r>
              <a:rPr lang="en-US" dirty="0">
                <a:latin typeface="Arial Narrow" charset="0"/>
                <a:ea typeface="ＭＳ Ｐゴシック" charset="0"/>
                <a:cs typeface="ＭＳ Ｐゴシック" charset="0"/>
              </a:rPr>
              <a:t>in C, there was no Boolean type – had to rely on user-defined constants</a:t>
            </a:r>
          </a:p>
          <a:p>
            <a:pPr lvl="1">
              <a:tabLst>
                <a:tab pos="5037138" algn="l"/>
              </a:tabLst>
            </a:pPr>
            <a:r>
              <a:rPr lang="en-US" dirty="0">
                <a:latin typeface="Arial Narrow" charset="0"/>
                <a:ea typeface="ＭＳ Ｐゴシック" charset="0"/>
              </a:rPr>
              <a:t>C++ </a:t>
            </a:r>
            <a:r>
              <a:rPr lang="en-US" dirty="0">
                <a:latin typeface="Courier New" charset="0"/>
                <a:ea typeface="ＭＳ Ｐゴシック" charset="0"/>
              </a:rPr>
              <a:t>bool</a:t>
            </a:r>
            <a:r>
              <a:rPr lang="en-US" dirty="0">
                <a:latin typeface="Arial Narrow" charset="0"/>
                <a:ea typeface="ＭＳ Ｐゴシック" charset="0"/>
              </a:rPr>
              <a:t> type still implemented as an int, but provided some level of abstraction </a:t>
            </a:r>
          </a:p>
          <a:p>
            <a:pPr lvl="1">
              <a:buFont typeface="Wingdings" charset="0"/>
              <a:buNone/>
              <a:tabLst>
                <a:tab pos="5037138" algn="l"/>
              </a:tabLst>
            </a:pPr>
            <a:endParaRPr lang="en-US" sz="1000" dirty="0">
              <a:solidFill>
                <a:srgbClr val="FF0033"/>
              </a:solidFill>
              <a:latin typeface="Courier New" charset="0"/>
              <a:ea typeface="ＭＳ Ｐゴシック" charset="0"/>
            </a:endParaRPr>
          </a:p>
          <a:p>
            <a:pPr lvl="1">
              <a:buFont typeface="Wingdings" charset="0"/>
              <a:buNone/>
              <a:tabLst>
                <a:tab pos="5037138" algn="l"/>
              </a:tabLst>
            </a:pPr>
            <a:r>
              <a:rPr lang="en-US" sz="1600" dirty="0">
                <a:latin typeface="Courier New" charset="0"/>
                <a:ea typeface="ＭＳ Ｐゴシック" charset="0"/>
              </a:rPr>
              <a:t>#define FALSE 0	bool flag = true;	</a:t>
            </a:r>
          </a:p>
          <a:p>
            <a:pPr lvl="1">
              <a:buFont typeface="Wingdings" charset="0"/>
              <a:buNone/>
              <a:tabLst>
                <a:tab pos="5037138" algn="l"/>
              </a:tabLst>
            </a:pPr>
            <a:r>
              <a:rPr lang="en-US" sz="1600" dirty="0">
                <a:latin typeface="Courier New" charset="0"/>
                <a:ea typeface="ＭＳ Ｐゴシック" charset="0"/>
              </a:rPr>
              <a:t>#define TRUE 1 </a:t>
            </a:r>
          </a:p>
          <a:p>
            <a:pPr lvl="1">
              <a:buFont typeface="Wingdings" charset="0"/>
              <a:buNone/>
              <a:tabLst>
                <a:tab pos="5037138" algn="l"/>
              </a:tabLst>
            </a:pPr>
            <a:endParaRPr lang="en-US" sz="900" dirty="0">
              <a:latin typeface="Courier New" charset="0"/>
              <a:ea typeface="ＭＳ Ｐゴシック" charset="0"/>
            </a:endParaRPr>
          </a:p>
          <a:p>
            <a:pPr lvl="1">
              <a:buFont typeface="Wingdings" charset="0"/>
              <a:buNone/>
              <a:tabLst>
                <a:tab pos="5037138" algn="l"/>
              </a:tabLst>
            </a:pPr>
            <a:r>
              <a:rPr lang="en-US" sz="1600" dirty="0">
                <a:latin typeface="Courier New" charset="0"/>
                <a:ea typeface="ＭＳ Ｐゴシック" charset="0"/>
              </a:rPr>
              <a:t>int flag = TRUE;</a:t>
            </a:r>
          </a:p>
          <a:p>
            <a:pPr lvl="1">
              <a:buFont typeface="Wingdings" charset="0"/>
              <a:buNone/>
              <a:tabLst>
                <a:tab pos="5037138" algn="l"/>
              </a:tabLst>
            </a:pPr>
            <a:endParaRPr lang="en-US" sz="1600" dirty="0">
              <a:solidFill>
                <a:srgbClr val="FF0033"/>
              </a:solidFill>
              <a:latin typeface="Courier New" charset="0"/>
              <a:ea typeface="ＭＳ Ｐゴシック" charset="0"/>
            </a:endParaRPr>
          </a:p>
          <a:p>
            <a:pPr lvl="1">
              <a:buFont typeface="Wingdings" charset="0"/>
              <a:buNone/>
              <a:tabLst>
                <a:tab pos="5037138" algn="l"/>
              </a:tabLst>
            </a:pPr>
            <a:r>
              <a:rPr lang="en-US" sz="1600" dirty="0">
                <a:solidFill>
                  <a:srgbClr val="FF0033"/>
                </a:solidFill>
                <a:latin typeface="Courier New" charset="0"/>
                <a:ea typeface="ＭＳ Ｐゴシック" charset="0"/>
              </a:rPr>
              <a:t>flag = 27    // legal	flag = 27    // illegal</a:t>
            </a:r>
          </a:p>
        </p:txBody>
      </p:sp>
      <p:sp>
        <p:nvSpPr>
          <p:cNvPr id="228356" name="Rectangle 4"/>
          <p:cNvSpPr>
            <a:spLocks noChangeArrowheads="1"/>
          </p:cNvSpPr>
          <p:nvPr/>
        </p:nvSpPr>
        <p:spPr bwMode="auto">
          <a:xfrm>
            <a:off x="685800" y="4038600"/>
            <a:ext cx="8702675" cy="2514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tabLst>
                <a:tab pos="5037138" algn="l"/>
              </a:tabLst>
            </a:pPr>
            <a:r>
              <a:rPr lang="en-US" dirty="0">
                <a:solidFill>
                  <a:schemeClr val="accent2"/>
                </a:solidFill>
                <a:latin typeface="Arial Narrow" charset="0"/>
              </a:rPr>
              <a:t>in C, there was no string type – had to use char arrays &amp; library functions </a:t>
            </a:r>
          </a:p>
          <a:p>
            <a:pPr marL="742950" lvl="1" indent="-285750">
              <a:spcBef>
                <a:spcPct val="20000"/>
              </a:spcBef>
              <a:buFont typeface="Wingdings" charset="0"/>
              <a:buChar char="§"/>
              <a:tabLst>
                <a:tab pos="5037138" algn="l"/>
              </a:tabLst>
            </a:pPr>
            <a:r>
              <a:rPr lang="en-US" sz="2000" dirty="0">
                <a:latin typeface="Arial Narrow" charset="0"/>
              </a:rPr>
              <a:t>C++ </a:t>
            </a:r>
            <a:r>
              <a:rPr lang="en-US" sz="2000" dirty="0">
                <a:latin typeface="Courier New" charset="0"/>
              </a:rPr>
              <a:t>string</a:t>
            </a:r>
            <a:r>
              <a:rPr lang="en-US" sz="2000" dirty="0">
                <a:latin typeface="Arial Narrow" charset="0"/>
              </a:rPr>
              <a:t> type encapsulated basic operations inside a class</a:t>
            </a:r>
          </a:p>
          <a:p>
            <a:pPr marL="742950" lvl="1" indent="-285750">
              <a:spcBef>
                <a:spcPct val="20000"/>
              </a:spcBef>
              <a:buFont typeface="Wingdings" charset="0"/>
              <a:buNone/>
              <a:tabLst>
                <a:tab pos="5037138" algn="l"/>
              </a:tabLst>
            </a:pPr>
            <a:endParaRPr lang="en-US" sz="1000" dirty="0">
              <a:latin typeface="Courier New" charset="0"/>
            </a:endParaRPr>
          </a:p>
          <a:p>
            <a:pPr marL="742950" lvl="1" indent="-285750">
              <a:spcBef>
                <a:spcPct val="20000"/>
              </a:spcBef>
              <a:buFont typeface="Wingdings" charset="0"/>
              <a:buNone/>
              <a:tabLst>
                <a:tab pos="5037138" algn="l"/>
              </a:tabLst>
            </a:pPr>
            <a:r>
              <a:rPr lang="en-US" sz="1600" dirty="0">
                <a:latin typeface="Courier New" charset="0"/>
              </a:rPr>
              <a:t>char* word = "foo";	string word = "foo";</a:t>
            </a:r>
          </a:p>
          <a:p>
            <a:pPr marL="742950" lvl="1" indent="-285750">
              <a:spcBef>
                <a:spcPct val="20000"/>
              </a:spcBef>
              <a:buFont typeface="Wingdings" charset="0"/>
              <a:buNone/>
              <a:tabLst>
                <a:tab pos="5037138" algn="l"/>
              </a:tabLst>
            </a:pPr>
            <a:endParaRPr lang="en-US" sz="1000" dirty="0">
              <a:latin typeface="Courier New" charset="0"/>
            </a:endParaRPr>
          </a:p>
          <a:p>
            <a:pPr marL="742950" lvl="1" indent="-285750">
              <a:spcBef>
                <a:spcPct val="20000"/>
              </a:spcBef>
              <a:buFont typeface="Wingdings" charset="0"/>
              <a:buNone/>
              <a:tabLst>
                <a:tab pos="5037138" algn="l"/>
              </a:tabLst>
            </a:pPr>
            <a:r>
              <a:rPr lang="en-US" sz="1600" dirty="0" err="1">
                <a:latin typeface="Courier New" charset="0"/>
              </a:rPr>
              <a:t>printf</a:t>
            </a:r>
            <a:r>
              <a:rPr lang="en-US" sz="1600" dirty="0">
                <a:latin typeface="Courier New" charset="0"/>
              </a:rPr>
              <a:t>("%d", </a:t>
            </a:r>
            <a:r>
              <a:rPr lang="en-US" sz="1600" dirty="0" err="1">
                <a:latin typeface="Courier New" charset="0"/>
              </a:rPr>
              <a:t>strlen</a:t>
            </a:r>
            <a:r>
              <a:rPr lang="en-US" sz="1600" dirty="0">
                <a:latin typeface="Courier New" charset="0"/>
              </a:rPr>
              <a:t>(word));	</a:t>
            </a:r>
            <a:r>
              <a:rPr lang="en-US" sz="1600" dirty="0" err="1">
                <a:latin typeface="Courier New" charset="0"/>
              </a:rPr>
              <a:t>cout</a:t>
            </a:r>
            <a:r>
              <a:rPr lang="en-US" sz="1600" dirty="0">
                <a:latin typeface="Courier New" charset="0"/>
              </a:rPr>
              <a:t> &lt;&lt; </a:t>
            </a:r>
            <a:r>
              <a:rPr lang="en-US" sz="1600" dirty="0" err="1">
                <a:latin typeface="Courier New" charset="0"/>
              </a:rPr>
              <a:t>word.length</a:t>
            </a:r>
            <a:r>
              <a:rPr lang="en-US" sz="1600" dirty="0">
                <a:latin typeface="Courier New" charset="0"/>
              </a:rPr>
              <a:t>();</a:t>
            </a:r>
          </a:p>
          <a:p>
            <a:pPr marL="742950" lvl="1" indent="-285750">
              <a:spcBef>
                <a:spcPct val="20000"/>
              </a:spcBef>
              <a:buFont typeface="Wingdings" charset="0"/>
              <a:buNone/>
              <a:tabLst>
                <a:tab pos="5037138" algn="l"/>
              </a:tabLst>
            </a:pPr>
            <a:endParaRPr lang="en-US" sz="1600" dirty="0">
              <a:solidFill>
                <a:srgbClr val="FF0033"/>
              </a:solidFill>
              <a:latin typeface="Courier New" charset="0"/>
            </a:endParaRPr>
          </a:p>
          <a:p>
            <a:pPr marL="342900" indent="-342900">
              <a:spcBef>
                <a:spcPct val="20000"/>
              </a:spcBef>
              <a:tabLst>
                <a:tab pos="5037138" algn="l"/>
              </a:tabLst>
            </a:pPr>
            <a:r>
              <a:rPr lang="en-US" dirty="0">
                <a:solidFill>
                  <a:schemeClr val="accent2"/>
                </a:solidFill>
                <a:latin typeface="Arial Narrow" charset="0"/>
              </a:rPr>
              <a:t>similarly, C++ </a:t>
            </a:r>
            <a:r>
              <a:rPr lang="en-US" dirty="0">
                <a:solidFill>
                  <a:schemeClr val="accent2"/>
                </a:solidFill>
                <a:latin typeface="Courier New" panose="02070309020205020404" pitchFamily="49" charset="0"/>
                <a:cs typeface="Courier New" panose="02070309020205020404" pitchFamily="49" charset="0"/>
              </a:rPr>
              <a:t>vector</a:t>
            </a:r>
            <a:r>
              <a:rPr lang="en-US" dirty="0">
                <a:solidFill>
                  <a:schemeClr val="accent2"/>
                </a:solidFill>
                <a:latin typeface="Arial Narrow" charset="0"/>
              </a:rPr>
              <a:t> type provided safe arrays with bounds checking</a:t>
            </a:r>
          </a:p>
          <a:p>
            <a:pPr marL="742950" lvl="1" indent="-285750">
              <a:spcBef>
                <a:spcPct val="20000"/>
              </a:spcBef>
              <a:buFont typeface="Wingdings" charset="0"/>
              <a:buNone/>
              <a:tabLst>
                <a:tab pos="5037138" algn="l"/>
              </a:tabLst>
            </a:pPr>
            <a:endParaRPr lang="en-US" sz="1600" dirty="0">
              <a:solidFill>
                <a:srgbClr val="FF0033"/>
              </a:solidFill>
              <a:latin typeface="Courier Ne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8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2531F5D-38B9-7D4C-B24B-6ADE0D6B3229}" type="slidenum">
              <a:rPr lang="en-US" sz="1400">
                <a:solidFill>
                  <a:srgbClr val="FF0033"/>
                </a:solidFill>
                <a:latin typeface="Arial Narrow" charset="0"/>
              </a:rPr>
              <a:pPr/>
              <a:t>13</a:t>
            </a:fld>
            <a:endParaRPr lang="en-US" sz="1400">
              <a:solidFill>
                <a:srgbClr val="FF0033"/>
              </a:solidFill>
              <a:latin typeface="Arial Narrow" charset="0"/>
            </a:endParaRPr>
          </a:p>
        </p:txBody>
      </p:sp>
      <p:sp>
        <p:nvSpPr>
          <p:cNvPr id="34818"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Even more reliability features</a:t>
            </a:r>
            <a:endParaRPr lang="en-US" sz="2800" dirty="0">
              <a:latin typeface="Courier New" charset="0"/>
              <a:ea typeface="ＭＳ Ｐゴシック" charset="0"/>
              <a:cs typeface="ＭＳ Ｐゴシック" charset="0"/>
            </a:endParaRPr>
          </a:p>
        </p:txBody>
      </p:sp>
      <p:sp>
        <p:nvSpPr>
          <p:cNvPr id="228356" name="Rectangle 4"/>
          <p:cNvSpPr>
            <a:spLocks noChangeArrowheads="1"/>
          </p:cNvSpPr>
          <p:nvPr/>
        </p:nvSpPr>
        <p:spPr bwMode="auto">
          <a:xfrm>
            <a:off x="685800" y="3657600"/>
            <a:ext cx="8702675" cy="281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tabLst>
                <a:tab pos="5037138" algn="l"/>
              </a:tabLst>
            </a:pPr>
            <a:r>
              <a:rPr lang="en-US" dirty="0">
                <a:solidFill>
                  <a:schemeClr val="accent2"/>
                </a:solidFill>
                <a:latin typeface="Arial Narrow" charset="0"/>
              </a:rPr>
              <a:t>in C, all variable declarations had to be at the beginning of a block</a:t>
            </a:r>
          </a:p>
          <a:p>
            <a:pPr marL="742950" lvl="1" indent="-285750">
              <a:spcBef>
                <a:spcPct val="20000"/>
              </a:spcBef>
              <a:buFont typeface="Wingdings" charset="0"/>
              <a:buChar char="§"/>
              <a:tabLst>
                <a:tab pos="5037138" algn="l"/>
              </a:tabLst>
            </a:pPr>
            <a:r>
              <a:rPr lang="en-US" sz="2000" dirty="0">
                <a:latin typeface="Arial Narrow" charset="0"/>
              </a:rPr>
              <a:t>C++ declarations can appear anywhere, can combine with initialization</a:t>
            </a:r>
          </a:p>
          <a:p>
            <a:pPr marL="742950" lvl="1" indent="-285750">
              <a:spcBef>
                <a:spcPct val="20000"/>
              </a:spcBef>
              <a:buFont typeface="Wingdings" charset="0"/>
              <a:buNone/>
              <a:tabLst>
                <a:tab pos="5037138" algn="l"/>
              </a:tabLst>
            </a:pPr>
            <a:endParaRPr lang="en-US" sz="1000" dirty="0">
              <a:solidFill>
                <a:srgbClr val="FF0033"/>
              </a:solidFill>
              <a:latin typeface="Courier New" charset="0"/>
            </a:endParaRPr>
          </a:p>
          <a:p>
            <a:pPr marL="742950" lvl="1" indent="-285750">
              <a:spcBef>
                <a:spcPct val="20000"/>
              </a:spcBef>
              <a:buFont typeface="Wingdings" charset="0"/>
              <a:buNone/>
              <a:tabLst>
                <a:tab pos="5037138" algn="l"/>
              </a:tabLst>
            </a:pPr>
            <a:r>
              <a:rPr lang="en-US" sz="1400" dirty="0">
                <a:latin typeface="Courier New" charset="0"/>
              </a:rPr>
              <a:t>if (</a:t>
            </a:r>
            <a:r>
              <a:rPr lang="en-US" sz="1400" dirty="0" err="1">
                <a:latin typeface="Courier New" charset="0"/>
              </a:rPr>
              <a:t>inputOK</a:t>
            </a:r>
            <a:r>
              <a:rPr lang="en-US" sz="1400" dirty="0">
                <a:latin typeface="Courier New" charset="0"/>
              </a:rPr>
              <a:t>) {	if (</a:t>
            </a:r>
            <a:r>
              <a:rPr lang="en-US" sz="1400" dirty="0" err="1">
                <a:latin typeface="Courier New" charset="0"/>
              </a:rPr>
              <a:t>inputOK</a:t>
            </a:r>
            <a:r>
              <a:rPr lang="en-US" sz="1400" dirty="0">
                <a:latin typeface="Courier New" charset="0"/>
              </a:rPr>
              <a:t>) {</a:t>
            </a:r>
          </a:p>
          <a:p>
            <a:pPr marL="742950" lvl="1" indent="-285750">
              <a:spcBef>
                <a:spcPct val="20000"/>
              </a:spcBef>
              <a:buFont typeface="Wingdings" charset="0"/>
              <a:buNone/>
              <a:tabLst>
                <a:tab pos="5037138" algn="l"/>
              </a:tabLst>
            </a:pPr>
            <a:r>
              <a:rPr lang="en-US" sz="1400" dirty="0">
                <a:latin typeface="Courier New" charset="0"/>
              </a:rPr>
              <a:t>  int num1, num2;	  </a:t>
            </a:r>
            <a:r>
              <a:rPr lang="en-US" sz="1400" dirty="0" err="1">
                <a:latin typeface="Courier New" charset="0"/>
              </a:rPr>
              <a:t>displayInstructions</a:t>
            </a:r>
            <a:r>
              <a:rPr lang="en-US" sz="1400" dirty="0">
                <a:latin typeface="Courier New" charset="0"/>
              </a:rPr>
              <a:t>();</a:t>
            </a:r>
          </a:p>
          <a:p>
            <a:pPr marL="742950" lvl="1" indent="-285750">
              <a:spcBef>
                <a:spcPct val="20000"/>
              </a:spcBef>
              <a:buFont typeface="Wingdings" charset="0"/>
              <a:buNone/>
              <a:tabLst>
                <a:tab pos="5037138" algn="l"/>
              </a:tabLst>
            </a:pPr>
            <a:r>
              <a:rPr lang="en-US" sz="1400" dirty="0">
                <a:latin typeface="Courier New" charset="0"/>
              </a:rPr>
              <a:t>  </a:t>
            </a:r>
            <a:r>
              <a:rPr lang="en-US" sz="1400" dirty="0" err="1">
                <a:latin typeface="Courier New" charset="0"/>
              </a:rPr>
              <a:t>displayInstructions</a:t>
            </a:r>
            <a:r>
              <a:rPr lang="en-US" sz="1400" dirty="0">
                <a:latin typeface="Courier New" charset="0"/>
              </a:rPr>
              <a:t>();	  int num1 = </a:t>
            </a:r>
            <a:r>
              <a:rPr lang="en-US" sz="1400" dirty="0" err="1">
                <a:latin typeface="Courier New" charset="0"/>
              </a:rPr>
              <a:t>getValue</a:t>
            </a:r>
            <a:r>
              <a:rPr lang="en-US" sz="1400" dirty="0">
                <a:latin typeface="Courier New" charset="0"/>
              </a:rPr>
              <a:t>();</a:t>
            </a:r>
          </a:p>
          <a:p>
            <a:pPr marL="742950" lvl="1" indent="-285750">
              <a:spcBef>
                <a:spcPct val="20000"/>
              </a:spcBef>
              <a:buFont typeface="Wingdings" charset="0"/>
              <a:buNone/>
              <a:tabLst>
                <a:tab pos="5037138" algn="l"/>
              </a:tabLst>
            </a:pPr>
            <a:r>
              <a:rPr lang="en-US" sz="1400" dirty="0">
                <a:latin typeface="Courier New" charset="0"/>
              </a:rPr>
              <a:t>  num1 = </a:t>
            </a:r>
            <a:r>
              <a:rPr lang="en-US" sz="1400" dirty="0" err="1">
                <a:latin typeface="Courier New" charset="0"/>
              </a:rPr>
              <a:t>getValue</a:t>
            </a:r>
            <a:r>
              <a:rPr lang="en-US" sz="1400" dirty="0">
                <a:latin typeface="Courier New" charset="0"/>
              </a:rPr>
              <a:t>();	  int num2 = </a:t>
            </a:r>
            <a:r>
              <a:rPr lang="en-US" sz="1400" dirty="0" err="1">
                <a:latin typeface="Courier New" charset="0"/>
              </a:rPr>
              <a:t>getValue</a:t>
            </a:r>
            <a:r>
              <a:rPr lang="en-US" sz="1400" dirty="0">
                <a:latin typeface="Courier New" charset="0"/>
              </a:rPr>
              <a:t>();</a:t>
            </a:r>
          </a:p>
          <a:p>
            <a:pPr marL="742950" lvl="1" indent="-285750">
              <a:spcBef>
                <a:spcPct val="20000"/>
              </a:spcBef>
              <a:buFont typeface="Wingdings" charset="0"/>
              <a:buNone/>
              <a:tabLst>
                <a:tab pos="5037138" algn="l"/>
              </a:tabLst>
            </a:pPr>
            <a:r>
              <a:rPr lang="en-US" sz="1400" dirty="0">
                <a:latin typeface="Courier New" charset="0"/>
              </a:rPr>
              <a:t>  num2 = </a:t>
            </a:r>
            <a:r>
              <a:rPr lang="en-US" sz="1400" dirty="0" err="1">
                <a:latin typeface="Courier New" charset="0"/>
              </a:rPr>
              <a:t>getValue</a:t>
            </a:r>
            <a:r>
              <a:rPr lang="en-US" sz="1400" dirty="0">
                <a:latin typeface="Courier New" charset="0"/>
              </a:rPr>
              <a:t>();                       	  …</a:t>
            </a:r>
          </a:p>
          <a:p>
            <a:pPr marL="742950" lvl="1" indent="-285750">
              <a:spcBef>
                <a:spcPct val="20000"/>
              </a:spcBef>
              <a:buFont typeface="Wingdings" charset="0"/>
              <a:buNone/>
              <a:tabLst>
                <a:tab pos="5037138" algn="l"/>
              </a:tabLst>
            </a:pPr>
            <a:r>
              <a:rPr lang="en-US" sz="1400" dirty="0">
                <a:latin typeface="Courier New" charset="0"/>
              </a:rPr>
              <a:t>  …	}</a:t>
            </a:r>
          </a:p>
          <a:p>
            <a:pPr marL="742950" lvl="1" indent="-285750">
              <a:spcBef>
                <a:spcPct val="20000"/>
              </a:spcBef>
              <a:buFont typeface="Wingdings" charset="0"/>
              <a:buNone/>
              <a:tabLst>
                <a:tab pos="5037138" algn="l"/>
              </a:tabLst>
            </a:pPr>
            <a:r>
              <a:rPr lang="en-US" sz="1400" dirty="0">
                <a:latin typeface="Courier New" charset="0"/>
              </a:rPr>
              <a:t>}	</a:t>
            </a:r>
          </a:p>
          <a:p>
            <a:pPr marL="742950" lvl="1" indent="-285750">
              <a:spcBef>
                <a:spcPct val="20000"/>
              </a:spcBef>
              <a:buFont typeface="Wingdings" charset="0"/>
              <a:buNone/>
              <a:tabLst>
                <a:tab pos="5037138" algn="l"/>
              </a:tabLst>
            </a:pPr>
            <a:endParaRPr lang="en-US" sz="1600" dirty="0">
              <a:solidFill>
                <a:srgbClr val="FF0033"/>
              </a:solidFill>
              <a:latin typeface="Courier New" charset="0"/>
            </a:endParaRPr>
          </a:p>
        </p:txBody>
      </p:sp>
      <p:sp>
        <p:nvSpPr>
          <p:cNvPr id="34820" name="Rectangle 5"/>
          <p:cNvSpPr>
            <a:spLocks noChangeArrowheads="1"/>
          </p:cNvSpPr>
          <p:nvPr/>
        </p:nvSpPr>
        <p:spPr bwMode="auto">
          <a:xfrm>
            <a:off x="685800" y="1371600"/>
            <a:ext cx="8702675" cy="220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tabLst>
                <a:tab pos="5037138" algn="l"/>
              </a:tabLst>
            </a:pPr>
            <a:r>
              <a:rPr lang="en-US" dirty="0">
                <a:solidFill>
                  <a:schemeClr val="accent2"/>
                </a:solidFill>
                <a:latin typeface="Arial Narrow" charset="0"/>
              </a:rPr>
              <a:t>in C, memory was allocated &amp; deallocated using low-level system calls </a:t>
            </a:r>
          </a:p>
          <a:p>
            <a:pPr marL="742950" lvl="1" indent="-285750">
              <a:buFont typeface="Wingdings" charset="0"/>
              <a:buChar char="§"/>
              <a:tabLst>
                <a:tab pos="5037138" algn="l"/>
              </a:tabLst>
            </a:pPr>
            <a:r>
              <a:rPr lang="en-US" sz="2000" dirty="0">
                <a:latin typeface="Arial Narrow" charset="0"/>
              </a:rPr>
              <a:t>C++ introduced </a:t>
            </a:r>
            <a:r>
              <a:rPr lang="en-US" sz="2000" dirty="0" err="1">
                <a:latin typeface="Arial Narrow" charset="0"/>
              </a:rPr>
              <a:t>typesafe</a:t>
            </a:r>
            <a:r>
              <a:rPr lang="en-US" sz="2000" dirty="0">
                <a:latin typeface="Arial Narrow" charset="0"/>
              </a:rPr>
              <a:t> operators for allocating &amp; deallocating memory</a:t>
            </a:r>
          </a:p>
          <a:p>
            <a:pPr marL="742950" lvl="1" indent="-285750">
              <a:spcBef>
                <a:spcPct val="20000"/>
              </a:spcBef>
              <a:buFont typeface="Wingdings" charset="0"/>
              <a:buNone/>
              <a:tabLst>
                <a:tab pos="5037138" algn="l"/>
              </a:tabLst>
            </a:pPr>
            <a:endParaRPr lang="en-US" sz="1000" dirty="0">
              <a:solidFill>
                <a:srgbClr val="FF0033"/>
              </a:solidFill>
              <a:latin typeface="Courier New" charset="0"/>
            </a:endParaRPr>
          </a:p>
          <a:p>
            <a:pPr marL="742950" lvl="1" indent="-285750">
              <a:spcBef>
                <a:spcPct val="20000"/>
              </a:spcBef>
              <a:buFont typeface="Wingdings" charset="0"/>
              <a:buNone/>
              <a:tabLst>
                <a:tab pos="5037138" algn="l"/>
              </a:tabLst>
            </a:pPr>
            <a:r>
              <a:rPr lang="en-US" sz="1400" dirty="0">
                <a:latin typeface="Courier New" charset="0"/>
              </a:rPr>
              <a:t>int* a = (int*)malloc(20*</a:t>
            </a:r>
            <a:r>
              <a:rPr lang="en-US" sz="1400" dirty="0" err="1">
                <a:latin typeface="Courier New" charset="0"/>
              </a:rPr>
              <a:t>sizeof</a:t>
            </a:r>
            <a:r>
              <a:rPr lang="en-US" sz="1400" dirty="0">
                <a:latin typeface="Courier New" charset="0"/>
              </a:rPr>
              <a:t>(int));	int* a = new int[20];	</a:t>
            </a:r>
          </a:p>
          <a:p>
            <a:pPr marL="742950" lvl="1" indent="-285750">
              <a:spcBef>
                <a:spcPct val="20000"/>
              </a:spcBef>
              <a:buFont typeface="Wingdings" charset="0"/>
              <a:buNone/>
              <a:tabLst>
                <a:tab pos="5037138" algn="l"/>
              </a:tabLst>
            </a:pPr>
            <a:r>
              <a:rPr lang="en-US" sz="1400" dirty="0">
                <a:latin typeface="Courier New" charset="0"/>
              </a:rPr>
              <a:t>… 		…</a:t>
            </a:r>
          </a:p>
          <a:p>
            <a:pPr marL="742950" lvl="1" indent="-285750">
              <a:spcBef>
                <a:spcPct val="20000"/>
              </a:spcBef>
              <a:buFont typeface="Wingdings" charset="0"/>
              <a:buNone/>
              <a:tabLst>
                <a:tab pos="5037138" algn="l"/>
              </a:tabLst>
            </a:pPr>
            <a:r>
              <a:rPr lang="en-US" sz="1400" dirty="0">
                <a:latin typeface="Courier New" charset="0"/>
              </a:rPr>
              <a:t>free(a); 	delete[]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8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6F368-001B-73A7-2721-C2A51ECD3F1D}"/>
              </a:ext>
            </a:extLst>
          </p:cNvPr>
          <p:cNvSpPr>
            <a:spLocks noGrp="1"/>
          </p:cNvSpPr>
          <p:nvPr>
            <p:ph type="title"/>
          </p:nvPr>
        </p:nvSpPr>
        <p:spPr/>
        <p:txBody>
          <a:bodyPr/>
          <a:lstStyle/>
          <a:p>
            <a:r>
              <a:rPr lang="en-US" dirty="0"/>
              <a:t>The genius of Bjarne </a:t>
            </a:r>
            <a:r>
              <a:rPr lang="en-US" dirty="0" err="1"/>
              <a:t>Stroustrup</a:t>
            </a:r>
            <a:endParaRPr lang="en-US" dirty="0"/>
          </a:p>
        </p:txBody>
      </p:sp>
      <p:sp>
        <p:nvSpPr>
          <p:cNvPr id="3" name="Content Placeholder 2">
            <a:extLst>
              <a:ext uri="{FF2B5EF4-FFF2-40B4-BE49-F238E27FC236}">
                <a16:creationId xmlns:a16="http://schemas.microsoft.com/office/drawing/2014/main" id="{2D7C862B-5A71-B6B0-E657-8C4C5EDB6C77}"/>
              </a:ext>
            </a:extLst>
          </p:cNvPr>
          <p:cNvSpPr>
            <a:spLocks noGrp="1"/>
          </p:cNvSpPr>
          <p:nvPr>
            <p:ph idx="1"/>
          </p:nvPr>
        </p:nvSpPr>
        <p:spPr>
          <a:xfrm>
            <a:off x="685800" y="1371600"/>
            <a:ext cx="8153399" cy="5410200"/>
          </a:xfrm>
        </p:spPr>
        <p:txBody>
          <a:bodyPr/>
          <a:lstStyle/>
          <a:p>
            <a:pPr marL="0" indent="0"/>
            <a:r>
              <a:rPr lang="en-US" kern="1200" dirty="0">
                <a:latin typeface="Arial Narrow" charset="0"/>
                <a:ea typeface="ＭＳ Ｐゴシック" charset="0"/>
              </a:rPr>
              <a:t>Most C programmers in the early 1980s were wary of changing their mindset to object-oriented programming.</a:t>
            </a:r>
          </a:p>
          <a:p>
            <a:pPr marL="0" indent="0"/>
            <a:endParaRPr lang="en-US" kern="1200" dirty="0">
              <a:latin typeface="Arial Narrow" charset="0"/>
              <a:ea typeface="ＭＳ Ｐゴシック" charset="0"/>
            </a:endParaRPr>
          </a:p>
          <a:p>
            <a:pPr marL="857250" lvl="1" indent="-457200">
              <a:buFont typeface="+mj-lt"/>
              <a:buAutoNum type="arabicPeriod"/>
            </a:pPr>
            <a:r>
              <a:rPr lang="en-US" kern="1200" dirty="0">
                <a:latin typeface="Arial Narrow" charset="0"/>
                <a:ea typeface="ＭＳ Ｐゴシック" charset="0"/>
              </a:rPr>
              <a:t>The backward compatibility of C++ meant that companies building C compilers might as well generalize to C++ (two compilers in one!).</a:t>
            </a:r>
          </a:p>
          <a:p>
            <a:pPr marL="857250" lvl="1" indent="-457200">
              <a:buFont typeface="+mj-lt"/>
              <a:buAutoNum type="arabicPeriod"/>
            </a:pPr>
            <a:endParaRPr lang="en-US" kern="1200" dirty="0">
              <a:latin typeface="Arial Narrow" charset="0"/>
              <a:ea typeface="ＭＳ Ｐゴシック" charset="0"/>
            </a:endParaRPr>
          </a:p>
          <a:p>
            <a:pPr marL="857250" lvl="1" indent="-457200">
              <a:buFont typeface="+mj-lt"/>
              <a:buAutoNum type="arabicPeriod"/>
            </a:pPr>
            <a:r>
              <a:rPr lang="en-US" kern="1200" dirty="0">
                <a:latin typeface="Arial Narrow" charset="0"/>
                <a:ea typeface="ＭＳ Ｐゴシック" charset="0"/>
              </a:rPr>
              <a:t>C programmers could compile &amp; run their C code on C++ compilers, so no commitment on their part to using C++ compilers.</a:t>
            </a:r>
          </a:p>
          <a:p>
            <a:pPr marL="857250" lvl="1" indent="-457200">
              <a:buFont typeface="+mj-lt"/>
              <a:buAutoNum type="arabicPeriod"/>
            </a:pPr>
            <a:endParaRPr lang="en-US" kern="1200" dirty="0">
              <a:latin typeface="Arial Narrow" charset="0"/>
              <a:ea typeface="ＭＳ Ｐゴシック" charset="0"/>
            </a:endParaRPr>
          </a:p>
          <a:p>
            <a:pPr marL="857250" lvl="1" indent="-457200">
              <a:buFont typeface="+mj-lt"/>
              <a:buAutoNum type="arabicPeriod"/>
            </a:pPr>
            <a:r>
              <a:rPr lang="en-US" kern="1200" dirty="0">
                <a:latin typeface="Arial Narrow" charset="0"/>
                <a:ea typeface="ＭＳ Ｐゴシック" charset="0"/>
              </a:rPr>
              <a:t>Once they had the C++ compiler, they learned about the features that made coding simpler &amp; more reliable, so started using them in otherwise C code.</a:t>
            </a:r>
          </a:p>
          <a:p>
            <a:pPr marL="857250" lvl="1" indent="-457200">
              <a:buFont typeface="+mj-lt"/>
              <a:buAutoNum type="arabicPeriod"/>
            </a:pPr>
            <a:endParaRPr lang="en-US" kern="1200" dirty="0">
              <a:latin typeface="Arial Narrow" charset="0"/>
              <a:ea typeface="ＭＳ Ｐゴシック" charset="0"/>
            </a:endParaRPr>
          </a:p>
          <a:p>
            <a:pPr marL="857250" lvl="1" indent="-457200">
              <a:buFont typeface="+mj-lt"/>
              <a:buAutoNum type="arabicPeriod"/>
            </a:pPr>
            <a:r>
              <a:rPr lang="en-US" kern="1200" dirty="0">
                <a:latin typeface="Arial Narrow" charset="0"/>
                <a:ea typeface="ＭＳ Ｐゴシック" charset="0"/>
              </a:rPr>
              <a:t>Because of the compatibility of C and C++ code, they could start integrating C++ classes (e.g., String, vector) into existing projects.</a:t>
            </a:r>
          </a:p>
          <a:p>
            <a:pPr marL="857250" lvl="1" indent="-457200">
              <a:buFont typeface="+mj-lt"/>
              <a:buAutoNum type="arabicPeriod"/>
            </a:pPr>
            <a:endParaRPr lang="en-US" kern="1200" dirty="0">
              <a:latin typeface="Arial Narrow" charset="0"/>
              <a:ea typeface="ＭＳ Ｐゴシック" charset="0"/>
            </a:endParaRPr>
          </a:p>
          <a:p>
            <a:pPr marL="857250" lvl="1" indent="-457200">
              <a:buFont typeface="+mj-lt"/>
              <a:buAutoNum type="arabicPeriod"/>
            </a:pPr>
            <a:r>
              <a:rPr lang="en-US" kern="1200" dirty="0">
                <a:latin typeface="Arial Narrow" charset="0"/>
                <a:ea typeface="ＭＳ Ｐゴシック" charset="0"/>
              </a:rPr>
              <a:t>Once they used C++ classes, they became comfortable with the object-oriented approach and started to think &amp; code that way.</a:t>
            </a:r>
          </a:p>
        </p:txBody>
      </p:sp>
      <p:sp>
        <p:nvSpPr>
          <p:cNvPr id="4" name="Slide Number Placeholder 3">
            <a:extLst>
              <a:ext uri="{FF2B5EF4-FFF2-40B4-BE49-F238E27FC236}">
                <a16:creationId xmlns:a16="http://schemas.microsoft.com/office/drawing/2014/main" id="{C67C020D-C435-B638-2900-FF5DFBA19954}"/>
              </a:ext>
            </a:extLst>
          </p:cNvPr>
          <p:cNvSpPr>
            <a:spLocks noGrp="1"/>
          </p:cNvSpPr>
          <p:nvPr>
            <p:ph type="sldNum" sz="quarter" idx="12"/>
          </p:nvPr>
        </p:nvSpPr>
        <p:spPr/>
        <p:txBody>
          <a:bodyPr/>
          <a:lstStyle/>
          <a:p>
            <a:pPr>
              <a:defRPr/>
            </a:pPr>
            <a:fld id="{90F841E9-7B7C-3547-A716-4FE757F8CCC4}" type="slidenum">
              <a:rPr lang="en-US" smtClean="0"/>
              <a:pPr>
                <a:defRPr/>
              </a:pPr>
              <a:t>14</a:t>
            </a:fld>
            <a:endParaRPr lang="en-US"/>
          </a:p>
        </p:txBody>
      </p:sp>
      <p:pic>
        <p:nvPicPr>
          <p:cNvPr id="1026" name="Picture 2" descr="Dr evil">
            <a:extLst>
              <a:ext uri="{FF2B5EF4-FFF2-40B4-BE49-F238E27FC236}">
                <a16:creationId xmlns:a16="http://schemas.microsoft.com/office/drawing/2014/main" id="{C4061486-8501-749F-EB74-DDE3068991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2100" y="2387176"/>
            <a:ext cx="4013200" cy="4486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2300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65F35D2-839D-7141-8A00-C560AEE83A7C}" type="slidenum">
              <a:rPr lang="en-US" sz="1400">
                <a:solidFill>
                  <a:srgbClr val="FF0033"/>
                </a:solidFill>
                <a:latin typeface="Arial Narrow" charset="0"/>
              </a:rPr>
              <a:pPr/>
              <a:t>15</a:t>
            </a:fld>
            <a:endParaRPr lang="en-US" sz="1400">
              <a:solidFill>
                <a:srgbClr val="FF0033"/>
              </a:solidFill>
              <a:latin typeface="Arial Narrow" charset="0"/>
            </a:endParaRPr>
          </a:p>
        </p:txBody>
      </p:sp>
      <p:sp>
        <p:nvSpPr>
          <p:cNvPr id="3584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ADT's in C++</a:t>
            </a:r>
          </a:p>
        </p:txBody>
      </p:sp>
      <p:sp>
        <p:nvSpPr>
          <p:cNvPr id="250883" name="Rectangle 3"/>
          <p:cNvSpPr>
            <a:spLocks noGrp="1" noChangeArrowheads="1"/>
          </p:cNvSpPr>
          <p:nvPr>
            <p:ph type="body" idx="1"/>
          </p:nvPr>
        </p:nvSpPr>
        <p:spPr>
          <a:xfrm>
            <a:off x="635000" y="3279776"/>
            <a:ext cx="8702675" cy="3578224"/>
          </a:xfrm>
        </p:spPr>
        <p:txBody>
          <a:bodyPr/>
          <a:lstStyle/>
          <a:p>
            <a:pPr>
              <a:lnSpc>
                <a:spcPct val="90000"/>
              </a:lnSpc>
              <a:tabLst>
                <a:tab pos="2279650" algn="l"/>
              </a:tabLst>
            </a:pPr>
            <a:r>
              <a:rPr lang="en-US" dirty="0">
                <a:latin typeface="Arial Narrow" charset="0"/>
                <a:ea typeface="ＭＳ Ｐゴシック" charset="0"/>
                <a:cs typeface="ＭＳ Ｐゴシック" charset="0"/>
              </a:rPr>
              <a:t>C++ classes extend C structs, borrowing ideas from Simula 67 classes</a:t>
            </a:r>
          </a:p>
          <a:p>
            <a:pPr lvl="1">
              <a:lnSpc>
                <a:spcPct val="90000"/>
              </a:lnSpc>
              <a:tabLst>
                <a:tab pos="2279650" algn="l"/>
              </a:tabLst>
            </a:pPr>
            <a:r>
              <a:rPr lang="en-US" dirty="0">
                <a:latin typeface="Arial Narrow" charset="0"/>
                <a:ea typeface="ＭＳ Ｐゴシック" charset="0"/>
              </a:rPr>
              <a:t>data known as </a:t>
            </a:r>
            <a:r>
              <a:rPr lang="en-US" i="1" dirty="0">
                <a:latin typeface="Arial Narrow" charset="0"/>
                <a:ea typeface="ＭＳ Ｐゴシック" charset="0"/>
              </a:rPr>
              <a:t>fields</a:t>
            </a:r>
            <a:r>
              <a:rPr lang="en-US" dirty="0">
                <a:latin typeface="Arial Narrow" charset="0"/>
                <a:ea typeface="ＭＳ Ｐゴシック" charset="0"/>
              </a:rPr>
              <a:t>, operations known as </a:t>
            </a:r>
            <a:r>
              <a:rPr lang="en-US" i="1" dirty="0">
                <a:latin typeface="Arial Narrow" charset="0"/>
                <a:ea typeface="ＭＳ Ｐゴシック" charset="0"/>
              </a:rPr>
              <a:t>member functions</a:t>
            </a:r>
          </a:p>
          <a:p>
            <a:pPr lvl="1">
              <a:lnSpc>
                <a:spcPct val="90000"/>
              </a:lnSpc>
              <a:tabLst>
                <a:tab pos="2279650" algn="l"/>
              </a:tabLst>
            </a:pPr>
            <a:r>
              <a:rPr lang="en-US" dirty="0">
                <a:latin typeface="Arial Narrow" charset="0"/>
                <a:ea typeface="ＭＳ Ｐゴシック" charset="0"/>
              </a:rPr>
              <a:t>each instance of a C++ class gets its own set of fields (unless declared </a:t>
            </a:r>
            <a:r>
              <a:rPr lang="en-US" sz="1800" dirty="0">
                <a:latin typeface="Courier New" charset="0"/>
                <a:ea typeface="ＭＳ Ｐゴシック" charset="0"/>
              </a:rPr>
              <a:t>static</a:t>
            </a:r>
            <a:r>
              <a:rPr lang="en-US" dirty="0">
                <a:latin typeface="Arial Narrow" charset="0"/>
                <a:ea typeface="ＭＳ Ｐゴシック" charset="0"/>
              </a:rPr>
              <a:t>)</a:t>
            </a:r>
          </a:p>
          <a:p>
            <a:pPr lvl="1">
              <a:lnSpc>
                <a:spcPct val="90000"/>
              </a:lnSpc>
              <a:tabLst>
                <a:tab pos="2279650" algn="l"/>
              </a:tabLst>
            </a:pPr>
            <a:r>
              <a:rPr lang="en-US" dirty="0">
                <a:latin typeface="Arial Narrow" charset="0"/>
                <a:ea typeface="ＭＳ Ｐゴシック" charset="0"/>
              </a:rPr>
              <a:t>all instances share a single set of member functions</a:t>
            </a:r>
          </a:p>
          <a:p>
            <a:pPr lvl="1">
              <a:lnSpc>
                <a:spcPct val="90000"/>
              </a:lnSpc>
              <a:buFont typeface="Wingdings" charset="0"/>
              <a:buNone/>
              <a:tabLst>
                <a:tab pos="2279650" algn="l"/>
              </a:tabLst>
            </a:pPr>
            <a:endParaRPr lang="en-US" sz="1600" dirty="0">
              <a:latin typeface="Arial Narrow" charset="0"/>
              <a:ea typeface="ＭＳ Ｐゴシック" charset="0"/>
            </a:endParaRPr>
          </a:p>
          <a:p>
            <a:pPr lvl="1">
              <a:lnSpc>
                <a:spcPct val="90000"/>
              </a:lnSpc>
              <a:buFont typeface="Wingdings" charset="0"/>
              <a:buNone/>
              <a:tabLst>
                <a:tab pos="2279650" algn="l"/>
              </a:tabLst>
            </a:pPr>
            <a:r>
              <a:rPr lang="en-US" dirty="0">
                <a:latin typeface="Arial Narrow" charset="0"/>
                <a:ea typeface="ＭＳ Ｐゴシック" charset="0"/>
              </a:rPr>
              <a:t>data fields/member functions can be:</a:t>
            </a:r>
          </a:p>
          <a:p>
            <a:pPr lvl="2">
              <a:lnSpc>
                <a:spcPct val="70000"/>
              </a:lnSpc>
              <a:buFontTx/>
              <a:buChar char="•"/>
              <a:tabLst>
                <a:tab pos="2279650" algn="l"/>
              </a:tabLst>
            </a:pPr>
            <a:r>
              <a:rPr lang="en-US" i="1" dirty="0">
                <a:latin typeface="Arial Narrow" charset="0"/>
                <a:ea typeface="ＭＳ Ｐゴシック" charset="0"/>
              </a:rPr>
              <a:t>public</a:t>
            </a:r>
            <a:r>
              <a:rPr lang="en-US" dirty="0">
                <a:latin typeface="Arial Narrow" charset="0"/>
                <a:ea typeface="ＭＳ Ｐゴシック" charset="0"/>
              </a:rPr>
              <a:t>	visible to all</a:t>
            </a:r>
          </a:p>
          <a:p>
            <a:pPr lvl="2">
              <a:lnSpc>
                <a:spcPct val="70000"/>
              </a:lnSpc>
              <a:buFontTx/>
              <a:buChar char="•"/>
              <a:tabLst>
                <a:tab pos="2279650" algn="l"/>
              </a:tabLst>
            </a:pPr>
            <a:r>
              <a:rPr lang="en-US" i="1" dirty="0">
                <a:latin typeface="Arial Narrow" charset="0"/>
                <a:ea typeface="ＭＳ Ｐゴシック" charset="0"/>
              </a:rPr>
              <a:t>private</a:t>
            </a:r>
            <a:r>
              <a:rPr lang="en-US" dirty="0">
                <a:latin typeface="Arial Narrow" charset="0"/>
                <a:ea typeface="ＭＳ Ｐゴシック" charset="0"/>
              </a:rPr>
              <a:t>	invisible (except to class instances)</a:t>
            </a:r>
          </a:p>
          <a:p>
            <a:pPr lvl="2">
              <a:lnSpc>
                <a:spcPct val="70000"/>
              </a:lnSpc>
              <a:buFontTx/>
              <a:buChar char="•"/>
              <a:tabLst>
                <a:tab pos="2279650" algn="l"/>
              </a:tabLst>
            </a:pPr>
            <a:r>
              <a:rPr lang="en-US" i="1" dirty="0">
                <a:latin typeface="Arial Narrow" charset="0"/>
                <a:ea typeface="ＭＳ Ｐゴシック" charset="0"/>
              </a:rPr>
              <a:t>protected</a:t>
            </a:r>
            <a:r>
              <a:rPr lang="en-US" dirty="0">
                <a:latin typeface="Arial Narrow" charset="0"/>
                <a:ea typeface="ＭＳ Ｐゴシック" charset="0"/>
              </a:rPr>
              <a:t>	invisible (except to class instances &amp; derived class instances)</a:t>
            </a:r>
          </a:p>
          <a:p>
            <a:pPr lvl="2">
              <a:lnSpc>
                <a:spcPct val="70000"/>
              </a:lnSpc>
              <a:buFontTx/>
              <a:buChar char="•"/>
              <a:tabLst>
                <a:tab pos="2279650" algn="l"/>
              </a:tabLst>
            </a:pPr>
            <a:endParaRPr lang="en-US" dirty="0">
              <a:latin typeface="Arial Narrow" charset="0"/>
              <a:ea typeface="ＭＳ Ｐゴシック" charset="0"/>
            </a:endParaRPr>
          </a:p>
          <a:p>
            <a:pPr lvl="1">
              <a:lnSpc>
                <a:spcPct val="90000"/>
              </a:lnSpc>
              <a:buFont typeface="Wingdings" charset="0"/>
              <a:buNone/>
              <a:tabLst>
                <a:tab pos="2279650" algn="l"/>
              </a:tabLst>
            </a:pPr>
            <a:r>
              <a:rPr lang="en-US" i="1" dirty="0">
                <a:latin typeface="Arial Narrow" charset="0"/>
                <a:ea typeface="ＭＳ Ｐゴシック" charset="0"/>
              </a:rPr>
              <a:t>can override protections by declaring another class to be a </a:t>
            </a:r>
            <a:r>
              <a:rPr lang="en-US" sz="1800" dirty="0">
                <a:latin typeface="Courier New" charset="0"/>
                <a:ea typeface="ＭＳ Ｐゴシック" charset="0"/>
              </a:rPr>
              <a:t>friend </a:t>
            </a:r>
          </a:p>
        </p:txBody>
      </p:sp>
      <p:sp>
        <p:nvSpPr>
          <p:cNvPr id="35844" name="Rectangle 4"/>
          <p:cNvSpPr>
            <a:spLocks noChangeArrowheads="1"/>
          </p:cNvSpPr>
          <p:nvPr/>
        </p:nvSpPr>
        <p:spPr bwMode="auto">
          <a:xfrm>
            <a:off x="685800" y="1371600"/>
            <a:ext cx="8702675"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7938" indent="7938">
              <a:spcBef>
                <a:spcPct val="20000"/>
              </a:spcBef>
            </a:pPr>
            <a:r>
              <a:rPr lang="en-US" dirty="0">
                <a:solidFill>
                  <a:schemeClr val="accent2"/>
                </a:solidFill>
                <a:latin typeface="Arial Narrow" charset="0"/>
              </a:rPr>
              <a:t>C structs could encapsulate data fields together in an object, but this is not enough to create fully functional data type (a.k.a. </a:t>
            </a:r>
            <a:r>
              <a:rPr lang="en-US" i="1" dirty="0">
                <a:solidFill>
                  <a:schemeClr val="accent2"/>
                </a:solidFill>
                <a:latin typeface="Arial Narrow" charset="0"/>
              </a:rPr>
              <a:t>abstract data type)</a:t>
            </a:r>
            <a:endParaRPr lang="en-US" dirty="0">
              <a:solidFill>
                <a:schemeClr val="accent2"/>
              </a:solidFill>
              <a:latin typeface="Arial Narrow" charset="0"/>
            </a:endParaRPr>
          </a:p>
          <a:p>
            <a:pPr marL="682625" lvl="1" indent="-231775">
              <a:spcBef>
                <a:spcPct val="20000"/>
              </a:spcBef>
              <a:buFont typeface="Wingdings" charset="0"/>
              <a:buAutoNum type="arabicPeriod"/>
            </a:pPr>
            <a:r>
              <a:rPr lang="en-US" sz="2000" dirty="0">
                <a:latin typeface="Arial Narrow" charset="0"/>
              </a:rPr>
              <a:t>need to be able to encapsulate data + operations (to cleanly localize modifications)</a:t>
            </a:r>
          </a:p>
          <a:p>
            <a:pPr marL="682625" lvl="1" indent="-231775">
              <a:spcBef>
                <a:spcPct val="20000"/>
              </a:spcBef>
              <a:buFont typeface="Wingdings" charset="0"/>
              <a:buAutoNum type="arabicPeriod"/>
            </a:pPr>
            <a:r>
              <a:rPr lang="en-US" sz="2000" dirty="0">
                <a:latin typeface="Arial Narrow" charset="0"/>
              </a:rPr>
              <a:t>also need to hide internal details, e.g., fields (for implementation-independence) </a:t>
            </a:r>
          </a:p>
          <a:p>
            <a:pPr marL="682625" lvl="1" indent="-231775">
              <a:spcBef>
                <a:spcPct val="20000"/>
              </a:spcBef>
              <a:buFont typeface="Wingdings" charset="0"/>
              <a:buAutoNum type="arabicPeriod"/>
            </a:pPr>
            <a:endParaRPr lang="en-US" sz="1200" dirty="0">
              <a:latin typeface="Arial Narrow"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08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08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08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08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088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088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088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088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088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86409A7-46A2-A04F-A546-6C3B64E667EF}" type="slidenum">
              <a:rPr lang="en-US" sz="1400">
                <a:solidFill>
                  <a:srgbClr val="FF0033"/>
                </a:solidFill>
                <a:latin typeface="Arial Narrow" charset="0"/>
              </a:rPr>
              <a:pPr/>
              <a:t>16</a:t>
            </a:fld>
            <a:endParaRPr lang="en-US" sz="1400">
              <a:solidFill>
                <a:srgbClr val="FF0033"/>
              </a:solidFill>
              <a:latin typeface="Arial Narrow" charset="0"/>
            </a:endParaRPr>
          </a:p>
        </p:txBody>
      </p:sp>
      <p:sp>
        <p:nvSpPr>
          <p:cNvPr id="3686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C++ classes</a:t>
            </a:r>
          </a:p>
        </p:txBody>
      </p:sp>
      <p:sp>
        <p:nvSpPr>
          <p:cNvPr id="36867" name="Rectangle 3"/>
          <p:cNvSpPr>
            <a:spLocks noGrp="1" noChangeArrowheads="1"/>
          </p:cNvSpPr>
          <p:nvPr>
            <p:ph type="body" idx="1"/>
          </p:nvPr>
        </p:nvSpPr>
        <p:spPr>
          <a:xfrm>
            <a:off x="685800" y="1143000"/>
            <a:ext cx="8702675" cy="1981200"/>
          </a:xfrm>
        </p:spPr>
        <p:txBody>
          <a:bodyPr/>
          <a:lstStyle/>
          <a:p>
            <a:pPr>
              <a:tabLst>
                <a:tab pos="2293938" algn="l"/>
              </a:tabLst>
            </a:pPr>
            <a:r>
              <a:rPr lang="en-US" dirty="0">
                <a:latin typeface="Arial Narrow" charset="0"/>
                <a:ea typeface="ＭＳ Ｐゴシック" charset="0"/>
                <a:cs typeface="ＭＳ Ｐゴシック" charset="0"/>
              </a:rPr>
              <a:t>C++classes followed the structure of C structs (i.e., records)</a:t>
            </a:r>
          </a:p>
          <a:p>
            <a:pPr lvl="1">
              <a:tabLst>
                <a:tab pos="2293938" algn="l"/>
              </a:tabLst>
            </a:pPr>
            <a:r>
              <a:rPr lang="en-US" dirty="0">
                <a:latin typeface="Arial Narrow" charset="0"/>
                <a:ea typeface="ＭＳ Ｐゴシック" charset="0"/>
              </a:rPr>
              <a:t>for backward compatibility, structs remained</a:t>
            </a:r>
          </a:p>
          <a:p>
            <a:pPr lvl="1">
              <a:tabLst>
                <a:tab pos="2293938" algn="l"/>
              </a:tabLst>
            </a:pPr>
            <a:r>
              <a:rPr lang="en-US" dirty="0">
                <a:latin typeface="Arial Narrow" charset="0"/>
                <a:ea typeface="ＭＳ Ｐゴシック" charset="0"/>
              </a:rPr>
              <a:t>but only difference:	in a struct, fields/functions are </a:t>
            </a:r>
            <a:r>
              <a:rPr lang="en-US" dirty="0">
                <a:latin typeface="Courier New" charset="0"/>
                <a:ea typeface="ＭＳ Ｐゴシック" charset="0"/>
              </a:rPr>
              <a:t>public</a:t>
            </a:r>
            <a:r>
              <a:rPr lang="en-US" dirty="0">
                <a:latin typeface="Arial Narrow" charset="0"/>
                <a:ea typeface="ＭＳ Ｐゴシック" charset="0"/>
              </a:rPr>
              <a:t> by default</a:t>
            </a:r>
          </a:p>
          <a:p>
            <a:pPr lvl="1">
              <a:buFont typeface="Wingdings" charset="0"/>
              <a:buNone/>
              <a:tabLst>
                <a:tab pos="2293938" algn="l"/>
              </a:tabLst>
            </a:pPr>
            <a:r>
              <a:rPr lang="en-US" dirty="0">
                <a:latin typeface="Arial Narrow" charset="0"/>
                <a:ea typeface="ＭＳ Ｐゴシック" charset="0"/>
              </a:rPr>
              <a:t>			in a class, fields/functions are </a:t>
            </a:r>
            <a:r>
              <a:rPr lang="en-US" dirty="0">
                <a:latin typeface="Courier New" charset="0"/>
                <a:ea typeface="ＭＳ Ｐゴシック" charset="0"/>
              </a:rPr>
              <a:t>private</a:t>
            </a:r>
            <a:r>
              <a:rPr lang="en-US" dirty="0">
                <a:latin typeface="Arial Narrow" charset="0"/>
                <a:ea typeface="ＭＳ Ｐゴシック" charset="0"/>
              </a:rPr>
              <a:t> by default</a:t>
            </a:r>
          </a:p>
        </p:txBody>
      </p:sp>
      <p:sp>
        <p:nvSpPr>
          <p:cNvPr id="36868" name="Text Box 4"/>
          <p:cNvSpPr txBox="1">
            <a:spLocks noChangeArrowheads="1"/>
          </p:cNvSpPr>
          <p:nvPr/>
        </p:nvSpPr>
        <p:spPr bwMode="auto">
          <a:xfrm>
            <a:off x="990600" y="2819400"/>
            <a:ext cx="2743200" cy="1648913"/>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90000"/>
              </a:lnSpc>
            </a:pPr>
            <a:r>
              <a:rPr lang="en-US" sz="1400" dirty="0">
                <a:latin typeface="Courier New" charset="0"/>
              </a:rPr>
              <a:t>struct Point {</a:t>
            </a:r>
          </a:p>
          <a:p>
            <a:pPr>
              <a:lnSpc>
                <a:spcPct val="90000"/>
              </a:lnSpc>
            </a:pPr>
            <a:r>
              <a:rPr lang="en-US" sz="1400" dirty="0">
                <a:latin typeface="Courier New" charset="0"/>
              </a:rPr>
              <a:t>    int x;</a:t>
            </a:r>
          </a:p>
          <a:p>
            <a:pPr>
              <a:lnSpc>
                <a:spcPct val="90000"/>
              </a:lnSpc>
            </a:pPr>
            <a:r>
              <a:rPr lang="en-US" sz="1400" dirty="0">
                <a:latin typeface="Courier New" charset="0"/>
              </a:rPr>
              <a:t>    int y;</a:t>
            </a:r>
          </a:p>
          <a:p>
            <a:pPr>
              <a:lnSpc>
                <a:spcPct val="90000"/>
              </a:lnSpc>
            </a:pPr>
            <a:r>
              <a:rPr lang="en-US" sz="1400" dirty="0">
                <a:latin typeface="Courier New" charset="0"/>
              </a:rPr>
              <a:t>};</a:t>
            </a:r>
          </a:p>
          <a:p>
            <a:pPr>
              <a:lnSpc>
                <a:spcPct val="90000"/>
              </a:lnSpc>
            </a:pPr>
            <a:endParaRPr lang="en-US" sz="1400" dirty="0">
              <a:latin typeface="Courier New" charset="0"/>
            </a:endParaRPr>
          </a:p>
          <a:p>
            <a:pPr>
              <a:lnSpc>
                <a:spcPct val="90000"/>
              </a:lnSpc>
            </a:pPr>
            <a:r>
              <a:rPr lang="en-US" sz="1400" dirty="0">
                <a:latin typeface="Courier New" charset="0"/>
              </a:rPr>
              <a:t>Point </a:t>
            </a:r>
            <a:r>
              <a:rPr lang="en-US" sz="1400" dirty="0" err="1">
                <a:latin typeface="Courier New" charset="0"/>
              </a:rPr>
              <a:t>pt</a:t>
            </a:r>
            <a:r>
              <a:rPr lang="en-US" sz="1400" dirty="0">
                <a:latin typeface="Courier New" charset="0"/>
              </a:rPr>
              <a:t>;</a:t>
            </a:r>
          </a:p>
          <a:p>
            <a:pPr>
              <a:lnSpc>
                <a:spcPct val="90000"/>
              </a:lnSpc>
            </a:pPr>
            <a:r>
              <a:rPr lang="en-US" sz="1400" dirty="0" err="1">
                <a:latin typeface="Courier New" charset="0"/>
              </a:rPr>
              <a:t>pt.x</a:t>
            </a:r>
            <a:r>
              <a:rPr lang="en-US" sz="1400" dirty="0">
                <a:latin typeface="Courier New" charset="0"/>
              </a:rPr>
              <a:t> = 3;</a:t>
            </a:r>
          </a:p>
          <a:p>
            <a:pPr>
              <a:lnSpc>
                <a:spcPct val="90000"/>
              </a:lnSpc>
            </a:pPr>
            <a:r>
              <a:rPr lang="en-US" sz="1400" dirty="0" err="1">
                <a:latin typeface="Courier New" charset="0"/>
              </a:rPr>
              <a:t>pt.y</a:t>
            </a:r>
            <a:r>
              <a:rPr lang="en-US" sz="1400" dirty="0">
                <a:latin typeface="Courier New" charset="0"/>
              </a:rPr>
              <a:t> = 4;</a:t>
            </a:r>
          </a:p>
        </p:txBody>
      </p:sp>
      <p:sp>
        <p:nvSpPr>
          <p:cNvPr id="36869" name="Text Box 6"/>
          <p:cNvSpPr txBox="1">
            <a:spLocks noChangeArrowheads="1"/>
          </p:cNvSpPr>
          <p:nvPr/>
        </p:nvSpPr>
        <p:spPr bwMode="auto">
          <a:xfrm>
            <a:off x="4495800" y="2819400"/>
            <a:ext cx="4191000" cy="4169603"/>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90000"/>
              </a:lnSpc>
            </a:pPr>
            <a:r>
              <a:rPr lang="en-US" sz="1400" dirty="0">
                <a:latin typeface="Courier New" charset="0"/>
              </a:rPr>
              <a:t>class Point {</a:t>
            </a:r>
          </a:p>
          <a:p>
            <a:pPr>
              <a:lnSpc>
                <a:spcPct val="90000"/>
              </a:lnSpc>
            </a:pPr>
            <a:r>
              <a:rPr lang="en-US" sz="1400" dirty="0">
                <a:latin typeface="Courier New" charset="0"/>
              </a:rPr>
              <a:t>  public:</a:t>
            </a:r>
          </a:p>
          <a:p>
            <a:pPr>
              <a:lnSpc>
                <a:spcPct val="90000"/>
              </a:lnSpc>
            </a:pPr>
            <a:r>
              <a:rPr lang="en-US" sz="1400" dirty="0">
                <a:latin typeface="Courier New" charset="0"/>
              </a:rPr>
              <a:t>    Point(int </a:t>
            </a:r>
            <a:r>
              <a:rPr lang="en-US" sz="1400" dirty="0" err="1">
                <a:latin typeface="Courier New" charset="0"/>
              </a:rPr>
              <a:t>xCoord</a:t>
            </a:r>
            <a:r>
              <a:rPr lang="en-US" sz="1400" dirty="0">
                <a:latin typeface="Courier New" charset="0"/>
              </a:rPr>
              <a:t>, int </a:t>
            </a:r>
            <a:r>
              <a:rPr lang="en-US" sz="1400" dirty="0" err="1">
                <a:latin typeface="Courier New" charset="0"/>
              </a:rPr>
              <a:t>yCoord</a:t>
            </a:r>
            <a:r>
              <a:rPr lang="en-US" sz="1400" dirty="0">
                <a:latin typeface="Courier New" charset="0"/>
              </a:rPr>
              <a:t>) {</a:t>
            </a:r>
          </a:p>
          <a:p>
            <a:pPr>
              <a:lnSpc>
                <a:spcPct val="90000"/>
              </a:lnSpc>
            </a:pPr>
            <a:r>
              <a:rPr lang="en-US" sz="1400" dirty="0">
                <a:latin typeface="Courier New" charset="0"/>
              </a:rPr>
              <a:t>      x = </a:t>
            </a:r>
            <a:r>
              <a:rPr lang="en-US" sz="1400" dirty="0" err="1">
                <a:latin typeface="Courier New" charset="0"/>
              </a:rPr>
              <a:t>xCoord</a:t>
            </a:r>
            <a:r>
              <a:rPr lang="en-US" sz="1400" dirty="0">
                <a:latin typeface="Courier New" charset="0"/>
              </a:rPr>
              <a:t>;  y = </a:t>
            </a:r>
            <a:r>
              <a:rPr lang="en-US" sz="1400" dirty="0" err="1">
                <a:latin typeface="Courier New" charset="0"/>
              </a:rPr>
              <a:t>yCoord</a:t>
            </a:r>
            <a:r>
              <a:rPr lang="en-US" sz="1400" dirty="0">
                <a:latin typeface="Courier New" charset="0"/>
              </a:rPr>
              <a:t>;</a:t>
            </a:r>
          </a:p>
          <a:p>
            <a:pPr>
              <a:lnSpc>
                <a:spcPct val="90000"/>
              </a:lnSpc>
            </a:pPr>
            <a:r>
              <a:rPr lang="en-US" sz="1400" dirty="0">
                <a:latin typeface="Courier New" charset="0"/>
              </a:rPr>
              <a:t>    }</a:t>
            </a:r>
          </a:p>
          <a:p>
            <a:pPr>
              <a:lnSpc>
                <a:spcPct val="90000"/>
              </a:lnSpc>
            </a:pPr>
            <a:endParaRPr lang="en-US" sz="1400" dirty="0">
              <a:latin typeface="Courier New" charset="0"/>
            </a:endParaRPr>
          </a:p>
          <a:p>
            <a:pPr>
              <a:lnSpc>
                <a:spcPct val="90000"/>
              </a:lnSpc>
            </a:pPr>
            <a:r>
              <a:rPr lang="en-US" sz="1400" dirty="0">
                <a:latin typeface="Courier New" charset="0"/>
              </a:rPr>
              <a:t>    int </a:t>
            </a:r>
            <a:r>
              <a:rPr lang="en-US" sz="1400" dirty="0" err="1">
                <a:latin typeface="Courier New" charset="0"/>
              </a:rPr>
              <a:t>getX</a:t>
            </a:r>
            <a:r>
              <a:rPr lang="en-US" sz="1400" dirty="0">
                <a:latin typeface="Courier New" charset="0"/>
              </a:rPr>
              <a:t>() const { return x; }</a:t>
            </a:r>
          </a:p>
          <a:p>
            <a:pPr>
              <a:lnSpc>
                <a:spcPct val="90000"/>
              </a:lnSpc>
            </a:pPr>
            <a:endParaRPr lang="en-US" sz="1400" dirty="0">
              <a:latin typeface="Courier New" charset="0"/>
            </a:endParaRPr>
          </a:p>
          <a:p>
            <a:pPr>
              <a:lnSpc>
                <a:spcPct val="90000"/>
              </a:lnSpc>
            </a:pPr>
            <a:r>
              <a:rPr lang="en-US" sz="1400" dirty="0">
                <a:latin typeface="Courier New" charset="0"/>
              </a:rPr>
              <a:t>    int </a:t>
            </a:r>
            <a:r>
              <a:rPr lang="en-US" sz="1400" dirty="0" err="1">
                <a:latin typeface="Courier New" charset="0"/>
              </a:rPr>
              <a:t>getY</a:t>
            </a:r>
            <a:r>
              <a:rPr lang="en-US" sz="1400" dirty="0">
                <a:latin typeface="Courier New" charset="0"/>
              </a:rPr>
              <a:t>() const { return y; }</a:t>
            </a:r>
          </a:p>
          <a:p>
            <a:pPr>
              <a:lnSpc>
                <a:spcPct val="90000"/>
              </a:lnSpc>
            </a:pPr>
            <a:endParaRPr lang="en-US" sz="1400" dirty="0">
              <a:latin typeface="Courier New" charset="0"/>
            </a:endParaRPr>
          </a:p>
          <a:p>
            <a:pPr>
              <a:lnSpc>
                <a:spcPct val="90000"/>
              </a:lnSpc>
            </a:pPr>
            <a:r>
              <a:rPr lang="en-US" sz="1400" dirty="0">
                <a:latin typeface="Courier New" charset="0"/>
              </a:rPr>
              <a:t>    void display() {</a:t>
            </a:r>
          </a:p>
          <a:p>
            <a:pPr>
              <a:lnSpc>
                <a:spcPct val="90000"/>
              </a:lnSpc>
            </a:pPr>
            <a:r>
              <a:rPr lang="en-US" sz="1400" dirty="0">
                <a:latin typeface="Courier New" charset="0"/>
              </a:rPr>
              <a:t>        </a:t>
            </a:r>
            <a:r>
              <a:rPr lang="en-US" sz="1400" dirty="0" err="1">
                <a:latin typeface="Courier New" charset="0"/>
              </a:rPr>
              <a:t>cout</a:t>
            </a:r>
            <a:r>
              <a:rPr lang="en-US" sz="1400" dirty="0">
                <a:latin typeface="Courier New" charset="0"/>
              </a:rPr>
              <a:t> &lt;&lt; "x: " &lt;&lt; x &lt;&lt; </a:t>
            </a:r>
            <a:r>
              <a:rPr lang="en-US" sz="1400" dirty="0" err="1">
                <a:latin typeface="Courier New" charset="0"/>
              </a:rPr>
              <a:t>endl</a:t>
            </a:r>
            <a:r>
              <a:rPr lang="en-US" sz="1400" dirty="0">
                <a:latin typeface="Courier New" charset="0"/>
              </a:rPr>
              <a:t> </a:t>
            </a:r>
          </a:p>
          <a:p>
            <a:pPr>
              <a:lnSpc>
                <a:spcPct val="90000"/>
              </a:lnSpc>
            </a:pPr>
            <a:r>
              <a:rPr lang="en-US" sz="1400" dirty="0">
                <a:latin typeface="Courier New" charset="0"/>
              </a:rPr>
              <a:t>             &lt;&lt; "y: " &lt;&lt; y &lt;&lt; </a:t>
            </a:r>
            <a:r>
              <a:rPr lang="en-US" sz="1400" dirty="0" err="1">
                <a:latin typeface="Courier New" charset="0"/>
              </a:rPr>
              <a:t>endl</a:t>
            </a:r>
            <a:r>
              <a:rPr lang="en-US" sz="1400" dirty="0">
                <a:latin typeface="Courier New" charset="0"/>
              </a:rPr>
              <a:t>;</a:t>
            </a:r>
          </a:p>
          <a:p>
            <a:pPr>
              <a:lnSpc>
                <a:spcPct val="90000"/>
              </a:lnSpc>
            </a:pPr>
            <a:r>
              <a:rPr lang="en-US" sz="1400" dirty="0">
                <a:latin typeface="Courier New" charset="0"/>
              </a:rPr>
              <a:t>    }</a:t>
            </a:r>
          </a:p>
          <a:p>
            <a:pPr>
              <a:lnSpc>
                <a:spcPct val="90000"/>
              </a:lnSpc>
            </a:pPr>
            <a:r>
              <a:rPr lang="en-US" sz="1400" dirty="0">
                <a:latin typeface="Courier New" charset="0"/>
              </a:rPr>
              <a:t>  private:</a:t>
            </a:r>
          </a:p>
          <a:p>
            <a:pPr>
              <a:lnSpc>
                <a:spcPct val="90000"/>
              </a:lnSpc>
            </a:pPr>
            <a:r>
              <a:rPr lang="en-US" sz="1400" dirty="0">
                <a:latin typeface="Courier New" charset="0"/>
              </a:rPr>
              <a:t>    int x;</a:t>
            </a:r>
          </a:p>
          <a:p>
            <a:pPr>
              <a:lnSpc>
                <a:spcPct val="90000"/>
              </a:lnSpc>
            </a:pPr>
            <a:r>
              <a:rPr lang="en-US" sz="1400" dirty="0">
                <a:latin typeface="Courier New" charset="0"/>
              </a:rPr>
              <a:t>    int y;</a:t>
            </a:r>
          </a:p>
          <a:p>
            <a:pPr>
              <a:lnSpc>
                <a:spcPct val="90000"/>
              </a:lnSpc>
            </a:pPr>
            <a:r>
              <a:rPr lang="en-US" sz="1400" dirty="0">
                <a:latin typeface="Courier New" charset="0"/>
              </a:rPr>
              <a:t>};</a:t>
            </a:r>
          </a:p>
          <a:p>
            <a:pPr>
              <a:lnSpc>
                <a:spcPct val="90000"/>
              </a:lnSpc>
            </a:pPr>
            <a:endParaRPr lang="en-US" sz="1400" dirty="0">
              <a:latin typeface="Courier New" charset="0"/>
            </a:endParaRPr>
          </a:p>
          <a:p>
            <a:pPr>
              <a:lnSpc>
                <a:spcPct val="90000"/>
              </a:lnSpc>
            </a:pPr>
            <a:r>
              <a:rPr lang="en-US" sz="1400" dirty="0">
                <a:latin typeface="Courier New" charset="0"/>
              </a:rPr>
              <a:t>Point </a:t>
            </a:r>
            <a:r>
              <a:rPr lang="en-US" sz="1400" dirty="0" err="1">
                <a:latin typeface="Courier New" charset="0"/>
              </a:rPr>
              <a:t>pt</a:t>
            </a:r>
            <a:r>
              <a:rPr lang="en-US" sz="1400" dirty="0">
                <a:latin typeface="Courier New" charset="0"/>
              </a:rPr>
              <a:t>(3, 4);</a:t>
            </a:r>
          </a:p>
          <a:p>
            <a:pPr>
              <a:lnSpc>
                <a:spcPct val="90000"/>
              </a:lnSpc>
            </a:pPr>
            <a:r>
              <a:rPr lang="en-US" sz="1400" dirty="0" err="1">
                <a:latin typeface="Courier New" charset="0"/>
              </a:rPr>
              <a:t>pt.display</a:t>
            </a:r>
            <a:r>
              <a:rPr lang="en-US" sz="1400" dirty="0">
                <a:latin typeface="Courier New" charset="0"/>
              </a:rPr>
              <a:t>();</a:t>
            </a:r>
          </a:p>
        </p:txBody>
      </p:sp>
      <p:cxnSp>
        <p:nvCxnSpPr>
          <p:cNvPr id="36870" name="Straight Connector 2">
            <a:extLst>
              <a:ext uri="{C183D7F6-B498-43B3-948B-1728B52AA6E4}">
                <adec:decorative xmlns:adec="http://schemas.microsoft.com/office/drawing/2017/decorative" val="1"/>
              </a:ext>
            </a:extLst>
          </p:cNvPr>
          <p:cNvCxnSpPr>
            <a:cxnSpLocks noChangeShapeType="1"/>
          </p:cNvCxnSpPr>
          <p:nvPr/>
        </p:nvCxnSpPr>
        <p:spPr bwMode="auto">
          <a:xfrm>
            <a:off x="990600" y="3733800"/>
            <a:ext cx="2743200" cy="0"/>
          </a:xfrm>
          <a:prstGeom prst="line">
            <a:avLst/>
          </a:prstGeom>
          <a:noFill/>
          <a:ln w="12700">
            <a:solidFill>
              <a:schemeClr val="tx1"/>
            </a:solidFill>
            <a:round/>
            <a:headEnd type="none" w="sm" len="sm"/>
            <a:tailEnd type="none" w="sm" len="sm"/>
          </a:ln>
        </p:spPr>
      </p:cxnSp>
      <p:cxnSp>
        <p:nvCxnSpPr>
          <p:cNvPr id="36871" name="Straight Connector 8">
            <a:extLst>
              <a:ext uri="{C183D7F6-B498-43B3-948B-1728B52AA6E4}">
                <adec:decorative xmlns:adec="http://schemas.microsoft.com/office/drawing/2017/decorative" val="1"/>
              </a:ext>
            </a:extLst>
          </p:cNvPr>
          <p:cNvCxnSpPr>
            <a:cxnSpLocks noChangeShapeType="1"/>
          </p:cNvCxnSpPr>
          <p:nvPr/>
        </p:nvCxnSpPr>
        <p:spPr bwMode="auto">
          <a:xfrm>
            <a:off x="4495800" y="6400800"/>
            <a:ext cx="4191000" cy="0"/>
          </a:xfrm>
          <a:prstGeom prst="line">
            <a:avLst/>
          </a:prstGeom>
          <a:noFill/>
          <a:ln w="12700">
            <a:solidFill>
              <a:schemeClr val="tx1"/>
            </a:solidFill>
            <a:round/>
            <a:headEnd type="none" w="sm" len="sm"/>
            <a:tailEnd type="none" w="sm" len="sm"/>
          </a:ln>
        </p:spPr>
      </p:cxnSp>
      <p:sp>
        <p:nvSpPr>
          <p:cNvPr id="2" name="TextBox 1">
            <a:extLst>
              <a:ext uri="{FF2B5EF4-FFF2-40B4-BE49-F238E27FC236}">
                <a16:creationId xmlns:a16="http://schemas.microsoft.com/office/drawing/2014/main" id="{CAE40CED-B435-58C4-F962-45A1D230D940}"/>
              </a:ext>
            </a:extLst>
          </p:cNvPr>
          <p:cNvSpPr txBox="1"/>
          <p:nvPr/>
        </p:nvSpPr>
        <p:spPr>
          <a:xfrm>
            <a:off x="762000" y="5181600"/>
            <a:ext cx="3429000" cy="1323439"/>
          </a:xfrm>
          <a:prstGeom prst="rect">
            <a:avLst/>
          </a:prstGeom>
          <a:noFill/>
        </p:spPr>
        <p:txBody>
          <a:bodyPr wrap="square" rtlCol="0">
            <a:spAutoFit/>
          </a:bodyPr>
          <a:lstStyle/>
          <a:p>
            <a:r>
              <a:rPr lang="en-US" sz="2000" dirty="0">
                <a:solidFill>
                  <a:srgbClr val="FF0033"/>
                </a:solidFill>
                <a:latin typeface="+mj-lt"/>
              </a:rPr>
              <a:t>in addition to constructors, C++ classes could have destructors (called when the object's lifetime ends to free dynamic memory)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73C767B-F20F-8247-B303-630B455E6DB3}" type="slidenum">
              <a:rPr lang="en-US" sz="1400">
                <a:solidFill>
                  <a:srgbClr val="FF0033"/>
                </a:solidFill>
                <a:latin typeface="Arial Narrow" charset="0"/>
              </a:rPr>
              <a:pPr/>
              <a:t>17</a:t>
            </a:fld>
            <a:endParaRPr lang="en-US" sz="1400">
              <a:solidFill>
                <a:srgbClr val="FF0033"/>
              </a:solidFill>
              <a:latin typeface="Arial Narrow" charset="0"/>
            </a:endParaRPr>
          </a:p>
        </p:txBody>
      </p:sp>
      <p:sp>
        <p:nvSpPr>
          <p:cNvPr id="4198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Object-based vs. Object-oriented programming</a:t>
            </a:r>
          </a:p>
        </p:txBody>
      </p:sp>
      <p:sp>
        <p:nvSpPr>
          <p:cNvPr id="41987" name="Rectangle 3"/>
          <p:cNvSpPr>
            <a:spLocks noGrp="1" noChangeArrowheads="1"/>
          </p:cNvSpPr>
          <p:nvPr>
            <p:ph type="body" idx="1"/>
          </p:nvPr>
        </p:nvSpPr>
        <p:spPr>
          <a:xfrm>
            <a:off x="685800" y="1219200"/>
            <a:ext cx="8702675" cy="2438400"/>
          </a:xfrm>
        </p:spPr>
        <p:txBody>
          <a:bodyPr/>
          <a:lstStyle/>
          <a:p>
            <a:r>
              <a:rPr lang="en-US" dirty="0">
                <a:latin typeface="Arial Narrow" charset="0"/>
                <a:ea typeface="ＭＳ Ｐゴシック" charset="0"/>
                <a:cs typeface="ＭＳ Ｐゴシック" charset="0"/>
              </a:rPr>
              <a:t>OBP </a:t>
            </a:r>
            <a:r>
              <a:rPr lang="en-US" dirty="0">
                <a:latin typeface="Arial Narrow" charset="0"/>
                <a:ea typeface="ＭＳ Ｐゴシック" charset="0"/>
              </a:rPr>
              <a:t>solves problems by modeling real-world objects (using ADTs)</a:t>
            </a:r>
          </a:p>
          <a:p>
            <a:pPr lvl="1"/>
            <a:r>
              <a:rPr lang="en-US" dirty="0">
                <a:latin typeface="Arial Narrow" charset="0"/>
                <a:ea typeface="ＭＳ Ｐゴシック" charset="0"/>
              </a:rPr>
              <a:t>a program is a collection of interacting objects</a:t>
            </a:r>
          </a:p>
          <a:p>
            <a:pPr lvl="1"/>
            <a:r>
              <a:rPr lang="en-US" dirty="0">
                <a:latin typeface="Arial Narrow" charset="0"/>
                <a:ea typeface="ＭＳ Ｐゴシック" charset="0"/>
              </a:rPr>
              <a:t>OBP is a natural approach, modular &amp; good for reuse </a:t>
            </a:r>
          </a:p>
          <a:p>
            <a:pPr lvl="2"/>
            <a:r>
              <a:rPr lang="en-US" sz="1800" dirty="0">
                <a:latin typeface="Arial Narrow" charset="0"/>
                <a:ea typeface="ＭＳ Ｐゴシック" charset="0"/>
              </a:rPr>
              <a:t>usually, functionality changes more often than the objects involved</a:t>
            </a:r>
          </a:p>
          <a:p>
            <a:pPr lvl="2"/>
            <a:endParaRPr lang="en-US" sz="1400" dirty="0">
              <a:latin typeface="Arial Narrow" charset="0"/>
              <a:ea typeface="ＭＳ Ｐゴシック" charset="0"/>
            </a:endParaRPr>
          </a:p>
          <a:p>
            <a:pPr lvl="1">
              <a:buFont typeface="Wingdings" charset="0"/>
              <a:buNone/>
            </a:pPr>
            <a:r>
              <a:rPr lang="en-US" i="1" dirty="0">
                <a:latin typeface="Arial Narrow" charset="0"/>
                <a:ea typeface="ＭＳ Ｐゴシック" charset="0"/>
              </a:rPr>
              <a:t>when designing a program, first focus on the data objects involved, understand and model their interactions </a:t>
            </a:r>
          </a:p>
        </p:txBody>
      </p:sp>
      <p:sp>
        <p:nvSpPr>
          <p:cNvPr id="5" name="Rectangle 3">
            <a:extLst>
              <a:ext uri="{FF2B5EF4-FFF2-40B4-BE49-F238E27FC236}">
                <a16:creationId xmlns:a16="http://schemas.microsoft.com/office/drawing/2014/main" id="{38BB78C5-7C33-404C-86E7-6AA09B3B6FB8}"/>
              </a:ext>
            </a:extLst>
          </p:cNvPr>
          <p:cNvSpPr txBox="1">
            <a:spLocks noChangeArrowheads="1"/>
          </p:cNvSpPr>
          <p:nvPr/>
        </p:nvSpPr>
        <p:spPr bwMode="auto">
          <a:xfrm>
            <a:off x="685800" y="4038600"/>
            <a:ext cx="8702675" cy="26670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a:tabLst>
                <a:tab pos="1601788" algn="l"/>
              </a:tabLst>
            </a:pPr>
            <a:r>
              <a:rPr lang="en-US" kern="0" dirty="0">
                <a:latin typeface="Arial Narrow" charset="0"/>
                <a:ea typeface="ＭＳ Ｐゴシック" charset="0"/>
                <a:cs typeface="ＭＳ Ｐゴシック" charset="0"/>
              </a:rPr>
              <a:t>OOP extends OBP by providing for inheritance &amp; polymorphism</a:t>
            </a:r>
          </a:p>
          <a:p>
            <a:pPr lvl="1">
              <a:tabLst>
                <a:tab pos="1601788" algn="l"/>
              </a:tabLst>
            </a:pPr>
            <a:r>
              <a:rPr lang="en-US" kern="0" dirty="0">
                <a:latin typeface="Arial Narrow" charset="0"/>
                <a:ea typeface="ＭＳ Ｐゴシック" charset="0"/>
              </a:rPr>
              <a:t>can derive new classes from existing classes (which inherit data &amp; operations)</a:t>
            </a:r>
          </a:p>
          <a:p>
            <a:pPr lvl="1">
              <a:tabLst>
                <a:tab pos="1601788" algn="l"/>
              </a:tabLst>
            </a:pPr>
            <a:r>
              <a:rPr lang="en-US" kern="0" dirty="0">
                <a:latin typeface="Arial Narrow" charset="0"/>
                <a:ea typeface="ＭＳ Ｐゴシック" charset="0"/>
              </a:rPr>
              <a:t>can write general purpose data structures/methods that work on class families</a:t>
            </a:r>
          </a:p>
          <a:p>
            <a:pPr lvl="1">
              <a:tabLst>
                <a:tab pos="1601788" algn="l"/>
              </a:tabLst>
            </a:pPr>
            <a:r>
              <a:rPr lang="en-US" kern="0" dirty="0">
                <a:latin typeface="Arial Narrow" charset="0"/>
                <a:ea typeface="ＭＳ Ｐゴシック" charset="0"/>
              </a:rPr>
              <a:t>advantage: easier to reuse classes &amp; write general purpose, reusable code</a:t>
            </a:r>
          </a:p>
          <a:p>
            <a:pPr lvl="1">
              <a:buFont typeface="Wingdings" charset="0"/>
              <a:buNone/>
              <a:tabLst>
                <a:tab pos="1601788" algn="l"/>
              </a:tabLst>
            </a:pPr>
            <a:endParaRPr lang="en-US" sz="1400" kern="0" dirty="0">
              <a:latin typeface="Arial Narrow" charset="0"/>
              <a:ea typeface="ＭＳ Ｐゴシック" charset="0"/>
            </a:endParaRPr>
          </a:p>
          <a:p>
            <a:pPr lvl="1">
              <a:buNone/>
              <a:tabLst>
                <a:tab pos="1601788" algn="l"/>
              </a:tabLst>
            </a:pPr>
            <a:r>
              <a:rPr lang="en-US" i="1" dirty="0">
                <a:latin typeface="Arial Narrow" charset="0"/>
                <a:ea typeface="ＭＳ Ｐゴシック" charset="0"/>
              </a:rPr>
              <a:t>when designing a program, first focus on the data objects involved and how existing classes can be leveraged or extended</a:t>
            </a:r>
          </a:p>
          <a:p>
            <a:pPr lvl="1">
              <a:buFont typeface="Wingdings" charset="0"/>
              <a:buNone/>
              <a:tabLst>
                <a:tab pos="1601788" algn="l"/>
              </a:tabLst>
            </a:pPr>
            <a:endParaRPr lang="en-US" kern="0" dirty="0">
              <a:latin typeface="Arial Narrow" charset="0"/>
              <a:ea typeface="ＭＳ Ｐゴシック"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4529F-1751-446C-5FD5-EFB1469A98E7}"/>
              </a:ext>
            </a:extLst>
          </p:cNvPr>
          <p:cNvSpPr>
            <a:spLocks noGrp="1"/>
          </p:cNvSpPr>
          <p:nvPr>
            <p:ph type="title"/>
          </p:nvPr>
        </p:nvSpPr>
        <p:spPr/>
        <p:txBody>
          <a:bodyPr/>
          <a:lstStyle/>
          <a:p>
            <a:r>
              <a:rPr lang="en-US" dirty="0"/>
              <a:t>Inheritance in C++ </a:t>
            </a:r>
          </a:p>
        </p:txBody>
      </p:sp>
      <p:sp>
        <p:nvSpPr>
          <p:cNvPr id="3" name="Content Placeholder 2">
            <a:extLst>
              <a:ext uri="{FF2B5EF4-FFF2-40B4-BE49-F238E27FC236}">
                <a16:creationId xmlns:a16="http://schemas.microsoft.com/office/drawing/2014/main" id="{ECF6C760-6FBE-69B2-C886-1227B04E0A24}"/>
              </a:ext>
            </a:extLst>
          </p:cNvPr>
          <p:cNvSpPr>
            <a:spLocks noGrp="1"/>
          </p:cNvSpPr>
          <p:nvPr>
            <p:ph idx="1"/>
          </p:nvPr>
        </p:nvSpPr>
        <p:spPr>
          <a:xfrm>
            <a:off x="641350" y="1676400"/>
            <a:ext cx="7893050" cy="4572000"/>
          </a:xfrm>
        </p:spPr>
        <p:txBody>
          <a:bodyPr/>
          <a:lstStyle/>
          <a:p>
            <a:pPr>
              <a:lnSpc>
                <a:spcPct val="90000"/>
              </a:lnSpc>
            </a:pPr>
            <a:r>
              <a:rPr lang="en-US" sz="1200" dirty="0">
                <a:solidFill>
                  <a:schemeClr val="tx1"/>
                </a:solidFill>
                <a:latin typeface="Courier New" charset="0"/>
                <a:ea typeface="ＭＳ Ｐゴシック" charset="0"/>
                <a:cs typeface="ＭＳ Ｐゴシック" charset="0"/>
              </a:rPr>
              <a:t>class </a:t>
            </a: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 </a:t>
            </a:r>
            <a:r>
              <a:rPr lang="en-US" sz="1200" dirty="0">
                <a:solidFill>
                  <a:schemeClr val="tx2"/>
                </a:solidFill>
                <a:latin typeface="Courier New" charset="0"/>
                <a:ea typeface="ＭＳ Ｐゴシック" charset="0"/>
                <a:cs typeface="ＭＳ Ｐゴシック" charset="0"/>
              </a:rPr>
              <a:t>: public Point </a:t>
            </a:r>
            <a:r>
              <a:rPr lang="en-US" sz="1200" dirty="0">
                <a:solidFill>
                  <a:schemeClr val="tx1"/>
                </a:solidFill>
                <a:latin typeface="Courier New" charset="0"/>
                <a:ea typeface="ＭＳ Ｐゴシック" charset="0"/>
                <a:cs typeface="ＭＳ Ｐゴシック" charset="0"/>
              </a:rPr>
              <a:t>{</a:t>
            </a:r>
          </a:p>
          <a:p>
            <a:pPr>
              <a:lnSpc>
                <a:spcPct val="90000"/>
              </a:lnSpc>
            </a:pPr>
            <a:r>
              <a:rPr lang="en-US" sz="1200" dirty="0">
                <a:solidFill>
                  <a:schemeClr val="tx1"/>
                </a:solidFill>
                <a:latin typeface="Courier New" charset="0"/>
                <a:ea typeface="ＭＳ Ｐゴシック" charset="0"/>
                <a:cs typeface="ＭＳ Ｐゴシック" charset="0"/>
              </a:rPr>
              <a:t>  public:</a:t>
            </a:r>
          </a:p>
          <a:p>
            <a:pPr>
              <a:lnSpc>
                <a:spcPct val="90000"/>
              </a:lnSpc>
            </a:pPr>
            <a:r>
              <a:rPr lang="en-US" sz="1200" dirty="0">
                <a:solidFill>
                  <a:schemeClr val="tx1"/>
                </a:solidFill>
                <a:latin typeface="Courier New" charset="0"/>
                <a:ea typeface="ＭＳ Ｐゴシック" charset="0"/>
                <a:cs typeface="ＭＳ Ｐゴシック" charset="0"/>
              </a:rPr>
              <a:t>    </a:t>
            </a: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(int </a:t>
            </a:r>
            <a:r>
              <a:rPr lang="en-US" sz="1200" dirty="0" err="1">
                <a:solidFill>
                  <a:schemeClr val="tx1"/>
                </a:solidFill>
                <a:latin typeface="Courier New" charset="0"/>
                <a:ea typeface="ＭＳ Ｐゴシック" charset="0"/>
                <a:cs typeface="ＭＳ Ｐゴシック" charset="0"/>
              </a:rPr>
              <a:t>xCoord</a:t>
            </a:r>
            <a:r>
              <a:rPr lang="en-US" sz="1200" dirty="0">
                <a:solidFill>
                  <a:schemeClr val="tx1"/>
                </a:solidFill>
                <a:latin typeface="Courier New" charset="0"/>
                <a:ea typeface="ＭＳ Ｐゴシック" charset="0"/>
                <a:cs typeface="ＭＳ Ｐゴシック" charset="0"/>
              </a:rPr>
              <a:t>, int </a:t>
            </a:r>
            <a:r>
              <a:rPr lang="en-US" sz="1200" dirty="0" err="1">
                <a:solidFill>
                  <a:schemeClr val="tx1"/>
                </a:solidFill>
                <a:latin typeface="Courier New" charset="0"/>
                <a:ea typeface="ＭＳ Ｐゴシック" charset="0"/>
                <a:cs typeface="ＭＳ Ｐゴシック" charset="0"/>
              </a:rPr>
              <a:t>yCoord</a:t>
            </a:r>
            <a:r>
              <a:rPr lang="en-US" sz="1200" dirty="0">
                <a:solidFill>
                  <a:schemeClr val="tx1"/>
                </a:solidFill>
                <a:latin typeface="Courier New" charset="0"/>
                <a:ea typeface="ＭＳ Ｐゴシック" charset="0"/>
                <a:cs typeface="ＭＳ Ｐゴシック" charset="0"/>
              </a:rPr>
              <a:t>, string </a:t>
            </a:r>
            <a:r>
              <a:rPr lang="en-US" sz="1200" dirty="0" err="1">
                <a:solidFill>
                  <a:schemeClr val="tx1"/>
                </a:solidFill>
                <a:latin typeface="Courier New" charset="0"/>
                <a:ea typeface="ＭＳ Ｐゴシック" charset="0"/>
                <a:cs typeface="ＭＳ Ｐゴシック" charset="0"/>
              </a:rPr>
              <a:t>ptColor</a:t>
            </a:r>
            <a:r>
              <a:rPr lang="en-US" sz="1200" dirty="0">
                <a:solidFill>
                  <a:schemeClr val="tx1"/>
                </a:solidFill>
                <a:latin typeface="Courier New" charset="0"/>
                <a:ea typeface="ＭＳ Ｐゴシック" charset="0"/>
                <a:cs typeface="ＭＳ Ｐゴシック" charset="0"/>
              </a:rPr>
              <a:t>) </a:t>
            </a:r>
            <a:r>
              <a:rPr lang="en-US" sz="1200" dirty="0">
                <a:solidFill>
                  <a:schemeClr val="tx2"/>
                </a:solidFill>
                <a:latin typeface="Courier New" charset="0"/>
                <a:ea typeface="ＭＳ Ｐゴシック" charset="0"/>
                <a:cs typeface="ＭＳ Ｐゴシック" charset="0"/>
              </a:rPr>
              <a:t>: Point(</a:t>
            </a:r>
            <a:r>
              <a:rPr lang="en-US" sz="1200" dirty="0" err="1">
                <a:solidFill>
                  <a:schemeClr val="tx2"/>
                </a:solidFill>
                <a:latin typeface="Courier New" charset="0"/>
                <a:ea typeface="ＭＳ Ｐゴシック" charset="0"/>
                <a:cs typeface="ＭＳ Ｐゴシック" charset="0"/>
              </a:rPr>
              <a:t>xCoord</a:t>
            </a:r>
            <a:r>
              <a:rPr lang="en-US" sz="1200" dirty="0">
                <a:solidFill>
                  <a:schemeClr val="tx2"/>
                </a:solidFill>
                <a:latin typeface="Courier New" charset="0"/>
                <a:ea typeface="ＭＳ Ｐゴシック" charset="0"/>
                <a:cs typeface="ＭＳ Ｐゴシック" charset="0"/>
              </a:rPr>
              <a:t>, </a:t>
            </a:r>
            <a:r>
              <a:rPr lang="en-US" sz="1200" dirty="0" err="1">
                <a:solidFill>
                  <a:schemeClr val="tx2"/>
                </a:solidFill>
                <a:latin typeface="Courier New" charset="0"/>
                <a:ea typeface="ＭＳ Ｐゴシック" charset="0"/>
                <a:cs typeface="ＭＳ Ｐゴシック" charset="0"/>
              </a:rPr>
              <a:t>yCoord</a:t>
            </a:r>
            <a:r>
              <a:rPr lang="en-US" sz="1200" dirty="0">
                <a:solidFill>
                  <a:schemeClr val="tx2"/>
                </a:solidFill>
                <a:latin typeface="Courier New" charset="0"/>
                <a:ea typeface="ＭＳ Ｐゴシック" charset="0"/>
                <a:cs typeface="ＭＳ Ｐゴシック" charset="0"/>
              </a:rPr>
              <a:t>) </a:t>
            </a:r>
            <a:r>
              <a:rPr lang="en-US" sz="1200" dirty="0">
                <a:solidFill>
                  <a:schemeClr val="tx1"/>
                </a:solidFill>
                <a:latin typeface="Courier New" charset="0"/>
                <a:ea typeface="ＭＳ Ｐゴシック" charset="0"/>
                <a:cs typeface="ＭＳ Ｐゴシック" charset="0"/>
              </a:rPr>
              <a:t>{</a:t>
            </a:r>
          </a:p>
          <a:p>
            <a:pPr>
              <a:lnSpc>
                <a:spcPct val="90000"/>
              </a:lnSpc>
            </a:pPr>
            <a:r>
              <a:rPr lang="en-US" sz="1200" dirty="0">
                <a:solidFill>
                  <a:schemeClr val="tx1"/>
                </a:solidFill>
                <a:latin typeface="Courier New" charset="0"/>
                <a:ea typeface="ＭＳ Ｐゴシック" charset="0"/>
                <a:cs typeface="ＭＳ Ｐゴシック" charset="0"/>
              </a:rPr>
              <a:t>        color = </a:t>
            </a:r>
            <a:r>
              <a:rPr lang="en-US" sz="1200" dirty="0" err="1">
                <a:solidFill>
                  <a:schemeClr val="tx1"/>
                </a:solidFill>
                <a:latin typeface="Courier New" charset="0"/>
                <a:ea typeface="ＭＳ Ｐゴシック" charset="0"/>
                <a:cs typeface="ＭＳ Ｐゴシック" charset="0"/>
              </a:rPr>
              <a:t>ptColor</a:t>
            </a:r>
            <a:r>
              <a:rPr lang="en-US" sz="1200" dirty="0">
                <a:solidFill>
                  <a:schemeClr val="tx1"/>
                </a:solidFill>
                <a:latin typeface="Courier New" charset="0"/>
                <a:ea typeface="ＭＳ Ｐゴシック" charset="0"/>
                <a:cs typeface="ＭＳ Ｐゴシック" charset="0"/>
              </a:rPr>
              <a:t>;</a:t>
            </a:r>
          </a:p>
          <a:p>
            <a:pPr>
              <a:lnSpc>
                <a:spcPct val="90000"/>
              </a:lnSpc>
            </a:pPr>
            <a:r>
              <a:rPr lang="en-US" sz="1200" dirty="0">
                <a:solidFill>
                  <a:schemeClr val="tx1"/>
                </a:solidFill>
                <a:latin typeface="Courier New" charset="0"/>
                <a:ea typeface="ＭＳ Ｐゴシック" charset="0"/>
                <a:cs typeface="ＭＳ Ｐゴシック" charset="0"/>
              </a:rPr>
              <a:t>    }</a:t>
            </a:r>
          </a:p>
          <a:p>
            <a:pPr>
              <a:lnSpc>
                <a:spcPct val="90000"/>
              </a:lnSpc>
            </a:pPr>
            <a:r>
              <a:rPr lang="en-US" sz="300" dirty="0">
                <a:solidFill>
                  <a:schemeClr val="tx1"/>
                </a:solidFill>
                <a:latin typeface="Courier New" charset="0"/>
                <a:ea typeface="ＭＳ Ｐゴシック" charset="0"/>
                <a:cs typeface="ＭＳ Ｐゴシック" charset="0"/>
              </a:rPr>
              <a:t>    </a:t>
            </a:r>
          </a:p>
          <a:p>
            <a:pPr>
              <a:lnSpc>
                <a:spcPct val="90000"/>
              </a:lnSpc>
            </a:pPr>
            <a:r>
              <a:rPr lang="en-US" sz="1200" dirty="0">
                <a:solidFill>
                  <a:schemeClr val="tx1"/>
                </a:solidFill>
                <a:latin typeface="Courier New" charset="0"/>
                <a:ea typeface="ＭＳ Ｐゴシック" charset="0"/>
                <a:cs typeface="ＭＳ Ｐゴシック" charset="0"/>
              </a:rPr>
              <a:t>    string </a:t>
            </a:r>
            <a:r>
              <a:rPr lang="en-US" sz="1200" dirty="0" err="1">
                <a:solidFill>
                  <a:schemeClr val="tx1"/>
                </a:solidFill>
                <a:latin typeface="Courier New" charset="0"/>
                <a:ea typeface="ＭＳ Ｐゴシック" charset="0"/>
                <a:cs typeface="ＭＳ Ｐゴシック" charset="0"/>
              </a:rPr>
              <a:t>getColor</a:t>
            </a:r>
            <a:r>
              <a:rPr lang="en-US" sz="1200" dirty="0">
                <a:solidFill>
                  <a:schemeClr val="tx1"/>
                </a:solidFill>
                <a:latin typeface="Courier New" charset="0"/>
                <a:ea typeface="ＭＳ Ｐゴシック" charset="0"/>
                <a:cs typeface="ＭＳ Ｐゴシック" charset="0"/>
              </a:rPr>
              <a:t>() {</a:t>
            </a:r>
          </a:p>
          <a:p>
            <a:pPr>
              <a:lnSpc>
                <a:spcPct val="90000"/>
              </a:lnSpc>
            </a:pPr>
            <a:r>
              <a:rPr lang="en-US" sz="1200" dirty="0">
                <a:solidFill>
                  <a:schemeClr val="tx1"/>
                </a:solidFill>
                <a:latin typeface="Courier New" charset="0"/>
                <a:ea typeface="ＭＳ Ｐゴシック" charset="0"/>
                <a:cs typeface="ＭＳ Ｐゴシック" charset="0"/>
              </a:rPr>
              <a:t>        return color;</a:t>
            </a:r>
          </a:p>
          <a:p>
            <a:pPr>
              <a:lnSpc>
                <a:spcPct val="90000"/>
              </a:lnSpc>
            </a:pPr>
            <a:r>
              <a:rPr lang="en-US" sz="1200" dirty="0">
                <a:solidFill>
                  <a:schemeClr val="tx1"/>
                </a:solidFill>
                <a:latin typeface="Courier New" charset="0"/>
                <a:ea typeface="ＭＳ Ｐゴシック" charset="0"/>
                <a:cs typeface="ＭＳ Ｐゴシック" charset="0"/>
              </a:rPr>
              <a:t>    }</a:t>
            </a:r>
          </a:p>
          <a:p>
            <a:pPr>
              <a:lnSpc>
                <a:spcPct val="90000"/>
              </a:lnSpc>
            </a:pPr>
            <a:endParaRPr lang="en-US" sz="600" dirty="0">
              <a:solidFill>
                <a:schemeClr val="tx1"/>
              </a:solidFill>
              <a:latin typeface="Courier New" charset="0"/>
              <a:ea typeface="ＭＳ Ｐゴシック" charset="0"/>
              <a:cs typeface="ＭＳ Ｐゴシック" charset="0"/>
            </a:endParaRPr>
          </a:p>
          <a:p>
            <a:pPr>
              <a:lnSpc>
                <a:spcPct val="90000"/>
              </a:lnSpc>
            </a:pPr>
            <a:r>
              <a:rPr lang="en-US" sz="1200" dirty="0">
                <a:solidFill>
                  <a:schemeClr val="tx1"/>
                </a:solidFill>
                <a:latin typeface="Courier New" charset="0"/>
                <a:ea typeface="ＭＳ Ｐゴシック" charset="0"/>
                <a:cs typeface="ＭＳ Ｐゴシック" charset="0"/>
              </a:rPr>
              <a:t>    void display() {</a:t>
            </a:r>
          </a:p>
          <a:p>
            <a:pPr>
              <a:lnSpc>
                <a:spcPct val="90000"/>
              </a:lnSpc>
            </a:pPr>
            <a:r>
              <a:rPr lang="en-US" sz="1200" dirty="0">
                <a:solidFill>
                  <a:schemeClr val="tx1"/>
                </a:solidFill>
                <a:latin typeface="Courier New" charset="0"/>
                <a:ea typeface="ＭＳ Ｐゴシック" charset="0"/>
                <a:cs typeface="ＭＳ Ｐゴシック" charset="0"/>
              </a:rPr>
              <a:t>        </a:t>
            </a:r>
            <a:r>
              <a:rPr lang="en-US" sz="1200" dirty="0">
                <a:solidFill>
                  <a:schemeClr val="tx2"/>
                </a:solidFill>
                <a:latin typeface="Courier New" charset="0"/>
                <a:ea typeface="ＭＳ Ｐゴシック" charset="0"/>
                <a:cs typeface="ＭＳ Ｐゴシック" charset="0"/>
              </a:rPr>
              <a:t>Point::display();</a:t>
            </a:r>
          </a:p>
          <a:p>
            <a:pPr>
              <a:lnSpc>
                <a:spcPct val="90000"/>
              </a:lnSpc>
            </a:pPr>
            <a:r>
              <a:rPr lang="en-US" sz="1200" dirty="0">
                <a:solidFill>
                  <a:schemeClr val="tx1"/>
                </a:solidFill>
                <a:latin typeface="Courier New" charset="0"/>
                <a:ea typeface="ＭＳ Ｐゴシック" charset="0"/>
                <a:cs typeface="ＭＳ Ｐゴシック" charset="0"/>
              </a:rPr>
              <a:t>        </a:t>
            </a:r>
            <a:r>
              <a:rPr lang="en-US" sz="1200" dirty="0" err="1">
                <a:solidFill>
                  <a:schemeClr val="tx1"/>
                </a:solidFill>
                <a:latin typeface="Courier New" charset="0"/>
                <a:ea typeface="ＭＳ Ｐゴシック" charset="0"/>
                <a:cs typeface="ＭＳ Ｐゴシック" charset="0"/>
              </a:rPr>
              <a:t>cout</a:t>
            </a:r>
            <a:r>
              <a:rPr lang="en-US" sz="1200" dirty="0">
                <a:solidFill>
                  <a:schemeClr val="tx1"/>
                </a:solidFill>
                <a:latin typeface="Courier New" charset="0"/>
                <a:ea typeface="ＭＳ Ｐゴシック" charset="0"/>
                <a:cs typeface="ＭＳ Ｐゴシック" charset="0"/>
              </a:rPr>
              <a:t> &lt;&lt; "color: " &lt;&lt; color &lt;&lt; </a:t>
            </a:r>
            <a:r>
              <a:rPr lang="en-US" sz="1200" dirty="0" err="1">
                <a:solidFill>
                  <a:schemeClr val="tx1"/>
                </a:solidFill>
                <a:latin typeface="Courier New" charset="0"/>
                <a:ea typeface="ＭＳ Ｐゴシック" charset="0"/>
                <a:cs typeface="ＭＳ Ｐゴシック" charset="0"/>
              </a:rPr>
              <a:t>endl</a:t>
            </a:r>
            <a:r>
              <a:rPr lang="en-US" sz="1200" dirty="0">
                <a:solidFill>
                  <a:schemeClr val="tx1"/>
                </a:solidFill>
                <a:latin typeface="Courier New" charset="0"/>
                <a:ea typeface="ＭＳ Ｐゴシック" charset="0"/>
                <a:cs typeface="ＭＳ Ｐゴシック" charset="0"/>
              </a:rPr>
              <a:t>;</a:t>
            </a:r>
          </a:p>
          <a:p>
            <a:pPr>
              <a:lnSpc>
                <a:spcPct val="90000"/>
              </a:lnSpc>
            </a:pPr>
            <a:r>
              <a:rPr lang="en-US" sz="1200" dirty="0">
                <a:solidFill>
                  <a:schemeClr val="tx1"/>
                </a:solidFill>
                <a:latin typeface="Courier New" charset="0"/>
                <a:ea typeface="ＭＳ Ｐゴシック" charset="0"/>
                <a:cs typeface="ＭＳ Ｐゴシック" charset="0"/>
              </a:rPr>
              <a:t>    }</a:t>
            </a:r>
          </a:p>
          <a:p>
            <a:pPr>
              <a:lnSpc>
                <a:spcPct val="90000"/>
              </a:lnSpc>
            </a:pPr>
            <a:endParaRPr lang="en-US" sz="300" dirty="0">
              <a:solidFill>
                <a:schemeClr val="tx1"/>
              </a:solidFill>
              <a:latin typeface="Courier New" charset="0"/>
              <a:ea typeface="ＭＳ Ｐゴシック" charset="0"/>
              <a:cs typeface="ＭＳ Ｐゴシック" charset="0"/>
            </a:endParaRPr>
          </a:p>
          <a:p>
            <a:pPr>
              <a:lnSpc>
                <a:spcPct val="90000"/>
              </a:lnSpc>
            </a:pPr>
            <a:r>
              <a:rPr lang="en-US" sz="300" dirty="0">
                <a:solidFill>
                  <a:schemeClr val="tx1"/>
                </a:solidFill>
                <a:latin typeface="Courier New" charset="0"/>
                <a:ea typeface="ＭＳ Ｐゴシック" charset="0"/>
                <a:cs typeface="ＭＳ Ｐゴシック" charset="0"/>
              </a:rPr>
              <a:t> </a:t>
            </a:r>
          </a:p>
          <a:p>
            <a:pPr>
              <a:lnSpc>
                <a:spcPct val="90000"/>
              </a:lnSpc>
            </a:pPr>
            <a:r>
              <a:rPr lang="en-US" sz="1200" dirty="0">
                <a:solidFill>
                  <a:schemeClr val="tx1"/>
                </a:solidFill>
                <a:latin typeface="Courier New" charset="0"/>
                <a:ea typeface="ＭＳ Ｐゴシック" charset="0"/>
                <a:cs typeface="ＭＳ Ｐゴシック" charset="0"/>
              </a:rPr>
              <a:t>  private:</a:t>
            </a:r>
          </a:p>
          <a:p>
            <a:pPr>
              <a:lnSpc>
                <a:spcPct val="90000"/>
              </a:lnSpc>
            </a:pPr>
            <a:r>
              <a:rPr lang="en-US" sz="1200" dirty="0">
                <a:solidFill>
                  <a:schemeClr val="tx1"/>
                </a:solidFill>
                <a:latin typeface="Courier New" charset="0"/>
                <a:ea typeface="ＭＳ Ｐゴシック" charset="0"/>
                <a:cs typeface="ＭＳ Ｐゴシック" charset="0"/>
              </a:rPr>
              <a:t>    string color;</a:t>
            </a:r>
          </a:p>
          <a:p>
            <a:pPr>
              <a:lnSpc>
                <a:spcPct val="90000"/>
              </a:lnSpc>
            </a:pPr>
            <a:r>
              <a:rPr lang="en-US" sz="1200" dirty="0">
                <a:solidFill>
                  <a:schemeClr val="tx1"/>
                </a:solidFill>
                <a:latin typeface="Courier New" charset="0"/>
                <a:ea typeface="ＭＳ Ｐゴシック" charset="0"/>
                <a:cs typeface="ＭＳ Ｐゴシック" charset="0"/>
              </a:rPr>
              <a:t>};</a:t>
            </a: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 </a:t>
            </a:r>
            <a:r>
              <a:rPr lang="en-US" sz="1200" dirty="0" err="1">
                <a:solidFill>
                  <a:schemeClr val="tx1"/>
                </a:solidFill>
                <a:latin typeface="Courier New" charset="0"/>
                <a:ea typeface="ＭＳ Ｐゴシック" charset="0"/>
                <a:cs typeface="ＭＳ Ｐゴシック" charset="0"/>
              </a:rPr>
              <a:t>cpt</a:t>
            </a:r>
            <a:r>
              <a:rPr lang="en-US" sz="1200" dirty="0">
                <a:solidFill>
                  <a:schemeClr val="tx1"/>
                </a:solidFill>
                <a:latin typeface="Courier New" charset="0"/>
                <a:ea typeface="ＭＳ Ｐゴシック" charset="0"/>
                <a:cs typeface="ＭＳ Ｐゴシック" charset="0"/>
              </a:rPr>
              <a:t> = </a:t>
            </a: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(0, 0, "red");</a:t>
            </a:r>
          </a:p>
          <a:p>
            <a:pPr>
              <a:lnSpc>
                <a:spcPct val="90000"/>
              </a:lnSpc>
            </a:pPr>
            <a:r>
              <a:rPr lang="en-US" sz="1200" dirty="0">
                <a:solidFill>
                  <a:schemeClr val="tx1"/>
                </a:solidFill>
                <a:latin typeface="Courier New" charset="0"/>
                <a:ea typeface="ＭＳ Ｐゴシック" charset="0"/>
                <a:cs typeface="ＭＳ Ｐゴシック" charset="0"/>
              </a:rPr>
              <a:t>int x = </a:t>
            </a:r>
            <a:r>
              <a:rPr lang="en-US" sz="1200" dirty="0" err="1">
                <a:solidFill>
                  <a:schemeClr val="tx1"/>
                </a:solidFill>
                <a:latin typeface="Courier New" charset="0"/>
                <a:ea typeface="ＭＳ Ｐゴシック" charset="0"/>
                <a:cs typeface="ＭＳ Ｐゴシック" charset="0"/>
              </a:rPr>
              <a:t>cpt.getX</a:t>
            </a:r>
            <a:r>
              <a:rPr lang="en-US" sz="1200" dirty="0">
                <a:solidFill>
                  <a:schemeClr val="tx1"/>
                </a:solidFill>
                <a:latin typeface="Courier New" charset="0"/>
                <a:ea typeface="ＭＳ Ｐゴシック" charset="0"/>
                <a:cs typeface="ＭＳ Ｐゴシック" charset="0"/>
              </a:rPr>
              <a:t>();</a:t>
            </a:r>
          </a:p>
          <a:p>
            <a:pPr>
              <a:lnSpc>
                <a:spcPct val="90000"/>
              </a:lnSpc>
            </a:pPr>
            <a:r>
              <a:rPr lang="en-US" sz="1200" dirty="0" err="1">
                <a:solidFill>
                  <a:schemeClr val="tx1"/>
                </a:solidFill>
                <a:latin typeface="Courier New" charset="0"/>
                <a:ea typeface="ＭＳ Ｐゴシック" charset="0"/>
                <a:cs typeface="ＭＳ Ｐゴシック" charset="0"/>
              </a:rPr>
              <a:t>cpt.display</a:t>
            </a:r>
            <a:r>
              <a:rPr lang="en-US" sz="1200" dirty="0">
                <a:solidFill>
                  <a:schemeClr val="tx1"/>
                </a:solidFill>
                <a:latin typeface="Courier New" charset="0"/>
                <a:ea typeface="ＭＳ Ｐゴシック" charset="0"/>
                <a:cs typeface="ＭＳ Ｐゴシック" charset="0"/>
              </a:rPr>
              <a:t>();</a:t>
            </a:r>
            <a:endParaRPr lang="en-US" sz="2000" dirty="0">
              <a:solidFill>
                <a:schemeClr val="tx1"/>
              </a:solidFill>
              <a:latin typeface="Arial Narrow" charset="0"/>
              <a:ea typeface="ＭＳ Ｐゴシック" charset="0"/>
              <a:cs typeface="ＭＳ Ｐゴシック" charset="0"/>
            </a:endParaRPr>
          </a:p>
          <a:p>
            <a:endParaRPr lang="en-US" sz="1400" dirty="0"/>
          </a:p>
        </p:txBody>
      </p:sp>
      <p:sp>
        <p:nvSpPr>
          <p:cNvPr id="4" name="Slide Number Placeholder 3">
            <a:extLst>
              <a:ext uri="{FF2B5EF4-FFF2-40B4-BE49-F238E27FC236}">
                <a16:creationId xmlns:a16="http://schemas.microsoft.com/office/drawing/2014/main" id="{F5F3D0A1-CFBB-3976-A31F-4262C19BA84A}"/>
              </a:ext>
            </a:extLst>
          </p:cNvPr>
          <p:cNvSpPr>
            <a:spLocks noGrp="1"/>
          </p:cNvSpPr>
          <p:nvPr>
            <p:ph type="sldNum" sz="quarter" idx="12"/>
          </p:nvPr>
        </p:nvSpPr>
        <p:spPr/>
        <p:txBody>
          <a:bodyPr/>
          <a:lstStyle/>
          <a:p>
            <a:pPr>
              <a:defRPr/>
            </a:pPr>
            <a:fld id="{7ABCD6E9-A51C-8542-9073-428E3A2BC546}" type="slidenum">
              <a:rPr lang="en-US" smtClean="0"/>
              <a:pPr>
                <a:defRPr/>
              </a:pPr>
              <a:t>18</a:t>
            </a:fld>
            <a:endParaRPr lang="en-US"/>
          </a:p>
        </p:txBody>
      </p:sp>
      <p:sp>
        <p:nvSpPr>
          <p:cNvPr id="5" name="Text Box 5">
            <a:extLst>
              <a:ext uri="{FF2B5EF4-FFF2-40B4-BE49-F238E27FC236}">
                <a16:creationId xmlns:a16="http://schemas.microsoft.com/office/drawing/2014/main" id="{7A9FB9AE-E6F8-3A3E-70B2-BE5E24A95550}"/>
              </a:ext>
            </a:extLst>
          </p:cNvPr>
          <p:cNvSpPr txBox="1">
            <a:spLocks noChangeArrowheads="1"/>
          </p:cNvSpPr>
          <p:nvPr/>
        </p:nvSpPr>
        <p:spPr bwMode="auto">
          <a:xfrm>
            <a:off x="5540828" y="1269712"/>
            <a:ext cx="3886199" cy="584775"/>
          </a:xfrm>
          <a:prstGeom prst="rect">
            <a:avLst/>
          </a:prstGeom>
          <a:noFill/>
          <a:ln w="12700">
            <a:solidFill>
              <a:schemeClr val="accent2"/>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600" dirty="0">
                <a:solidFill>
                  <a:schemeClr val="accent2"/>
                </a:solidFill>
                <a:latin typeface="Arial Narrow" charset="0"/>
              </a:rPr>
              <a:t>: operator specifies that </a:t>
            </a:r>
            <a:r>
              <a:rPr lang="en-US" sz="1600" dirty="0" err="1">
                <a:solidFill>
                  <a:schemeClr val="accent2"/>
                </a:solidFill>
                <a:latin typeface="Arial Narrow" charset="0"/>
              </a:rPr>
              <a:t>ColoredPoint</a:t>
            </a:r>
            <a:r>
              <a:rPr lang="en-US" sz="1600" dirty="0">
                <a:solidFill>
                  <a:schemeClr val="accent2"/>
                </a:solidFill>
                <a:latin typeface="Arial Narrow" charset="0"/>
              </a:rPr>
              <a:t> is derived from Point, public fields stay public</a:t>
            </a:r>
          </a:p>
        </p:txBody>
      </p:sp>
      <p:sp>
        <p:nvSpPr>
          <p:cNvPr id="7" name="Text Box 7">
            <a:extLst>
              <a:ext uri="{FF2B5EF4-FFF2-40B4-BE49-F238E27FC236}">
                <a16:creationId xmlns:a16="http://schemas.microsoft.com/office/drawing/2014/main" id="{13FBAA21-F318-1B67-6D54-584181B447C6}"/>
              </a:ext>
            </a:extLst>
          </p:cNvPr>
          <p:cNvSpPr txBox="1">
            <a:spLocks noChangeArrowheads="1"/>
          </p:cNvSpPr>
          <p:nvPr/>
        </p:nvSpPr>
        <p:spPr bwMode="auto">
          <a:xfrm>
            <a:off x="5540828" y="2438400"/>
            <a:ext cx="3886200" cy="830997"/>
          </a:xfrm>
          <a:prstGeom prst="rect">
            <a:avLst/>
          </a:prstGeom>
          <a:noFill/>
          <a:ln w="12700">
            <a:solidFill>
              <a:schemeClr val="accent2"/>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600" dirty="0" err="1">
                <a:solidFill>
                  <a:schemeClr val="accent2"/>
                </a:solidFill>
                <a:latin typeface="Arial Narrow" charset="0"/>
              </a:rPr>
              <a:t>ColoredPoint</a:t>
            </a:r>
            <a:r>
              <a:rPr lang="en-US" sz="1600" dirty="0">
                <a:solidFill>
                  <a:schemeClr val="accent2"/>
                </a:solidFill>
                <a:latin typeface="Arial Narrow" charset="0"/>
              </a:rPr>
              <a:t> constructor initializes its own data fields, but must call the Point constructor to initialize inherited data</a:t>
            </a:r>
          </a:p>
        </p:txBody>
      </p:sp>
      <p:sp>
        <p:nvSpPr>
          <p:cNvPr id="9" name="Text Box 9">
            <a:extLst>
              <a:ext uri="{FF2B5EF4-FFF2-40B4-BE49-F238E27FC236}">
                <a16:creationId xmlns:a16="http://schemas.microsoft.com/office/drawing/2014/main" id="{CD6858E3-F710-18B7-1FC5-AC5EE460AE4E}"/>
              </a:ext>
            </a:extLst>
          </p:cNvPr>
          <p:cNvSpPr txBox="1">
            <a:spLocks noChangeArrowheads="1"/>
          </p:cNvSpPr>
          <p:nvPr/>
        </p:nvSpPr>
        <p:spPr bwMode="auto">
          <a:xfrm>
            <a:off x="5540828" y="4267200"/>
            <a:ext cx="3831772" cy="830997"/>
          </a:xfrm>
          <a:prstGeom prst="rect">
            <a:avLst/>
          </a:prstGeom>
          <a:noFill/>
          <a:ln w="12700">
            <a:solidFill>
              <a:schemeClr val="accent2"/>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600" dirty="0">
                <a:solidFill>
                  <a:schemeClr val="accent2"/>
                </a:solidFill>
                <a:latin typeface="Arial Narrow" charset="0"/>
              </a:rPr>
              <a:t>Note: only new data fields and member functions are listed, all data/functions from Point are inherited</a:t>
            </a:r>
          </a:p>
        </p:txBody>
      </p:sp>
      <p:sp>
        <p:nvSpPr>
          <p:cNvPr id="12" name="Text Box 14">
            <a:extLst>
              <a:ext uri="{FF2B5EF4-FFF2-40B4-BE49-F238E27FC236}">
                <a16:creationId xmlns:a16="http://schemas.microsoft.com/office/drawing/2014/main" id="{D84120BC-139D-23B8-DC5E-C0F65C961129}"/>
              </a:ext>
            </a:extLst>
          </p:cNvPr>
          <p:cNvSpPr txBox="1">
            <a:spLocks noChangeArrowheads="1"/>
          </p:cNvSpPr>
          <p:nvPr/>
        </p:nvSpPr>
        <p:spPr bwMode="auto">
          <a:xfrm>
            <a:off x="5540828" y="3453825"/>
            <a:ext cx="3886200" cy="584775"/>
          </a:xfrm>
          <a:prstGeom prst="rect">
            <a:avLst/>
          </a:prstGeom>
          <a:noFill/>
          <a:ln w="12700">
            <a:solidFill>
              <a:schemeClr val="accent2"/>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1600">
                <a:solidFill>
                  <a:schemeClr val="accent2"/>
                </a:solidFill>
                <a:latin typeface="Arial Narrow" charset="0"/>
              </a:rPr>
              <a:t>can override a function from the parent class, but still access using the scope resolution operator ::</a:t>
            </a:r>
          </a:p>
        </p:txBody>
      </p:sp>
      <p:sp>
        <p:nvSpPr>
          <p:cNvPr id="13" name="Line 12">
            <a:extLst>
              <a:ext uri="{FF2B5EF4-FFF2-40B4-BE49-F238E27FC236}">
                <a16:creationId xmlns:a16="http://schemas.microsoft.com/office/drawing/2014/main" id="{48343BC7-9D3B-FE17-795B-D026D2B1EBC8}"/>
              </a:ext>
              <a:ext uri="{C183D7F6-B498-43B3-948B-1728B52AA6E4}">
                <adec:decorative xmlns:adec="http://schemas.microsoft.com/office/drawing/2017/decorative" val="1"/>
              </a:ext>
            </a:extLst>
          </p:cNvPr>
          <p:cNvSpPr>
            <a:spLocks noChangeShapeType="1"/>
          </p:cNvSpPr>
          <p:nvPr/>
        </p:nvSpPr>
        <p:spPr bwMode="auto">
          <a:xfrm>
            <a:off x="641350" y="5257800"/>
            <a:ext cx="7162800" cy="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1446543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649E214-150C-7A45-806B-DBC8E70023DC}" type="slidenum">
              <a:rPr lang="en-US" sz="1400">
                <a:solidFill>
                  <a:srgbClr val="FF0033"/>
                </a:solidFill>
                <a:latin typeface="Arial Narrow" charset="0"/>
              </a:rPr>
              <a:pPr/>
              <a:t>19</a:t>
            </a:fld>
            <a:endParaRPr lang="en-US" sz="1400">
              <a:solidFill>
                <a:srgbClr val="FF0033"/>
              </a:solidFill>
              <a:latin typeface="Arial Narrow" charset="0"/>
            </a:endParaRPr>
          </a:p>
        </p:txBody>
      </p:sp>
      <p:sp>
        <p:nvSpPr>
          <p:cNvPr id="4608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IS_A relationship</a:t>
            </a:r>
          </a:p>
        </p:txBody>
      </p:sp>
      <p:sp>
        <p:nvSpPr>
          <p:cNvPr id="46083" name="Rectangle 4"/>
          <p:cNvSpPr>
            <a:spLocks noChangeArrowheads="1"/>
          </p:cNvSpPr>
          <p:nvPr/>
        </p:nvSpPr>
        <p:spPr bwMode="auto">
          <a:xfrm>
            <a:off x="685800" y="1295400"/>
            <a:ext cx="8702675" cy="281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lnSpc>
                <a:spcPct val="90000"/>
              </a:lnSpc>
              <a:spcBef>
                <a:spcPct val="20000"/>
              </a:spcBef>
            </a:pPr>
            <a:r>
              <a:rPr lang="en-US" dirty="0">
                <a:solidFill>
                  <a:schemeClr val="accent2"/>
                </a:solidFill>
                <a:latin typeface="Arial Narrow" charset="0"/>
              </a:rPr>
              <a:t>important relationship that makes inheritance work:</a:t>
            </a:r>
          </a:p>
          <a:p>
            <a:pPr marL="742950" lvl="1" indent="-285750">
              <a:lnSpc>
                <a:spcPct val="90000"/>
              </a:lnSpc>
              <a:spcBef>
                <a:spcPct val="20000"/>
              </a:spcBef>
              <a:buFont typeface="Wingdings" charset="0"/>
              <a:buChar char="§"/>
            </a:pPr>
            <a:r>
              <a:rPr lang="en-US" sz="2000" dirty="0">
                <a:latin typeface="Arial Narrow" charset="0"/>
              </a:rPr>
              <a:t>an instance of a derived class is considered to be an instance of the parent class</a:t>
            </a:r>
          </a:p>
          <a:p>
            <a:pPr marL="742950" lvl="1" indent="-285750">
              <a:lnSpc>
                <a:spcPct val="90000"/>
              </a:lnSpc>
              <a:spcBef>
                <a:spcPct val="20000"/>
              </a:spcBef>
              <a:buFont typeface="Wingdings" charset="0"/>
              <a:buNone/>
            </a:pPr>
            <a:endParaRPr lang="en-US" sz="1400" dirty="0">
              <a:latin typeface="Arial Narrow" charset="0"/>
            </a:endParaRPr>
          </a:p>
          <a:p>
            <a:pPr marL="1143000" lvl="2" indent="-228600">
              <a:lnSpc>
                <a:spcPct val="70000"/>
              </a:lnSpc>
              <a:spcBef>
                <a:spcPct val="20000"/>
              </a:spcBef>
            </a:pPr>
            <a:r>
              <a:rPr lang="en-US" sz="2000" dirty="0">
                <a:latin typeface="Arial Narrow" charset="0"/>
              </a:rPr>
              <a:t>a </a:t>
            </a:r>
            <a:r>
              <a:rPr lang="en-US" sz="1800" dirty="0" err="1">
                <a:latin typeface="Courier New" charset="0"/>
              </a:rPr>
              <a:t>ColoredPoint</a:t>
            </a:r>
            <a:r>
              <a:rPr lang="en-US" sz="2000" dirty="0">
                <a:latin typeface="Arial Narrow" charset="0"/>
              </a:rPr>
              <a:t> </a:t>
            </a:r>
            <a:r>
              <a:rPr lang="en-US" sz="2000" dirty="0">
                <a:solidFill>
                  <a:srgbClr val="FF0033"/>
                </a:solidFill>
                <a:latin typeface="Arial Narrow" charset="0"/>
              </a:rPr>
              <a:t>IS_A </a:t>
            </a:r>
            <a:r>
              <a:rPr lang="en-US" sz="2000" dirty="0">
                <a:latin typeface="Arial Narrow" charset="0"/>
              </a:rPr>
              <a:t> </a:t>
            </a:r>
            <a:r>
              <a:rPr lang="en-US" sz="1800" dirty="0">
                <a:latin typeface="Courier New" charset="0"/>
              </a:rPr>
              <a:t>Point</a:t>
            </a:r>
          </a:p>
          <a:p>
            <a:pPr marL="1143000" lvl="2" indent="-228600">
              <a:lnSpc>
                <a:spcPct val="70000"/>
              </a:lnSpc>
              <a:spcBef>
                <a:spcPct val="20000"/>
              </a:spcBef>
            </a:pPr>
            <a:r>
              <a:rPr lang="en-US" sz="2000" dirty="0">
                <a:latin typeface="Arial Narrow" charset="0"/>
              </a:rPr>
              <a:t>an </a:t>
            </a:r>
            <a:r>
              <a:rPr lang="en-US" sz="1800" dirty="0" err="1">
                <a:latin typeface="Courier New" charset="0"/>
              </a:rPr>
              <a:t>ifstream</a:t>
            </a:r>
            <a:r>
              <a:rPr lang="en-US" sz="2000" dirty="0">
                <a:latin typeface="Arial Narrow" charset="0"/>
              </a:rPr>
              <a:t>  </a:t>
            </a:r>
            <a:r>
              <a:rPr lang="en-US" sz="2000" dirty="0">
                <a:solidFill>
                  <a:srgbClr val="FF0033"/>
                </a:solidFill>
                <a:latin typeface="Arial Narrow" charset="0"/>
              </a:rPr>
              <a:t>IS_A </a:t>
            </a:r>
            <a:r>
              <a:rPr lang="en-US" sz="2000" dirty="0">
                <a:latin typeface="Arial Narrow" charset="0"/>
              </a:rPr>
              <a:t> </a:t>
            </a:r>
            <a:r>
              <a:rPr lang="en-US" sz="1800" dirty="0" err="1">
                <a:latin typeface="Courier New" charset="0"/>
              </a:rPr>
              <a:t>istream</a:t>
            </a:r>
            <a:r>
              <a:rPr lang="en-US" sz="2000" dirty="0">
                <a:latin typeface="Arial Narrow" charset="0"/>
              </a:rPr>
              <a:t>  </a:t>
            </a:r>
            <a:r>
              <a:rPr lang="en-US" sz="2000" dirty="0">
                <a:solidFill>
                  <a:srgbClr val="FF0033"/>
                </a:solidFill>
                <a:latin typeface="Arial Narrow" charset="0"/>
              </a:rPr>
              <a:t>IS_A </a:t>
            </a:r>
            <a:r>
              <a:rPr lang="en-US" sz="2000" dirty="0">
                <a:latin typeface="Arial Narrow" charset="0"/>
              </a:rPr>
              <a:t> </a:t>
            </a:r>
            <a:r>
              <a:rPr lang="en-US" sz="1800" dirty="0">
                <a:latin typeface="Courier New" charset="0"/>
              </a:rPr>
              <a:t>iostream</a:t>
            </a:r>
          </a:p>
          <a:p>
            <a:pPr marL="742950" lvl="1" indent="-285750">
              <a:lnSpc>
                <a:spcPct val="90000"/>
              </a:lnSpc>
              <a:spcBef>
                <a:spcPct val="20000"/>
              </a:spcBef>
              <a:buFont typeface="Wingdings" charset="0"/>
              <a:buNone/>
            </a:pPr>
            <a:endParaRPr lang="en-US" sz="1800" dirty="0">
              <a:latin typeface="Courier New" charset="0"/>
            </a:endParaRPr>
          </a:p>
          <a:p>
            <a:pPr marL="742950" lvl="1" indent="-285750">
              <a:lnSpc>
                <a:spcPct val="90000"/>
              </a:lnSpc>
              <a:spcBef>
                <a:spcPct val="20000"/>
              </a:spcBef>
              <a:buFont typeface="Wingdings" charset="0"/>
              <a:buChar char="§"/>
            </a:pPr>
            <a:r>
              <a:rPr lang="en-US" sz="2000" dirty="0">
                <a:latin typeface="Arial Narrow" charset="0"/>
              </a:rPr>
              <a:t>thus, a pointer to a parent object can point to a derived object</a:t>
            </a:r>
          </a:p>
          <a:p>
            <a:pPr marL="742950" lvl="1" indent="-285750">
              <a:lnSpc>
                <a:spcPct val="90000"/>
              </a:lnSpc>
              <a:spcBef>
                <a:spcPct val="20000"/>
              </a:spcBef>
              <a:buFont typeface="Wingdings" charset="0"/>
              <a:buNone/>
            </a:pPr>
            <a:endParaRPr lang="en-US" sz="1400" dirty="0">
              <a:latin typeface="Arial Narrow" charset="0"/>
            </a:endParaRPr>
          </a:p>
          <a:p>
            <a:pPr marL="1143000" lvl="2" indent="-228600">
              <a:lnSpc>
                <a:spcPct val="90000"/>
              </a:lnSpc>
              <a:spcBef>
                <a:spcPct val="20000"/>
              </a:spcBef>
            </a:pPr>
            <a:r>
              <a:rPr lang="en-US" sz="1400" dirty="0">
                <a:latin typeface="Courier New" charset="0"/>
              </a:rPr>
              <a:t>Point * </a:t>
            </a:r>
            <a:r>
              <a:rPr lang="en-US" sz="1400" dirty="0" err="1">
                <a:latin typeface="Courier New" charset="0"/>
              </a:rPr>
              <a:t>ptr</a:t>
            </a:r>
            <a:r>
              <a:rPr lang="en-US" sz="1400" dirty="0">
                <a:latin typeface="Courier New" charset="0"/>
              </a:rPr>
              <a:t> = </a:t>
            </a:r>
          </a:p>
          <a:p>
            <a:pPr marL="1143000" lvl="2" indent="-228600">
              <a:lnSpc>
                <a:spcPct val="90000"/>
              </a:lnSpc>
              <a:spcBef>
                <a:spcPct val="20000"/>
              </a:spcBef>
            </a:pPr>
            <a:r>
              <a:rPr lang="en-US" sz="1400" dirty="0">
                <a:latin typeface="Courier New" charset="0"/>
              </a:rPr>
              <a:t>    new </a:t>
            </a:r>
            <a:r>
              <a:rPr lang="en-US" sz="1400" dirty="0" err="1">
                <a:latin typeface="Courier New" charset="0"/>
              </a:rPr>
              <a:t>ColoredPoint</a:t>
            </a:r>
            <a:r>
              <a:rPr lang="en-US" sz="1400" dirty="0">
                <a:latin typeface="Courier New" charset="0"/>
              </a:rPr>
              <a:t>(0, 0, "red");</a:t>
            </a:r>
            <a:endParaRPr lang="en-US" sz="1600" dirty="0">
              <a:latin typeface="Courier New" charset="0"/>
            </a:endParaRPr>
          </a:p>
        </p:txBody>
      </p:sp>
      <p:sp>
        <p:nvSpPr>
          <p:cNvPr id="280582" name="Rectangle 6"/>
          <p:cNvSpPr>
            <a:spLocks noGrp="1" noChangeArrowheads="1"/>
          </p:cNvSpPr>
          <p:nvPr>
            <p:ph type="body" idx="1"/>
          </p:nvPr>
        </p:nvSpPr>
        <p:spPr>
          <a:xfrm>
            <a:off x="685800" y="4343400"/>
            <a:ext cx="8702675" cy="2590800"/>
          </a:xfrm>
          <a:noFill/>
        </p:spPr>
        <p:txBody>
          <a:bodyPr/>
          <a:lstStyle/>
          <a:p>
            <a:pPr lvl="1"/>
            <a:r>
              <a:rPr lang="en-US" dirty="0">
                <a:latin typeface="Arial Narrow" charset="0"/>
                <a:ea typeface="ＭＳ Ｐゴシック" charset="0"/>
              </a:rPr>
              <a:t>since by-reference parameters are really just pointers to objects, this means you can write generic functions that work for a family of objects</a:t>
            </a:r>
          </a:p>
          <a:p>
            <a:pPr lvl="1"/>
            <a:endParaRPr lang="en-US" dirty="0">
              <a:latin typeface="Arial Narrow" charset="0"/>
              <a:ea typeface="ＭＳ Ｐゴシック" charset="0"/>
            </a:endParaRPr>
          </a:p>
          <a:p>
            <a:pPr lvl="2"/>
            <a:r>
              <a:rPr lang="en-US" sz="1400" dirty="0">
                <a:latin typeface="Courier New" charset="0"/>
                <a:ea typeface="ＭＳ Ｐゴシック" charset="0"/>
              </a:rPr>
              <a:t>void Foo(Point &amp; p) {	// can call with a Point or </a:t>
            </a:r>
            <a:r>
              <a:rPr lang="en-US" sz="1400" dirty="0" err="1">
                <a:latin typeface="Courier New" charset="0"/>
                <a:ea typeface="ＭＳ Ｐゴシック" charset="0"/>
              </a:rPr>
              <a:t>ColoredPoint</a:t>
            </a:r>
            <a:endParaRPr lang="en-US" sz="1400" dirty="0">
              <a:latin typeface="Courier New" charset="0"/>
              <a:ea typeface="ＭＳ Ｐゴシック" charset="0"/>
            </a:endParaRPr>
          </a:p>
          <a:p>
            <a:pPr lvl="2"/>
            <a:r>
              <a:rPr lang="en-US" sz="1400" dirty="0">
                <a:latin typeface="Courier New" charset="0"/>
                <a:ea typeface="ＭＳ Ｐゴシック" charset="0"/>
              </a:rPr>
              <a:t>    . . .</a:t>
            </a:r>
          </a:p>
          <a:p>
            <a:pPr lvl="2"/>
            <a:r>
              <a:rPr lang="en-US" sz="1400" dirty="0">
                <a:latin typeface="Courier New" charset="0"/>
                <a:ea typeface="ＭＳ Ｐゴシック" charset="0"/>
              </a:rPr>
              <a:t>    </a:t>
            </a:r>
            <a:r>
              <a:rPr lang="en-US" sz="1400" dirty="0" err="1">
                <a:latin typeface="Courier New" charset="0"/>
                <a:ea typeface="ＭＳ Ｐゴシック" charset="0"/>
              </a:rPr>
              <a:t>p.display</a:t>
            </a:r>
            <a:r>
              <a:rPr lang="en-US" sz="1400" dirty="0">
                <a:latin typeface="Courier New" charset="0"/>
                <a:ea typeface="ＭＳ Ｐゴシック" charset="0"/>
              </a:rPr>
              <a:t>();		</a:t>
            </a:r>
            <a:r>
              <a:rPr lang="en-US" sz="1400" dirty="0">
                <a:solidFill>
                  <a:schemeClr val="tx2"/>
                </a:solidFill>
                <a:latin typeface="Courier New" charset="0"/>
                <a:ea typeface="ＭＳ Ｐゴシック" charset="0"/>
              </a:rPr>
              <a:t>// BUT calls Point::display either way???</a:t>
            </a:r>
          </a:p>
          <a:p>
            <a:pPr lvl="2"/>
            <a:r>
              <a:rPr lang="en-US" sz="1400" dirty="0">
                <a:latin typeface="Courier New" charset="0"/>
                <a:ea typeface="ＭＳ Ｐゴシック" charset="0"/>
              </a:rPr>
              <a:t>    . . .	</a:t>
            </a:r>
          </a:p>
          <a:p>
            <a:pPr lvl="2"/>
            <a:r>
              <a:rPr lang="en-US" sz="1400" dirty="0">
                <a:latin typeface="Courier New" charset="0"/>
                <a:ea typeface="ＭＳ Ｐゴシック" charset="0"/>
              </a:rPr>
              <a:t>}</a:t>
            </a:r>
            <a:r>
              <a:rPr lang="en-US" sz="1600" dirty="0">
                <a:latin typeface="Courier New" charset="0"/>
                <a:ea typeface="ＭＳ Ｐゴシック" charset="0"/>
              </a:rPr>
              <a:t>	</a:t>
            </a:r>
            <a:r>
              <a:rPr lang="en-US" sz="2400" dirty="0">
                <a:latin typeface="Arial Narrow" charset="0"/>
                <a:ea typeface="ＭＳ Ｐゴシック"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058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0582">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0582">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0582">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0582">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058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8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E78BCFE-60A0-4740-B9DE-BD31CE3A64E9}" type="slidenum">
              <a:rPr lang="en-US" sz="1400">
                <a:solidFill>
                  <a:srgbClr val="FF0033"/>
                </a:solidFill>
                <a:latin typeface="Arial Narrow" charset="0"/>
              </a:rPr>
              <a:pPr/>
              <a:t>2</a:t>
            </a:fld>
            <a:endParaRPr lang="en-US" sz="1400">
              <a:solidFill>
                <a:srgbClr val="FF0033"/>
              </a:solidFill>
              <a:latin typeface="Arial Narrow" charset="0"/>
            </a:endParaRPr>
          </a:p>
        </p:txBody>
      </p:sp>
      <p:sp>
        <p:nvSpPr>
          <p:cNvPr id="16386"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C: early history</a:t>
            </a:r>
          </a:p>
        </p:txBody>
      </p:sp>
      <p:sp>
        <p:nvSpPr>
          <p:cNvPr id="16387" name="Rectangle 3"/>
          <p:cNvSpPr>
            <a:spLocks noGrp="1" noChangeArrowheads="1"/>
          </p:cNvSpPr>
          <p:nvPr>
            <p:ph type="body" idx="1"/>
          </p:nvPr>
        </p:nvSpPr>
        <p:spPr>
          <a:xfrm>
            <a:off x="685799" y="1219200"/>
            <a:ext cx="8651875" cy="5715000"/>
          </a:xfrm>
        </p:spPr>
        <p:txBody>
          <a:bodyPr/>
          <a:lstStyle/>
          <a:p>
            <a:pPr marL="457200" indent="-457200"/>
            <a:r>
              <a:rPr lang="en-US" dirty="0">
                <a:latin typeface="Arial Narrow" charset="0"/>
                <a:ea typeface="ＭＳ Ｐゴシック" charset="0"/>
                <a:cs typeface="ＭＳ Ｐゴシック" charset="0"/>
              </a:rPr>
              <a:t>C was developed by Dennis Ritchie at Bell Labs in 1972</a:t>
            </a:r>
          </a:p>
          <a:p>
            <a:pPr marL="838200" lvl="1" indent="-381000"/>
            <a:r>
              <a:rPr lang="en-US" dirty="0">
                <a:latin typeface="Arial Narrow" charset="0"/>
                <a:ea typeface="ＭＳ Ｐゴシック" charset="0"/>
              </a:rPr>
              <a:t>designed as an in-house language for implementing UNIX</a:t>
            </a:r>
          </a:p>
          <a:p>
            <a:pPr marL="1085850" lvl="2" indent="-339725">
              <a:buFontTx/>
              <a:buChar char="•"/>
            </a:pPr>
            <a:r>
              <a:rPr lang="en-US" dirty="0">
                <a:latin typeface="Arial Narrow" charset="0"/>
                <a:ea typeface="ＭＳ Ｐゴシック" charset="0"/>
              </a:rPr>
              <a:t>UNIX was first implemented by Ritchie &amp; Ken Thompson in assembly</a:t>
            </a:r>
          </a:p>
          <a:p>
            <a:pPr marL="1085850" lvl="2" indent="-339725">
              <a:buFontTx/>
              <a:buChar char="•"/>
            </a:pPr>
            <a:r>
              <a:rPr lang="en-US" dirty="0">
                <a:latin typeface="Arial Narrow" charset="0"/>
                <a:ea typeface="ＭＳ Ｐゴシック" charset="0"/>
              </a:rPr>
              <a:t>when porting to a different computer, they wanted to use a high-level language, but no high-level language provided the needed low-level access</a:t>
            </a:r>
          </a:p>
          <a:p>
            <a:pPr marL="1090613" lvl="2" indent="-342900">
              <a:buFont typeface="Arial" panose="020B0604020202020204" pitchFamily="34" charset="0"/>
              <a:buChar char="•"/>
            </a:pPr>
            <a:r>
              <a:rPr lang="en-US" dirty="0">
                <a:latin typeface="Arial Narrow" charset="0"/>
                <a:ea typeface="ＭＳ Ｐゴシック" charset="0"/>
              </a:rPr>
              <a:t>Ritchie designed &amp; implemented C, UNIX kernel was rewritten in C in 1973</a:t>
            </a:r>
          </a:p>
          <a:p>
            <a:pPr marL="838200" lvl="1" indent="-381000"/>
            <a:endParaRPr lang="en-US" dirty="0">
              <a:latin typeface="Arial Narrow" charset="0"/>
              <a:ea typeface="ＭＳ Ｐゴシック" charset="0"/>
            </a:endParaRPr>
          </a:p>
          <a:p>
            <a:pPr marL="457200" indent="-457200"/>
            <a:r>
              <a:rPr lang="en-US" dirty="0">
                <a:latin typeface="Arial Narrow" charset="0"/>
                <a:ea typeface="ＭＳ Ｐゴシック" charset="0"/>
                <a:cs typeface="ＭＳ Ｐゴシック" charset="0"/>
              </a:rPr>
              <a:t>design goals</a:t>
            </a:r>
          </a:p>
          <a:p>
            <a:pPr marL="919162" lvl="1" indent="-457200">
              <a:buFont typeface="+mj-lt"/>
              <a:buAutoNum type="arabicPeriod"/>
              <a:tabLst>
                <a:tab pos="1933575" algn="l"/>
              </a:tabLst>
            </a:pPr>
            <a:r>
              <a:rPr lang="en-US" dirty="0">
                <a:latin typeface="Arial Narrow" charset="0"/>
                <a:ea typeface="ＭＳ Ｐゴシック" charset="0"/>
                <a:cs typeface="ＭＳ Ｐゴシック" charset="0"/>
              </a:rPr>
              <a:t>support both systems and applications programming</a:t>
            </a:r>
          </a:p>
          <a:p>
            <a:pPr marL="919163" lvl="1" indent="-457200">
              <a:buFont typeface="+mj-lt"/>
              <a:buAutoNum type="arabicPeriod"/>
            </a:pPr>
            <a:r>
              <a:rPr lang="en-US" dirty="0">
                <a:latin typeface="Arial Narrow" charset="0"/>
                <a:ea typeface="ＭＳ Ｐゴシック" charset="0"/>
                <a:sym typeface="Wingdings" charset="0"/>
              </a:rPr>
              <a:t>provide low-level operations but also high-level abstractions</a:t>
            </a:r>
          </a:p>
          <a:p>
            <a:pPr marL="919163" lvl="1" indent="-457200">
              <a:buFont typeface="+mj-lt"/>
              <a:buAutoNum type="arabicPeriod"/>
            </a:pPr>
            <a:r>
              <a:rPr lang="en-US" dirty="0">
                <a:latin typeface="Arial Narrow" charset="0"/>
                <a:ea typeface="ＭＳ Ｐゴシック" charset="0"/>
                <a:sym typeface="Wingdings" charset="0"/>
              </a:rPr>
              <a:t>be close to the machine but also portable; be efficient but also readable</a:t>
            </a:r>
          </a:p>
          <a:p>
            <a:pPr marL="857250" lvl="1" indent="-395288">
              <a:tabLst>
                <a:tab pos="1933575" algn="l"/>
              </a:tabLst>
            </a:pPr>
            <a:endParaRPr lang="en-US" dirty="0">
              <a:latin typeface="Arial Narrow" charset="0"/>
              <a:ea typeface="ＭＳ Ｐゴシック" charset="0"/>
              <a:cs typeface="ＭＳ Ｐゴシック" charset="0"/>
            </a:endParaRPr>
          </a:p>
          <a:p>
            <a:pPr marL="457200" indent="-457200"/>
            <a:r>
              <a:rPr lang="en-US" dirty="0">
                <a:latin typeface="Arial Narrow" charset="0"/>
                <a:ea typeface="ＭＳ Ｐゴシック" charset="0"/>
                <a:cs typeface="ＭＳ Ｐゴシック" charset="0"/>
              </a:rPr>
              <a:t>became popular for systems-oriented applications and general problem solving (especially under UNIX)</a:t>
            </a:r>
          </a:p>
          <a:p>
            <a:pPr marL="838200" lvl="1" indent="-381000"/>
            <a:r>
              <a:rPr lang="en-US" dirty="0">
                <a:latin typeface="Arial Narrow" charset="0"/>
                <a:ea typeface="ＭＳ Ｐゴシック" charset="0"/>
              </a:rPr>
              <a:t>first standardized in 1989 (ANSI C or C89) and again in 1999 (C99)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76B8589-880B-6548-8540-5419B3F23D2C}" type="slidenum">
              <a:rPr lang="en-US" sz="1400">
                <a:solidFill>
                  <a:srgbClr val="FF0033"/>
                </a:solidFill>
                <a:latin typeface="Arial Narrow" charset="0"/>
              </a:rPr>
              <a:pPr/>
              <a:t>20</a:t>
            </a:fld>
            <a:endParaRPr lang="en-US" sz="1400">
              <a:solidFill>
                <a:srgbClr val="FF0033"/>
              </a:solidFill>
              <a:latin typeface="Arial Narrow" charset="0"/>
            </a:endParaRPr>
          </a:p>
        </p:txBody>
      </p:sp>
      <p:sp>
        <p:nvSpPr>
          <p:cNvPr id="48130"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Dynamic member function binding</a:t>
            </a:r>
          </a:p>
        </p:txBody>
      </p:sp>
      <p:sp>
        <p:nvSpPr>
          <p:cNvPr id="48131" name="Rectangle 3"/>
          <p:cNvSpPr>
            <a:spLocks noGrp="1" noChangeArrowheads="1"/>
          </p:cNvSpPr>
          <p:nvPr>
            <p:ph type="body" idx="1"/>
          </p:nvPr>
        </p:nvSpPr>
        <p:spPr>
          <a:xfrm>
            <a:off x="685800" y="1219200"/>
            <a:ext cx="8702675" cy="914400"/>
          </a:xfrm>
        </p:spPr>
        <p:txBody>
          <a:bodyPr/>
          <a:lstStyle/>
          <a:p>
            <a:r>
              <a:rPr lang="en-US" dirty="0">
                <a:latin typeface="Arial Narrow" charset="0"/>
                <a:ea typeface="ＭＳ Ｐゴシック" charset="0"/>
                <a:cs typeface="ＭＳ Ｐゴシック" charset="0"/>
              </a:rPr>
              <a:t>by default, C++ uses the static binding of member function calls to classes</a:t>
            </a:r>
          </a:p>
          <a:p>
            <a:pPr lvl="1"/>
            <a:r>
              <a:rPr lang="en-US" dirty="0">
                <a:latin typeface="Arial Narrow" charset="0"/>
                <a:ea typeface="ＭＳ Ｐゴシック" charset="0"/>
                <a:cs typeface="ＭＳ Ｐゴシック" charset="0"/>
              </a:rPr>
              <a:t> done this way to be backward compatible with C, also is more efficient</a:t>
            </a:r>
          </a:p>
          <a:p>
            <a:r>
              <a:rPr lang="en-US" dirty="0">
                <a:latin typeface="Arial Narrow" charset="0"/>
                <a:ea typeface="ＭＳ Ｐゴシック" charset="0"/>
                <a:cs typeface="ＭＳ Ｐゴシック" charset="0"/>
              </a:rPr>
              <a:t>but for the IS_A relationship to work, they must be bound </a:t>
            </a:r>
            <a:r>
              <a:rPr lang="en-US" i="1" dirty="0">
                <a:latin typeface="Arial Narrow" charset="0"/>
                <a:ea typeface="ＭＳ Ｐゴシック" charset="0"/>
                <a:cs typeface="ＭＳ Ｐゴシック" charset="0"/>
              </a:rPr>
              <a:t>dynamically</a:t>
            </a:r>
          </a:p>
          <a:p>
            <a:pPr lvl="1"/>
            <a:r>
              <a:rPr lang="en-US" dirty="0">
                <a:latin typeface="Arial Narrow" charset="0"/>
                <a:ea typeface="ＭＳ Ｐゴシック" charset="0"/>
                <a:cs typeface="ＭＳ Ｐゴシック" charset="0"/>
              </a:rPr>
              <a:t>in C++, must explicitly declare member function in the </a:t>
            </a:r>
            <a:r>
              <a:rPr lang="en-US" b="1" dirty="0">
                <a:latin typeface="Arial Narrow" charset="0"/>
                <a:ea typeface="ＭＳ Ｐゴシック" charset="0"/>
                <a:cs typeface="ＭＳ Ｐゴシック" charset="0"/>
              </a:rPr>
              <a:t>parent class </a:t>
            </a:r>
            <a:r>
              <a:rPr lang="en-US" dirty="0">
                <a:latin typeface="Arial Narrow" charset="0"/>
                <a:ea typeface="ＭＳ Ｐゴシック" charset="0"/>
                <a:cs typeface="ＭＳ Ｐゴシック" charset="0"/>
              </a:rPr>
              <a:t>to be "virtual"</a:t>
            </a:r>
            <a:endParaRPr lang="en-US" i="1" dirty="0">
              <a:latin typeface="Arial Narrow" charset="0"/>
              <a:ea typeface="ＭＳ Ｐゴシック" charset="0"/>
              <a:cs typeface="ＭＳ Ｐゴシック" charset="0"/>
            </a:endParaRPr>
          </a:p>
        </p:txBody>
      </p:sp>
      <p:sp>
        <p:nvSpPr>
          <p:cNvPr id="48132" name="Rectangle 4"/>
          <p:cNvSpPr>
            <a:spLocks noChangeArrowheads="1"/>
          </p:cNvSpPr>
          <p:nvPr/>
        </p:nvSpPr>
        <p:spPr bwMode="auto">
          <a:xfrm>
            <a:off x="669925" y="3048000"/>
            <a:ext cx="5014913" cy="3962400"/>
          </a:xfrm>
          <a:prstGeom prst="rect">
            <a:avLst/>
          </a:prstGeom>
          <a:noFill/>
          <a:ln>
            <a:solidFill>
              <a:schemeClr val="tx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a:lnSpc>
                <a:spcPct val="90000"/>
              </a:lnSpc>
            </a:pPr>
            <a:r>
              <a:rPr lang="en-US" sz="1200" dirty="0">
                <a:solidFill>
                  <a:schemeClr val="tx1"/>
                </a:solidFill>
                <a:latin typeface="Courier New" charset="0"/>
                <a:ea typeface="ＭＳ Ｐゴシック" charset="0"/>
                <a:cs typeface="ＭＳ Ｐゴシック" charset="0"/>
              </a:rPr>
              <a:t>class Point {</a:t>
            </a:r>
          </a:p>
          <a:p>
            <a:pPr>
              <a:lnSpc>
                <a:spcPct val="90000"/>
              </a:lnSpc>
            </a:pPr>
            <a:r>
              <a:rPr lang="en-US" sz="1200" dirty="0">
                <a:solidFill>
                  <a:schemeClr val="tx1"/>
                </a:solidFill>
                <a:latin typeface="Courier New" charset="0"/>
                <a:ea typeface="ＭＳ Ｐゴシック" charset="0"/>
                <a:cs typeface="ＭＳ Ｐゴシック" charset="0"/>
              </a:rPr>
              <a:t>  public:</a:t>
            </a:r>
          </a:p>
          <a:p>
            <a:pPr>
              <a:lnSpc>
                <a:spcPct val="90000"/>
              </a:lnSpc>
            </a:pPr>
            <a:r>
              <a:rPr lang="en-US" sz="1200" dirty="0">
                <a:solidFill>
                  <a:schemeClr val="tx1"/>
                </a:solidFill>
                <a:latin typeface="Courier New" charset="0"/>
                <a:ea typeface="ＭＳ Ｐゴシック" charset="0"/>
                <a:cs typeface="ＭＳ Ｐゴシック" charset="0"/>
              </a:rPr>
              <a:t>    . . .</a:t>
            </a: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r>
              <a:rPr lang="en-US" sz="1200" dirty="0">
                <a:solidFill>
                  <a:schemeClr val="tx1"/>
                </a:solidFill>
                <a:latin typeface="Courier New" charset="0"/>
                <a:ea typeface="ＭＳ Ｐゴシック" charset="0"/>
                <a:cs typeface="ＭＳ Ｐゴシック" charset="0"/>
              </a:rPr>
              <a:t>    </a:t>
            </a:r>
            <a:r>
              <a:rPr lang="en-US" sz="1200" dirty="0">
                <a:solidFill>
                  <a:schemeClr val="tx2"/>
                </a:solidFill>
                <a:latin typeface="Courier New" charset="0"/>
                <a:ea typeface="ＭＳ Ｐゴシック" charset="0"/>
                <a:cs typeface="ＭＳ Ｐゴシック" charset="0"/>
              </a:rPr>
              <a:t>virtual</a:t>
            </a:r>
            <a:r>
              <a:rPr lang="en-US" sz="1200" dirty="0">
                <a:solidFill>
                  <a:schemeClr val="tx1"/>
                </a:solidFill>
                <a:latin typeface="Courier New" charset="0"/>
                <a:ea typeface="ＭＳ Ｐゴシック" charset="0"/>
                <a:cs typeface="ＭＳ Ｐゴシック" charset="0"/>
              </a:rPr>
              <a:t> void display() {</a:t>
            </a:r>
          </a:p>
          <a:p>
            <a:pPr>
              <a:lnSpc>
                <a:spcPct val="90000"/>
              </a:lnSpc>
            </a:pPr>
            <a:r>
              <a:rPr lang="en-US" sz="1200" dirty="0">
                <a:latin typeface="Courier New" charset="0"/>
              </a:rPr>
              <a:t>        </a:t>
            </a:r>
            <a:r>
              <a:rPr lang="en-US" sz="1200" dirty="0" err="1">
                <a:latin typeface="Courier New" charset="0"/>
              </a:rPr>
              <a:t>cout</a:t>
            </a:r>
            <a:r>
              <a:rPr lang="en-US" sz="1200" dirty="0">
                <a:latin typeface="Courier New" charset="0"/>
              </a:rPr>
              <a:t> &lt;&lt; "x: " &lt;&lt; x &lt;&lt; </a:t>
            </a:r>
            <a:r>
              <a:rPr lang="en-US" sz="1200" dirty="0" err="1">
                <a:latin typeface="Courier New" charset="0"/>
              </a:rPr>
              <a:t>endl</a:t>
            </a:r>
            <a:r>
              <a:rPr lang="en-US" sz="1200" dirty="0">
                <a:latin typeface="Courier New" charset="0"/>
              </a:rPr>
              <a:t> </a:t>
            </a:r>
          </a:p>
          <a:p>
            <a:pPr>
              <a:lnSpc>
                <a:spcPct val="90000"/>
              </a:lnSpc>
            </a:pPr>
            <a:r>
              <a:rPr lang="en-US" sz="1200" dirty="0">
                <a:latin typeface="Courier New" charset="0"/>
              </a:rPr>
              <a:t>             &lt;&lt; "y: " &lt;&lt; y &lt;&lt; </a:t>
            </a:r>
            <a:r>
              <a:rPr lang="en-US" sz="1200" dirty="0" err="1">
                <a:latin typeface="Courier New" charset="0"/>
              </a:rPr>
              <a:t>endl</a:t>
            </a:r>
            <a:r>
              <a:rPr lang="en-US" sz="1200" dirty="0">
                <a:latin typeface="Courier New" charset="0"/>
              </a:rPr>
              <a:t>;</a:t>
            </a:r>
            <a:r>
              <a:rPr lang="en-US" sz="1200" dirty="0">
                <a:solidFill>
                  <a:schemeClr val="tx1"/>
                </a:solidFill>
                <a:latin typeface="Courier New" charset="0"/>
                <a:ea typeface="ＭＳ Ｐゴシック" charset="0"/>
                <a:cs typeface="ＭＳ Ｐゴシック" charset="0"/>
              </a:rPr>
              <a:t>    }</a:t>
            </a:r>
          </a:p>
          <a:p>
            <a:pPr>
              <a:lnSpc>
                <a:spcPct val="90000"/>
              </a:lnSpc>
            </a:pPr>
            <a:endParaRPr lang="en-US" sz="300" dirty="0">
              <a:solidFill>
                <a:schemeClr val="tx1"/>
              </a:solidFill>
              <a:latin typeface="Courier New" charset="0"/>
              <a:ea typeface="ＭＳ Ｐゴシック" charset="0"/>
              <a:cs typeface="ＭＳ Ｐゴシック" charset="0"/>
            </a:endParaRPr>
          </a:p>
          <a:p>
            <a:pPr>
              <a:lnSpc>
                <a:spcPct val="90000"/>
              </a:lnSpc>
            </a:pPr>
            <a:r>
              <a:rPr lang="en-US" sz="300" dirty="0">
                <a:solidFill>
                  <a:schemeClr val="tx1"/>
                </a:solidFill>
                <a:latin typeface="Courier New" charset="0"/>
                <a:ea typeface="ＭＳ Ｐゴシック" charset="0"/>
                <a:cs typeface="ＭＳ Ｐゴシック" charset="0"/>
              </a:rPr>
              <a:t> </a:t>
            </a:r>
          </a:p>
          <a:p>
            <a:pPr>
              <a:lnSpc>
                <a:spcPct val="90000"/>
              </a:lnSpc>
            </a:pPr>
            <a:r>
              <a:rPr lang="en-US" sz="1200" dirty="0">
                <a:solidFill>
                  <a:schemeClr val="tx1"/>
                </a:solidFill>
                <a:latin typeface="Courier New" charset="0"/>
                <a:ea typeface="ＭＳ Ｐゴシック" charset="0"/>
                <a:cs typeface="ＭＳ Ｐゴシック" charset="0"/>
              </a:rPr>
              <a:t>    . . .</a:t>
            </a:r>
          </a:p>
          <a:p>
            <a:pPr>
              <a:lnSpc>
                <a:spcPct val="90000"/>
              </a:lnSpc>
            </a:pPr>
            <a:r>
              <a:rPr lang="en-US" sz="1200" dirty="0">
                <a:solidFill>
                  <a:schemeClr val="tx1"/>
                </a:solidFill>
                <a:latin typeface="Courier New" charset="0"/>
                <a:ea typeface="ＭＳ Ｐゴシック" charset="0"/>
                <a:cs typeface="ＭＳ Ｐゴシック" charset="0"/>
              </a:rPr>
              <a:t>};</a:t>
            </a: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r>
              <a:rPr lang="en-US" sz="1200" dirty="0">
                <a:solidFill>
                  <a:schemeClr val="tx1"/>
                </a:solidFill>
                <a:latin typeface="Courier New" charset="0"/>
                <a:ea typeface="ＭＳ Ｐゴシック" charset="0"/>
                <a:cs typeface="ＭＳ Ｐゴシック" charset="0"/>
              </a:rPr>
              <a:t>void Foo(Point &amp; p) {			</a:t>
            </a:r>
          </a:p>
          <a:p>
            <a:pPr>
              <a:lnSpc>
                <a:spcPct val="90000"/>
              </a:lnSpc>
            </a:pPr>
            <a:r>
              <a:rPr lang="en-US" sz="1200" dirty="0">
                <a:latin typeface="Courier New" charset="0"/>
              </a:rPr>
              <a:t>    . . .				</a:t>
            </a:r>
          </a:p>
          <a:p>
            <a:pPr>
              <a:lnSpc>
                <a:spcPct val="90000"/>
              </a:lnSpc>
            </a:pPr>
            <a:r>
              <a:rPr lang="en-US" sz="1200" dirty="0">
                <a:solidFill>
                  <a:schemeClr val="tx1"/>
                </a:solidFill>
                <a:latin typeface="Courier New" charset="0"/>
                <a:ea typeface="ＭＳ Ｐゴシック" charset="0"/>
                <a:cs typeface="ＭＳ Ｐゴシック" charset="0"/>
              </a:rPr>
              <a:t>    </a:t>
            </a:r>
            <a:r>
              <a:rPr lang="en-US" sz="1200" dirty="0" err="1">
                <a:solidFill>
                  <a:schemeClr val="tx1"/>
                </a:solidFill>
                <a:latin typeface="Courier New" charset="0"/>
                <a:ea typeface="ＭＳ Ｐゴシック" charset="0"/>
                <a:cs typeface="ＭＳ Ｐゴシック" charset="0"/>
              </a:rPr>
              <a:t>p.display</a:t>
            </a:r>
            <a:r>
              <a:rPr lang="en-US" sz="1200" dirty="0">
                <a:solidFill>
                  <a:schemeClr val="tx1"/>
                </a:solidFill>
                <a:latin typeface="Courier New" charset="0"/>
                <a:ea typeface="ＭＳ Ｐゴシック" charset="0"/>
                <a:cs typeface="ＭＳ Ｐゴシック" charset="0"/>
              </a:rPr>
              <a:t>();			</a:t>
            </a:r>
          </a:p>
          <a:p>
            <a:pPr>
              <a:lnSpc>
                <a:spcPct val="90000"/>
              </a:lnSpc>
            </a:pPr>
            <a:r>
              <a:rPr lang="en-US" sz="1200" dirty="0">
                <a:latin typeface="Courier New" charset="0"/>
              </a:rPr>
              <a:t>    . . .				</a:t>
            </a:r>
          </a:p>
          <a:p>
            <a:pPr>
              <a:lnSpc>
                <a:spcPct val="90000"/>
              </a:lnSpc>
            </a:pPr>
            <a:r>
              <a:rPr lang="en-US" sz="1200" dirty="0">
                <a:solidFill>
                  <a:schemeClr val="tx1"/>
                </a:solidFill>
                <a:latin typeface="Courier New" charset="0"/>
                <a:ea typeface="ＭＳ Ｐゴシック" charset="0"/>
                <a:cs typeface="ＭＳ Ｐゴシック" charset="0"/>
              </a:rPr>
              <a:t>}</a:t>
            </a:r>
          </a:p>
          <a:p>
            <a:pPr>
              <a:lnSpc>
                <a:spcPct val="90000"/>
              </a:lnSpc>
            </a:pPr>
            <a:endParaRPr lang="en-US" sz="1200" dirty="0">
              <a:solidFill>
                <a:schemeClr val="tx1"/>
              </a:solidFill>
              <a:latin typeface="Courier New" charset="0"/>
              <a:ea typeface="ＭＳ Ｐゴシック" charset="0"/>
              <a:cs typeface="ＭＳ Ｐゴシック" charset="0"/>
            </a:endParaRPr>
          </a:p>
          <a:p>
            <a:pPr>
              <a:lnSpc>
                <a:spcPct val="90000"/>
              </a:lnSpc>
            </a:pPr>
            <a:endParaRPr lang="en-US" sz="1200" dirty="0">
              <a:latin typeface="Courier New" charset="0"/>
            </a:endParaRPr>
          </a:p>
          <a:p>
            <a:pPr>
              <a:lnSpc>
                <a:spcPct val="90000"/>
              </a:lnSpc>
            </a:pPr>
            <a:r>
              <a:rPr lang="en-US" sz="1200" dirty="0">
                <a:solidFill>
                  <a:schemeClr val="tx1"/>
                </a:solidFill>
                <a:latin typeface="Courier New" charset="0"/>
                <a:ea typeface="ＭＳ Ｐゴシック" charset="0"/>
                <a:cs typeface="ＭＳ Ｐゴシック" charset="0"/>
              </a:rPr>
              <a:t>Point </a:t>
            </a:r>
            <a:r>
              <a:rPr lang="en-US" sz="1200" dirty="0" err="1">
                <a:solidFill>
                  <a:schemeClr val="tx1"/>
                </a:solidFill>
                <a:latin typeface="Courier New" charset="0"/>
                <a:ea typeface="ＭＳ Ｐゴシック" charset="0"/>
                <a:cs typeface="ＭＳ Ｐゴシック" charset="0"/>
              </a:rPr>
              <a:t>pt</a:t>
            </a:r>
            <a:r>
              <a:rPr lang="en-US" sz="1200" dirty="0">
                <a:solidFill>
                  <a:schemeClr val="tx1"/>
                </a:solidFill>
                <a:latin typeface="Courier New" charset="0"/>
                <a:ea typeface="ＭＳ Ｐゴシック" charset="0"/>
                <a:cs typeface="ＭＳ Ｐゴシック" charset="0"/>
              </a:rPr>
              <a:t> = Point(0,0); </a:t>
            </a:r>
          </a:p>
          <a:p>
            <a:pPr>
              <a:lnSpc>
                <a:spcPct val="90000"/>
              </a:lnSpc>
            </a:pPr>
            <a:r>
              <a:rPr lang="en-US" sz="1200" dirty="0">
                <a:latin typeface="Courier New" charset="0"/>
              </a:rPr>
              <a:t>Foo(</a:t>
            </a:r>
            <a:r>
              <a:rPr lang="en-US" sz="1200" dirty="0" err="1">
                <a:latin typeface="Courier New" charset="0"/>
              </a:rPr>
              <a:t>pt</a:t>
            </a:r>
            <a:r>
              <a:rPr lang="en-US" sz="1200" dirty="0">
                <a:latin typeface="Courier New" charset="0"/>
              </a:rPr>
              <a:t>);		// calls Point::display</a:t>
            </a:r>
          </a:p>
          <a:p>
            <a:pPr>
              <a:lnSpc>
                <a:spcPct val="90000"/>
              </a:lnSpc>
            </a:pPr>
            <a:r>
              <a:rPr lang="en-US" sz="1200" dirty="0">
                <a:solidFill>
                  <a:schemeClr val="tx1"/>
                </a:solidFill>
                <a:latin typeface="Courier New" charset="0"/>
                <a:ea typeface="ＭＳ Ｐゴシック" charset="0"/>
                <a:cs typeface="ＭＳ Ｐゴシック" charset="0"/>
              </a:rPr>
              <a:t>			</a:t>
            </a:r>
          </a:p>
          <a:p>
            <a:pPr>
              <a:lnSpc>
                <a:spcPct val="90000"/>
              </a:lnSpc>
            </a:pP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 </a:t>
            </a:r>
            <a:r>
              <a:rPr lang="en-US" sz="1200" dirty="0" err="1">
                <a:solidFill>
                  <a:schemeClr val="tx1"/>
                </a:solidFill>
                <a:latin typeface="Courier New" charset="0"/>
                <a:ea typeface="ＭＳ Ｐゴシック" charset="0"/>
                <a:cs typeface="ＭＳ Ｐゴシック" charset="0"/>
              </a:rPr>
              <a:t>cpt</a:t>
            </a:r>
            <a:r>
              <a:rPr lang="en-US" sz="1200" dirty="0">
                <a:solidFill>
                  <a:schemeClr val="tx1"/>
                </a:solidFill>
                <a:latin typeface="Courier New" charset="0"/>
                <a:ea typeface="ＭＳ Ｐゴシック" charset="0"/>
                <a:cs typeface="ＭＳ Ｐゴシック" charset="0"/>
              </a:rPr>
              <a:t> = </a:t>
            </a: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(1,2,"green");</a:t>
            </a:r>
            <a:endParaRPr lang="en-US" sz="1200" dirty="0">
              <a:latin typeface="Courier New" charset="0"/>
            </a:endParaRPr>
          </a:p>
          <a:p>
            <a:pPr>
              <a:lnSpc>
                <a:spcPct val="90000"/>
              </a:lnSpc>
            </a:pPr>
            <a:r>
              <a:rPr lang="en-US" sz="1200" dirty="0">
                <a:solidFill>
                  <a:schemeClr val="tx1"/>
                </a:solidFill>
                <a:latin typeface="Courier New" charset="0"/>
                <a:ea typeface="ＭＳ Ｐゴシック" charset="0"/>
                <a:cs typeface="ＭＳ Ｐゴシック" charset="0"/>
              </a:rPr>
              <a:t>Foo(</a:t>
            </a:r>
            <a:r>
              <a:rPr lang="en-US" sz="1200" dirty="0" err="1">
                <a:solidFill>
                  <a:schemeClr val="tx1"/>
                </a:solidFill>
                <a:latin typeface="Courier New" charset="0"/>
                <a:ea typeface="ＭＳ Ｐゴシック" charset="0"/>
                <a:cs typeface="ＭＳ Ｐゴシック" charset="0"/>
              </a:rPr>
              <a:t>cpt</a:t>
            </a:r>
            <a:r>
              <a:rPr lang="en-US" sz="1200" dirty="0">
                <a:solidFill>
                  <a:schemeClr val="tx1"/>
                </a:solidFill>
                <a:latin typeface="Courier New" charset="0"/>
                <a:ea typeface="ＭＳ Ｐゴシック" charset="0"/>
                <a:cs typeface="ＭＳ Ｐゴシック" charset="0"/>
              </a:rPr>
              <a:t>);		// calls </a:t>
            </a:r>
            <a:r>
              <a:rPr lang="en-US" sz="1200" dirty="0" err="1">
                <a:solidFill>
                  <a:schemeClr val="tx1"/>
                </a:solidFill>
                <a:latin typeface="Courier New" charset="0"/>
                <a:ea typeface="ＭＳ Ｐゴシック" charset="0"/>
                <a:cs typeface="ＭＳ Ｐゴシック" charset="0"/>
              </a:rPr>
              <a:t>ColoredPoint</a:t>
            </a:r>
            <a:r>
              <a:rPr lang="en-US" sz="1200" dirty="0">
                <a:solidFill>
                  <a:schemeClr val="tx1"/>
                </a:solidFill>
                <a:latin typeface="Courier New" charset="0"/>
                <a:ea typeface="ＭＳ Ｐゴシック" charset="0"/>
                <a:cs typeface="ＭＳ Ｐゴシック" charset="0"/>
              </a:rPr>
              <a:t>::display</a:t>
            </a:r>
            <a:endParaRPr lang="en-US" sz="2000" dirty="0">
              <a:solidFill>
                <a:schemeClr val="tx1"/>
              </a:solidFill>
              <a:latin typeface="Arial Narrow" charset="0"/>
              <a:ea typeface="ＭＳ Ｐゴシック" charset="0"/>
              <a:cs typeface="ＭＳ Ｐゴシック" charset="0"/>
            </a:endParaRPr>
          </a:p>
        </p:txBody>
      </p:sp>
      <p:sp>
        <p:nvSpPr>
          <p:cNvPr id="4" name="Line 6">
            <a:extLst>
              <a:ext uri="{FF2B5EF4-FFF2-40B4-BE49-F238E27FC236}">
                <a16:creationId xmlns:a16="http://schemas.microsoft.com/office/drawing/2014/main" id="{3E7CC8B2-652D-3148-C9A5-D17CF2E5AEED}"/>
              </a:ext>
              <a:ext uri="{C183D7F6-B498-43B3-948B-1728B52AA6E4}">
                <adec:decorative xmlns:adec="http://schemas.microsoft.com/office/drawing/2017/decorative" val="1"/>
              </a:ext>
            </a:extLst>
          </p:cNvPr>
          <p:cNvSpPr>
            <a:spLocks noChangeShapeType="1"/>
          </p:cNvSpPr>
          <p:nvPr/>
        </p:nvSpPr>
        <p:spPr bwMode="auto">
          <a:xfrm>
            <a:off x="685800" y="5943600"/>
            <a:ext cx="4999038" cy="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a:lstStyle/>
          <a:p>
            <a:endParaRPr lang="en-US"/>
          </a:p>
        </p:txBody>
      </p:sp>
      <p:sp>
        <p:nvSpPr>
          <p:cNvPr id="48133" name="Text Box 5"/>
          <p:cNvSpPr txBox="1">
            <a:spLocks noChangeArrowheads="1"/>
          </p:cNvSpPr>
          <p:nvPr/>
        </p:nvSpPr>
        <p:spPr bwMode="auto">
          <a:xfrm>
            <a:off x="5807075" y="3675752"/>
            <a:ext cx="3581400" cy="2893100"/>
          </a:xfrm>
          <a:prstGeom prst="rect">
            <a:avLst/>
          </a:prstGeom>
          <a:solidFill>
            <a:schemeClr val="bg1"/>
          </a:solidFill>
          <a:ln w="12700">
            <a:no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90000"/>
              </a:lnSpc>
              <a:spcBef>
                <a:spcPct val="20000"/>
              </a:spcBef>
              <a:buFont typeface="Wingdings" charset="0"/>
              <a:buNone/>
            </a:pPr>
            <a:r>
              <a:rPr lang="en-US" sz="2000" i="1" dirty="0">
                <a:latin typeface="Arial Narrow" charset="0"/>
              </a:rPr>
              <a:t>this is a serious drawback:</a:t>
            </a:r>
            <a:r>
              <a:rPr lang="en-US" sz="1800" dirty="0">
                <a:latin typeface="Arial Narrow" charset="0"/>
              </a:rPr>
              <a:t>  </a:t>
            </a:r>
          </a:p>
          <a:p>
            <a:pPr>
              <a:lnSpc>
                <a:spcPct val="90000"/>
              </a:lnSpc>
              <a:spcBef>
                <a:spcPct val="20000"/>
              </a:spcBef>
              <a:buFont typeface="Wingdings" charset="0"/>
              <a:buNone/>
            </a:pPr>
            <a:r>
              <a:rPr lang="en-US" sz="2000" dirty="0">
                <a:latin typeface="Arial Narrow" charset="0"/>
              </a:rPr>
              <a:t>when you design/implement a class, have to plan ahead for inheritance</a:t>
            </a:r>
          </a:p>
          <a:p>
            <a:pPr>
              <a:lnSpc>
                <a:spcPct val="90000"/>
              </a:lnSpc>
              <a:spcBef>
                <a:spcPct val="20000"/>
              </a:spcBef>
              <a:buFont typeface="Wingdings" charset="0"/>
              <a:buNone/>
            </a:pPr>
            <a:endParaRPr lang="en-US" sz="2000" dirty="0">
              <a:latin typeface="Arial Narrow" charset="0"/>
            </a:endParaRPr>
          </a:p>
          <a:p>
            <a:pPr>
              <a:lnSpc>
                <a:spcPct val="90000"/>
              </a:lnSpc>
              <a:spcBef>
                <a:spcPct val="20000"/>
              </a:spcBef>
              <a:buFont typeface="Wingdings" charset="0"/>
              <a:buNone/>
            </a:pPr>
            <a:r>
              <a:rPr lang="en-US" sz="2000" dirty="0">
                <a:latin typeface="Arial Narrow" charset="0"/>
              </a:rPr>
              <a:t>or, retroactively go back and modify the parent class</a:t>
            </a:r>
          </a:p>
          <a:p>
            <a:pPr>
              <a:lnSpc>
                <a:spcPct val="90000"/>
              </a:lnSpc>
              <a:spcBef>
                <a:spcPct val="20000"/>
              </a:spcBef>
              <a:buFont typeface="Wingdings" charset="0"/>
              <a:buNone/>
            </a:pPr>
            <a:endParaRPr lang="en-US" sz="2000" dirty="0">
              <a:latin typeface="Arial Narrow" charset="0"/>
            </a:endParaRPr>
          </a:p>
          <a:p>
            <a:pPr>
              <a:lnSpc>
                <a:spcPct val="90000"/>
              </a:lnSpc>
              <a:spcBef>
                <a:spcPct val="20000"/>
              </a:spcBef>
              <a:buFont typeface="Wingdings" charset="0"/>
              <a:buNone/>
            </a:pPr>
            <a:r>
              <a:rPr lang="en-US" sz="2000" i="1" dirty="0">
                <a:solidFill>
                  <a:schemeClr val="accent2"/>
                </a:solidFill>
                <a:latin typeface="Arial Narrow" charset="0"/>
              </a:rPr>
              <a:t>note: Java performs dynamic method binding automatically</a:t>
            </a:r>
          </a:p>
        </p:txBody>
      </p:sp>
      <p:sp>
        <p:nvSpPr>
          <p:cNvPr id="2" name="Line 6">
            <a:extLst>
              <a:ext uri="{FF2B5EF4-FFF2-40B4-BE49-F238E27FC236}">
                <a16:creationId xmlns:a16="http://schemas.microsoft.com/office/drawing/2014/main" id="{6B065C1D-AB15-F1F8-038F-4A7A3EFA7A6D}"/>
              </a:ext>
              <a:ext uri="{C183D7F6-B498-43B3-948B-1728B52AA6E4}">
                <adec:decorative xmlns:adec="http://schemas.microsoft.com/office/drawing/2017/decorative" val="1"/>
              </a:ext>
            </a:extLst>
          </p:cNvPr>
          <p:cNvSpPr>
            <a:spLocks noChangeShapeType="1"/>
          </p:cNvSpPr>
          <p:nvPr/>
        </p:nvSpPr>
        <p:spPr bwMode="auto">
          <a:xfrm>
            <a:off x="685800" y="4800600"/>
            <a:ext cx="4999038" cy="0"/>
          </a:xfrm>
          <a:prstGeom prst="line">
            <a:avLst/>
          </a:prstGeom>
          <a:noFill/>
          <a:ln w="12700">
            <a:solidFill>
              <a:schemeClr val="tx2"/>
            </a:solidFill>
            <a:round/>
            <a:headEnd type="none" w="sm" len="sm"/>
            <a:tailEnd type="none" w="sm" len="sm"/>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A3A8C4E-956E-5544-A264-D3DC9F298A37}" type="slidenum">
              <a:rPr lang="en-US" sz="1400">
                <a:solidFill>
                  <a:srgbClr val="FF0033"/>
                </a:solidFill>
                <a:latin typeface="Arial Narrow" charset="0"/>
              </a:rPr>
              <a:pPr/>
              <a:t>21</a:t>
            </a:fld>
            <a:endParaRPr lang="en-US" sz="1400">
              <a:solidFill>
                <a:srgbClr val="FF0033"/>
              </a:solidFill>
              <a:latin typeface="Arial Narrow" charset="0"/>
            </a:endParaRPr>
          </a:p>
        </p:txBody>
      </p:sp>
      <p:sp>
        <p:nvSpPr>
          <p:cNvPr id="4915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Implementing virtual member functions</a:t>
            </a:r>
          </a:p>
        </p:txBody>
      </p:sp>
      <p:sp>
        <p:nvSpPr>
          <p:cNvPr id="49155" name="Rectangle 3"/>
          <p:cNvSpPr>
            <a:spLocks noGrp="1" noChangeArrowheads="1"/>
          </p:cNvSpPr>
          <p:nvPr>
            <p:ph type="body" idx="1"/>
          </p:nvPr>
        </p:nvSpPr>
        <p:spPr>
          <a:xfrm>
            <a:off x="674307" y="1148049"/>
            <a:ext cx="8702675" cy="914400"/>
          </a:xfrm>
        </p:spPr>
        <p:txBody>
          <a:bodyPr/>
          <a:lstStyle/>
          <a:p>
            <a:r>
              <a:rPr lang="en-US" sz="2000" dirty="0">
                <a:latin typeface="Arial Narrow" charset="0"/>
                <a:ea typeface="ＭＳ Ｐゴシック" charset="0"/>
                <a:cs typeface="ＭＳ Ｐゴシック" charset="0"/>
              </a:rPr>
              <a:t>with static function binding, the address of the corresponding code is substituted for the call</a:t>
            </a:r>
          </a:p>
          <a:p>
            <a:r>
              <a:rPr lang="en-US" sz="2000" dirty="0">
                <a:latin typeface="Arial Narrow" charset="0"/>
                <a:ea typeface="ＭＳ Ｐゴシック" charset="0"/>
                <a:cs typeface="ＭＳ Ｐゴシック" charset="0"/>
              </a:rPr>
              <a:t>with dynamic function binding, an extra pointer field must be allocated within the object</a:t>
            </a:r>
          </a:p>
        </p:txBody>
      </p:sp>
      <p:sp>
        <p:nvSpPr>
          <p:cNvPr id="49166" name="Rectangle 14"/>
          <p:cNvSpPr>
            <a:spLocks noChangeArrowheads="1"/>
          </p:cNvSpPr>
          <p:nvPr/>
        </p:nvSpPr>
        <p:spPr bwMode="auto">
          <a:xfrm flipH="1">
            <a:off x="908643" y="3899356"/>
            <a:ext cx="1293216"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p>
            <a:pPr algn="ctr"/>
            <a:r>
              <a:rPr lang="en-US" sz="1400" dirty="0" err="1">
                <a:solidFill>
                  <a:srgbClr val="000000"/>
                </a:solidFill>
                <a:latin typeface="Arial" charset="0"/>
              </a:rPr>
              <a:t>pt</a:t>
            </a:r>
            <a:endParaRPr lang="en-US" sz="1000" dirty="0">
              <a:solidFill>
                <a:srgbClr val="000000"/>
              </a:solidFill>
              <a:latin typeface="Arial" charset="0"/>
            </a:endParaRPr>
          </a:p>
        </p:txBody>
      </p:sp>
      <p:grpSp>
        <p:nvGrpSpPr>
          <p:cNvPr id="3" name="Group 2" descr="Diagram of code segment, which contains the code for the Point class and also the code for the ColoredPoint class. In the memory record for object pt, methods getX, getY and display point to the Point code. In the memory record for cpt, the getX and getY methods point to the Point code, but the display method points to the ColoredPoint code. There are additional entries for field color and the getColor method.">
            <a:extLst>
              <a:ext uri="{FF2B5EF4-FFF2-40B4-BE49-F238E27FC236}">
                <a16:creationId xmlns:a16="http://schemas.microsoft.com/office/drawing/2014/main" id="{5AA39DDA-12A8-133A-E84E-C2C5A138F872}"/>
              </a:ext>
            </a:extLst>
          </p:cNvPr>
          <p:cNvGrpSpPr/>
          <p:nvPr/>
        </p:nvGrpSpPr>
        <p:grpSpPr>
          <a:xfrm>
            <a:off x="3549650" y="2711450"/>
            <a:ext cx="1011238" cy="3849688"/>
            <a:chOff x="3549650" y="2711450"/>
            <a:chExt cx="1011238" cy="3849688"/>
          </a:xfrm>
        </p:grpSpPr>
        <p:sp>
          <p:nvSpPr>
            <p:cNvPr id="49167" name="Rectangle 15"/>
            <p:cNvSpPr>
              <a:spLocks noChangeArrowheads="1"/>
            </p:cNvSpPr>
            <p:nvPr/>
          </p:nvSpPr>
          <p:spPr bwMode="auto">
            <a:xfrm>
              <a:off x="3641725" y="6408738"/>
              <a:ext cx="792163" cy="15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000">
                  <a:solidFill>
                    <a:srgbClr val="000000"/>
                  </a:solidFill>
                  <a:latin typeface="Arial" charset="0"/>
                </a:rPr>
                <a:t>code segment</a:t>
              </a:r>
              <a:endParaRPr lang="en-US"/>
            </a:p>
          </p:txBody>
        </p:sp>
        <p:sp>
          <p:nvSpPr>
            <p:cNvPr id="49168" name="Rectangle 16"/>
            <p:cNvSpPr>
              <a:spLocks noChangeArrowheads="1"/>
            </p:cNvSpPr>
            <p:nvPr/>
          </p:nvSpPr>
          <p:spPr bwMode="auto">
            <a:xfrm>
              <a:off x="3549650" y="2838450"/>
              <a:ext cx="1011238" cy="3481388"/>
            </a:xfrm>
            <a:prstGeom prst="rect">
              <a:avLst/>
            </a:prstGeom>
            <a:solidFill>
              <a:srgbClr val="FFFFFF"/>
            </a:solidFill>
            <a:ln w="1588">
              <a:solidFill>
                <a:srgbClr val="000000"/>
              </a:solidFill>
              <a:miter lim="800000"/>
              <a:headEnd/>
              <a:tailEnd/>
            </a:ln>
          </p:spPr>
          <p:txBody>
            <a:bodyPr/>
            <a:lstStyle/>
            <a:p>
              <a:endParaRPr lang="en-US"/>
            </a:p>
          </p:txBody>
        </p:sp>
        <p:sp>
          <p:nvSpPr>
            <p:cNvPr id="49169" name="Rectangle 17"/>
            <p:cNvSpPr>
              <a:spLocks noChangeArrowheads="1"/>
            </p:cNvSpPr>
            <p:nvPr/>
          </p:nvSpPr>
          <p:spPr bwMode="auto">
            <a:xfrm>
              <a:off x="4024313" y="2711450"/>
              <a:ext cx="60325"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0" name="Rectangle 18"/>
            <p:cNvSpPr>
              <a:spLocks noChangeArrowheads="1"/>
            </p:cNvSpPr>
            <p:nvPr/>
          </p:nvSpPr>
          <p:spPr bwMode="auto">
            <a:xfrm>
              <a:off x="4024313" y="2976563"/>
              <a:ext cx="60325" cy="25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1" name="Rectangle 19"/>
            <p:cNvSpPr>
              <a:spLocks noChangeArrowheads="1"/>
            </p:cNvSpPr>
            <p:nvPr/>
          </p:nvSpPr>
          <p:spPr bwMode="auto">
            <a:xfrm>
              <a:off x="4024313" y="3243263"/>
              <a:ext cx="60325" cy="25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2" name="Rectangle 20"/>
            <p:cNvSpPr>
              <a:spLocks noChangeArrowheads="1"/>
            </p:cNvSpPr>
            <p:nvPr/>
          </p:nvSpPr>
          <p:spPr bwMode="auto">
            <a:xfrm>
              <a:off x="3891770" y="3779067"/>
              <a:ext cx="32541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000" dirty="0">
                  <a:solidFill>
                    <a:srgbClr val="000000"/>
                  </a:solidFill>
                  <a:latin typeface="Arial" charset="0"/>
                </a:rPr>
                <a:t>Point </a:t>
              </a:r>
            </a:p>
            <a:p>
              <a:r>
                <a:rPr lang="en-US" sz="1000" dirty="0">
                  <a:solidFill>
                    <a:srgbClr val="000000"/>
                  </a:solidFill>
                  <a:latin typeface="Arial" charset="0"/>
                </a:rPr>
                <a:t>code</a:t>
              </a:r>
              <a:endParaRPr lang="en-US" dirty="0"/>
            </a:p>
          </p:txBody>
        </p:sp>
        <p:sp>
          <p:nvSpPr>
            <p:cNvPr id="49173" name="Rectangle 21"/>
            <p:cNvSpPr>
              <a:spLocks noChangeArrowheads="1"/>
            </p:cNvSpPr>
            <p:nvPr/>
          </p:nvSpPr>
          <p:spPr bwMode="auto">
            <a:xfrm>
              <a:off x="4024313" y="4127500"/>
              <a:ext cx="60325"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4" name="Rectangle 22"/>
            <p:cNvSpPr>
              <a:spLocks noChangeArrowheads="1"/>
            </p:cNvSpPr>
            <p:nvPr/>
          </p:nvSpPr>
          <p:spPr bwMode="auto">
            <a:xfrm>
              <a:off x="4024313" y="4392613"/>
              <a:ext cx="60325" cy="25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5" name="Rectangle 23"/>
            <p:cNvSpPr>
              <a:spLocks noChangeArrowheads="1"/>
            </p:cNvSpPr>
            <p:nvPr/>
          </p:nvSpPr>
          <p:spPr bwMode="auto">
            <a:xfrm>
              <a:off x="4024313" y="4657725"/>
              <a:ext cx="60325"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6" name="Rectangle 24"/>
            <p:cNvSpPr>
              <a:spLocks noChangeArrowheads="1"/>
            </p:cNvSpPr>
            <p:nvPr/>
          </p:nvSpPr>
          <p:spPr bwMode="auto">
            <a:xfrm>
              <a:off x="3667125" y="5076825"/>
              <a:ext cx="737381"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algn="ctr"/>
              <a:r>
                <a:rPr lang="en-US" sz="1000" dirty="0" err="1">
                  <a:solidFill>
                    <a:srgbClr val="000000"/>
                  </a:solidFill>
                  <a:latin typeface="Arial" charset="0"/>
                </a:rPr>
                <a:t>ColoredPoint</a:t>
              </a:r>
              <a:endParaRPr lang="en-US" sz="1000" dirty="0">
                <a:solidFill>
                  <a:srgbClr val="000000"/>
                </a:solidFill>
                <a:latin typeface="Arial" charset="0"/>
              </a:endParaRPr>
            </a:p>
            <a:p>
              <a:pPr algn="ctr"/>
              <a:r>
                <a:rPr lang="en-US" sz="1000" dirty="0">
                  <a:solidFill>
                    <a:srgbClr val="000000"/>
                  </a:solidFill>
                  <a:latin typeface="Arial" charset="0"/>
                </a:rPr>
                <a:t> code</a:t>
              </a:r>
              <a:endParaRPr lang="en-US" dirty="0"/>
            </a:p>
          </p:txBody>
        </p:sp>
        <p:sp>
          <p:nvSpPr>
            <p:cNvPr id="49177" name="Rectangle 25"/>
            <p:cNvSpPr>
              <a:spLocks noChangeArrowheads="1"/>
            </p:cNvSpPr>
            <p:nvPr/>
          </p:nvSpPr>
          <p:spPr bwMode="auto">
            <a:xfrm>
              <a:off x="4024313" y="5386388"/>
              <a:ext cx="60325" cy="25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8" name="Rectangle 26"/>
            <p:cNvSpPr>
              <a:spLocks noChangeArrowheads="1"/>
            </p:cNvSpPr>
            <p:nvPr/>
          </p:nvSpPr>
          <p:spPr bwMode="auto">
            <a:xfrm>
              <a:off x="4024313" y="5651500"/>
              <a:ext cx="60325"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79" name="Rectangle 27"/>
            <p:cNvSpPr>
              <a:spLocks noChangeArrowheads="1"/>
            </p:cNvSpPr>
            <p:nvPr/>
          </p:nvSpPr>
          <p:spPr bwMode="auto">
            <a:xfrm>
              <a:off x="4024313" y="5918200"/>
              <a:ext cx="60325" cy="258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700">
                  <a:solidFill>
                    <a:srgbClr val="000000"/>
                  </a:solidFill>
                  <a:latin typeface="Arial" charset="0"/>
                </a:rPr>
                <a:t>.</a:t>
              </a:r>
              <a:endParaRPr lang="en-US"/>
            </a:p>
          </p:txBody>
        </p:sp>
        <p:sp>
          <p:nvSpPr>
            <p:cNvPr id="49180" name="Line 28"/>
            <p:cNvSpPr>
              <a:spLocks noChangeShapeType="1"/>
            </p:cNvSpPr>
            <p:nvPr/>
          </p:nvSpPr>
          <p:spPr bwMode="auto">
            <a:xfrm>
              <a:off x="3549650" y="3667125"/>
              <a:ext cx="1011238" cy="1588"/>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49181" name="Line 29"/>
            <p:cNvSpPr>
              <a:spLocks noChangeShapeType="1"/>
            </p:cNvSpPr>
            <p:nvPr/>
          </p:nvSpPr>
          <p:spPr bwMode="auto">
            <a:xfrm>
              <a:off x="3549650" y="4248150"/>
              <a:ext cx="1011238" cy="1588"/>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49182" name="Line 30"/>
            <p:cNvSpPr>
              <a:spLocks noChangeShapeType="1"/>
            </p:cNvSpPr>
            <p:nvPr/>
          </p:nvSpPr>
          <p:spPr bwMode="auto">
            <a:xfrm>
              <a:off x="3549650" y="4994275"/>
              <a:ext cx="1011238" cy="1588"/>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49183" name="Line 31"/>
            <p:cNvSpPr>
              <a:spLocks noChangeShapeType="1"/>
            </p:cNvSpPr>
            <p:nvPr/>
          </p:nvSpPr>
          <p:spPr bwMode="auto">
            <a:xfrm>
              <a:off x="3549650" y="5486400"/>
              <a:ext cx="1011238" cy="1588"/>
            </a:xfrm>
            <a:prstGeom prst="line">
              <a:avLst/>
            </a:prstGeom>
            <a:noFill/>
            <a:ln w="6350">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49189" name="Rectangle 52"/>
          <p:cNvSpPr>
            <a:spLocks noChangeArrowheads="1"/>
          </p:cNvSpPr>
          <p:nvPr/>
        </p:nvSpPr>
        <p:spPr bwMode="auto">
          <a:xfrm>
            <a:off x="4724400" y="2667000"/>
            <a:ext cx="4648200" cy="396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lnSpc>
                <a:spcPct val="90000"/>
              </a:lnSpc>
              <a:spcBef>
                <a:spcPct val="20000"/>
              </a:spcBef>
              <a:buFont typeface="Wingdings" charset="0"/>
              <a:buNone/>
            </a:pPr>
            <a:r>
              <a:rPr lang="en-US" sz="2000" dirty="0">
                <a:latin typeface="Arial Narrow" charset="0"/>
              </a:rPr>
              <a:t>the pointer stores the address of the corresponding code for that class</a:t>
            </a:r>
          </a:p>
          <a:p>
            <a:pPr marL="342900" indent="-342900">
              <a:lnSpc>
                <a:spcPct val="90000"/>
              </a:lnSpc>
              <a:spcBef>
                <a:spcPct val="20000"/>
              </a:spcBef>
              <a:buFont typeface="Wingdings" charset="0"/>
              <a:buNone/>
            </a:pPr>
            <a:endParaRPr lang="en-US" sz="2000" dirty="0">
              <a:latin typeface="Arial Narrow" charset="0"/>
            </a:endParaRPr>
          </a:p>
          <a:p>
            <a:pPr marL="342900" indent="-342900">
              <a:lnSpc>
                <a:spcPct val="90000"/>
              </a:lnSpc>
              <a:spcBef>
                <a:spcPct val="20000"/>
              </a:spcBef>
              <a:buFont typeface="Wingdings" charset="0"/>
              <a:buNone/>
            </a:pPr>
            <a:r>
              <a:rPr lang="en-US" sz="2000" dirty="0">
                <a:latin typeface="Arial Narrow" charset="0"/>
              </a:rPr>
              <a:t>when a virtual member function is called, the corresponding pointer in that object is dereferenced to find the correct version of the code</a:t>
            </a:r>
          </a:p>
          <a:p>
            <a:pPr marL="342900" indent="-342900">
              <a:lnSpc>
                <a:spcPct val="90000"/>
              </a:lnSpc>
              <a:spcBef>
                <a:spcPct val="20000"/>
              </a:spcBef>
              <a:buFont typeface="Wingdings" charset="0"/>
              <a:buChar char="§"/>
            </a:pPr>
            <a:endParaRPr lang="en-US" sz="2000" dirty="0">
              <a:latin typeface="Arial Narrow" charset="0"/>
            </a:endParaRPr>
          </a:p>
          <a:p>
            <a:pPr marL="342900" indent="-342900">
              <a:lnSpc>
                <a:spcPct val="90000"/>
              </a:lnSpc>
              <a:spcBef>
                <a:spcPct val="20000"/>
              </a:spcBef>
              <a:buFont typeface="Wingdings" charset="0"/>
              <a:buNone/>
            </a:pPr>
            <a:r>
              <a:rPr lang="en-US" sz="2000" dirty="0">
                <a:solidFill>
                  <a:srgbClr val="FF0033"/>
                </a:solidFill>
                <a:latin typeface="Arial Narrow" charset="0"/>
              </a:rPr>
              <a:t>Note: each call to a virtual function implies one level of indirection</a:t>
            </a:r>
          </a:p>
          <a:p>
            <a:pPr marL="742950" lvl="1" indent="-285750">
              <a:lnSpc>
                <a:spcPct val="90000"/>
              </a:lnSpc>
              <a:spcBef>
                <a:spcPct val="20000"/>
              </a:spcBef>
              <a:buFont typeface="Wingdings" charset="0"/>
              <a:buChar char="à"/>
            </a:pPr>
            <a:r>
              <a:rPr lang="en-US" sz="2000" dirty="0">
                <a:solidFill>
                  <a:srgbClr val="FF0033"/>
                </a:solidFill>
                <a:latin typeface="Arial Narrow" charset="0"/>
                <a:sym typeface="Wingdings" charset="0"/>
              </a:rPr>
              <a:t>static binding more efficient</a:t>
            </a:r>
          </a:p>
        </p:txBody>
      </p:sp>
      <p:cxnSp>
        <p:nvCxnSpPr>
          <p:cNvPr id="4" name="Straight Arrow Connector 3">
            <a:extLst>
              <a:ext uri="{FF2B5EF4-FFF2-40B4-BE49-F238E27FC236}">
                <a16:creationId xmlns:a16="http://schemas.microsoft.com/office/drawing/2014/main" id="{06BBD376-43A7-DD73-A8DA-0FF0233D7C39}"/>
              </a:ext>
              <a:ext uri="{C183D7F6-B498-43B3-948B-1728B52AA6E4}">
                <adec:decorative xmlns:adec="http://schemas.microsoft.com/office/drawing/2017/decorative" val="1"/>
              </a:ext>
            </a:extLst>
          </p:cNvPr>
          <p:cNvCxnSpPr>
            <a:cxnSpLocks/>
          </p:cNvCxnSpPr>
          <p:nvPr/>
        </p:nvCxnSpPr>
        <p:spPr bwMode="auto">
          <a:xfrm>
            <a:off x="2031605" y="3124200"/>
            <a:ext cx="1432916" cy="59690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6" name="Straight Arrow Connector 5">
            <a:extLst>
              <a:ext uri="{FF2B5EF4-FFF2-40B4-BE49-F238E27FC236}">
                <a16:creationId xmlns:a16="http://schemas.microsoft.com/office/drawing/2014/main" id="{BD4F9FD6-9EFB-3BD6-C927-4A1034BC2212}"/>
              </a:ext>
              <a:ext uri="{C183D7F6-B498-43B3-948B-1728B52AA6E4}">
                <adec:decorative xmlns:adec="http://schemas.microsoft.com/office/drawing/2017/decorative" val="1"/>
              </a:ext>
            </a:extLst>
          </p:cNvPr>
          <p:cNvCxnSpPr>
            <a:cxnSpLocks/>
          </p:cNvCxnSpPr>
          <p:nvPr/>
        </p:nvCxnSpPr>
        <p:spPr bwMode="auto">
          <a:xfrm>
            <a:off x="2041527" y="3438137"/>
            <a:ext cx="1432916" cy="489724"/>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8" name="Straight Arrow Connector 7">
            <a:extLst>
              <a:ext uri="{FF2B5EF4-FFF2-40B4-BE49-F238E27FC236}">
                <a16:creationId xmlns:a16="http://schemas.microsoft.com/office/drawing/2014/main" id="{F1AC813B-BD28-FC13-6983-326B31D03BE3}"/>
              </a:ext>
              <a:ext uri="{C183D7F6-B498-43B3-948B-1728B52AA6E4}">
                <adec:decorative xmlns:adec="http://schemas.microsoft.com/office/drawing/2017/decorative" val="1"/>
              </a:ext>
            </a:extLst>
          </p:cNvPr>
          <p:cNvCxnSpPr>
            <a:cxnSpLocks/>
          </p:cNvCxnSpPr>
          <p:nvPr/>
        </p:nvCxnSpPr>
        <p:spPr bwMode="auto">
          <a:xfrm>
            <a:off x="2041527" y="3779067"/>
            <a:ext cx="1498201" cy="34683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graphicFrame>
        <p:nvGraphicFramePr>
          <p:cNvPr id="9" name="Table 9">
            <a:extLst>
              <a:ext uri="{FF2B5EF4-FFF2-40B4-BE49-F238E27FC236}">
                <a16:creationId xmlns:a16="http://schemas.microsoft.com/office/drawing/2014/main" id="{A2DBA50D-153E-B968-30AD-5EF0AA2DF626}"/>
              </a:ext>
            </a:extLst>
          </p:cNvPr>
          <p:cNvGraphicFramePr>
            <a:graphicFrameLocks noGrp="1"/>
          </p:cNvGraphicFramePr>
          <p:nvPr>
            <p:extLst>
              <p:ext uri="{D42A27DB-BD31-4B8C-83A1-F6EECF244321}">
                <p14:modId xmlns:p14="http://schemas.microsoft.com/office/powerpoint/2010/main" val="3309173219"/>
              </p:ext>
            </p:extLst>
          </p:nvPr>
        </p:nvGraphicFramePr>
        <p:xfrm>
          <a:off x="908646" y="2246302"/>
          <a:ext cx="1293218" cy="1676400"/>
        </p:xfrm>
        <a:graphic>
          <a:graphicData uri="http://schemas.openxmlformats.org/drawingml/2006/table">
            <a:tbl>
              <a:tblPr firstRow="1" bandRow="1">
                <a:tableStyleId>{5C22544A-7EE6-4342-B048-85BDC9FD1C3A}</a:tableStyleId>
              </a:tblPr>
              <a:tblGrid>
                <a:gridCol w="1293218">
                  <a:extLst>
                    <a:ext uri="{9D8B030D-6E8A-4147-A177-3AD203B41FA5}">
                      <a16:colId xmlns:a16="http://schemas.microsoft.com/office/drawing/2014/main" val="3044389370"/>
                    </a:ext>
                  </a:extLst>
                </a:gridCol>
              </a:tblGrid>
              <a:tr h="306553">
                <a:tc>
                  <a:txBody>
                    <a:bodyPr/>
                    <a:lstStyle/>
                    <a:p>
                      <a:pPr algn="ctr"/>
                      <a:r>
                        <a:rPr lang="en-US" sz="1600" b="0" dirty="0">
                          <a:solidFill>
                            <a:schemeClr val="tx1"/>
                          </a:solidFill>
                        </a:rPr>
                        <a:t>x =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2062149"/>
                  </a:ext>
                </a:extLst>
              </a:tr>
              <a:tr h="306553">
                <a:tc>
                  <a:txBody>
                    <a:bodyPr/>
                    <a:lstStyle/>
                    <a:p>
                      <a:pPr algn="ctr"/>
                      <a:r>
                        <a:rPr lang="en-US" sz="1600" b="0" dirty="0">
                          <a:solidFill>
                            <a:schemeClr val="tx1"/>
                          </a:solidFill>
                        </a:rPr>
                        <a:t>y =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525669"/>
                  </a:ext>
                </a:extLst>
              </a:tr>
              <a:tr h="306553">
                <a:tc>
                  <a:txBody>
                    <a:bodyPr/>
                    <a:lstStyle/>
                    <a:p>
                      <a:pPr algn="ctr"/>
                      <a:r>
                        <a:rPr lang="en-US" sz="1600" b="0" dirty="0" err="1">
                          <a:solidFill>
                            <a:schemeClr val="tx1"/>
                          </a:solidFill>
                        </a:rPr>
                        <a:t>getX</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4414691"/>
                  </a:ext>
                </a:extLst>
              </a:tr>
              <a:tr h="306553">
                <a:tc>
                  <a:txBody>
                    <a:bodyPr/>
                    <a:lstStyle/>
                    <a:p>
                      <a:pPr algn="ctr"/>
                      <a:r>
                        <a:rPr lang="en-US" sz="1600" b="0" dirty="0" err="1">
                          <a:solidFill>
                            <a:schemeClr val="tx1"/>
                          </a:solidFill>
                        </a:rPr>
                        <a:t>getY</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6549212"/>
                  </a:ext>
                </a:extLst>
              </a:tr>
              <a:tr h="306553">
                <a:tc>
                  <a:txBody>
                    <a:bodyPr/>
                    <a:lstStyle/>
                    <a:p>
                      <a:pPr algn="ctr"/>
                      <a:r>
                        <a:rPr lang="en-US" sz="1600" b="0" dirty="0">
                          <a:solidFill>
                            <a:schemeClr val="tx1"/>
                          </a:solidFill>
                        </a:rPr>
                        <a:t>display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0533775"/>
                  </a:ext>
                </a:extLst>
              </a:tr>
            </a:tbl>
          </a:graphicData>
        </a:graphic>
      </p:graphicFrame>
      <p:sp>
        <p:nvSpPr>
          <p:cNvPr id="22" name="Rectangle 14">
            <a:extLst>
              <a:ext uri="{FF2B5EF4-FFF2-40B4-BE49-F238E27FC236}">
                <a16:creationId xmlns:a16="http://schemas.microsoft.com/office/drawing/2014/main" id="{2991994F-F3ED-EF84-AA05-B6AEA2492746}"/>
              </a:ext>
            </a:extLst>
          </p:cNvPr>
          <p:cNvSpPr>
            <a:spLocks noChangeArrowheads="1"/>
          </p:cNvSpPr>
          <p:nvPr/>
        </p:nvSpPr>
        <p:spPr bwMode="auto">
          <a:xfrm flipH="1">
            <a:off x="905705" y="6794956"/>
            <a:ext cx="1293216"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spAutoFit/>
          </a:bodyPr>
          <a:lstStyle/>
          <a:p>
            <a:pPr algn="ctr"/>
            <a:r>
              <a:rPr lang="en-US" sz="1400" dirty="0" err="1">
                <a:solidFill>
                  <a:srgbClr val="000000"/>
                </a:solidFill>
                <a:latin typeface="Arial" charset="0"/>
              </a:rPr>
              <a:t>cpt</a:t>
            </a:r>
            <a:endParaRPr lang="en-US" sz="1000" dirty="0">
              <a:solidFill>
                <a:srgbClr val="000000"/>
              </a:solidFill>
              <a:latin typeface="Arial" charset="0"/>
            </a:endParaRPr>
          </a:p>
        </p:txBody>
      </p:sp>
      <p:cxnSp>
        <p:nvCxnSpPr>
          <p:cNvPr id="23" name="Straight Arrow Connector 22">
            <a:extLst>
              <a:ext uri="{FF2B5EF4-FFF2-40B4-BE49-F238E27FC236}">
                <a16:creationId xmlns:a16="http://schemas.microsoft.com/office/drawing/2014/main" id="{65E4F298-9847-68EB-2849-623ADE5C6B40}"/>
              </a:ext>
              <a:ext uri="{C183D7F6-B498-43B3-948B-1728B52AA6E4}">
                <adec:decorative xmlns:adec="http://schemas.microsoft.com/office/drawing/2017/decorative" val="1"/>
              </a:ext>
            </a:extLst>
          </p:cNvPr>
          <p:cNvCxnSpPr>
            <a:cxnSpLocks/>
          </p:cNvCxnSpPr>
          <p:nvPr/>
        </p:nvCxnSpPr>
        <p:spPr bwMode="auto">
          <a:xfrm flipV="1">
            <a:off x="2031605" y="3779067"/>
            <a:ext cx="1508123" cy="147368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4" name="Straight Arrow Connector 23">
            <a:extLst>
              <a:ext uri="{FF2B5EF4-FFF2-40B4-BE49-F238E27FC236}">
                <a16:creationId xmlns:a16="http://schemas.microsoft.com/office/drawing/2014/main" id="{A39A78FD-AE83-3D42-C3E4-B6C51F088F3F}"/>
              </a:ext>
              <a:ext uri="{C183D7F6-B498-43B3-948B-1728B52AA6E4}">
                <adec:decorative xmlns:adec="http://schemas.microsoft.com/office/drawing/2017/decorative" val="1"/>
              </a:ext>
            </a:extLst>
          </p:cNvPr>
          <p:cNvCxnSpPr>
            <a:cxnSpLocks/>
          </p:cNvCxnSpPr>
          <p:nvPr/>
        </p:nvCxnSpPr>
        <p:spPr bwMode="auto">
          <a:xfrm flipV="1">
            <a:off x="2038589" y="4086844"/>
            <a:ext cx="1445776" cy="1567963"/>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5" name="Straight Arrow Connector 24">
            <a:extLst>
              <a:ext uri="{FF2B5EF4-FFF2-40B4-BE49-F238E27FC236}">
                <a16:creationId xmlns:a16="http://schemas.microsoft.com/office/drawing/2014/main" id="{962A3E12-507D-BE46-96E4-B1B42114F25D}"/>
              </a:ext>
              <a:ext uri="{C183D7F6-B498-43B3-948B-1728B52AA6E4}">
                <adec:decorative xmlns:adec="http://schemas.microsoft.com/office/drawing/2017/decorative" val="1"/>
              </a:ext>
            </a:extLst>
          </p:cNvPr>
          <p:cNvCxnSpPr>
            <a:cxnSpLocks/>
          </p:cNvCxnSpPr>
          <p:nvPr/>
        </p:nvCxnSpPr>
        <p:spPr bwMode="auto">
          <a:xfrm flipV="1">
            <a:off x="2038589" y="5230713"/>
            <a:ext cx="1435854" cy="765024"/>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graphicFrame>
        <p:nvGraphicFramePr>
          <p:cNvPr id="26" name="Table 9">
            <a:extLst>
              <a:ext uri="{FF2B5EF4-FFF2-40B4-BE49-F238E27FC236}">
                <a16:creationId xmlns:a16="http://schemas.microsoft.com/office/drawing/2014/main" id="{32779E57-DF35-E1E8-76CB-B814DFA6A95E}"/>
              </a:ext>
            </a:extLst>
          </p:cNvPr>
          <p:cNvGraphicFramePr>
            <a:graphicFrameLocks noGrp="1"/>
          </p:cNvGraphicFramePr>
          <p:nvPr>
            <p:extLst>
              <p:ext uri="{D42A27DB-BD31-4B8C-83A1-F6EECF244321}">
                <p14:modId xmlns:p14="http://schemas.microsoft.com/office/powerpoint/2010/main" val="4123544887"/>
              </p:ext>
            </p:extLst>
          </p:nvPr>
        </p:nvGraphicFramePr>
        <p:xfrm>
          <a:off x="905705" y="4439745"/>
          <a:ext cx="1293218" cy="2346960"/>
        </p:xfrm>
        <a:graphic>
          <a:graphicData uri="http://schemas.openxmlformats.org/drawingml/2006/table">
            <a:tbl>
              <a:tblPr firstRow="1" bandRow="1">
                <a:tableStyleId>{5C22544A-7EE6-4342-B048-85BDC9FD1C3A}</a:tableStyleId>
              </a:tblPr>
              <a:tblGrid>
                <a:gridCol w="1293218">
                  <a:extLst>
                    <a:ext uri="{9D8B030D-6E8A-4147-A177-3AD203B41FA5}">
                      <a16:colId xmlns:a16="http://schemas.microsoft.com/office/drawing/2014/main" val="3044389370"/>
                    </a:ext>
                  </a:extLst>
                </a:gridCol>
              </a:tblGrid>
              <a:tr h="333141">
                <a:tc>
                  <a:txBody>
                    <a:bodyPr/>
                    <a:lstStyle/>
                    <a:p>
                      <a:pPr algn="ctr"/>
                      <a:r>
                        <a:rPr lang="en-US" sz="1600" b="0" dirty="0">
                          <a:solidFill>
                            <a:schemeClr val="tx1"/>
                          </a:solidFill>
                        </a:rPr>
                        <a:t>x =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12062149"/>
                  </a:ext>
                </a:extLst>
              </a:tr>
              <a:tr h="333141">
                <a:tc>
                  <a:txBody>
                    <a:bodyPr/>
                    <a:lstStyle/>
                    <a:p>
                      <a:pPr algn="ctr"/>
                      <a:r>
                        <a:rPr lang="en-US" sz="1600" b="0" dirty="0">
                          <a:solidFill>
                            <a:schemeClr val="tx1"/>
                          </a:solidFill>
                        </a:rPr>
                        <a:t>y = 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525669"/>
                  </a:ext>
                </a:extLst>
              </a:tr>
              <a:tr h="333141">
                <a:tc>
                  <a:txBody>
                    <a:bodyPr/>
                    <a:lstStyle/>
                    <a:p>
                      <a:pPr algn="ctr"/>
                      <a:r>
                        <a:rPr lang="en-US" sz="1600" b="0" dirty="0" err="1">
                          <a:solidFill>
                            <a:schemeClr val="tx1"/>
                          </a:solidFill>
                        </a:rPr>
                        <a:t>getX</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4414691"/>
                  </a:ext>
                </a:extLst>
              </a:tr>
              <a:tr h="333141">
                <a:tc>
                  <a:txBody>
                    <a:bodyPr/>
                    <a:lstStyle/>
                    <a:p>
                      <a:pPr algn="ctr"/>
                      <a:r>
                        <a:rPr lang="en-US" sz="1600" b="0" dirty="0" err="1">
                          <a:solidFill>
                            <a:schemeClr val="tx1"/>
                          </a:solidFill>
                        </a:rPr>
                        <a:t>getY</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6549212"/>
                  </a:ext>
                </a:extLst>
              </a:tr>
              <a:tr h="333141">
                <a:tc>
                  <a:txBody>
                    <a:bodyPr/>
                    <a:lstStyle/>
                    <a:p>
                      <a:pPr algn="ctr"/>
                      <a:r>
                        <a:rPr lang="en-US" sz="1600" b="0" dirty="0">
                          <a:solidFill>
                            <a:schemeClr val="tx1"/>
                          </a:solidFill>
                        </a:rPr>
                        <a:t>display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0533775"/>
                  </a:ext>
                </a:extLst>
              </a:tr>
              <a:tr h="333141">
                <a:tc>
                  <a:txBody>
                    <a:bodyPr/>
                    <a:lstStyle/>
                    <a:p>
                      <a:pPr algn="ctr"/>
                      <a:r>
                        <a:rPr lang="en-US" sz="1600" b="0" dirty="0">
                          <a:solidFill>
                            <a:schemeClr val="tx1"/>
                          </a:solidFill>
                        </a:rPr>
                        <a:t>color = "green"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1598707"/>
                  </a:ext>
                </a:extLst>
              </a:tr>
              <a:tr h="333141">
                <a:tc>
                  <a:txBody>
                    <a:bodyPr/>
                    <a:lstStyle/>
                    <a:p>
                      <a:pPr algn="ctr"/>
                      <a:r>
                        <a:rPr lang="en-US" sz="1600" b="0" dirty="0" err="1">
                          <a:solidFill>
                            <a:schemeClr val="tx1"/>
                          </a:solidFill>
                        </a:rPr>
                        <a:t>getColor</a:t>
                      </a:r>
                      <a:endParaRPr 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3940385"/>
                  </a:ext>
                </a:extLst>
              </a:tr>
            </a:tbl>
          </a:graphicData>
        </a:graphic>
      </p:graphicFrame>
      <p:cxnSp>
        <p:nvCxnSpPr>
          <p:cNvPr id="30" name="Straight Arrow Connector 29">
            <a:extLst>
              <a:ext uri="{FF2B5EF4-FFF2-40B4-BE49-F238E27FC236}">
                <a16:creationId xmlns:a16="http://schemas.microsoft.com/office/drawing/2014/main" id="{3A70BCE1-D4C9-EB8F-46E3-D85F45202674}"/>
              </a:ext>
              <a:ext uri="{C183D7F6-B498-43B3-948B-1728B52AA6E4}">
                <adec:decorative xmlns:adec="http://schemas.microsoft.com/office/drawing/2017/decorative" val="1"/>
              </a:ext>
            </a:extLst>
          </p:cNvPr>
          <p:cNvCxnSpPr>
            <a:cxnSpLocks/>
          </p:cNvCxnSpPr>
          <p:nvPr/>
        </p:nvCxnSpPr>
        <p:spPr bwMode="auto">
          <a:xfrm flipV="1">
            <a:off x="2071232" y="5412709"/>
            <a:ext cx="1413133" cy="122109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7"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3169EE9-A041-DA4A-86F3-62C08568CE45}" type="slidenum">
              <a:rPr lang="en-US" sz="1400">
                <a:solidFill>
                  <a:srgbClr val="FF0033"/>
                </a:solidFill>
                <a:latin typeface="Arial Narrow" charset="0"/>
              </a:rPr>
              <a:pPr/>
              <a:t>22</a:t>
            </a:fld>
            <a:endParaRPr lang="en-US" sz="1400" dirty="0">
              <a:solidFill>
                <a:srgbClr val="FF0033"/>
              </a:solidFill>
              <a:latin typeface="Arial Narrow" charset="0"/>
            </a:endParaRPr>
          </a:p>
        </p:txBody>
      </p:sp>
      <p:sp>
        <p:nvSpPr>
          <p:cNvPr id="50178" name="Rectangle 2"/>
          <p:cNvSpPr>
            <a:spLocks noGrp="1" noChangeArrowheads="1"/>
          </p:cNvSpPr>
          <p:nvPr>
            <p:ph type="body" idx="1"/>
          </p:nvPr>
        </p:nvSpPr>
        <p:spPr>
          <a:xfrm>
            <a:off x="685800" y="1219199"/>
            <a:ext cx="8702675" cy="2701925"/>
          </a:xfrm>
          <a:noFill/>
        </p:spPr>
        <p:txBody>
          <a:bodyPr/>
          <a:lstStyle/>
          <a:p>
            <a:pPr marL="288925" indent="-288925"/>
            <a:r>
              <a:rPr lang="en-US" dirty="0">
                <a:latin typeface="Arial Narrow" charset="0"/>
                <a:ea typeface="ＭＳ Ｐゴシック" charset="0"/>
                <a:cs typeface="ＭＳ Ｐゴシック" charset="0"/>
              </a:rPr>
              <a:t>Java was developed at Sun Microsystems, 1995</a:t>
            </a:r>
          </a:p>
          <a:p>
            <a:pPr marL="692150" lvl="1" indent="-173038"/>
            <a:r>
              <a:rPr lang="en-US" dirty="0">
                <a:latin typeface="Arial Narrow" charset="0"/>
                <a:ea typeface="ＭＳ Ｐゴシック" charset="0"/>
              </a:rPr>
              <a:t>originally designed for small, embedded systems in electronic appliances</a:t>
            </a:r>
          </a:p>
          <a:p>
            <a:pPr marL="692150" lvl="1" indent="-173038"/>
            <a:r>
              <a:rPr lang="en-US" dirty="0">
                <a:latin typeface="Arial Narrow" charset="0"/>
                <a:ea typeface="ＭＳ Ｐゴシック" charset="0"/>
              </a:rPr>
              <a:t>initial attempts used C++, but frustration at limitations/pitfalls</a:t>
            </a:r>
          </a:p>
          <a:p>
            <a:pPr marL="692150" lvl="1" indent="-173038"/>
            <a:endParaRPr lang="en-US" sz="1100" dirty="0">
              <a:latin typeface="Arial Narrow" charset="0"/>
              <a:ea typeface="ＭＳ Ｐゴシック" charset="0"/>
            </a:endParaRPr>
          </a:p>
          <a:p>
            <a:pPr marL="692150" lvl="1" indent="-173038">
              <a:buFont typeface="Wingdings" charset="0"/>
              <a:buNone/>
            </a:pPr>
            <a:r>
              <a:rPr lang="en-US" dirty="0">
                <a:solidFill>
                  <a:srgbClr val="FF0033"/>
                </a:solidFill>
                <a:latin typeface="Arial Narrow" charset="0"/>
                <a:ea typeface="ＭＳ Ｐゴシック" charset="0"/>
              </a:rPr>
              <a:t>recall:  C++ = C + OOP features ; backward compatibility required many bad features</a:t>
            </a:r>
          </a:p>
          <a:p>
            <a:pPr marL="1295400" lvl="2" indent="-381000"/>
            <a:endParaRPr lang="en-US" sz="1100" dirty="0">
              <a:latin typeface="Arial Narrow" charset="0"/>
              <a:ea typeface="ＭＳ Ｐゴシック" charset="0"/>
            </a:endParaRPr>
          </a:p>
          <a:p>
            <a:pPr marL="692150" lvl="1" indent="-173038"/>
            <a:r>
              <a:rPr lang="en-US" dirty="0">
                <a:latin typeface="Arial Narrow" charset="0"/>
                <a:ea typeface="ＭＳ Ｐゴシック" charset="0"/>
              </a:rPr>
              <a:t>Java was NOT backward compatible, could remove old-fashioned &amp; unsafe features</a:t>
            </a:r>
          </a:p>
          <a:p>
            <a:pPr marL="1092200" lvl="2" indent="-173038"/>
            <a:r>
              <a:rPr lang="en-US" dirty="0">
                <a:latin typeface="Arial Narrow" charset="0"/>
                <a:ea typeface="ＭＳ Ｐゴシック" charset="0"/>
              </a:rPr>
              <a:t>e.g., variable-sized types, </a:t>
            </a:r>
            <a:r>
              <a:rPr lang="en-US" dirty="0" err="1">
                <a:latin typeface="Arial Narrow" charset="0"/>
                <a:ea typeface="ＭＳ Ｐゴシック" charset="0"/>
              </a:rPr>
              <a:t>goto</a:t>
            </a:r>
            <a:r>
              <a:rPr lang="en-US" dirty="0">
                <a:latin typeface="Arial Narrow" charset="0"/>
                <a:ea typeface="ＭＳ Ｐゴシック" charset="0"/>
              </a:rPr>
              <a:t>, address-of, struct, virtual</a:t>
            </a:r>
          </a:p>
          <a:p>
            <a:pPr marL="895350" lvl="1" indent="-381000">
              <a:buFont typeface="Arial" panose="020B0604020202020204" pitchFamily="34" charset="0"/>
              <a:buChar char="•"/>
            </a:pPr>
            <a:endParaRPr lang="en-US" dirty="0">
              <a:latin typeface="Arial Narrow" charset="0"/>
              <a:ea typeface="ＭＳ Ｐゴシック" charset="0"/>
            </a:endParaRPr>
          </a:p>
        </p:txBody>
      </p:sp>
      <p:sp>
        <p:nvSpPr>
          <p:cNvPr id="50179" name="Rectangle 3"/>
          <p:cNvSpPr>
            <a:spLocks noGrp="1" noChangeArrowheads="1"/>
          </p:cNvSpPr>
          <p:nvPr>
            <p:ph type="title"/>
          </p:nvPr>
        </p:nvSpPr>
        <p:spPr>
          <a:noFill/>
        </p:spPr>
        <p:txBody>
          <a:bodyPr/>
          <a:lstStyle/>
          <a:p>
            <a:r>
              <a:rPr lang="en-US">
                <a:latin typeface="Arial Narrow" charset="0"/>
                <a:ea typeface="ＭＳ Ｐゴシック" charset="0"/>
                <a:cs typeface="ＭＳ Ｐゴシック" charset="0"/>
              </a:rPr>
              <a:t>Java</a:t>
            </a:r>
          </a:p>
        </p:txBody>
      </p:sp>
      <p:sp>
        <p:nvSpPr>
          <p:cNvPr id="5124" name="Rectangle 4"/>
          <p:cNvSpPr>
            <a:spLocks noChangeArrowheads="1"/>
          </p:cNvSpPr>
          <p:nvPr/>
        </p:nvSpPr>
        <p:spPr bwMode="auto">
          <a:xfrm>
            <a:off x="669925" y="3962400"/>
            <a:ext cx="8702675" cy="256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288925" indent="-288925">
              <a:spcBef>
                <a:spcPct val="20000"/>
              </a:spcBef>
            </a:pPr>
            <a:r>
              <a:rPr lang="en-US" dirty="0">
                <a:solidFill>
                  <a:schemeClr val="accent2"/>
                </a:solidFill>
                <a:latin typeface="Arial Narrow" charset="0"/>
              </a:rPr>
              <a:t>desired features (from the Java white paper):</a:t>
            </a:r>
          </a:p>
          <a:p>
            <a:pPr marL="692150" lvl="1" indent="-173038">
              <a:spcBef>
                <a:spcPct val="20000"/>
              </a:spcBef>
            </a:pPr>
            <a:r>
              <a:rPr lang="en-US" sz="2000" dirty="0">
                <a:latin typeface="Arial Narrow" charset="0"/>
              </a:rPr>
              <a:t>simple - object-oriented	- portable - architecture-neutral - high-performance</a:t>
            </a:r>
          </a:p>
          <a:p>
            <a:pPr marL="692150" lvl="1" indent="-173038">
              <a:spcBef>
                <a:spcPct val="20000"/>
              </a:spcBef>
            </a:pPr>
            <a:r>
              <a:rPr lang="en-US" sz="2000" dirty="0">
                <a:latin typeface="Arial Narrow" charset="0"/>
              </a:rPr>
              <a:t>secure - network-savvy - multi-threaded</a:t>
            </a:r>
            <a:endParaRPr lang="en-US" sz="1100" dirty="0">
              <a:latin typeface="Arial Narrow" charset="0"/>
            </a:endParaRPr>
          </a:p>
          <a:p>
            <a:pPr marL="692150" lvl="1" indent="-173038">
              <a:spcBef>
                <a:spcPct val="20000"/>
              </a:spcBef>
            </a:pPr>
            <a:endParaRPr lang="en-US" sz="1050" dirty="0">
              <a:solidFill>
                <a:srgbClr val="FF0033"/>
              </a:solidFill>
              <a:latin typeface="Arial Narrow" charset="0"/>
            </a:endParaRPr>
          </a:p>
          <a:p>
            <a:pPr marL="692150" lvl="1" indent="-173038">
              <a:spcBef>
                <a:spcPct val="20000"/>
              </a:spcBef>
            </a:pPr>
            <a:r>
              <a:rPr lang="en-US" sz="2000" dirty="0">
                <a:latin typeface="Arial Narrow" charset="0"/>
              </a:rPr>
              <a:t>some of these seem contradictory, required novel approaches</a:t>
            </a:r>
          </a:p>
          <a:p>
            <a:pPr marL="1149350" lvl="2" indent="-173038">
              <a:spcBef>
                <a:spcPct val="20000"/>
              </a:spcBef>
            </a:pPr>
            <a:r>
              <a:rPr lang="en-US" sz="2000" dirty="0">
                <a:latin typeface="Arial Narrow" charset="0"/>
              </a:rPr>
              <a:t>e.g., two step execution model: </a:t>
            </a:r>
          </a:p>
          <a:p>
            <a:pPr marL="1720850" lvl="3" indent="-344488">
              <a:spcBef>
                <a:spcPct val="20000"/>
              </a:spcBef>
              <a:buFont typeface="+mj-lt"/>
              <a:buAutoNum type="arabicPeriod"/>
            </a:pPr>
            <a:r>
              <a:rPr lang="en-US" sz="1800" dirty="0">
                <a:latin typeface="Arial Narrow" charset="0"/>
              </a:rPr>
              <a:t>compile source code into Java byte code (.class files)</a:t>
            </a:r>
          </a:p>
          <a:p>
            <a:pPr marL="1720850" lvl="3" indent="-344488">
              <a:spcBef>
                <a:spcPct val="20000"/>
              </a:spcBef>
              <a:buFont typeface="+mj-lt"/>
              <a:buAutoNum type="arabicPeriod"/>
            </a:pPr>
            <a:r>
              <a:rPr lang="en-US" sz="1800" dirty="0">
                <a:latin typeface="Arial Narrow" charset="0"/>
              </a:rPr>
              <a:t>interpret byte code on Java Virtual Machine (JVM)</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EDFFA93-8CC2-7942-AAC9-EB14B37DE4CD}" type="slidenum">
              <a:rPr lang="en-US" sz="1400">
                <a:solidFill>
                  <a:srgbClr val="FF0033"/>
                </a:solidFill>
                <a:latin typeface="Arial Narrow" charset="0"/>
              </a:rPr>
              <a:pPr/>
              <a:t>23</a:t>
            </a:fld>
            <a:endParaRPr lang="en-US" sz="1400">
              <a:solidFill>
                <a:srgbClr val="FF0033"/>
              </a:solidFill>
              <a:latin typeface="Arial Narrow" charset="0"/>
            </a:endParaRPr>
          </a:p>
        </p:txBody>
      </p:sp>
      <p:sp>
        <p:nvSpPr>
          <p:cNvPr id="5632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ADTs in Java</a:t>
            </a:r>
          </a:p>
        </p:txBody>
      </p:sp>
      <p:sp>
        <p:nvSpPr>
          <p:cNvPr id="56323" name="Rectangle 3"/>
          <p:cNvSpPr>
            <a:spLocks noGrp="1" noChangeArrowheads="1"/>
          </p:cNvSpPr>
          <p:nvPr>
            <p:ph type="body" idx="1"/>
          </p:nvPr>
        </p:nvSpPr>
        <p:spPr>
          <a:xfrm>
            <a:off x="304800" y="1143000"/>
            <a:ext cx="4419600" cy="2057400"/>
          </a:xfrm>
        </p:spPr>
        <p:txBody>
          <a:bodyPr/>
          <a:lstStyle/>
          <a:p>
            <a:pPr marL="0" indent="4763">
              <a:lnSpc>
                <a:spcPct val="90000"/>
              </a:lnSpc>
            </a:pPr>
            <a:r>
              <a:rPr lang="en-US" dirty="0">
                <a:latin typeface="Arial Narrow" charset="0"/>
                <a:ea typeface="ＭＳ Ｐゴシック" charset="0"/>
                <a:cs typeface="ＭＳ Ｐゴシック" charset="0"/>
              </a:rPr>
              <a:t>recall: Java classes look very similar to C++ classes</a:t>
            </a:r>
          </a:p>
          <a:p>
            <a:pPr marL="330200" lvl="1" indent="-211138">
              <a:lnSpc>
                <a:spcPct val="90000"/>
              </a:lnSpc>
            </a:pPr>
            <a:r>
              <a:rPr lang="en-US" dirty="0">
                <a:latin typeface="Arial Narrow" charset="0"/>
                <a:ea typeface="ＭＳ Ｐゴシック" charset="0"/>
              </a:rPr>
              <a:t>member functions known as </a:t>
            </a:r>
            <a:r>
              <a:rPr lang="en-US" i="1" dirty="0">
                <a:latin typeface="Arial Narrow" charset="0"/>
                <a:ea typeface="ＭＳ Ｐゴシック" charset="0"/>
              </a:rPr>
              <a:t>methods</a:t>
            </a:r>
          </a:p>
          <a:p>
            <a:pPr marL="330200" lvl="1" indent="-211138">
              <a:lnSpc>
                <a:spcPct val="90000"/>
              </a:lnSpc>
            </a:pPr>
            <a:r>
              <a:rPr lang="en-US" dirty="0">
                <a:latin typeface="Arial Narrow" charset="0"/>
                <a:ea typeface="ＭＳ Ｐゴシック" charset="0"/>
              </a:rPr>
              <a:t>each field/method has its own visibility </a:t>
            </a:r>
            <a:r>
              <a:rPr lang="en-US" dirty="0" err="1">
                <a:latin typeface="Arial Narrow" charset="0"/>
                <a:ea typeface="ＭＳ Ｐゴシック" charset="0"/>
              </a:rPr>
              <a:t>specifier</a:t>
            </a:r>
            <a:endParaRPr lang="en-US" dirty="0">
              <a:latin typeface="Arial Narrow" charset="0"/>
              <a:ea typeface="ＭＳ Ｐゴシック" charset="0"/>
            </a:endParaRPr>
          </a:p>
          <a:p>
            <a:pPr marL="330200" lvl="1" indent="-211138">
              <a:lnSpc>
                <a:spcPct val="90000"/>
              </a:lnSpc>
            </a:pPr>
            <a:r>
              <a:rPr lang="en-US" dirty="0">
                <a:latin typeface="Arial Narrow" charset="0"/>
                <a:ea typeface="ＭＳ Ｐゴシック" charset="0"/>
              </a:rPr>
              <a:t>recall: objects are heap-dynamic</a:t>
            </a:r>
          </a:p>
        </p:txBody>
      </p:sp>
      <p:sp>
        <p:nvSpPr>
          <p:cNvPr id="56324" name="Rectangle 4"/>
          <p:cNvSpPr>
            <a:spLocks noChangeArrowheads="1"/>
          </p:cNvSpPr>
          <p:nvPr/>
        </p:nvSpPr>
        <p:spPr bwMode="auto">
          <a:xfrm>
            <a:off x="4794662" y="228600"/>
            <a:ext cx="4492831" cy="3886200"/>
          </a:xfrm>
          <a:prstGeom prst="rect">
            <a:avLst/>
          </a:prstGeom>
          <a:noFill/>
          <a:ln w="31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a:lnSpc>
                <a:spcPct val="90000"/>
              </a:lnSpc>
            </a:pPr>
            <a:r>
              <a:rPr lang="en-US" sz="1200" dirty="0">
                <a:latin typeface="Courier New" charset="0"/>
              </a:rPr>
              <a:t>public class Point {</a:t>
            </a:r>
          </a:p>
          <a:p>
            <a:pPr marL="342900" indent="-342900">
              <a:lnSpc>
                <a:spcPct val="90000"/>
              </a:lnSpc>
            </a:pPr>
            <a:r>
              <a:rPr lang="en-US" sz="1200" dirty="0">
                <a:latin typeface="Courier New" charset="0"/>
              </a:rPr>
              <a:t>  private int x;</a:t>
            </a:r>
          </a:p>
          <a:p>
            <a:pPr marL="342900" indent="-342900">
              <a:lnSpc>
                <a:spcPct val="90000"/>
              </a:lnSpc>
            </a:pPr>
            <a:r>
              <a:rPr lang="en-US" sz="1200" dirty="0">
                <a:latin typeface="Courier New" charset="0"/>
              </a:rPr>
              <a:t>  private int y;</a:t>
            </a:r>
          </a:p>
          <a:p>
            <a:pPr marL="342900" indent="-342900">
              <a:lnSpc>
                <a:spcPct val="90000"/>
              </a:lnSpc>
            </a:pPr>
            <a:r>
              <a:rPr lang="en-US" sz="1200" dirty="0">
                <a:latin typeface="Courier New" charset="0"/>
              </a:rPr>
              <a:t>  private String color;</a:t>
            </a:r>
          </a:p>
          <a:p>
            <a:pPr marL="342900" indent="-342900">
              <a:lnSpc>
                <a:spcPct val="90000"/>
              </a:lnSpc>
            </a:pPr>
            <a:endParaRPr lang="en-US" sz="1200" dirty="0">
              <a:latin typeface="Courier New" charset="0"/>
            </a:endParaRPr>
          </a:p>
          <a:p>
            <a:pPr marL="342900" indent="-342900">
              <a:lnSpc>
                <a:spcPct val="90000"/>
              </a:lnSpc>
            </a:pPr>
            <a:r>
              <a:rPr lang="en-US" sz="1200" dirty="0">
                <a:latin typeface="Courier New" charset="0"/>
              </a:rPr>
              <a:t>  public Point(int </a:t>
            </a:r>
            <a:r>
              <a:rPr lang="en-US" sz="1200" dirty="0" err="1">
                <a:latin typeface="Courier New" charset="0"/>
              </a:rPr>
              <a:t>xCoord</a:t>
            </a:r>
            <a:r>
              <a:rPr lang="en-US" sz="1200" dirty="0">
                <a:latin typeface="Courier New" charset="0"/>
              </a:rPr>
              <a:t>, int </a:t>
            </a:r>
            <a:r>
              <a:rPr lang="en-US" sz="1200" dirty="0" err="1">
                <a:latin typeface="Courier New" charset="0"/>
              </a:rPr>
              <a:t>yCoord</a:t>
            </a:r>
            <a:r>
              <a:rPr lang="en-US" sz="1200" dirty="0">
                <a:latin typeface="Courier New" charset="0"/>
              </a:rPr>
              <a:t>) {</a:t>
            </a:r>
          </a:p>
          <a:p>
            <a:pPr marL="342900" indent="-342900">
              <a:lnSpc>
                <a:spcPct val="90000"/>
              </a:lnSpc>
            </a:pPr>
            <a:r>
              <a:rPr lang="en-US" sz="1200" dirty="0">
                <a:latin typeface="Courier New" charset="0"/>
              </a:rPr>
              <a:t>      </a:t>
            </a:r>
            <a:r>
              <a:rPr lang="en-US" sz="1200" dirty="0" err="1">
                <a:latin typeface="Courier New" charset="0"/>
              </a:rPr>
              <a:t>this.x</a:t>
            </a:r>
            <a:r>
              <a:rPr lang="en-US" sz="1200" dirty="0">
                <a:latin typeface="Courier New" charset="0"/>
              </a:rPr>
              <a:t> = </a:t>
            </a:r>
            <a:r>
              <a:rPr lang="en-US" sz="1200" dirty="0" err="1">
                <a:latin typeface="Courier New" charset="0"/>
              </a:rPr>
              <a:t>xCoord</a:t>
            </a:r>
            <a:r>
              <a:rPr lang="en-US" sz="1200" dirty="0">
                <a:latin typeface="Courier New" charset="0"/>
              </a:rPr>
              <a:t>;  </a:t>
            </a:r>
          </a:p>
          <a:p>
            <a:pPr marL="342900" indent="-342900">
              <a:lnSpc>
                <a:spcPct val="90000"/>
              </a:lnSpc>
            </a:pPr>
            <a:r>
              <a:rPr lang="en-US" sz="1200" dirty="0">
                <a:latin typeface="Courier New" charset="0"/>
              </a:rPr>
              <a:t>      </a:t>
            </a:r>
            <a:r>
              <a:rPr lang="en-US" sz="1200" dirty="0" err="1">
                <a:latin typeface="Courier New" charset="0"/>
              </a:rPr>
              <a:t>this.y</a:t>
            </a:r>
            <a:r>
              <a:rPr lang="en-US" sz="1200" dirty="0">
                <a:latin typeface="Courier New" charset="0"/>
              </a:rPr>
              <a:t> = </a:t>
            </a:r>
            <a:r>
              <a:rPr lang="en-US" sz="1200" dirty="0" err="1">
                <a:latin typeface="Courier New" charset="0"/>
              </a:rPr>
              <a:t>yCoord</a:t>
            </a:r>
            <a:r>
              <a:rPr lang="en-US" sz="1200" dirty="0">
                <a:latin typeface="Courier New" charset="0"/>
              </a:rPr>
              <a:t>;  </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  public int </a:t>
            </a:r>
            <a:r>
              <a:rPr lang="en-US" sz="1200" dirty="0" err="1">
                <a:latin typeface="Courier New" charset="0"/>
              </a:rPr>
              <a:t>getX</a:t>
            </a:r>
            <a:r>
              <a:rPr lang="en-US" sz="1200" dirty="0">
                <a:latin typeface="Courier New" charset="0"/>
              </a:rPr>
              <a:t>() {</a:t>
            </a:r>
          </a:p>
          <a:p>
            <a:pPr marL="342900" indent="-342900">
              <a:lnSpc>
                <a:spcPct val="90000"/>
              </a:lnSpc>
            </a:pPr>
            <a:r>
              <a:rPr lang="en-US" sz="1200" dirty="0">
                <a:latin typeface="Courier New" charset="0"/>
              </a:rPr>
              <a:t>      return </a:t>
            </a:r>
            <a:r>
              <a:rPr lang="en-US" sz="1200" dirty="0" err="1">
                <a:latin typeface="Courier New" charset="0"/>
              </a:rPr>
              <a:t>this.x</a:t>
            </a:r>
            <a:r>
              <a:rPr lang="en-US" sz="1200" dirty="0">
                <a:latin typeface="Courier New" charset="0"/>
              </a:rPr>
              <a:t>;</a:t>
            </a:r>
          </a:p>
          <a:p>
            <a:pPr marL="342900" indent="-342900">
              <a:lnSpc>
                <a:spcPct val="90000"/>
              </a:lnSpc>
            </a:pPr>
            <a:r>
              <a:rPr lang="en-US" sz="1200" dirty="0">
                <a:latin typeface="Courier New" charset="0"/>
              </a:rPr>
              <a:t>  }</a:t>
            </a:r>
          </a:p>
          <a:p>
            <a:pPr marL="342900" indent="-342900">
              <a:lnSpc>
                <a:spcPct val="90000"/>
              </a:lnSpc>
            </a:pPr>
            <a:endParaRPr lang="en-US" sz="1200" dirty="0">
              <a:latin typeface="Courier New" charset="0"/>
            </a:endParaRPr>
          </a:p>
          <a:p>
            <a:pPr marL="342900" indent="-342900">
              <a:lnSpc>
                <a:spcPct val="90000"/>
              </a:lnSpc>
            </a:pPr>
            <a:r>
              <a:rPr lang="en-US" sz="1200" dirty="0">
                <a:latin typeface="Courier New" charset="0"/>
              </a:rPr>
              <a:t>  public int </a:t>
            </a:r>
            <a:r>
              <a:rPr lang="en-US" sz="1200" dirty="0" err="1">
                <a:latin typeface="Courier New" charset="0"/>
              </a:rPr>
              <a:t>getY</a:t>
            </a:r>
            <a:r>
              <a:rPr lang="en-US" sz="1200" dirty="0">
                <a:latin typeface="Courier New" charset="0"/>
              </a:rPr>
              <a:t>() {</a:t>
            </a:r>
          </a:p>
          <a:p>
            <a:pPr marL="342900" indent="-342900">
              <a:lnSpc>
                <a:spcPct val="90000"/>
              </a:lnSpc>
            </a:pPr>
            <a:r>
              <a:rPr lang="en-US" sz="1200" dirty="0">
                <a:latin typeface="Courier New" charset="0"/>
              </a:rPr>
              <a:t>      return </a:t>
            </a:r>
            <a:r>
              <a:rPr lang="en-US" sz="1200" dirty="0" err="1">
                <a:latin typeface="Courier New" charset="0"/>
              </a:rPr>
              <a:t>this.y</a:t>
            </a:r>
            <a:r>
              <a:rPr lang="en-US" sz="1200" dirty="0">
                <a:latin typeface="Courier New" charset="0"/>
              </a:rPr>
              <a:t>;</a:t>
            </a:r>
          </a:p>
          <a:p>
            <a:pPr marL="342900" indent="-342900">
              <a:lnSpc>
                <a:spcPct val="90000"/>
              </a:lnSpc>
            </a:pPr>
            <a:r>
              <a:rPr lang="en-US" sz="1200" dirty="0">
                <a:latin typeface="Courier New" charset="0"/>
              </a:rPr>
              <a:t>  }</a:t>
            </a:r>
          </a:p>
          <a:p>
            <a:pPr marL="342900" indent="-342900">
              <a:lnSpc>
                <a:spcPct val="90000"/>
              </a:lnSpc>
            </a:pPr>
            <a:endParaRPr lang="en-US" sz="1200" dirty="0">
              <a:latin typeface="Courier New" charset="0"/>
            </a:endParaRPr>
          </a:p>
          <a:p>
            <a:pPr marL="342900" indent="-342900">
              <a:lnSpc>
                <a:spcPct val="90000"/>
              </a:lnSpc>
            </a:pPr>
            <a:r>
              <a:rPr lang="en-US" sz="1200" dirty="0">
                <a:latin typeface="Courier New" charset="0"/>
              </a:rPr>
              <a:t>  public String </a:t>
            </a:r>
            <a:r>
              <a:rPr lang="en-US" sz="1200" dirty="0" err="1">
                <a:latin typeface="Courier New" charset="0"/>
              </a:rPr>
              <a:t>toString</a:t>
            </a:r>
            <a:r>
              <a:rPr lang="en-US" sz="1200" dirty="0">
                <a:latin typeface="Courier New" charset="0"/>
              </a:rPr>
              <a:t>() {</a:t>
            </a:r>
          </a:p>
          <a:p>
            <a:pPr marL="342900" indent="-342900">
              <a:lnSpc>
                <a:spcPct val="90000"/>
              </a:lnSpc>
            </a:pPr>
            <a:r>
              <a:rPr lang="en-US" sz="1200" dirty="0">
                <a:latin typeface="Courier New" charset="0"/>
              </a:rPr>
              <a:t>      return "x: " + </a:t>
            </a:r>
            <a:r>
              <a:rPr lang="en-US" sz="1200" dirty="0" err="1">
                <a:latin typeface="Courier New" charset="0"/>
              </a:rPr>
              <a:t>this.x</a:t>
            </a:r>
            <a:r>
              <a:rPr lang="en-US" sz="1200" dirty="0">
                <a:latin typeface="Courier New" charset="0"/>
              </a:rPr>
              <a:t> + </a:t>
            </a:r>
          </a:p>
          <a:p>
            <a:pPr marL="342900" indent="-342900">
              <a:lnSpc>
                <a:spcPct val="90000"/>
              </a:lnSpc>
            </a:pPr>
            <a:r>
              <a:rPr lang="en-US" sz="1200" dirty="0">
                <a:latin typeface="Courier New" charset="0"/>
              </a:rPr>
              <a:t>             "\</a:t>
            </a:r>
            <a:r>
              <a:rPr lang="en-US" sz="1200" dirty="0" err="1">
                <a:latin typeface="Courier New" charset="0"/>
              </a:rPr>
              <a:t>ny</a:t>
            </a:r>
            <a:r>
              <a:rPr lang="en-US" sz="1200" dirty="0">
                <a:latin typeface="Courier New" charset="0"/>
              </a:rPr>
              <a:t>: " + </a:t>
            </a:r>
            <a:r>
              <a:rPr lang="en-US" sz="1200" dirty="0" err="1">
                <a:latin typeface="Courier New" charset="0"/>
              </a:rPr>
              <a:t>this.y</a:t>
            </a:r>
            <a:r>
              <a:rPr lang="en-US" sz="1200" dirty="0">
                <a:latin typeface="Courier New" charset="0"/>
              </a:rPr>
              <a:t>;</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a:t>
            </a:r>
          </a:p>
          <a:p>
            <a:pPr marL="342900" indent="-342900">
              <a:lnSpc>
                <a:spcPct val="90000"/>
              </a:lnSpc>
              <a:spcBef>
                <a:spcPct val="20000"/>
              </a:spcBef>
            </a:pPr>
            <a:endParaRPr lang="en-US" sz="1200" dirty="0">
              <a:latin typeface="Courier New" charset="0"/>
            </a:endParaRPr>
          </a:p>
        </p:txBody>
      </p:sp>
      <p:sp>
        <p:nvSpPr>
          <p:cNvPr id="2" name="Rectangle 4">
            <a:extLst>
              <a:ext uri="{FF2B5EF4-FFF2-40B4-BE49-F238E27FC236}">
                <a16:creationId xmlns:a16="http://schemas.microsoft.com/office/drawing/2014/main" id="{CD20759C-46F6-FE89-3D55-4ED4506FF112}"/>
              </a:ext>
            </a:extLst>
          </p:cNvPr>
          <p:cNvSpPr>
            <a:spLocks noChangeArrowheads="1"/>
          </p:cNvSpPr>
          <p:nvPr/>
        </p:nvSpPr>
        <p:spPr bwMode="auto">
          <a:xfrm>
            <a:off x="4800600" y="4267200"/>
            <a:ext cx="4492831" cy="2981201"/>
          </a:xfrm>
          <a:prstGeom prst="rect">
            <a:avLst/>
          </a:prstGeom>
          <a:noFill/>
          <a:ln w="31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a:lnSpc>
                <a:spcPct val="90000"/>
              </a:lnSpc>
            </a:pPr>
            <a:r>
              <a:rPr lang="en-US" sz="1200" dirty="0">
                <a:latin typeface="Courier New" charset="0"/>
              </a:rPr>
              <a:t>public class </a:t>
            </a:r>
            <a:r>
              <a:rPr lang="en-US" sz="1200" dirty="0" err="1">
                <a:latin typeface="Courier New" charset="0"/>
              </a:rPr>
              <a:t>ColoredPoint</a:t>
            </a:r>
            <a:r>
              <a:rPr lang="en-US" sz="1200" dirty="0">
                <a:latin typeface="Courier New" charset="0"/>
              </a:rPr>
              <a:t> extends Point {</a:t>
            </a:r>
          </a:p>
          <a:p>
            <a:pPr marL="342900" indent="-342900">
              <a:lnSpc>
                <a:spcPct val="90000"/>
              </a:lnSpc>
            </a:pPr>
            <a:r>
              <a:rPr lang="en-US" sz="1200" dirty="0">
                <a:latin typeface="Courier New" charset="0"/>
              </a:rPr>
              <a:t>  private String color;</a:t>
            </a:r>
          </a:p>
          <a:p>
            <a:pPr marL="342900" indent="-342900">
              <a:lnSpc>
                <a:spcPct val="90000"/>
              </a:lnSpc>
            </a:pPr>
            <a:endParaRPr lang="en-US" sz="1200" dirty="0">
              <a:latin typeface="Courier New" charset="0"/>
            </a:endParaRPr>
          </a:p>
          <a:p>
            <a:pPr marL="342900" indent="-342900">
              <a:lnSpc>
                <a:spcPct val="90000"/>
              </a:lnSpc>
            </a:pPr>
            <a:r>
              <a:rPr lang="en-US" sz="1200" dirty="0">
                <a:latin typeface="Courier New" charset="0"/>
              </a:rPr>
              <a:t>  public </a:t>
            </a:r>
            <a:r>
              <a:rPr lang="en-US" sz="1200" dirty="0" err="1">
                <a:latin typeface="Courier New" charset="0"/>
              </a:rPr>
              <a:t>ColoredPoint</a:t>
            </a:r>
            <a:r>
              <a:rPr lang="en-US" sz="1200" dirty="0">
                <a:latin typeface="Courier New" charset="0"/>
              </a:rPr>
              <a:t>(int </a:t>
            </a:r>
            <a:r>
              <a:rPr lang="en-US" sz="1200" dirty="0" err="1">
                <a:latin typeface="Courier New" charset="0"/>
              </a:rPr>
              <a:t>xCoord</a:t>
            </a:r>
            <a:r>
              <a:rPr lang="en-US" sz="1200" dirty="0">
                <a:latin typeface="Courier New" charset="0"/>
              </a:rPr>
              <a:t>, int </a:t>
            </a:r>
            <a:r>
              <a:rPr lang="en-US" sz="1200" dirty="0" err="1">
                <a:latin typeface="Courier New" charset="0"/>
              </a:rPr>
              <a:t>yCoord</a:t>
            </a:r>
            <a:r>
              <a:rPr lang="en-US" sz="1200" dirty="0">
                <a:latin typeface="Courier New" charset="0"/>
              </a:rPr>
              <a:t>,</a:t>
            </a:r>
          </a:p>
          <a:p>
            <a:pPr marL="342900" indent="-342900">
              <a:lnSpc>
                <a:spcPct val="90000"/>
              </a:lnSpc>
            </a:pPr>
            <a:r>
              <a:rPr lang="en-US" sz="1200" dirty="0">
                <a:latin typeface="Courier New" charset="0"/>
              </a:rPr>
              <a:t>                      String </a:t>
            </a:r>
            <a:r>
              <a:rPr lang="en-US" sz="1200" dirty="0" err="1">
                <a:latin typeface="Courier New" charset="0"/>
              </a:rPr>
              <a:t>ptColor</a:t>
            </a:r>
            <a:r>
              <a:rPr lang="en-US" sz="1200" dirty="0">
                <a:latin typeface="Courier New" charset="0"/>
              </a:rPr>
              <a:t>) {</a:t>
            </a:r>
          </a:p>
          <a:p>
            <a:pPr marL="342900" indent="-342900">
              <a:lnSpc>
                <a:spcPct val="90000"/>
              </a:lnSpc>
            </a:pPr>
            <a:r>
              <a:rPr lang="en-US" sz="1200" dirty="0">
                <a:latin typeface="Courier New" charset="0"/>
              </a:rPr>
              <a:t>      super(</a:t>
            </a:r>
            <a:r>
              <a:rPr lang="en-US" sz="1200" dirty="0" err="1">
                <a:latin typeface="Courier New" charset="0"/>
              </a:rPr>
              <a:t>xCoord</a:t>
            </a:r>
            <a:r>
              <a:rPr lang="en-US" sz="1200" dirty="0">
                <a:latin typeface="Courier New" charset="0"/>
              </a:rPr>
              <a:t>, </a:t>
            </a:r>
            <a:r>
              <a:rPr lang="en-US" sz="1200" dirty="0" err="1">
                <a:latin typeface="Courier New" charset="0"/>
              </a:rPr>
              <a:t>yCoord</a:t>
            </a:r>
            <a:r>
              <a:rPr lang="en-US" sz="1200" dirty="0">
                <a:latin typeface="Courier New" charset="0"/>
              </a:rPr>
              <a:t>);</a:t>
            </a:r>
          </a:p>
          <a:p>
            <a:pPr marL="342900" indent="-342900">
              <a:lnSpc>
                <a:spcPct val="90000"/>
              </a:lnSpc>
            </a:pPr>
            <a:r>
              <a:rPr lang="en-US" sz="1200" dirty="0">
                <a:latin typeface="Courier New" charset="0"/>
              </a:rPr>
              <a:t>      </a:t>
            </a:r>
            <a:r>
              <a:rPr lang="en-US" sz="1200" dirty="0" err="1">
                <a:latin typeface="Courier New" charset="0"/>
              </a:rPr>
              <a:t>this.color</a:t>
            </a:r>
            <a:r>
              <a:rPr lang="en-US" sz="1200" dirty="0">
                <a:latin typeface="Courier New" charset="0"/>
              </a:rPr>
              <a:t> = </a:t>
            </a:r>
            <a:r>
              <a:rPr lang="en-US" sz="1200" dirty="0" err="1">
                <a:latin typeface="Courier New" charset="0"/>
              </a:rPr>
              <a:t>ptColor</a:t>
            </a:r>
            <a:r>
              <a:rPr lang="en-US" sz="1200" dirty="0">
                <a:latin typeface="Courier New" charset="0"/>
              </a:rPr>
              <a:t>;  </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  public String </a:t>
            </a:r>
            <a:r>
              <a:rPr lang="en-US" sz="1200" dirty="0" err="1">
                <a:latin typeface="Courier New" charset="0"/>
              </a:rPr>
              <a:t>getColor</a:t>
            </a:r>
            <a:r>
              <a:rPr lang="en-US" sz="1200" dirty="0">
                <a:latin typeface="Courier New" charset="0"/>
              </a:rPr>
              <a:t>() {</a:t>
            </a:r>
          </a:p>
          <a:p>
            <a:pPr marL="342900" indent="-342900">
              <a:lnSpc>
                <a:spcPct val="90000"/>
              </a:lnSpc>
            </a:pPr>
            <a:r>
              <a:rPr lang="en-US" sz="1200" dirty="0">
                <a:latin typeface="Courier New" charset="0"/>
              </a:rPr>
              <a:t>      return </a:t>
            </a:r>
            <a:r>
              <a:rPr lang="en-US" sz="1200" dirty="0" err="1">
                <a:latin typeface="Courier New" charset="0"/>
              </a:rPr>
              <a:t>this.color</a:t>
            </a:r>
            <a:r>
              <a:rPr lang="en-US" sz="1200" dirty="0">
                <a:latin typeface="Courier New" charset="0"/>
              </a:rPr>
              <a:t>;</a:t>
            </a:r>
          </a:p>
          <a:p>
            <a:pPr marL="342900" indent="-342900">
              <a:lnSpc>
                <a:spcPct val="90000"/>
              </a:lnSpc>
            </a:pPr>
            <a:r>
              <a:rPr lang="en-US" sz="1200" dirty="0">
                <a:latin typeface="Courier New" charset="0"/>
              </a:rPr>
              <a:t>  }</a:t>
            </a:r>
          </a:p>
          <a:p>
            <a:pPr marL="342900" indent="-342900">
              <a:lnSpc>
                <a:spcPct val="90000"/>
              </a:lnSpc>
            </a:pPr>
            <a:endParaRPr lang="en-US" sz="1200" dirty="0">
              <a:latin typeface="Courier New" charset="0"/>
            </a:endParaRPr>
          </a:p>
          <a:p>
            <a:pPr marL="342900" indent="-342900">
              <a:lnSpc>
                <a:spcPct val="90000"/>
              </a:lnSpc>
            </a:pPr>
            <a:r>
              <a:rPr lang="en-US" sz="1200" dirty="0">
                <a:latin typeface="Courier New" charset="0"/>
              </a:rPr>
              <a:t>  public String </a:t>
            </a:r>
            <a:r>
              <a:rPr lang="en-US" sz="1200" dirty="0" err="1">
                <a:latin typeface="Courier New" charset="0"/>
              </a:rPr>
              <a:t>toString</a:t>
            </a:r>
            <a:r>
              <a:rPr lang="en-US" sz="1200" dirty="0">
                <a:latin typeface="Courier New" charset="0"/>
              </a:rPr>
              <a:t>() {</a:t>
            </a:r>
          </a:p>
          <a:p>
            <a:pPr marL="342900" indent="-342900">
              <a:lnSpc>
                <a:spcPct val="90000"/>
              </a:lnSpc>
            </a:pPr>
            <a:r>
              <a:rPr lang="en-US" sz="1200" dirty="0">
                <a:latin typeface="Courier New" charset="0"/>
              </a:rPr>
              <a:t>      return </a:t>
            </a:r>
            <a:r>
              <a:rPr lang="en-US" sz="1200" dirty="0" err="1">
                <a:latin typeface="Courier New" charset="0"/>
              </a:rPr>
              <a:t>super.toString</a:t>
            </a:r>
            <a:r>
              <a:rPr lang="en-US" sz="1200" dirty="0">
                <a:latin typeface="Courier New" charset="0"/>
              </a:rPr>
              <a:t>() + </a:t>
            </a:r>
          </a:p>
          <a:p>
            <a:pPr marL="342900" indent="-342900">
              <a:lnSpc>
                <a:spcPct val="90000"/>
              </a:lnSpc>
            </a:pPr>
            <a:r>
              <a:rPr lang="en-US" sz="1200" dirty="0">
                <a:latin typeface="Courier New" charset="0"/>
              </a:rPr>
              <a:t>             "\</a:t>
            </a:r>
            <a:r>
              <a:rPr lang="en-US" sz="1200" dirty="0" err="1">
                <a:latin typeface="Courier New" charset="0"/>
              </a:rPr>
              <a:t>ncolor</a:t>
            </a:r>
            <a:r>
              <a:rPr lang="en-US" sz="1200" dirty="0">
                <a:latin typeface="Courier New" charset="0"/>
              </a:rPr>
              <a:t>: " + </a:t>
            </a:r>
            <a:r>
              <a:rPr lang="en-US" sz="1200" dirty="0" err="1">
                <a:latin typeface="Courier New" charset="0"/>
              </a:rPr>
              <a:t>this.color</a:t>
            </a:r>
            <a:r>
              <a:rPr lang="en-US" sz="1200" dirty="0">
                <a:latin typeface="Courier New" charset="0"/>
              </a:rPr>
              <a:t>;</a:t>
            </a:r>
          </a:p>
          <a:p>
            <a:pPr marL="342900" indent="-342900">
              <a:lnSpc>
                <a:spcPct val="90000"/>
              </a:lnSpc>
            </a:pPr>
            <a:r>
              <a:rPr lang="en-US" sz="1200" dirty="0">
                <a:latin typeface="Courier New" charset="0"/>
              </a:rPr>
              <a:t>  }</a:t>
            </a:r>
          </a:p>
          <a:p>
            <a:pPr marL="342900" indent="-342900">
              <a:lnSpc>
                <a:spcPct val="90000"/>
              </a:lnSpc>
            </a:pPr>
            <a:r>
              <a:rPr lang="en-US" sz="1200" dirty="0">
                <a:latin typeface="Courier New" charset="0"/>
              </a:rPr>
              <a:t>}</a:t>
            </a:r>
          </a:p>
          <a:p>
            <a:pPr marL="342900" indent="-342900">
              <a:lnSpc>
                <a:spcPct val="90000"/>
              </a:lnSpc>
              <a:spcBef>
                <a:spcPct val="20000"/>
              </a:spcBef>
            </a:pPr>
            <a:endParaRPr lang="en-US" sz="1200" dirty="0">
              <a:latin typeface="Courier New" charset="0"/>
            </a:endParaRPr>
          </a:p>
        </p:txBody>
      </p:sp>
      <p:sp>
        <p:nvSpPr>
          <p:cNvPr id="3" name="Rectangle 3">
            <a:extLst>
              <a:ext uri="{FF2B5EF4-FFF2-40B4-BE49-F238E27FC236}">
                <a16:creationId xmlns:a16="http://schemas.microsoft.com/office/drawing/2014/main" id="{2E9BA536-81EE-4D9E-20B8-AC5EF5CDEEF4}"/>
              </a:ext>
            </a:extLst>
          </p:cNvPr>
          <p:cNvSpPr txBox="1">
            <a:spLocks noChangeArrowheads="1"/>
          </p:cNvSpPr>
          <p:nvPr/>
        </p:nvSpPr>
        <p:spPr bwMode="auto">
          <a:xfrm>
            <a:off x="304800" y="4267200"/>
            <a:ext cx="4419600" cy="26670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pPr marL="0" indent="4763">
              <a:lnSpc>
                <a:spcPct val="90000"/>
              </a:lnSpc>
            </a:pPr>
            <a:r>
              <a:rPr lang="en-US" kern="0" dirty="0">
                <a:latin typeface="Arial Narrow" charset="0"/>
                <a:ea typeface="ＭＳ Ｐゴシック" charset="0"/>
                <a:cs typeface="ＭＳ Ｐゴシック" charset="0"/>
              </a:rPr>
              <a:t>inheritance by </a:t>
            </a:r>
            <a:r>
              <a:rPr lang="en-US" i="1" kern="0" dirty="0">
                <a:latin typeface="Arial Narrow" charset="0"/>
                <a:ea typeface="ＭＳ Ｐゴシック" charset="0"/>
                <a:cs typeface="ＭＳ Ｐゴシック" charset="0"/>
              </a:rPr>
              <a:t>extending</a:t>
            </a:r>
            <a:r>
              <a:rPr lang="en-US" kern="0" dirty="0">
                <a:latin typeface="Arial Narrow" charset="0"/>
                <a:ea typeface="ＭＳ Ｐゴシック" charset="0"/>
                <a:cs typeface="ＭＳ Ｐゴシック" charset="0"/>
              </a:rPr>
              <a:t> a class</a:t>
            </a:r>
          </a:p>
          <a:p>
            <a:pPr marL="330200" lvl="1" indent="-211138">
              <a:lnSpc>
                <a:spcPct val="90000"/>
              </a:lnSpc>
            </a:pPr>
            <a:r>
              <a:rPr lang="en-US" kern="0" dirty="0">
                <a:latin typeface="Arial Narrow" charset="0"/>
                <a:ea typeface="ＭＳ Ｐゴシック" charset="0"/>
              </a:rPr>
              <a:t>can add fields/methods, override methods</a:t>
            </a:r>
          </a:p>
          <a:p>
            <a:pPr marL="330200" lvl="1" indent="-211138">
              <a:lnSpc>
                <a:spcPct val="90000"/>
              </a:lnSpc>
            </a:pPr>
            <a:r>
              <a:rPr lang="en-US" kern="0" dirty="0">
                <a:latin typeface="Arial Narrow" charset="0"/>
                <a:ea typeface="ＭＳ Ｐゴシック" charset="0"/>
              </a:rPr>
              <a:t>can even remove methods (but bad idea)</a:t>
            </a:r>
          </a:p>
          <a:p>
            <a:pPr marL="330200" lvl="1" indent="-211138">
              <a:lnSpc>
                <a:spcPct val="90000"/>
              </a:lnSpc>
            </a:pPr>
            <a:r>
              <a:rPr lang="en-US" kern="0" dirty="0">
                <a:latin typeface="Arial Narrow" charset="0"/>
                <a:ea typeface="ＭＳ Ｐゴシック" charset="0"/>
              </a:rPr>
              <a:t>Java uses super to access the parent constructor or methods</a:t>
            </a:r>
          </a:p>
          <a:p>
            <a:pPr marL="330200" lvl="1" indent="-211138">
              <a:lnSpc>
                <a:spcPct val="90000"/>
              </a:lnSpc>
            </a:pPr>
            <a:endParaRPr lang="en-US" kern="0" dirty="0">
              <a:latin typeface="Arial Narrow" charset="0"/>
              <a:ea typeface="ＭＳ Ｐゴシック" charset="0"/>
            </a:endParaRPr>
          </a:p>
          <a:p>
            <a:pPr marL="330200" lvl="1" indent="-211138">
              <a:lnSpc>
                <a:spcPct val="90000"/>
              </a:lnSpc>
            </a:pPr>
            <a:r>
              <a:rPr lang="en-US" kern="0" dirty="0">
                <a:latin typeface="Arial Narrow" charset="0"/>
                <a:ea typeface="ＭＳ Ｐゴシック" charset="0"/>
              </a:rPr>
              <a:t>all methods are bound dynamically, so IS_A works automatically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AB64FA5-DF46-E044-9E2B-3488F35A9F50}" type="slidenum">
              <a:rPr lang="en-US" sz="1400">
                <a:solidFill>
                  <a:srgbClr val="FF0033"/>
                </a:solidFill>
                <a:latin typeface="Arial Narrow" charset="0"/>
              </a:rPr>
              <a:pPr/>
              <a:t>24</a:t>
            </a:fld>
            <a:endParaRPr lang="en-US" sz="1400">
              <a:solidFill>
                <a:srgbClr val="FF0033"/>
              </a:solidFill>
              <a:latin typeface="Arial Narrow" charset="0"/>
            </a:endParaRPr>
          </a:p>
        </p:txBody>
      </p:sp>
      <p:sp>
        <p:nvSpPr>
          <p:cNvPr id="59394"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Variations on inheritance</a:t>
            </a:r>
          </a:p>
        </p:txBody>
      </p:sp>
      <p:sp>
        <p:nvSpPr>
          <p:cNvPr id="59395" name="Rectangle 3"/>
          <p:cNvSpPr>
            <a:spLocks noGrp="1" noChangeArrowheads="1"/>
          </p:cNvSpPr>
          <p:nvPr>
            <p:ph type="body" idx="1"/>
          </p:nvPr>
        </p:nvSpPr>
        <p:spPr>
          <a:xfrm>
            <a:off x="685800" y="1219200"/>
            <a:ext cx="8702675" cy="2209800"/>
          </a:xfrm>
        </p:spPr>
        <p:txBody>
          <a:bodyPr/>
          <a:lstStyle/>
          <a:p>
            <a:pPr>
              <a:lnSpc>
                <a:spcPct val="90000"/>
              </a:lnSpc>
            </a:pPr>
            <a:r>
              <a:rPr lang="en-US" dirty="0">
                <a:latin typeface="Arial Narrow" charset="0"/>
                <a:ea typeface="ＭＳ Ｐゴシック" charset="0"/>
                <a:cs typeface="ＭＳ Ｐゴシック" charset="0"/>
              </a:rPr>
              <a:t>an </a:t>
            </a:r>
            <a:r>
              <a:rPr lang="en-US" i="1" dirty="0">
                <a:latin typeface="Arial Narrow" charset="0"/>
                <a:ea typeface="ＭＳ Ｐゴシック" charset="0"/>
                <a:cs typeface="ＭＳ Ｐゴシック" charset="0"/>
              </a:rPr>
              <a:t>abstract class</a:t>
            </a:r>
            <a:r>
              <a:rPr lang="en-US" dirty="0">
                <a:latin typeface="Arial Narrow" charset="0"/>
                <a:ea typeface="ＭＳ Ｐゴシック" charset="0"/>
                <a:cs typeface="ＭＳ Ｐゴシック" charset="0"/>
              </a:rPr>
              <a:t> is a class in which some methods are specified but not implemented</a:t>
            </a:r>
          </a:p>
          <a:p>
            <a:pPr lvl="1">
              <a:lnSpc>
                <a:spcPct val="90000"/>
              </a:lnSpc>
            </a:pPr>
            <a:r>
              <a:rPr lang="en-US" dirty="0">
                <a:latin typeface="Arial Narrow" charset="0"/>
                <a:ea typeface="ＭＳ Ｐゴシック" charset="0"/>
              </a:rPr>
              <a:t>can provide some concrete fields &amp; methods</a:t>
            </a:r>
          </a:p>
          <a:p>
            <a:pPr lvl="1">
              <a:lnSpc>
                <a:spcPct val="90000"/>
              </a:lnSpc>
            </a:pPr>
            <a:r>
              <a:rPr lang="en-US" dirty="0">
                <a:latin typeface="Arial Narrow" charset="0"/>
                <a:ea typeface="ＭＳ Ｐゴシック" charset="0"/>
              </a:rPr>
              <a:t>the keyword "abstract" identifies methods that must be implemented by a derived class</a:t>
            </a:r>
          </a:p>
          <a:p>
            <a:pPr lvl="1">
              <a:lnSpc>
                <a:spcPct val="90000"/>
              </a:lnSpc>
            </a:pPr>
            <a:r>
              <a:rPr lang="en-US" dirty="0">
                <a:latin typeface="Arial Narrow" charset="0"/>
                <a:ea typeface="ＭＳ Ｐゴシック" charset="0"/>
              </a:rPr>
              <a:t>e.g., the </a:t>
            </a:r>
            <a:r>
              <a:rPr lang="en-US" sz="1800" dirty="0">
                <a:latin typeface="Courier New" panose="02070309020205020404" pitchFamily="49" charset="0"/>
                <a:ea typeface="ＭＳ Ｐゴシック" charset="0"/>
                <a:cs typeface="Courier New" panose="02070309020205020404" pitchFamily="49" charset="0"/>
              </a:rPr>
              <a:t>Statement</a:t>
            </a:r>
            <a:r>
              <a:rPr lang="en-US" dirty="0">
                <a:latin typeface="Arial Narrow" charset="0"/>
                <a:ea typeface="ＭＳ Ｐゴシック" charset="0"/>
              </a:rPr>
              <a:t> class from HW2</a:t>
            </a:r>
          </a:p>
        </p:txBody>
      </p:sp>
      <p:sp>
        <p:nvSpPr>
          <p:cNvPr id="3" name="TextBox 2">
            <a:extLst>
              <a:ext uri="{FF2B5EF4-FFF2-40B4-BE49-F238E27FC236}">
                <a16:creationId xmlns:a16="http://schemas.microsoft.com/office/drawing/2014/main" id="{BC887A27-B475-75AD-8063-9A7118295BA4}"/>
              </a:ext>
            </a:extLst>
          </p:cNvPr>
          <p:cNvSpPr txBox="1"/>
          <p:nvPr/>
        </p:nvSpPr>
        <p:spPr>
          <a:xfrm>
            <a:off x="674077" y="3657600"/>
            <a:ext cx="8534400" cy="3471720"/>
          </a:xfrm>
          <a:prstGeom prst="rect">
            <a:avLst/>
          </a:prstGeom>
          <a:noFill/>
        </p:spPr>
        <p:txBody>
          <a:bodyPr wrap="square">
            <a:spAutoFit/>
          </a:bodyPr>
          <a:lstStyle/>
          <a:p>
            <a:pPr marL="342900" indent="-342900">
              <a:lnSpc>
                <a:spcPct val="90000"/>
              </a:lnSpc>
              <a:spcBef>
                <a:spcPct val="20000"/>
              </a:spcBef>
            </a:pPr>
            <a:r>
              <a:rPr lang="en-US" dirty="0">
                <a:solidFill>
                  <a:schemeClr val="accent2"/>
                </a:solidFill>
                <a:latin typeface="Arial Narrow" charset="0"/>
              </a:rPr>
              <a:t>an </a:t>
            </a:r>
            <a:r>
              <a:rPr lang="en-US" i="1" dirty="0">
                <a:solidFill>
                  <a:schemeClr val="accent2"/>
                </a:solidFill>
                <a:latin typeface="Arial Narrow" charset="0"/>
              </a:rPr>
              <a:t>interface</a:t>
            </a:r>
            <a:r>
              <a:rPr lang="en-US" dirty="0">
                <a:solidFill>
                  <a:schemeClr val="accent2"/>
                </a:solidFill>
                <a:latin typeface="Arial Narrow" charset="0"/>
              </a:rPr>
              <a:t> specifies a list of methods that must be implemented</a:t>
            </a:r>
          </a:p>
          <a:p>
            <a:pPr marL="742950" lvl="1" indent="-285750">
              <a:lnSpc>
                <a:spcPct val="90000"/>
              </a:lnSpc>
              <a:spcBef>
                <a:spcPct val="20000"/>
              </a:spcBef>
              <a:buFont typeface="Wingdings" charset="0"/>
              <a:buChar char="§"/>
            </a:pPr>
            <a:r>
              <a:rPr lang="en-US" sz="2000" dirty="0">
                <a:latin typeface="Arial Narrow" charset="0"/>
              </a:rPr>
              <a:t>a derived class is said to "implement" the interface if it meets those specs</a:t>
            </a:r>
          </a:p>
          <a:p>
            <a:pPr marL="742950" lvl="1" indent="-285750">
              <a:lnSpc>
                <a:spcPct val="90000"/>
              </a:lnSpc>
              <a:spcBef>
                <a:spcPct val="20000"/>
              </a:spcBef>
              <a:buFont typeface="Wingdings" charset="0"/>
              <a:buChar char="§"/>
            </a:pPr>
            <a:r>
              <a:rPr lang="en-US" sz="2000" dirty="0">
                <a:latin typeface="Arial Narrow" charset="0"/>
              </a:rPr>
              <a:t>e.g., the </a:t>
            </a:r>
            <a:r>
              <a:rPr lang="en-US" sz="1800" dirty="0" err="1">
                <a:latin typeface="Courier New" panose="02070309020205020404" pitchFamily="49" charset="0"/>
                <a:cs typeface="Courier New" panose="02070309020205020404" pitchFamily="49" charset="0"/>
              </a:rPr>
              <a:t>DataValue</a:t>
            </a:r>
            <a:r>
              <a:rPr lang="en-US" sz="2000" dirty="0">
                <a:latin typeface="Arial Narrow" charset="0"/>
              </a:rPr>
              <a:t> class from HW2</a:t>
            </a:r>
          </a:p>
          <a:p>
            <a:pPr lvl="2"/>
            <a:endParaRPr lang="en-US" sz="1400" dirty="0">
              <a:solidFill>
                <a:schemeClr val="tx2"/>
              </a:solidFill>
              <a:latin typeface="Courier New" charset="0"/>
              <a:ea typeface="ＭＳ Ｐゴシック" charset="0"/>
            </a:endParaRPr>
          </a:p>
          <a:p>
            <a:pPr lvl="2"/>
            <a:r>
              <a:rPr lang="en-US" sz="1400" dirty="0">
                <a:latin typeface="Courier New" charset="0"/>
                <a:ea typeface="ＭＳ Ｐゴシック" charset="0"/>
              </a:rPr>
              <a:t>public interface List&lt;E&gt; {</a:t>
            </a:r>
          </a:p>
          <a:p>
            <a:pPr lvl="2"/>
            <a:r>
              <a:rPr lang="en-US" sz="1400" dirty="0">
                <a:latin typeface="Courier New" charset="0"/>
                <a:ea typeface="ＭＳ Ｐゴシック" charset="0"/>
              </a:rPr>
              <a:t>    </a:t>
            </a:r>
            <a:r>
              <a:rPr lang="en-US" sz="1400" dirty="0" err="1">
                <a:latin typeface="Courier New" charset="0"/>
                <a:ea typeface="ＭＳ Ｐゴシック" charset="0"/>
              </a:rPr>
              <a:t>boolean</a:t>
            </a:r>
            <a:r>
              <a:rPr lang="en-US" sz="1400" dirty="0">
                <a:latin typeface="Courier New" charset="0"/>
                <a:ea typeface="ＭＳ Ｐゴシック" charset="0"/>
              </a:rPr>
              <a:t> add(E obj);</a:t>
            </a:r>
          </a:p>
          <a:p>
            <a:pPr lvl="2"/>
            <a:r>
              <a:rPr lang="en-US" sz="1400" dirty="0">
                <a:latin typeface="Courier New" charset="0"/>
                <a:ea typeface="ＭＳ Ｐゴシック" charset="0"/>
              </a:rPr>
              <a:t>    void add(index </a:t>
            </a:r>
            <a:r>
              <a:rPr lang="en-US" sz="1400" dirty="0" err="1">
                <a:latin typeface="Courier New" charset="0"/>
                <a:ea typeface="ＭＳ Ｐゴシック" charset="0"/>
              </a:rPr>
              <a:t>i</a:t>
            </a:r>
            <a:r>
              <a:rPr lang="en-US" sz="1400" dirty="0">
                <a:latin typeface="Courier New" charset="0"/>
                <a:ea typeface="ＭＳ Ｐゴシック" charset="0"/>
              </a:rPr>
              <a:t>, E obj);</a:t>
            </a:r>
          </a:p>
          <a:p>
            <a:pPr lvl="2"/>
            <a:r>
              <a:rPr lang="en-US" sz="1400" dirty="0">
                <a:latin typeface="Courier New" charset="0"/>
                <a:ea typeface="ＭＳ Ｐゴシック" charset="0"/>
              </a:rPr>
              <a:t>    </a:t>
            </a:r>
            <a:r>
              <a:rPr lang="en-US" sz="1400" dirty="0" err="1">
                <a:latin typeface="Courier New" charset="0"/>
                <a:ea typeface="ＭＳ Ｐゴシック" charset="0"/>
              </a:rPr>
              <a:t>boolean</a:t>
            </a:r>
            <a:r>
              <a:rPr lang="en-US" sz="1400" dirty="0">
                <a:latin typeface="Courier New" charset="0"/>
                <a:ea typeface="ＭＳ Ｐゴシック" charset="0"/>
              </a:rPr>
              <a:t> contains (E obj);</a:t>
            </a:r>
          </a:p>
          <a:p>
            <a:pPr lvl="2"/>
            <a:r>
              <a:rPr lang="en-US" sz="1400" dirty="0">
                <a:latin typeface="Courier New" charset="0"/>
                <a:ea typeface="ＭＳ Ｐゴシック" charset="0"/>
              </a:rPr>
              <a:t>    E get(index </a:t>
            </a:r>
            <a:r>
              <a:rPr lang="en-US" sz="1400" dirty="0" err="1">
                <a:latin typeface="Courier New" charset="0"/>
                <a:ea typeface="ＭＳ Ｐゴシック" charset="0"/>
              </a:rPr>
              <a:t>i</a:t>
            </a:r>
            <a:r>
              <a:rPr lang="en-US" sz="1400" dirty="0">
                <a:latin typeface="Courier New" charset="0"/>
                <a:ea typeface="ＭＳ Ｐゴシック" charset="0"/>
              </a:rPr>
              <a:t>);</a:t>
            </a:r>
          </a:p>
          <a:p>
            <a:pPr lvl="2"/>
            <a:r>
              <a:rPr lang="en-US" sz="1400" dirty="0">
                <a:latin typeface="Courier New" charset="0"/>
                <a:ea typeface="ＭＳ Ｐゴシック" charset="0"/>
              </a:rPr>
              <a:t>    int </a:t>
            </a:r>
            <a:r>
              <a:rPr lang="en-US" sz="1400" dirty="0" err="1">
                <a:latin typeface="Courier New" charset="0"/>
                <a:ea typeface="ＭＳ Ｐゴシック" charset="0"/>
              </a:rPr>
              <a:t>indexOf</a:t>
            </a:r>
            <a:r>
              <a:rPr lang="en-US" sz="1400" dirty="0">
                <a:latin typeface="Courier New" charset="0"/>
                <a:ea typeface="ＭＳ Ｐゴシック" charset="0"/>
              </a:rPr>
              <a:t>(E obj);</a:t>
            </a:r>
          </a:p>
          <a:p>
            <a:pPr lvl="2"/>
            <a:r>
              <a:rPr lang="en-US" sz="1400" dirty="0">
                <a:latin typeface="Courier New" charset="0"/>
                <a:ea typeface="ＭＳ Ｐゴシック" charset="0"/>
              </a:rPr>
              <a:t>    E set(index </a:t>
            </a:r>
            <a:r>
              <a:rPr lang="en-US" sz="1400" dirty="0" err="1">
                <a:latin typeface="Courier New" charset="0"/>
                <a:ea typeface="ＭＳ Ｐゴシック" charset="0"/>
              </a:rPr>
              <a:t>i</a:t>
            </a:r>
            <a:r>
              <a:rPr lang="en-US" sz="1400" dirty="0">
                <a:latin typeface="Courier New" charset="0"/>
                <a:ea typeface="ＭＳ Ｐゴシック" charset="0"/>
              </a:rPr>
              <a:t>, E obj);</a:t>
            </a:r>
          </a:p>
          <a:p>
            <a:pPr lvl="2"/>
            <a:r>
              <a:rPr lang="en-US" sz="1400" dirty="0">
                <a:latin typeface="Courier New" charset="0"/>
                <a:ea typeface="ＭＳ Ｐゴシック" charset="0"/>
              </a:rPr>
              <a:t>    int size();</a:t>
            </a:r>
          </a:p>
          <a:p>
            <a:pPr lvl="2"/>
            <a:r>
              <a:rPr lang="en-US" sz="1400" dirty="0">
                <a:latin typeface="Courier New" charset="0"/>
                <a:ea typeface="ＭＳ Ｐゴシック" charset="0"/>
              </a:rPr>
              <a:t>    . . .</a:t>
            </a:r>
          </a:p>
          <a:p>
            <a:pPr lvl="2"/>
            <a:r>
              <a:rPr lang="en-US" sz="1400" dirty="0">
                <a:latin typeface="Courier New" charset="0"/>
                <a:ea typeface="ＭＳ Ｐゴシック" charset="0"/>
              </a:rPr>
              <a:t>}</a:t>
            </a:r>
          </a:p>
        </p:txBody>
      </p:sp>
      <p:sp>
        <p:nvSpPr>
          <p:cNvPr id="4" name="Text Box 4">
            <a:extLst>
              <a:ext uri="{FF2B5EF4-FFF2-40B4-BE49-F238E27FC236}">
                <a16:creationId xmlns:a16="http://schemas.microsoft.com/office/drawing/2014/main" id="{A926C4B2-6601-CDA3-F988-4680711BA78C}"/>
              </a:ext>
            </a:extLst>
          </p:cNvPr>
          <p:cNvSpPr txBox="1">
            <a:spLocks noChangeArrowheads="1"/>
          </p:cNvSpPr>
          <p:nvPr/>
        </p:nvSpPr>
        <p:spPr bwMode="auto">
          <a:xfrm>
            <a:off x="5486400" y="4953000"/>
            <a:ext cx="3276600" cy="1781175"/>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pPr>
            <a:r>
              <a:rPr lang="en-US" sz="2000" dirty="0">
                <a:solidFill>
                  <a:schemeClr val="tx2"/>
                </a:solidFill>
                <a:latin typeface="Arial Narrow" charset="0"/>
              </a:rPr>
              <a:t>an interface is equivalent to an abstract class with only abstract methods</a:t>
            </a:r>
          </a:p>
          <a:p>
            <a:pPr>
              <a:spcBef>
                <a:spcPct val="50000"/>
              </a:spcBef>
            </a:pPr>
            <a:r>
              <a:rPr lang="en-US" sz="2000" dirty="0">
                <a:solidFill>
                  <a:schemeClr val="tx2"/>
                </a:solidFill>
                <a:latin typeface="Arial Narrow" charset="0"/>
              </a:rPr>
              <a:t>note: can't specify any fields, nor any private methods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A9187F4-1620-7046-82E3-5937179CE4DB}" type="slidenum">
              <a:rPr lang="en-US" sz="1400">
                <a:solidFill>
                  <a:srgbClr val="FF0033"/>
                </a:solidFill>
                <a:latin typeface="Arial Narrow" charset="0"/>
              </a:rPr>
              <a:pPr/>
              <a:t>25</a:t>
            </a:fld>
            <a:endParaRPr lang="en-US" sz="1400">
              <a:solidFill>
                <a:srgbClr val="FF0033"/>
              </a:solidFill>
              <a:latin typeface="Arial Narrow" charset="0"/>
            </a:endParaRPr>
          </a:p>
        </p:txBody>
      </p:sp>
      <p:sp>
        <p:nvSpPr>
          <p:cNvPr id="6451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Multiple interfaces</a:t>
            </a:r>
          </a:p>
        </p:txBody>
      </p:sp>
      <p:sp>
        <p:nvSpPr>
          <p:cNvPr id="64515" name="Rectangle 3"/>
          <p:cNvSpPr>
            <a:spLocks noGrp="1" noChangeArrowheads="1"/>
          </p:cNvSpPr>
          <p:nvPr>
            <p:ph type="body" idx="1"/>
          </p:nvPr>
        </p:nvSpPr>
        <p:spPr>
          <a:xfrm>
            <a:off x="685800" y="1219200"/>
            <a:ext cx="8702675" cy="1219200"/>
          </a:xfrm>
        </p:spPr>
        <p:txBody>
          <a:bodyPr/>
          <a:lstStyle/>
          <a:p>
            <a:pPr>
              <a:lnSpc>
                <a:spcPct val="90000"/>
              </a:lnSpc>
            </a:pPr>
            <a:r>
              <a:rPr lang="en-US">
                <a:latin typeface="Arial Narrow" charset="0"/>
                <a:ea typeface="ＭＳ Ｐゴシック" charset="0"/>
                <a:cs typeface="ＭＳ Ｐゴシック" charset="0"/>
              </a:rPr>
              <a:t>in Java, a class can implement more than one interface</a:t>
            </a:r>
          </a:p>
          <a:p>
            <a:pPr lvl="1">
              <a:lnSpc>
                <a:spcPct val="90000"/>
              </a:lnSpc>
              <a:buFont typeface="Wingdings" charset="0"/>
              <a:buNone/>
            </a:pPr>
            <a:r>
              <a:rPr lang="en-US">
                <a:latin typeface="Arial Narrow" charset="0"/>
                <a:ea typeface="ＭＳ Ｐゴシック" charset="0"/>
              </a:rPr>
              <a:t>e.g., ArrayList&lt;E&gt; implements List&lt;E&gt;, Collection&lt;E&gt;, Iterable&lt;E&gt;, …</a:t>
            </a:r>
          </a:p>
          <a:p>
            <a:pPr>
              <a:lnSpc>
                <a:spcPct val="90000"/>
              </a:lnSpc>
            </a:pPr>
            <a:r>
              <a:rPr lang="en-US">
                <a:latin typeface="Arial Narrow" charset="0"/>
                <a:ea typeface="ＭＳ Ｐゴシック" charset="0"/>
                <a:cs typeface="ＭＳ Ｐゴシック" charset="0"/>
              </a:rPr>
              <a:t>but can extend </a:t>
            </a:r>
            <a:r>
              <a:rPr lang="en-US" i="1">
                <a:latin typeface="Arial Narrow" charset="0"/>
                <a:ea typeface="ＭＳ Ｐゴシック" charset="0"/>
                <a:cs typeface="ＭＳ Ｐゴシック" charset="0"/>
              </a:rPr>
              <a:t>at most</a:t>
            </a:r>
            <a:r>
              <a:rPr lang="en-US">
                <a:latin typeface="Arial Narrow" charset="0"/>
                <a:ea typeface="ＭＳ Ｐゴシック" charset="0"/>
                <a:cs typeface="ＭＳ Ｐゴシック" charset="0"/>
              </a:rPr>
              <a:t> one parent class - </a:t>
            </a:r>
            <a:r>
              <a:rPr lang="en-US">
                <a:solidFill>
                  <a:srgbClr val="FF0033"/>
                </a:solidFill>
                <a:latin typeface="Arial Narrow" charset="0"/>
                <a:ea typeface="ＭＳ Ｐゴシック" charset="0"/>
                <a:cs typeface="ＭＳ Ｐゴシック" charset="0"/>
              </a:rPr>
              <a:t>WHY?</a:t>
            </a:r>
            <a:endParaRPr lang="en-US">
              <a:latin typeface="Arial Narrow" charset="0"/>
              <a:ea typeface="ＭＳ Ｐゴシック" charset="0"/>
              <a:cs typeface="ＭＳ Ｐゴシック" charset="0"/>
            </a:endParaRPr>
          </a:p>
        </p:txBody>
      </p:sp>
      <p:sp>
        <p:nvSpPr>
          <p:cNvPr id="244740" name="Rectangle 4"/>
          <p:cNvSpPr>
            <a:spLocks noChangeArrowheads="1"/>
          </p:cNvSpPr>
          <p:nvPr/>
        </p:nvSpPr>
        <p:spPr bwMode="auto">
          <a:xfrm>
            <a:off x="5105400" y="2819400"/>
            <a:ext cx="426720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pPr>
            <a:r>
              <a:rPr lang="en-US" dirty="0">
                <a:solidFill>
                  <a:schemeClr val="accent2"/>
                </a:solidFill>
                <a:latin typeface="Arial Narrow" charset="0"/>
              </a:rPr>
              <a:t>suppose a Hybrid class is defined that implements two interfaces</a:t>
            </a:r>
          </a:p>
          <a:p>
            <a:pPr marL="742950" lvl="1" indent="-285750">
              <a:spcBef>
                <a:spcPct val="20000"/>
              </a:spcBef>
              <a:buFont typeface="Wingdings" charset="0"/>
              <a:buChar char="§"/>
            </a:pPr>
            <a:r>
              <a:rPr lang="en-US" sz="2000" dirty="0">
                <a:latin typeface="Arial Narrow" charset="0"/>
              </a:rPr>
              <a:t>Hybrid must implement the union of the listed methods – OK!</a:t>
            </a:r>
          </a:p>
        </p:txBody>
      </p:sp>
      <p:grpSp>
        <p:nvGrpSpPr>
          <p:cNvPr id="2" name="Group 13" descr="Diagram showing parent classes Faculty and Staff connected to dervied class Hybrid."/>
          <p:cNvGrpSpPr>
            <a:grpSpLocks/>
          </p:cNvGrpSpPr>
          <p:nvPr/>
        </p:nvGrpSpPr>
        <p:grpSpPr bwMode="auto">
          <a:xfrm>
            <a:off x="762000" y="2895600"/>
            <a:ext cx="4191000" cy="1143000"/>
            <a:chOff x="1248" y="2112"/>
            <a:chExt cx="2640" cy="720"/>
          </a:xfrm>
        </p:grpSpPr>
        <p:sp>
          <p:nvSpPr>
            <p:cNvPr id="64519" name="Text Box 6"/>
            <p:cNvSpPr txBox="1">
              <a:spLocks noChangeArrowheads="1"/>
            </p:cNvSpPr>
            <p:nvPr/>
          </p:nvSpPr>
          <p:spPr bwMode="auto">
            <a:xfrm>
              <a:off x="2854" y="2112"/>
              <a:ext cx="1034" cy="25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000" dirty="0"/>
                <a:t>Staff</a:t>
              </a:r>
            </a:p>
          </p:txBody>
        </p:sp>
        <p:sp>
          <p:nvSpPr>
            <p:cNvPr id="64520" name="Text Box 7"/>
            <p:cNvSpPr txBox="1">
              <a:spLocks noChangeArrowheads="1"/>
            </p:cNvSpPr>
            <p:nvPr/>
          </p:nvSpPr>
          <p:spPr bwMode="auto">
            <a:xfrm>
              <a:off x="1248" y="2112"/>
              <a:ext cx="1034" cy="25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000"/>
                <a:t>Faculty</a:t>
              </a:r>
            </a:p>
          </p:txBody>
        </p:sp>
        <p:sp>
          <p:nvSpPr>
            <p:cNvPr id="64521" name="Text Box 8"/>
            <p:cNvSpPr txBox="1">
              <a:spLocks noChangeArrowheads="1"/>
            </p:cNvSpPr>
            <p:nvPr/>
          </p:nvSpPr>
          <p:spPr bwMode="auto">
            <a:xfrm>
              <a:off x="2219" y="2574"/>
              <a:ext cx="794" cy="258"/>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000" dirty="0"/>
                <a:t>Hybrid</a:t>
              </a:r>
            </a:p>
          </p:txBody>
        </p:sp>
        <p:cxnSp>
          <p:nvCxnSpPr>
            <p:cNvPr id="64522" name="AutoShape 9"/>
            <p:cNvCxnSpPr>
              <a:cxnSpLocks noChangeShapeType="1"/>
              <a:stCxn id="64520" idx="2"/>
              <a:endCxn id="64521" idx="0"/>
            </p:cNvCxnSpPr>
            <p:nvPr/>
          </p:nvCxnSpPr>
          <p:spPr bwMode="auto">
            <a:xfrm>
              <a:off x="1765" y="2370"/>
              <a:ext cx="851" cy="204"/>
            </a:xfrm>
            <a:prstGeom prst="straightConnector1">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cxnSp>
        <p:cxnSp>
          <p:nvCxnSpPr>
            <p:cNvPr id="64523" name="AutoShape 10"/>
            <p:cNvCxnSpPr>
              <a:cxnSpLocks noChangeShapeType="1"/>
              <a:stCxn id="64519" idx="2"/>
              <a:endCxn id="64521" idx="0"/>
            </p:cNvCxnSpPr>
            <p:nvPr/>
          </p:nvCxnSpPr>
          <p:spPr bwMode="auto">
            <a:xfrm flipH="1">
              <a:off x="2616" y="2370"/>
              <a:ext cx="755" cy="204"/>
            </a:xfrm>
            <a:prstGeom prst="straightConnector1">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cxnSp>
      </p:grpSp>
      <p:sp>
        <p:nvSpPr>
          <p:cNvPr id="244750" name="Rectangle 14"/>
          <p:cNvSpPr>
            <a:spLocks noChangeArrowheads="1"/>
          </p:cNvSpPr>
          <p:nvPr/>
        </p:nvSpPr>
        <p:spPr bwMode="auto">
          <a:xfrm>
            <a:off x="685800" y="4572000"/>
            <a:ext cx="8702675" cy="220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pPr>
            <a:r>
              <a:rPr lang="en-US" dirty="0">
                <a:solidFill>
                  <a:schemeClr val="accent2"/>
                </a:solidFill>
                <a:latin typeface="Arial Narrow" charset="0"/>
              </a:rPr>
              <a:t>but if inheritance were used, conflicts could occur</a:t>
            </a:r>
          </a:p>
          <a:p>
            <a:pPr marL="742950" lvl="1" indent="-285750">
              <a:spcBef>
                <a:spcPct val="20000"/>
              </a:spcBef>
              <a:buFont typeface="Wingdings" charset="0"/>
              <a:buChar char="§"/>
            </a:pPr>
            <a:r>
              <a:rPr lang="en-US" sz="2000" dirty="0">
                <a:latin typeface="Arial Narrow" charset="0"/>
              </a:rPr>
              <a:t>what if both parent classes had fields or methods with the same names?</a:t>
            </a:r>
          </a:p>
          <a:p>
            <a:pPr marL="742950" lvl="1" indent="-285750">
              <a:spcBef>
                <a:spcPct val="20000"/>
              </a:spcBef>
              <a:buFont typeface="Wingdings" charset="0"/>
              <a:buChar char="§"/>
            </a:pPr>
            <a:r>
              <a:rPr lang="en-US" sz="2000" dirty="0">
                <a:latin typeface="Arial Narrow" charset="0"/>
              </a:rPr>
              <a:t>e.g., would </a:t>
            </a:r>
            <a:r>
              <a:rPr lang="en-US" sz="1600" dirty="0" err="1">
                <a:latin typeface="Courier New" charset="0"/>
              </a:rPr>
              <a:t>super.getBenefits</a:t>
            </a:r>
            <a:r>
              <a:rPr lang="en-US" sz="1600" dirty="0">
                <a:latin typeface="Courier New" charset="0"/>
              </a:rPr>
              <a:t>()</a:t>
            </a:r>
            <a:r>
              <a:rPr lang="en-US" sz="2000" dirty="0">
                <a:latin typeface="Arial Narrow" charset="0"/>
              </a:rPr>
              <a:t> call the </a:t>
            </a:r>
            <a:r>
              <a:rPr lang="en-US" sz="1600" dirty="0">
                <a:latin typeface="Courier New" charset="0"/>
              </a:rPr>
              <a:t>Faculty</a:t>
            </a:r>
            <a:r>
              <a:rPr lang="en-US" sz="2000" dirty="0">
                <a:latin typeface="Arial Narrow" charset="0"/>
              </a:rPr>
              <a:t> or the </a:t>
            </a:r>
            <a:r>
              <a:rPr lang="en-US" sz="1600" dirty="0">
                <a:latin typeface="Courier New" charset="0"/>
              </a:rPr>
              <a:t>Staff</a:t>
            </a:r>
            <a:r>
              <a:rPr lang="en-US" sz="2000" dirty="0">
                <a:latin typeface="Arial Narrow" charset="0"/>
              </a:rPr>
              <a:t> version?</a:t>
            </a:r>
          </a:p>
          <a:p>
            <a:pPr marL="342900" indent="-342900">
              <a:spcBef>
                <a:spcPct val="20000"/>
              </a:spcBef>
            </a:pPr>
            <a:endParaRPr lang="en-US" sz="900" dirty="0">
              <a:solidFill>
                <a:schemeClr val="accent2"/>
              </a:solidFill>
              <a:latin typeface="Arial Narrow" charset="0"/>
            </a:endParaRPr>
          </a:p>
          <a:p>
            <a:pPr marL="342900" indent="-342900">
              <a:spcBef>
                <a:spcPct val="20000"/>
              </a:spcBef>
            </a:pPr>
            <a:r>
              <a:rPr lang="en-US" dirty="0">
                <a:solidFill>
                  <a:schemeClr val="accent2"/>
                </a:solidFill>
                <a:latin typeface="Arial Narrow" charset="0"/>
              </a:rPr>
              <a:t>C++ allows for multiple inheritance but user must disambiguate using ::   </a:t>
            </a:r>
          </a:p>
          <a:p>
            <a:pPr marL="742950" lvl="1" indent="-285750">
              <a:spcBef>
                <a:spcPct val="20000"/>
              </a:spcBef>
              <a:buFont typeface="Wingdings" charset="0"/>
              <a:buChar char="§"/>
            </a:pPr>
            <a:r>
              <a:rPr lang="en-US" sz="2000" dirty="0">
                <a:latin typeface="Arial Narrow" charset="0"/>
              </a:rPr>
              <a:t>Java simply disallows it as being too tricky &amp; not worth 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47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4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0" grpId="0"/>
      <p:bldP spid="24475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5B94EA9-5144-F846-8301-E84E4CB71E1E}" type="slidenum">
              <a:rPr lang="en-US" sz="1400">
                <a:solidFill>
                  <a:srgbClr val="FF0033"/>
                </a:solidFill>
                <a:latin typeface="Arial Narrow" charset="0"/>
              </a:rPr>
              <a:pPr/>
              <a:t>26</a:t>
            </a:fld>
            <a:endParaRPr lang="en-US" sz="1400">
              <a:solidFill>
                <a:srgbClr val="FF0033"/>
              </a:solidFill>
              <a:latin typeface="Arial Narrow" charset="0"/>
            </a:endParaRPr>
          </a:p>
        </p:txBody>
      </p:sp>
      <p:sp>
        <p:nvSpPr>
          <p:cNvPr id="6553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Non-OO programming in Java</a:t>
            </a:r>
          </a:p>
        </p:txBody>
      </p:sp>
      <p:sp>
        <p:nvSpPr>
          <p:cNvPr id="65539" name="Rectangle 3"/>
          <p:cNvSpPr>
            <a:spLocks noGrp="1" noChangeArrowheads="1"/>
          </p:cNvSpPr>
          <p:nvPr>
            <p:ph type="body" idx="1"/>
          </p:nvPr>
        </p:nvSpPr>
        <p:spPr>
          <a:xfrm>
            <a:off x="3429000" y="1752600"/>
            <a:ext cx="5867400" cy="4114800"/>
          </a:xfrm>
          <a:ln>
            <a:solidFill>
              <a:schemeClr val="tx1"/>
            </a:solidFill>
            <a:miter lim="800000"/>
            <a:headEnd/>
            <a:tailEnd/>
          </a:ln>
        </p:spPr>
        <p:txBody>
          <a:bodyPr/>
          <a:lstStyle/>
          <a:p>
            <a:pPr>
              <a:lnSpc>
                <a:spcPct val="80000"/>
              </a:lnSpc>
            </a:pPr>
            <a:r>
              <a:rPr lang="en-US" sz="1200" dirty="0">
                <a:solidFill>
                  <a:schemeClr val="tx1"/>
                </a:solidFill>
                <a:latin typeface="Courier New" charset="0"/>
                <a:ea typeface="ＭＳ Ｐゴシック" charset="0"/>
                <a:cs typeface="Times New Roman" charset="0"/>
              </a:rPr>
              <a:t>/**</a:t>
            </a:r>
          </a:p>
          <a:p>
            <a:pPr>
              <a:lnSpc>
                <a:spcPct val="80000"/>
              </a:lnSpc>
            </a:pPr>
            <a:r>
              <a:rPr lang="en-US" sz="1200" dirty="0">
                <a:solidFill>
                  <a:schemeClr val="tx1"/>
                </a:solidFill>
                <a:latin typeface="Courier New" charset="0"/>
                <a:ea typeface="ＭＳ Ｐゴシック" charset="0"/>
                <a:cs typeface="Times New Roman" charset="0"/>
              </a:rPr>
              <a:t> *  Simple program that prints a table of temperatures</a:t>
            </a:r>
          </a:p>
          <a:p>
            <a:pPr>
              <a:lnSpc>
                <a:spcPct val="80000"/>
              </a:lnSpc>
            </a:pPr>
            <a:r>
              <a:rPr lang="en-US" sz="1200" dirty="0">
                <a:solidFill>
                  <a:schemeClr val="tx1"/>
                </a:solidFill>
                <a:latin typeface="Courier New" charset="0"/>
                <a:ea typeface="ＭＳ Ｐゴシック" charset="0"/>
                <a:cs typeface="Times New Roman" charset="0"/>
              </a:rPr>
              <a:t> *  @author     Dave Reed</a:t>
            </a:r>
          </a:p>
          <a:p>
            <a:pPr>
              <a:lnSpc>
                <a:spcPct val="80000"/>
              </a:lnSpc>
            </a:pPr>
            <a:r>
              <a:rPr lang="en-US" sz="1200" dirty="0">
                <a:solidFill>
                  <a:schemeClr val="tx1"/>
                </a:solidFill>
                <a:latin typeface="Courier New" charset="0"/>
                <a:ea typeface="ＭＳ Ｐゴシック" charset="0"/>
                <a:cs typeface="Times New Roman" charset="0"/>
              </a:rPr>
              <a:t> */</a:t>
            </a:r>
          </a:p>
          <a:p>
            <a:pPr>
              <a:lnSpc>
                <a:spcPct val="80000"/>
              </a:lnSpc>
            </a:pPr>
            <a:r>
              <a:rPr lang="en-US" sz="1200" dirty="0">
                <a:solidFill>
                  <a:schemeClr val="tx1"/>
                </a:solidFill>
                <a:latin typeface="Courier New" charset="0"/>
                <a:ea typeface="ＭＳ Ｐゴシック" charset="0"/>
                <a:cs typeface="Times New Roman" charset="0"/>
              </a:rPr>
              <a:t>public class Temperatures {</a:t>
            </a:r>
          </a:p>
          <a:p>
            <a:pPr>
              <a:lnSpc>
                <a:spcPct val="80000"/>
              </a:lnSpc>
            </a:pPr>
            <a:r>
              <a:rPr lang="en-US" sz="1200" dirty="0">
                <a:solidFill>
                  <a:schemeClr val="tx1"/>
                </a:solidFill>
                <a:latin typeface="Courier New" charset="0"/>
                <a:ea typeface="ＭＳ Ｐゴシック" charset="0"/>
                <a:cs typeface="Times New Roman" charset="0"/>
              </a:rPr>
              <a:t>  public static void main(String[] </a:t>
            </a:r>
            <a:r>
              <a:rPr lang="en-US" sz="1200" dirty="0" err="1">
                <a:solidFill>
                  <a:schemeClr val="tx1"/>
                </a:solidFill>
                <a:latin typeface="Courier New" charset="0"/>
                <a:ea typeface="ＭＳ Ｐゴシック" charset="0"/>
                <a:cs typeface="Times New Roman" charset="0"/>
              </a:rPr>
              <a:t>args</a:t>
            </a:r>
            <a:r>
              <a:rPr lang="en-US" sz="1200" dirty="0">
                <a:solidFill>
                  <a:schemeClr val="tx1"/>
                </a:solidFill>
                <a:latin typeface="Courier New" charset="0"/>
                <a:ea typeface="ＭＳ Ｐゴシック" charset="0"/>
                <a:cs typeface="Times New Roman" charset="0"/>
              </a:rPr>
              <a:t>) {</a:t>
            </a:r>
          </a:p>
          <a:p>
            <a:pPr>
              <a:lnSpc>
                <a:spcPct val="80000"/>
              </a:lnSpc>
            </a:pPr>
            <a:r>
              <a:rPr lang="en-US" sz="1200" dirty="0">
                <a:solidFill>
                  <a:schemeClr val="tx1"/>
                </a:solidFill>
                <a:latin typeface="Courier New" charset="0"/>
                <a:ea typeface="ＭＳ Ｐゴシック" charset="0"/>
                <a:cs typeface="Times New Roman" charset="0"/>
              </a:rPr>
              <a:t>    </a:t>
            </a:r>
            <a:r>
              <a:rPr lang="en-US" sz="1200" dirty="0" err="1">
                <a:solidFill>
                  <a:schemeClr val="tx1"/>
                </a:solidFill>
                <a:latin typeface="Courier New" charset="0"/>
                <a:ea typeface="ＭＳ Ｐゴシック" charset="0"/>
                <a:cs typeface="Times New Roman" charset="0"/>
              </a:rPr>
              <a:t>printHeading</a:t>
            </a:r>
            <a:r>
              <a:rPr lang="en-US" sz="1200" dirty="0">
                <a:solidFill>
                  <a:schemeClr val="tx1"/>
                </a:solidFill>
                <a:latin typeface="Courier New" charset="0"/>
                <a:ea typeface="ＭＳ Ｐゴシック" charset="0"/>
                <a:cs typeface="Times New Roman" charset="0"/>
              </a:rPr>
              <a:t>();</a:t>
            </a:r>
          </a:p>
          <a:p>
            <a:pPr>
              <a:lnSpc>
                <a:spcPct val="80000"/>
              </a:lnSpc>
            </a:pPr>
            <a:r>
              <a:rPr lang="en-US" sz="1200" dirty="0">
                <a:solidFill>
                  <a:schemeClr val="tx1"/>
                </a:solidFill>
                <a:latin typeface="Courier New" charset="0"/>
                <a:ea typeface="ＭＳ Ｐゴシック" charset="0"/>
                <a:cs typeface="Times New Roman" charset="0"/>
              </a:rPr>
              <a:t>    for (double </a:t>
            </a:r>
            <a:r>
              <a:rPr lang="en-US" sz="1200" dirty="0" err="1">
                <a:solidFill>
                  <a:schemeClr val="tx1"/>
                </a:solidFill>
                <a:latin typeface="Courier New" charset="0"/>
                <a:ea typeface="ＭＳ Ｐゴシック" charset="0"/>
                <a:cs typeface="Times New Roman" charset="0"/>
              </a:rPr>
              <a:t>fahr</a:t>
            </a:r>
            <a:r>
              <a:rPr lang="en-US" sz="1200" dirty="0">
                <a:solidFill>
                  <a:schemeClr val="tx1"/>
                </a:solidFill>
                <a:latin typeface="Courier New" charset="0"/>
                <a:ea typeface="ＭＳ Ｐゴシック" charset="0"/>
                <a:cs typeface="Times New Roman" charset="0"/>
              </a:rPr>
              <a:t> = 0.0; </a:t>
            </a:r>
            <a:r>
              <a:rPr lang="en-US" sz="1200" dirty="0" err="1">
                <a:solidFill>
                  <a:schemeClr val="tx1"/>
                </a:solidFill>
                <a:latin typeface="Courier New" charset="0"/>
                <a:ea typeface="ＭＳ Ｐゴシック" charset="0"/>
                <a:cs typeface="Times New Roman" charset="0"/>
              </a:rPr>
              <a:t>fahr</a:t>
            </a:r>
            <a:r>
              <a:rPr lang="en-US" sz="1200" dirty="0">
                <a:solidFill>
                  <a:schemeClr val="tx1"/>
                </a:solidFill>
                <a:latin typeface="Courier New" charset="0"/>
                <a:ea typeface="ＭＳ Ｐゴシック" charset="0"/>
                <a:cs typeface="Times New Roman" charset="0"/>
              </a:rPr>
              <a:t> &lt;= 100.0; </a:t>
            </a:r>
            <a:r>
              <a:rPr lang="en-US" sz="1200" dirty="0" err="1">
                <a:solidFill>
                  <a:schemeClr val="tx1"/>
                </a:solidFill>
                <a:latin typeface="Courier New" charset="0"/>
                <a:ea typeface="ＭＳ Ｐゴシック" charset="0"/>
                <a:cs typeface="Times New Roman" charset="0"/>
              </a:rPr>
              <a:t>fahr</a:t>
            </a:r>
            <a:r>
              <a:rPr lang="en-US" sz="1200" dirty="0">
                <a:solidFill>
                  <a:schemeClr val="tx1"/>
                </a:solidFill>
                <a:latin typeface="Courier New" charset="0"/>
                <a:ea typeface="ＭＳ Ｐゴシック" charset="0"/>
                <a:cs typeface="Times New Roman" charset="0"/>
              </a:rPr>
              <a:t> += 5.0) {</a:t>
            </a:r>
          </a:p>
          <a:p>
            <a:pPr>
              <a:lnSpc>
                <a:spcPct val="80000"/>
              </a:lnSpc>
            </a:pPr>
            <a:r>
              <a:rPr lang="en-US" sz="1200" dirty="0">
                <a:solidFill>
                  <a:schemeClr val="tx1"/>
                </a:solidFill>
                <a:latin typeface="Courier New" charset="0"/>
                <a:ea typeface="ＭＳ Ｐゴシック" charset="0"/>
                <a:cs typeface="Times New Roman" charset="0"/>
              </a:rPr>
              <a:t>      double </a:t>
            </a:r>
            <a:r>
              <a:rPr lang="en-US" sz="1200" dirty="0" err="1">
                <a:solidFill>
                  <a:schemeClr val="tx1"/>
                </a:solidFill>
                <a:latin typeface="Courier New" charset="0"/>
                <a:ea typeface="ＭＳ Ｐゴシック" charset="0"/>
                <a:cs typeface="Times New Roman" charset="0"/>
              </a:rPr>
              <a:t>celsius</a:t>
            </a:r>
            <a:r>
              <a:rPr lang="en-US" sz="1200" dirty="0">
                <a:solidFill>
                  <a:schemeClr val="tx1"/>
                </a:solidFill>
                <a:latin typeface="Courier New" charset="0"/>
                <a:ea typeface="ＭＳ Ｐゴシック" charset="0"/>
                <a:cs typeface="Times New Roman" charset="0"/>
              </a:rPr>
              <a:t> = </a:t>
            </a:r>
            <a:r>
              <a:rPr lang="en-US" sz="1200" dirty="0" err="1">
                <a:solidFill>
                  <a:schemeClr val="tx1"/>
                </a:solidFill>
                <a:latin typeface="Courier New" charset="0"/>
                <a:ea typeface="ＭＳ Ｐゴシック" charset="0"/>
                <a:cs typeface="Times New Roman" charset="0"/>
              </a:rPr>
              <a:t>fahrToCelsius</a:t>
            </a:r>
            <a:r>
              <a:rPr lang="en-US" sz="1200" dirty="0">
                <a:solidFill>
                  <a:schemeClr val="tx1"/>
                </a:solidFill>
                <a:latin typeface="Courier New" charset="0"/>
                <a:ea typeface="ＭＳ Ｐゴシック" charset="0"/>
                <a:cs typeface="Times New Roman" charset="0"/>
              </a:rPr>
              <a:t>(</a:t>
            </a:r>
            <a:r>
              <a:rPr lang="en-US" sz="1200" dirty="0" err="1">
                <a:solidFill>
                  <a:schemeClr val="tx1"/>
                </a:solidFill>
                <a:latin typeface="Courier New" charset="0"/>
                <a:ea typeface="ＭＳ Ｐゴシック" charset="0"/>
                <a:cs typeface="Times New Roman" charset="0"/>
              </a:rPr>
              <a:t>fahr</a:t>
            </a:r>
            <a:r>
              <a:rPr lang="en-US" sz="1200" dirty="0">
                <a:solidFill>
                  <a:schemeClr val="tx1"/>
                </a:solidFill>
                <a:latin typeface="Courier New" charset="0"/>
                <a:ea typeface="ＭＳ Ｐゴシック" charset="0"/>
                <a:cs typeface="Times New Roman" charset="0"/>
              </a:rPr>
              <a:t>);</a:t>
            </a:r>
          </a:p>
          <a:p>
            <a:pPr>
              <a:lnSpc>
                <a:spcPct val="80000"/>
              </a:lnSpc>
            </a:pPr>
            <a:r>
              <a:rPr lang="en-US" sz="1200" dirty="0">
                <a:solidFill>
                  <a:schemeClr val="tx1"/>
                </a:solidFill>
                <a:latin typeface="Courier New" charset="0"/>
                <a:ea typeface="ＭＳ Ｐゴシック" charset="0"/>
                <a:cs typeface="Times New Roman" charset="0"/>
              </a:rPr>
              <a:t>      </a:t>
            </a:r>
            <a:r>
              <a:rPr lang="en-US" sz="1200" dirty="0" err="1">
                <a:solidFill>
                  <a:schemeClr val="tx1"/>
                </a:solidFill>
                <a:latin typeface="Courier New" charset="0"/>
                <a:ea typeface="ＭＳ Ｐゴシック" charset="0"/>
                <a:cs typeface="Times New Roman" charset="0"/>
              </a:rPr>
              <a:t>System.out.println</a:t>
            </a:r>
            <a:r>
              <a:rPr lang="en-US" sz="1200" dirty="0">
                <a:solidFill>
                  <a:schemeClr val="tx1"/>
                </a:solidFill>
                <a:latin typeface="Courier New" charset="0"/>
                <a:ea typeface="ＭＳ Ｐゴシック" charset="0"/>
                <a:cs typeface="Times New Roman" charset="0"/>
              </a:rPr>
              <a:t>(</a:t>
            </a:r>
            <a:r>
              <a:rPr lang="en-US" sz="1200" dirty="0" err="1">
                <a:solidFill>
                  <a:schemeClr val="tx1"/>
                </a:solidFill>
                <a:latin typeface="Courier New" charset="0"/>
                <a:ea typeface="ＭＳ Ｐゴシック" charset="0"/>
                <a:cs typeface="Times New Roman" charset="0"/>
              </a:rPr>
              <a:t>fahr</a:t>
            </a:r>
            <a:r>
              <a:rPr lang="en-US" sz="1200" dirty="0">
                <a:solidFill>
                  <a:schemeClr val="tx1"/>
                </a:solidFill>
                <a:latin typeface="Courier New" charset="0"/>
                <a:ea typeface="ＭＳ Ｐゴシック" charset="0"/>
                <a:cs typeface="Times New Roman" charset="0"/>
              </a:rPr>
              <a:t> + "\t\t" + </a:t>
            </a:r>
            <a:r>
              <a:rPr lang="en-US" sz="1200" dirty="0" err="1">
                <a:solidFill>
                  <a:schemeClr val="tx1"/>
                </a:solidFill>
                <a:latin typeface="Courier New" charset="0"/>
                <a:ea typeface="ＭＳ Ｐゴシック" charset="0"/>
                <a:cs typeface="Times New Roman" charset="0"/>
              </a:rPr>
              <a:t>celsius</a:t>
            </a:r>
            <a:r>
              <a:rPr lang="en-US" sz="1200" dirty="0">
                <a:solidFill>
                  <a:schemeClr val="tx1"/>
                </a:solidFill>
                <a:latin typeface="Courier New" charset="0"/>
                <a:ea typeface="ＭＳ Ｐゴシック" charset="0"/>
                <a:cs typeface="Times New Roman" charset="0"/>
              </a:rPr>
              <a:t>);</a:t>
            </a:r>
          </a:p>
          <a:p>
            <a:pPr>
              <a:lnSpc>
                <a:spcPct val="80000"/>
              </a:lnSpc>
            </a:pPr>
            <a:r>
              <a:rPr lang="en-US" sz="1200" dirty="0">
                <a:solidFill>
                  <a:schemeClr val="tx1"/>
                </a:solidFill>
                <a:latin typeface="Courier New" charset="0"/>
                <a:ea typeface="ＭＳ Ｐゴシック" charset="0"/>
                <a:cs typeface="Times New Roman" charset="0"/>
              </a:rPr>
              <a:t>    }</a:t>
            </a:r>
          </a:p>
          <a:p>
            <a:pPr>
              <a:lnSpc>
                <a:spcPct val="80000"/>
              </a:lnSpc>
            </a:pPr>
            <a:r>
              <a:rPr lang="en-US" sz="1200" dirty="0">
                <a:solidFill>
                  <a:schemeClr val="tx1"/>
                </a:solidFill>
                <a:latin typeface="Courier New" charset="0"/>
                <a:ea typeface="ＭＳ Ｐゴシック" charset="0"/>
                <a:cs typeface="Times New Roman" charset="0"/>
              </a:rPr>
              <a:t>  }</a:t>
            </a:r>
          </a:p>
          <a:p>
            <a:pPr>
              <a:lnSpc>
                <a:spcPct val="80000"/>
              </a:lnSpc>
            </a:pPr>
            <a:endParaRPr lang="en-US" sz="1200" dirty="0">
              <a:solidFill>
                <a:schemeClr val="tx1"/>
              </a:solidFill>
              <a:latin typeface="Courier New" charset="0"/>
              <a:ea typeface="ＭＳ Ｐゴシック" charset="0"/>
              <a:cs typeface="Times New Roman" charset="0"/>
            </a:endParaRPr>
          </a:p>
          <a:p>
            <a:pPr>
              <a:lnSpc>
                <a:spcPct val="80000"/>
              </a:lnSpc>
            </a:pPr>
            <a:r>
              <a:rPr lang="en-US" sz="1200" dirty="0">
                <a:solidFill>
                  <a:schemeClr val="tx1"/>
                </a:solidFill>
                <a:latin typeface="Courier New" charset="0"/>
                <a:ea typeface="ＭＳ Ｐゴシック" charset="0"/>
                <a:cs typeface="Times New Roman" charset="0"/>
              </a:rPr>
              <a:t>  private static void </a:t>
            </a:r>
            <a:r>
              <a:rPr lang="en-US" sz="1200" dirty="0" err="1">
                <a:solidFill>
                  <a:schemeClr val="tx1"/>
                </a:solidFill>
                <a:latin typeface="Courier New" charset="0"/>
                <a:ea typeface="ＭＳ Ｐゴシック" charset="0"/>
                <a:cs typeface="Times New Roman" charset="0"/>
              </a:rPr>
              <a:t>printHeading</a:t>
            </a:r>
            <a:r>
              <a:rPr lang="en-US" sz="1200" dirty="0">
                <a:solidFill>
                  <a:schemeClr val="tx1"/>
                </a:solidFill>
                <a:latin typeface="Courier New" charset="0"/>
                <a:ea typeface="ＭＳ Ｐゴシック" charset="0"/>
                <a:cs typeface="Times New Roman" charset="0"/>
              </a:rPr>
              <a:t>() {</a:t>
            </a:r>
          </a:p>
          <a:p>
            <a:pPr>
              <a:lnSpc>
                <a:spcPct val="80000"/>
              </a:lnSpc>
            </a:pPr>
            <a:r>
              <a:rPr lang="en-US" sz="1200" dirty="0">
                <a:solidFill>
                  <a:schemeClr val="tx1"/>
                </a:solidFill>
                <a:latin typeface="Courier New" charset="0"/>
                <a:ea typeface="ＭＳ Ｐゴシック" charset="0"/>
                <a:cs typeface="Times New Roman" charset="0"/>
              </a:rPr>
              <a:t>    </a:t>
            </a:r>
            <a:r>
              <a:rPr lang="en-US" sz="1200" dirty="0" err="1">
                <a:solidFill>
                  <a:schemeClr val="tx1"/>
                </a:solidFill>
                <a:latin typeface="Courier New" charset="0"/>
                <a:ea typeface="ＭＳ Ｐゴシック" charset="0"/>
                <a:cs typeface="Times New Roman" charset="0"/>
              </a:rPr>
              <a:t>System.out.println</a:t>
            </a:r>
            <a:r>
              <a:rPr lang="en-US" sz="1200" dirty="0">
                <a:solidFill>
                  <a:schemeClr val="tx1"/>
                </a:solidFill>
                <a:latin typeface="Courier New" charset="0"/>
                <a:ea typeface="ＭＳ Ｐゴシック" charset="0"/>
                <a:cs typeface="Times New Roman" charset="0"/>
              </a:rPr>
              <a:t>("Fahr\t\</a:t>
            </a:r>
            <a:r>
              <a:rPr lang="en-US" sz="1200" dirty="0" err="1">
                <a:solidFill>
                  <a:schemeClr val="tx1"/>
                </a:solidFill>
                <a:latin typeface="Courier New" charset="0"/>
                <a:ea typeface="ＭＳ Ｐゴシック" charset="0"/>
                <a:cs typeface="Times New Roman" charset="0"/>
              </a:rPr>
              <a:t>tCelsius</a:t>
            </a:r>
            <a:r>
              <a:rPr lang="en-US" sz="1200" dirty="0">
                <a:solidFill>
                  <a:schemeClr val="tx1"/>
                </a:solidFill>
                <a:latin typeface="Courier New" charset="0"/>
                <a:ea typeface="ＭＳ Ｐゴシック" charset="0"/>
                <a:cs typeface="Times New Roman" charset="0"/>
              </a:rPr>
              <a:t>");</a:t>
            </a:r>
          </a:p>
          <a:p>
            <a:pPr>
              <a:lnSpc>
                <a:spcPct val="80000"/>
              </a:lnSpc>
            </a:pPr>
            <a:r>
              <a:rPr lang="en-US" sz="1200" dirty="0">
                <a:solidFill>
                  <a:schemeClr val="tx1"/>
                </a:solidFill>
                <a:latin typeface="Courier New" charset="0"/>
                <a:ea typeface="ＭＳ Ｐゴシック" charset="0"/>
                <a:cs typeface="Times New Roman" charset="0"/>
              </a:rPr>
              <a:t>    </a:t>
            </a:r>
            <a:r>
              <a:rPr lang="en-US" sz="1200" dirty="0" err="1">
                <a:solidFill>
                  <a:schemeClr val="tx1"/>
                </a:solidFill>
                <a:latin typeface="Courier New" charset="0"/>
                <a:ea typeface="ＭＳ Ｐゴシック" charset="0"/>
                <a:cs typeface="Times New Roman" charset="0"/>
              </a:rPr>
              <a:t>System.out.println</a:t>
            </a:r>
            <a:r>
              <a:rPr lang="en-US" sz="1200" dirty="0">
                <a:solidFill>
                  <a:schemeClr val="tx1"/>
                </a:solidFill>
                <a:latin typeface="Courier New" charset="0"/>
                <a:ea typeface="ＭＳ Ｐゴシック" charset="0"/>
                <a:cs typeface="Times New Roman" charset="0"/>
              </a:rPr>
              <a:t>("----\t\t-------");</a:t>
            </a:r>
          </a:p>
          <a:p>
            <a:pPr>
              <a:lnSpc>
                <a:spcPct val="80000"/>
              </a:lnSpc>
            </a:pPr>
            <a:r>
              <a:rPr lang="en-US" sz="1200" dirty="0">
                <a:solidFill>
                  <a:schemeClr val="tx1"/>
                </a:solidFill>
                <a:latin typeface="Courier New" charset="0"/>
                <a:ea typeface="ＭＳ Ｐゴシック" charset="0"/>
                <a:cs typeface="Times New Roman" charset="0"/>
              </a:rPr>
              <a:t>  }</a:t>
            </a:r>
          </a:p>
          <a:p>
            <a:pPr>
              <a:lnSpc>
                <a:spcPct val="80000"/>
              </a:lnSpc>
            </a:pPr>
            <a:endParaRPr lang="en-US" sz="1200" dirty="0">
              <a:solidFill>
                <a:schemeClr val="tx1"/>
              </a:solidFill>
              <a:latin typeface="Courier New" charset="0"/>
              <a:ea typeface="ＭＳ Ｐゴシック" charset="0"/>
              <a:cs typeface="Times New Roman" charset="0"/>
            </a:endParaRPr>
          </a:p>
          <a:p>
            <a:pPr>
              <a:lnSpc>
                <a:spcPct val="80000"/>
              </a:lnSpc>
            </a:pPr>
            <a:r>
              <a:rPr lang="en-US" sz="1200" dirty="0">
                <a:solidFill>
                  <a:schemeClr val="tx1"/>
                </a:solidFill>
                <a:latin typeface="Courier New" charset="0"/>
                <a:ea typeface="ＭＳ Ｐゴシック" charset="0"/>
                <a:cs typeface="Times New Roman" charset="0"/>
              </a:rPr>
              <a:t>  private static double </a:t>
            </a:r>
            <a:r>
              <a:rPr lang="en-US" sz="1200" dirty="0" err="1">
                <a:solidFill>
                  <a:schemeClr val="tx1"/>
                </a:solidFill>
                <a:latin typeface="Courier New" charset="0"/>
                <a:ea typeface="ＭＳ Ｐゴシック" charset="0"/>
                <a:cs typeface="Times New Roman" charset="0"/>
              </a:rPr>
              <a:t>fahrToCelsius</a:t>
            </a:r>
            <a:r>
              <a:rPr lang="en-US" sz="1200" dirty="0">
                <a:solidFill>
                  <a:schemeClr val="tx1"/>
                </a:solidFill>
                <a:latin typeface="Courier New" charset="0"/>
                <a:ea typeface="ＭＳ Ｐゴシック" charset="0"/>
                <a:cs typeface="Times New Roman" charset="0"/>
              </a:rPr>
              <a:t>(double temp) {</a:t>
            </a:r>
          </a:p>
          <a:p>
            <a:pPr>
              <a:lnSpc>
                <a:spcPct val="80000"/>
              </a:lnSpc>
            </a:pPr>
            <a:r>
              <a:rPr lang="en-US" sz="1200" dirty="0">
                <a:solidFill>
                  <a:schemeClr val="tx1"/>
                </a:solidFill>
                <a:latin typeface="Courier New" charset="0"/>
                <a:ea typeface="ＭＳ Ｐゴシック" charset="0"/>
                <a:cs typeface="Times New Roman" charset="0"/>
              </a:rPr>
              <a:t>    return 5.0*(temp-32.0)/9.0;</a:t>
            </a:r>
          </a:p>
          <a:p>
            <a:pPr>
              <a:lnSpc>
                <a:spcPct val="80000"/>
              </a:lnSpc>
            </a:pPr>
            <a:r>
              <a:rPr lang="en-US" sz="1200" dirty="0">
                <a:solidFill>
                  <a:schemeClr val="tx1"/>
                </a:solidFill>
                <a:latin typeface="Courier New" charset="0"/>
                <a:ea typeface="ＭＳ Ｐゴシック" charset="0"/>
                <a:cs typeface="Times New Roman" charset="0"/>
              </a:rPr>
              <a:t>  }</a:t>
            </a:r>
          </a:p>
          <a:p>
            <a:pPr>
              <a:lnSpc>
                <a:spcPct val="80000"/>
              </a:lnSpc>
            </a:pPr>
            <a:r>
              <a:rPr lang="en-US" sz="1200" dirty="0">
                <a:solidFill>
                  <a:schemeClr val="tx1"/>
                </a:solidFill>
                <a:latin typeface="Courier New" charset="0"/>
                <a:ea typeface="ＭＳ Ｐゴシック" charset="0"/>
                <a:cs typeface="Times New Roman" charset="0"/>
              </a:rPr>
              <a:t>}</a:t>
            </a:r>
          </a:p>
        </p:txBody>
      </p:sp>
      <p:sp>
        <p:nvSpPr>
          <p:cNvPr id="65540" name="Rectangle 13"/>
          <p:cNvSpPr>
            <a:spLocks noChangeArrowheads="1"/>
          </p:cNvSpPr>
          <p:nvPr/>
        </p:nvSpPr>
        <p:spPr bwMode="auto">
          <a:xfrm>
            <a:off x="457200" y="1524000"/>
            <a:ext cx="28956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9525" indent="7938">
              <a:spcBef>
                <a:spcPct val="10000"/>
              </a:spcBef>
              <a:tabLst>
                <a:tab pos="231775" algn="l"/>
              </a:tabLst>
            </a:pPr>
            <a:r>
              <a:rPr lang="en-US" dirty="0">
                <a:solidFill>
                  <a:schemeClr val="accent2"/>
                </a:solidFill>
                <a:latin typeface="Arial Narrow" charset="0"/>
              </a:rPr>
              <a:t>despite its claims as a pure OOP language, you can write non-OO code same as C++</a:t>
            </a:r>
          </a:p>
          <a:p>
            <a:pPr marL="409575" lvl="1" indent="-277813">
              <a:spcBef>
                <a:spcPct val="10000"/>
              </a:spcBef>
              <a:buFont typeface="Wingdings" charset="0"/>
              <a:buChar char="§"/>
              <a:tabLst>
                <a:tab pos="231775" algn="l"/>
              </a:tabLst>
            </a:pPr>
            <a:r>
              <a:rPr lang="en-US" sz="2000" dirty="0">
                <a:latin typeface="Arial Narrow" charset="0"/>
                <a:sym typeface="Wingdings" charset="0"/>
              </a:rPr>
              <a:t>static methods can call other static methods</a:t>
            </a:r>
          </a:p>
          <a:p>
            <a:pPr marL="131762" lvl="1">
              <a:spcBef>
                <a:spcPct val="10000"/>
              </a:spcBef>
              <a:tabLst>
                <a:tab pos="231775" algn="l"/>
              </a:tabLst>
            </a:pPr>
            <a:endParaRPr lang="en-US" sz="2000" dirty="0">
              <a:latin typeface="Arial Narrow" charset="0"/>
              <a:sym typeface="Wingdings" charset="0"/>
            </a:endParaRPr>
          </a:p>
          <a:p>
            <a:pPr marL="9525" indent="7938">
              <a:spcBef>
                <a:spcPct val="10000"/>
              </a:spcBef>
              <a:tabLst>
                <a:tab pos="231775" algn="l"/>
              </a:tabLst>
            </a:pPr>
            <a:r>
              <a:rPr lang="en-US" dirty="0">
                <a:solidFill>
                  <a:schemeClr val="accent2"/>
                </a:solidFill>
                <a:latin typeface="Arial Narrow" charset="0"/>
                <a:sym typeface="Wingdings" charset="0"/>
              </a:rPr>
              <a:t>in general, OO design leads to more reliable &amp; maintainable code</a:t>
            </a:r>
          </a:p>
        </p:txBody>
      </p:sp>
      <p:sp>
        <p:nvSpPr>
          <p:cNvPr id="2" name="TextBox 1">
            <a:extLst>
              <a:ext uri="{FF2B5EF4-FFF2-40B4-BE49-F238E27FC236}">
                <a16:creationId xmlns:a16="http://schemas.microsoft.com/office/drawing/2014/main" id="{06227ED9-D6B1-3BE0-C578-859EE06B7CC2}"/>
              </a:ext>
            </a:extLst>
          </p:cNvPr>
          <p:cNvSpPr txBox="1"/>
          <p:nvPr/>
        </p:nvSpPr>
        <p:spPr>
          <a:xfrm>
            <a:off x="800100" y="6019800"/>
            <a:ext cx="8077200" cy="707886"/>
          </a:xfrm>
          <a:prstGeom prst="rect">
            <a:avLst/>
          </a:prstGeom>
          <a:noFill/>
          <a:ln>
            <a:solidFill>
              <a:schemeClr val="tx2"/>
            </a:solidFill>
          </a:ln>
        </p:spPr>
        <p:txBody>
          <a:bodyPr wrap="square" rtlCol="0">
            <a:spAutoFit/>
          </a:bodyPr>
          <a:lstStyle/>
          <a:p>
            <a:r>
              <a:rPr lang="en-US" sz="2000" dirty="0">
                <a:solidFill>
                  <a:schemeClr val="tx2"/>
                </a:solidFill>
                <a:latin typeface="+mj-lt"/>
              </a:rPr>
              <a:t>Java 8 (2014) added many functional features to the language</a:t>
            </a:r>
          </a:p>
          <a:p>
            <a:pPr marL="465138" lvl="1" indent="-220663">
              <a:buFont typeface="Arial" panose="020B0604020202020204" pitchFamily="34" charset="0"/>
              <a:buChar char="•"/>
            </a:pPr>
            <a:r>
              <a:rPr lang="en-US" sz="2000" dirty="0">
                <a:solidFill>
                  <a:schemeClr val="tx2"/>
                </a:solidFill>
                <a:latin typeface="+mj-lt"/>
              </a:rPr>
              <a:t> rather than study those, we will next explore a fully functional language: Clojure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7DF28C7-5853-E047-B614-448C5C7D2186}" type="slidenum">
              <a:rPr lang="en-US" sz="1400">
                <a:solidFill>
                  <a:srgbClr val="FF0033"/>
                </a:solidFill>
                <a:latin typeface="Arial Narrow" charset="0"/>
              </a:rPr>
              <a:pPr/>
              <a:t>3</a:t>
            </a:fld>
            <a:endParaRPr lang="en-US" sz="1400">
              <a:solidFill>
                <a:srgbClr val="FF0033"/>
              </a:solidFill>
              <a:latin typeface="Arial Narrow" charset="0"/>
            </a:endParaRPr>
          </a:p>
        </p:txBody>
      </p:sp>
      <p:sp>
        <p:nvSpPr>
          <p:cNvPr id="18434"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Program structure</a:t>
            </a:r>
          </a:p>
        </p:txBody>
      </p:sp>
      <p:sp>
        <p:nvSpPr>
          <p:cNvPr id="18435" name="Text Box 4"/>
          <p:cNvSpPr txBox="1">
            <a:spLocks noChangeArrowheads="1"/>
          </p:cNvSpPr>
          <p:nvPr/>
        </p:nvSpPr>
        <p:spPr bwMode="auto">
          <a:xfrm>
            <a:off x="1181100" y="2738818"/>
            <a:ext cx="7239000" cy="4401205"/>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sz="1400" noProof="1">
                <a:latin typeface="Courier New" charset="0"/>
              </a:rPr>
              <a:t>#include &lt;stdio.h&gt;</a:t>
            </a:r>
          </a:p>
          <a:p>
            <a:r>
              <a:rPr sz="1400" noProof="1">
                <a:latin typeface="Courier New" charset="0"/>
              </a:rPr>
              <a:t>#include &lt;string.h&gt;</a:t>
            </a:r>
          </a:p>
          <a:p>
            <a:endParaRPr sz="1400" noProof="1">
              <a:latin typeface="Courier New" charset="0"/>
            </a:endParaRPr>
          </a:p>
          <a:p>
            <a:r>
              <a:rPr sz="1400" noProof="1">
                <a:latin typeface="Courier New" charset="0"/>
              </a:rPr>
              <a:t>void </a:t>
            </a:r>
            <a:r>
              <a:rPr lang="en-US" sz="1400" dirty="0">
                <a:latin typeface="Courier New" charset="0"/>
              </a:rPr>
              <a:t>o</a:t>
            </a:r>
            <a:r>
              <a:rPr sz="1400" noProof="1">
                <a:latin typeface="Courier New" charset="0"/>
              </a:rPr>
              <a:t>ldMacVerse(char*, char*);</a:t>
            </a:r>
          </a:p>
          <a:p>
            <a:endParaRPr sz="1400" noProof="1">
              <a:latin typeface="Courier New" charset="0"/>
            </a:endParaRPr>
          </a:p>
          <a:p>
            <a:r>
              <a:rPr sz="1400" noProof="1">
                <a:latin typeface="Courier New" charset="0"/>
              </a:rPr>
              <a:t>int main() {</a:t>
            </a:r>
          </a:p>
          <a:p>
            <a:r>
              <a:rPr lang="en-US" sz="1400" dirty="0">
                <a:latin typeface="Courier New" charset="0"/>
              </a:rPr>
              <a:t>    o</a:t>
            </a:r>
            <a:r>
              <a:rPr sz="1400" noProof="1">
                <a:latin typeface="Courier New" charset="0"/>
              </a:rPr>
              <a:t>ldMacVerse("cow", "moo");</a:t>
            </a:r>
            <a:endParaRPr lang="en-US" sz="1400" noProof="1">
              <a:latin typeface="Courier New" charset="0"/>
            </a:endParaRPr>
          </a:p>
          <a:p>
            <a:r>
              <a:rPr lang="en-US" sz="1400" noProof="1">
                <a:latin typeface="Courier New" charset="0"/>
              </a:rPr>
              <a:t>    oldMacVerse("pig", "oink");</a:t>
            </a:r>
            <a:endParaRPr sz="1400" noProof="1">
              <a:latin typeface="Courier New" charset="0"/>
            </a:endParaRPr>
          </a:p>
          <a:p>
            <a:r>
              <a:rPr lang="en-US" sz="1400" dirty="0">
                <a:latin typeface="Courier New" charset="0"/>
              </a:rPr>
              <a:t>    </a:t>
            </a:r>
            <a:r>
              <a:rPr sz="1400" noProof="1">
                <a:latin typeface="Courier New" charset="0"/>
              </a:rPr>
              <a:t>return 0;</a:t>
            </a:r>
          </a:p>
          <a:p>
            <a:r>
              <a:rPr sz="1400" noProof="1">
                <a:latin typeface="Courier New" charset="0"/>
              </a:rPr>
              <a:t>}</a:t>
            </a:r>
          </a:p>
          <a:p>
            <a:endParaRPr sz="1400" noProof="1">
              <a:latin typeface="Courier New" charset="0"/>
            </a:endParaRPr>
          </a:p>
          <a:p>
            <a:r>
              <a:rPr sz="1400" noProof="1">
                <a:latin typeface="Courier New" charset="0"/>
              </a:rPr>
              <a:t>void </a:t>
            </a:r>
            <a:r>
              <a:rPr lang="en-US" sz="1400" dirty="0">
                <a:latin typeface="Courier New" charset="0"/>
              </a:rPr>
              <a:t>o</a:t>
            </a:r>
            <a:r>
              <a:rPr sz="1400" noProof="1">
                <a:latin typeface="Courier New" charset="0"/>
              </a:rPr>
              <a:t>ldMacVerse(char* animal, char* sound) {</a:t>
            </a:r>
          </a:p>
          <a:p>
            <a:r>
              <a:rPr lang="en-US" sz="1400" dirty="0">
                <a:latin typeface="Courier New" charset="0"/>
              </a:rPr>
              <a:t>    </a:t>
            </a:r>
            <a:r>
              <a:rPr sz="1400" noProof="1">
                <a:latin typeface="Courier New" charset="0"/>
              </a:rPr>
              <a:t>printf("Old MacDonald had a farm, E-I-E-I-O.\n");</a:t>
            </a:r>
          </a:p>
          <a:p>
            <a:r>
              <a:rPr lang="en-US" sz="1400" dirty="0">
                <a:latin typeface="Courier New" charset="0"/>
              </a:rPr>
              <a:t>    </a:t>
            </a:r>
            <a:r>
              <a:rPr sz="1400" noProof="1">
                <a:latin typeface="Courier New" charset="0"/>
              </a:rPr>
              <a:t>printf("And on that farm he had a %s, E-I-E-I-O.\n", animal);</a:t>
            </a:r>
          </a:p>
          <a:p>
            <a:r>
              <a:rPr lang="en-US" sz="1400" dirty="0">
                <a:latin typeface="Courier New" charset="0"/>
              </a:rPr>
              <a:t>    </a:t>
            </a:r>
            <a:r>
              <a:rPr sz="1400" noProof="1">
                <a:latin typeface="Courier New" charset="0"/>
              </a:rPr>
              <a:t>printf("With a %s-%s here, and a %s-%s there,\n", </a:t>
            </a:r>
            <a:endParaRPr lang="en-US" sz="1400" dirty="0">
              <a:latin typeface="Courier New" charset="0"/>
            </a:endParaRPr>
          </a:p>
          <a:p>
            <a:r>
              <a:rPr lang="en-US" sz="1400" dirty="0">
                <a:latin typeface="Courier New" charset="0"/>
              </a:rPr>
              <a:t>           </a:t>
            </a:r>
            <a:r>
              <a:rPr sz="1400" noProof="1">
                <a:latin typeface="Courier New" charset="0"/>
              </a:rPr>
              <a:t>sound, sound, sound, sound);</a:t>
            </a:r>
          </a:p>
          <a:p>
            <a:r>
              <a:rPr lang="en-US" sz="1400" dirty="0">
                <a:latin typeface="Courier New" charset="0"/>
              </a:rPr>
              <a:t>    </a:t>
            </a:r>
            <a:r>
              <a:rPr sz="1400" noProof="1">
                <a:latin typeface="Courier New" charset="0"/>
              </a:rPr>
              <a:t>printf("  here a %s, there a %s, everywhere a %s-%s.\n", </a:t>
            </a:r>
            <a:endParaRPr lang="en-US" sz="1400" dirty="0">
              <a:latin typeface="Courier New" charset="0"/>
            </a:endParaRPr>
          </a:p>
          <a:p>
            <a:r>
              <a:rPr lang="en-US" sz="1400" dirty="0">
                <a:latin typeface="Courier New" charset="0"/>
              </a:rPr>
              <a:t>           </a:t>
            </a:r>
            <a:r>
              <a:rPr sz="1400" noProof="1">
                <a:latin typeface="Courier New" charset="0"/>
              </a:rPr>
              <a:t>sound, sound, sound, sound);</a:t>
            </a:r>
          </a:p>
          <a:p>
            <a:r>
              <a:rPr lang="en-US" sz="1400" dirty="0">
                <a:latin typeface="Courier New" charset="0"/>
              </a:rPr>
              <a:t>    </a:t>
            </a:r>
            <a:r>
              <a:rPr sz="1400" noProof="1">
                <a:latin typeface="Courier New" charset="0"/>
              </a:rPr>
              <a:t>printf("Old MacDonald had a farm, E-I-E-I-O.\n");</a:t>
            </a:r>
          </a:p>
          <a:p>
            <a:r>
              <a:rPr sz="1400" noProof="1">
                <a:latin typeface="Courier New" charset="0"/>
              </a:rPr>
              <a:t>}</a:t>
            </a:r>
            <a:endParaRPr lang="en-US" sz="1400" dirty="0">
              <a:latin typeface="Courier New" charset="0"/>
            </a:endParaRPr>
          </a:p>
        </p:txBody>
      </p:sp>
      <p:sp>
        <p:nvSpPr>
          <p:cNvPr id="18436" name="Rectangle 3"/>
          <p:cNvSpPr txBox="1">
            <a:spLocks noChangeArrowheads="1"/>
          </p:cNvSpPr>
          <p:nvPr/>
        </p:nvSpPr>
        <p:spPr bwMode="auto">
          <a:xfrm>
            <a:off x="685800" y="1066800"/>
            <a:ext cx="86106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457200" indent="-457200">
              <a:defRPr sz="2400">
                <a:solidFill>
                  <a:schemeClr val="tx1"/>
                </a:solidFill>
                <a:latin typeface="Times New Roman" charset="0"/>
                <a:ea typeface="ＭＳ Ｐゴシック" charset="0"/>
                <a:cs typeface="ＭＳ Ｐゴシック" charset="0"/>
              </a:defRPr>
            </a:lvl1pPr>
            <a:lvl2pPr marL="838200" indent="-38100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20000"/>
              </a:spcBef>
            </a:pPr>
            <a:r>
              <a:rPr lang="en-US" dirty="0">
                <a:solidFill>
                  <a:schemeClr val="accent2"/>
                </a:solidFill>
                <a:latin typeface="Arial Narrow" charset="0"/>
              </a:rPr>
              <a:t>a C program is a collection of functions</a:t>
            </a:r>
          </a:p>
          <a:p>
            <a:pPr lvl="1">
              <a:spcBef>
                <a:spcPct val="20000"/>
              </a:spcBef>
              <a:buFont typeface="Wingdings" charset="0"/>
              <a:buChar char="§"/>
            </a:pPr>
            <a:r>
              <a:rPr lang="en-US" sz="2000" dirty="0">
                <a:latin typeface="Arial Narrow" charset="0"/>
              </a:rPr>
              <a:t>libraries of useful functions can be placed in files and loaded using </a:t>
            </a:r>
            <a:r>
              <a:rPr lang="en-US" sz="2000" dirty="0">
                <a:latin typeface="Courier New" charset="0"/>
              </a:rPr>
              <a:t>#include</a:t>
            </a:r>
            <a:endParaRPr lang="en-US" sz="2000" dirty="0">
              <a:latin typeface="Arial Narrow" charset="0"/>
            </a:endParaRPr>
          </a:p>
          <a:p>
            <a:pPr lvl="1">
              <a:spcBef>
                <a:spcPct val="20000"/>
              </a:spcBef>
              <a:buFont typeface="Wingdings" charset="0"/>
              <a:buChar char="§"/>
            </a:pPr>
            <a:r>
              <a:rPr lang="en-US" sz="2000" dirty="0">
                <a:latin typeface="Arial Narrow" charset="0"/>
              </a:rPr>
              <a:t>to be executable, a program must have a </a:t>
            </a:r>
            <a:r>
              <a:rPr lang="en-US" sz="2000" dirty="0">
                <a:latin typeface="Courier New" charset="0"/>
              </a:rPr>
              <a:t>main</a:t>
            </a:r>
            <a:r>
              <a:rPr lang="en-US" sz="2000" dirty="0">
                <a:latin typeface="Arial Narrow" charset="0"/>
              </a:rPr>
              <a:t> function</a:t>
            </a:r>
            <a:endParaRPr lang="en-US" sz="2000" dirty="0">
              <a:latin typeface="Courier New" charset="0"/>
            </a:endParaRPr>
          </a:p>
          <a:p>
            <a:pPr lvl="1">
              <a:spcBef>
                <a:spcPct val="20000"/>
              </a:spcBef>
              <a:buFont typeface="Wingdings" charset="0"/>
              <a:buChar char="§"/>
            </a:pPr>
            <a:r>
              <a:rPr lang="en-US" sz="2000" dirty="0">
                <a:latin typeface="Arial Narrow" charset="0"/>
              </a:rPr>
              <a:t>functions must call upward, or else place prototype above to warn the compiler</a:t>
            </a:r>
            <a:endParaRPr lang="en-US" sz="2000" dirty="0">
              <a:latin typeface="Courier New"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dirty="0">
                <a:latin typeface="Arial Narrow" charset="0"/>
                <a:ea typeface="ＭＳ Ｐゴシック" charset="0"/>
                <a:cs typeface="ＭＳ Ｐゴシック" charset="0"/>
              </a:rPr>
              <a:t>Variables &amp; bindings</a:t>
            </a:r>
          </a:p>
        </p:txBody>
      </p:sp>
      <p:sp>
        <p:nvSpPr>
          <p:cNvPr id="19458" name="Content Placeholder 2"/>
          <p:cNvSpPr>
            <a:spLocks noGrp="1"/>
          </p:cNvSpPr>
          <p:nvPr>
            <p:ph idx="1"/>
          </p:nvPr>
        </p:nvSpPr>
        <p:spPr>
          <a:xfrm>
            <a:off x="685800" y="1219200"/>
            <a:ext cx="8702675" cy="2514600"/>
          </a:xfrm>
        </p:spPr>
        <p:txBody>
          <a:bodyPr/>
          <a:lstStyle/>
          <a:p>
            <a:r>
              <a:rPr lang="en-US" dirty="0">
                <a:latin typeface="Arial Narrow" charset="0"/>
                <a:ea typeface="ＭＳ Ｐゴシック" charset="0"/>
                <a:cs typeface="ＭＳ Ｐゴシック" charset="0"/>
              </a:rPr>
              <a:t>primitive types</a:t>
            </a:r>
          </a:p>
          <a:p>
            <a:pPr lvl="1"/>
            <a:r>
              <a:rPr lang="en-US" dirty="0">
                <a:latin typeface="Courier New" charset="0"/>
                <a:ea typeface="ＭＳ Ｐゴシック" charset="0"/>
                <a:cs typeface="Courier New" charset="0"/>
              </a:rPr>
              <a:t>short</a:t>
            </a:r>
            <a:r>
              <a:rPr lang="en-US" dirty="0">
                <a:latin typeface="Arial Narrow" charset="0"/>
                <a:ea typeface="ＭＳ Ｐゴシック" charset="0"/>
              </a:rPr>
              <a:t>, </a:t>
            </a:r>
            <a:r>
              <a:rPr lang="en-US" dirty="0" err="1">
                <a:latin typeface="Courier New" charset="0"/>
                <a:ea typeface="ＭＳ Ｐゴシック" charset="0"/>
                <a:cs typeface="Courier New" charset="0"/>
              </a:rPr>
              <a:t>int</a:t>
            </a:r>
            <a:r>
              <a:rPr lang="en-US" dirty="0">
                <a:latin typeface="Arial Narrow" charset="0"/>
                <a:ea typeface="ＭＳ Ｐゴシック" charset="0"/>
              </a:rPr>
              <a:t>, </a:t>
            </a:r>
            <a:r>
              <a:rPr lang="en-US" dirty="0">
                <a:latin typeface="Courier New" charset="0"/>
                <a:ea typeface="ＭＳ Ｐゴシック" charset="0"/>
                <a:cs typeface="Courier New" charset="0"/>
              </a:rPr>
              <a:t>long</a:t>
            </a:r>
          </a:p>
          <a:p>
            <a:pPr lvl="2"/>
            <a:r>
              <a:rPr lang="en-US" dirty="0">
                <a:latin typeface="Arial Narrow" charset="0"/>
                <a:ea typeface="ＭＳ Ｐゴシック" charset="0"/>
              </a:rPr>
              <a:t>only guaranteed that 2 bytes ≤ </a:t>
            </a:r>
            <a:r>
              <a:rPr lang="en-US" dirty="0" err="1">
                <a:latin typeface="Arial Narrow" charset="0"/>
                <a:ea typeface="ＭＳ Ｐゴシック" charset="0"/>
              </a:rPr>
              <a:t>sizeof</a:t>
            </a:r>
            <a:r>
              <a:rPr lang="en-US" dirty="0">
                <a:latin typeface="Arial Narrow" charset="0"/>
                <a:ea typeface="ＭＳ Ｐゴシック" charset="0"/>
              </a:rPr>
              <a:t>(</a:t>
            </a:r>
            <a:r>
              <a:rPr lang="en-US" dirty="0">
                <a:latin typeface="Courier New" charset="0"/>
                <a:ea typeface="ＭＳ Ｐゴシック" charset="0"/>
                <a:cs typeface="Courier New" charset="0"/>
              </a:rPr>
              <a:t>short</a:t>
            </a:r>
            <a:r>
              <a:rPr lang="en-US" dirty="0">
                <a:latin typeface="Arial Narrow" charset="0"/>
                <a:ea typeface="ＭＳ Ｐゴシック" charset="0"/>
              </a:rPr>
              <a:t>) ≤ </a:t>
            </a:r>
            <a:r>
              <a:rPr lang="en-US" dirty="0" err="1">
                <a:latin typeface="Arial Narrow" charset="0"/>
                <a:ea typeface="ＭＳ Ｐゴシック" charset="0"/>
              </a:rPr>
              <a:t>sizeof</a:t>
            </a:r>
            <a:r>
              <a:rPr lang="en-US" dirty="0">
                <a:latin typeface="Arial Narrow" charset="0"/>
                <a:ea typeface="ＭＳ Ｐゴシック" charset="0"/>
              </a:rPr>
              <a:t>(</a:t>
            </a:r>
            <a:r>
              <a:rPr lang="en-US" dirty="0" err="1">
                <a:latin typeface="Courier New" charset="0"/>
                <a:ea typeface="ＭＳ Ｐゴシック" charset="0"/>
                <a:cs typeface="Courier New" charset="0"/>
              </a:rPr>
              <a:t>int</a:t>
            </a:r>
            <a:r>
              <a:rPr lang="en-US" dirty="0">
                <a:latin typeface="Arial Narrow" charset="0"/>
                <a:ea typeface="ＭＳ Ｐゴシック" charset="0"/>
              </a:rPr>
              <a:t>) ≤ </a:t>
            </a:r>
            <a:r>
              <a:rPr lang="en-US" dirty="0" err="1">
                <a:latin typeface="Arial Narrow" charset="0"/>
                <a:ea typeface="ＭＳ Ｐゴシック" charset="0"/>
              </a:rPr>
              <a:t>sizeof</a:t>
            </a:r>
            <a:r>
              <a:rPr lang="en-US" dirty="0">
                <a:latin typeface="Arial Narrow" charset="0"/>
                <a:ea typeface="ＭＳ Ｐゴシック" charset="0"/>
              </a:rPr>
              <a:t>(</a:t>
            </a:r>
            <a:r>
              <a:rPr lang="en-US" dirty="0">
                <a:latin typeface="Courier New" charset="0"/>
                <a:ea typeface="ＭＳ Ｐゴシック" charset="0"/>
                <a:cs typeface="Courier New" charset="0"/>
              </a:rPr>
              <a:t>long</a:t>
            </a:r>
            <a:r>
              <a:rPr lang="en-US" dirty="0">
                <a:latin typeface="Arial Narrow" charset="0"/>
                <a:ea typeface="ＭＳ Ｐゴシック" charset="0"/>
              </a:rPr>
              <a:t>)</a:t>
            </a:r>
          </a:p>
          <a:p>
            <a:pPr lvl="2"/>
            <a:r>
              <a:rPr lang="en-US" dirty="0">
                <a:latin typeface="Arial Narrow" charset="0"/>
                <a:ea typeface="ＭＳ Ｐゴシック" charset="0"/>
              </a:rPr>
              <a:t>can specify integers in octal &amp; hexadecimal</a:t>
            </a:r>
            <a:r>
              <a:rPr lang="en-US" baseline="-25000" dirty="0">
                <a:latin typeface="Arial Narrow" charset="0"/>
                <a:ea typeface="ＭＳ Ｐゴシック" charset="0"/>
                <a:sym typeface="Wingdings" charset="0"/>
              </a:rPr>
              <a:t>;</a:t>
            </a:r>
            <a:r>
              <a:rPr lang="en-US" dirty="0">
                <a:latin typeface="Arial Narrow" charset="0"/>
                <a:ea typeface="ＭＳ Ｐゴシック" charset="0"/>
                <a:sym typeface="Wingdings" charset="0"/>
              </a:rPr>
              <a:t> can declare to be unsigned</a:t>
            </a:r>
          </a:p>
          <a:p>
            <a:pPr lvl="1"/>
            <a:r>
              <a:rPr lang="en-US" dirty="0">
                <a:latin typeface="Courier New" charset="0"/>
                <a:cs typeface="Courier New" charset="0"/>
              </a:rPr>
              <a:t>float</a:t>
            </a:r>
            <a:r>
              <a:rPr lang="en-US" dirty="0">
                <a:latin typeface="Arial Narrow" charset="0"/>
              </a:rPr>
              <a:t>,</a:t>
            </a:r>
            <a:r>
              <a:rPr lang="en-US" dirty="0">
                <a:latin typeface="Courier New" charset="0"/>
                <a:cs typeface="Courier New" charset="0"/>
              </a:rPr>
              <a:t> double</a:t>
            </a:r>
            <a:r>
              <a:rPr lang="en-US" dirty="0">
                <a:latin typeface="Arial Narrow" charset="0"/>
              </a:rPr>
              <a:t>, </a:t>
            </a:r>
            <a:r>
              <a:rPr lang="en-US" dirty="0">
                <a:latin typeface="Courier New" charset="0"/>
                <a:cs typeface="Courier New" charset="0"/>
              </a:rPr>
              <a:t>long double</a:t>
            </a:r>
            <a:endParaRPr lang="en-US" dirty="0">
              <a:latin typeface="Arial Narrow" charset="0"/>
            </a:endParaRPr>
          </a:p>
          <a:p>
            <a:pPr lvl="1"/>
            <a:r>
              <a:rPr lang="en-US" dirty="0">
                <a:latin typeface="Courier New" charset="0"/>
                <a:cs typeface="Courier New" charset="0"/>
              </a:rPr>
              <a:t>char</a:t>
            </a:r>
            <a:r>
              <a:rPr lang="en-US" dirty="0">
                <a:latin typeface="Arial Narrow" charset="0"/>
              </a:rPr>
              <a:t>  represents characters using ASCII codes (1 byte) – really another </a:t>
            </a:r>
            <a:r>
              <a:rPr lang="en-US" dirty="0" err="1">
                <a:latin typeface="Arial Narrow" charset="0"/>
              </a:rPr>
              <a:t>int</a:t>
            </a:r>
            <a:r>
              <a:rPr lang="en-US" dirty="0">
                <a:latin typeface="Arial Narrow" charset="0"/>
              </a:rPr>
              <a:t> type</a:t>
            </a:r>
          </a:p>
          <a:p>
            <a:pPr lvl="1"/>
            <a:endParaRPr lang="en-US" dirty="0">
              <a:latin typeface="Arial Narrow" charset="0"/>
              <a:ea typeface="ＭＳ Ｐゴシック" charset="0"/>
              <a:sym typeface="Wingdings" charset="0"/>
            </a:endParaRPr>
          </a:p>
        </p:txBody>
      </p:sp>
      <p:sp>
        <p:nvSpPr>
          <p:cNvPr id="19459"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0D6FF41-9211-9A48-8E08-1C1ECF59DAB0}" type="slidenum">
              <a:rPr lang="en-US" sz="1400">
                <a:solidFill>
                  <a:srgbClr val="FF0033"/>
                </a:solidFill>
                <a:latin typeface="Arial Narrow" charset="0"/>
              </a:rPr>
              <a:pPr/>
              <a:t>4</a:t>
            </a:fld>
            <a:endParaRPr lang="en-US" sz="1400">
              <a:solidFill>
                <a:srgbClr val="FF0033"/>
              </a:solidFill>
              <a:latin typeface="Arial Narrow" charset="0"/>
            </a:endParaRPr>
          </a:p>
        </p:txBody>
      </p:sp>
      <p:sp>
        <p:nvSpPr>
          <p:cNvPr id="8" name="Content Placeholder 2"/>
          <p:cNvSpPr txBox="1">
            <a:spLocks/>
          </p:cNvSpPr>
          <p:nvPr/>
        </p:nvSpPr>
        <p:spPr bwMode="auto">
          <a:xfrm>
            <a:off x="685800" y="3733800"/>
            <a:ext cx="8702675" cy="320040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accent2"/>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charset="0"/>
              <a:buChar char="§"/>
              <a:defRPr sz="2000">
                <a:solidFill>
                  <a:schemeClr val="tx1"/>
                </a:solidFill>
                <a:latin typeface="+mn-lt"/>
                <a:ea typeface="ＭＳ Ｐゴシック" charset="-128"/>
              </a:defRPr>
            </a:lvl2pPr>
            <a:lvl3pPr marL="1143000" indent="-228600" algn="l" rtl="0" eaLnBrk="0" fontAlgn="base" hangingPunct="0">
              <a:lnSpc>
                <a:spcPct val="80000"/>
              </a:lnSpc>
              <a:spcBef>
                <a:spcPct val="20000"/>
              </a:spcBef>
              <a:spcAft>
                <a:spcPct val="0"/>
              </a:spcAft>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Times New Roman" charset="0"/>
                <a:ea typeface="ＭＳ Ｐゴシック" charset="-128"/>
              </a:defRPr>
            </a:lvl9pPr>
          </a:lstStyle>
          <a:p>
            <a:r>
              <a:rPr lang="en-US" dirty="0">
                <a:latin typeface="Arial Narrow" charset="0"/>
                <a:ea typeface="ＭＳ Ｐゴシック" charset="0"/>
                <a:cs typeface="ＭＳ Ｐゴシック" charset="0"/>
              </a:rPr>
              <a:t>types are bound statically	</a:t>
            </a:r>
          </a:p>
          <a:p>
            <a:pPr lvl="1"/>
            <a:r>
              <a:rPr lang="en-US" dirty="0">
                <a:latin typeface="Arial Narrow" charset="0"/>
                <a:ea typeface="ＭＳ Ｐゴシック" charset="0"/>
              </a:rPr>
              <a:t>all variable declarations must occur at the start of a block</a:t>
            </a:r>
          </a:p>
          <a:p>
            <a:pPr lvl="1"/>
            <a:r>
              <a:rPr lang="en-US" dirty="0">
                <a:latin typeface="Arial Narrow" charset="0"/>
                <a:ea typeface="ＭＳ Ｐゴシック" charset="0"/>
              </a:rPr>
              <a:t>somewhat strongly typed, but loopholes exist</a:t>
            </a:r>
          </a:p>
          <a:p>
            <a:pPr lvl="1"/>
            <a:endParaRPr lang="en-US" dirty="0">
              <a:latin typeface="Arial Narrow" charset="0"/>
              <a:ea typeface="ＭＳ Ｐゴシック" charset="0"/>
            </a:endParaRPr>
          </a:p>
          <a:p>
            <a:r>
              <a:rPr lang="en-US" dirty="0">
                <a:latin typeface="Arial Narrow" charset="0"/>
                <a:ea typeface="ＭＳ Ｐゴシック" charset="0"/>
                <a:cs typeface="ＭＳ Ｐゴシック" charset="0"/>
              </a:rPr>
              <a:t>memory is bound…</a:t>
            </a:r>
          </a:p>
          <a:p>
            <a:pPr lvl="1"/>
            <a:r>
              <a:rPr lang="en-US" dirty="0">
                <a:latin typeface="Arial Narrow" charset="0"/>
                <a:ea typeface="ＭＳ Ｐゴシック" charset="0"/>
              </a:rPr>
              <a:t>statically for global variables</a:t>
            </a:r>
          </a:p>
          <a:p>
            <a:pPr lvl="1"/>
            <a:r>
              <a:rPr lang="en-US" dirty="0">
                <a:latin typeface="Arial Narrow" charset="0"/>
                <a:ea typeface="ＭＳ Ｐゴシック" charset="0"/>
              </a:rPr>
              <a:t>stack-dynamically for local variables</a:t>
            </a:r>
          </a:p>
          <a:p>
            <a:pPr lvl="1"/>
            <a:r>
              <a:rPr lang="en-US" dirty="0">
                <a:latin typeface="Arial Narrow" charset="0"/>
                <a:ea typeface="ＭＳ Ｐゴシック" charset="0"/>
              </a:rPr>
              <a:t>heap-dynamically for </a:t>
            </a:r>
            <a:r>
              <a:rPr lang="en-US" dirty="0" err="1">
                <a:latin typeface="Arial Narrow" charset="0"/>
                <a:ea typeface="ＭＳ Ｐゴシック" charset="0"/>
              </a:rPr>
              <a:t>malloc</a:t>
            </a:r>
            <a:r>
              <a:rPr lang="en-US" dirty="0">
                <a:latin typeface="Arial Narrow" charset="0"/>
                <a:ea typeface="ＭＳ Ｐゴシック" charset="0"/>
              </a:rPr>
              <a:t>/free</a:t>
            </a:r>
            <a:endParaRPr lang="en-US" dirty="0">
              <a:latin typeface="Courier New" charset="0"/>
              <a:ea typeface="ＭＳ Ｐゴシック" charset="0"/>
              <a:cs typeface="Courier New"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AE662B5-98FD-EA46-829F-0A356202C1EC}" type="slidenum">
              <a:rPr lang="en-US" sz="1400">
                <a:solidFill>
                  <a:srgbClr val="FF0033"/>
                </a:solidFill>
                <a:latin typeface="Arial Narrow" charset="0"/>
              </a:rPr>
              <a:pPr/>
              <a:t>5</a:t>
            </a:fld>
            <a:endParaRPr lang="en-US" sz="1400">
              <a:solidFill>
                <a:srgbClr val="FF0033"/>
              </a:solidFill>
              <a:latin typeface="Arial Narrow" charset="0"/>
            </a:endParaRPr>
          </a:p>
        </p:txBody>
      </p:sp>
      <p:sp>
        <p:nvSpPr>
          <p:cNvPr id="2253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Input &amp; control</a:t>
            </a:r>
          </a:p>
        </p:txBody>
      </p:sp>
      <p:sp>
        <p:nvSpPr>
          <p:cNvPr id="22531" name="Rectangle 3"/>
          <p:cNvSpPr>
            <a:spLocks noGrp="1" noChangeArrowheads="1"/>
          </p:cNvSpPr>
          <p:nvPr>
            <p:ph type="body" idx="1"/>
          </p:nvPr>
        </p:nvSpPr>
        <p:spPr>
          <a:xfrm>
            <a:off x="609600" y="1237058"/>
            <a:ext cx="3048000" cy="5638800"/>
          </a:xfrm>
        </p:spPr>
        <p:txBody>
          <a:bodyPr/>
          <a:lstStyle/>
          <a:p>
            <a:r>
              <a:rPr lang="en-US" dirty="0">
                <a:latin typeface="Arial Narrow" charset="0"/>
                <a:ea typeface="ＭＳ Ｐゴシック" charset="0"/>
                <a:cs typeface="ＭＳ Ｐゴシック" charset="0"/>
              </a:rPr>
              <a:t>no Boolean type</a:t>
            </a:r>
          </a:p>
          <a:p>
            <a:pPr lvl="1"/>
            <a:r>
              <a:rPr lang="en-US" dirty="0">
                <a:latin typeface="Arial Narrow" charset="0"/>
                <a:ea typeface="ＭＳ Ｐゴシック" charset="0"/>
                <a:cs typeface="ＭＳ Ｐゴシック" charset="0"/>
              </a:rPr>
              <a:t>can approximate using </a:t>
            </a:r>
            <a:r>
              <a:rPr lang="en-US" dirty="0" err="1">
                <a:latin typeface="Arial Narrow" charset="0"/>
                <a:ea typeface="ＭＳ Ｐゴシック" charset="0"/>
                <a:cs typeface="ＭＳ Ｐゴシック" charset="0"/>
              </a:rPr>
              <a:t>precompiler</a:t>
            </a:r>
            <a:r>
              <a:rPr lang="en-US" dirty="0">
                <a:latin typeface="Arial Narrow" charset="0"/>
                <a:ea typeface="ＭＳ Ｐゴシック" charset="0"/>
                <a:cs typeface="ＭＳ Ｐゴシック" charset="0"/>
              </a:rPr>
              <a:t> directives</a:t>
            </a:r>
          </a:p>
          <a:p>
            <a:r>
              <a:rPr lang="en-US" dirty="0">
                <a:latin typeface="Arial Narrow" charset="0"/>
                <a:ea typeface="ＭＳ Ｐゴシック" charset="0"/>
                <a:cs typeface="ＭＳ Ｐゴシック" charset="0"/>
              </a:rPr>
              <a:t>strings are char arrays</a:t>
            </a:r>
          </a:p>
          <a:p>
            <a:pPr lvl="1"/>
            <a:r>
              <a:rPr lang="en-US" dirty="0">
                <a:latin typeface="Arial Narrow" charset="0"/>
                <a:ea typeface="ＭＳ Ｐゴシック" charset="0"/>
                <a:cs typeface="ＭＳ Ｐゴシック" charset="0"/>
              </a:rPr>
              <a:t>view as char[] or char* </a:t>
            </a:r>
          </a:p>
          <a:p>
            <a:endParaRPr lang="en-US" dirty="0">
              <a:latin typeface="Arial Narrow" charset="0"/>
              <a:ea typeface="ＭＳ Ｐゴシック" charset="0"/>
              <a:cs typeface="ＭＳ Ｐゴシック" charset="0"/>
            </a:endParaRPr>
          </a:p>
          <a:p>
            <a:r>
              <a:rPr lang="en-US" dirty="0">
                <a:latin typeface="Arial Narrow" charset="0"/>
                <a:ea typeface="ＭＳ Ｐゴシック" charset="0"/>
                <a:cs typeface="ＭＳ Ｐゴシック" charset="0"/>
              </a:rPr>
              <a:t>same control structures as C++/Java</a:t>
            </a:r>
          </a:p>
          <a:p>
            <a:pPr lvl="1"/>
            <a:r>
              <a:rPr lang="en-US" dirty="0">
                <a:latin typeface="Arial Narrow" charset="0"/>
                <a:ea typeface="ＭＳ Ｐゴシック" charset="0"/>
              </a:rPr>
              <a:t>if/else, switch</a:t>
            </a:r>
          </a:p>
          <a:p>
            <a:pPr lvl="1"/>
            <a:r>
              <a:rPr lang="en-US" dirty="0">
                <a:latin typeface="Arial Narrow" charset="0"/>
                <a:ea typeface="ＭＳ Ｐゴシック" charset="0"/>
              </a:rPr>
              <a:t>while, do-while, for</a:t>
            </a:r>
          </a:p>
          <a:p>
            <a:pPr lvl="1"/>
            <a:r>
              <a:rPr lang="en-US" dirty="0">
                <a:latin typeface="Arial Narrow" charset="0"/>
                <a:ea typeface="ＭＳ Ｐゴシック" charset="0"/>
              </a:rPr>
              <a:t>break, continue</a:t>
            </a:r>
          </a:p>
          <a:p>
            <a:r>
              <a:rPr lang="en-US" dirty="0">
                <a:latin typeface="Arial Narrow" charset="0"/>
                <a:ea typeface="ＭＳ Ｐゴシック" charset="0"/>
                <a:cs typeface="ＭＳ Ｐゴシック" charset="0"/>
              </a:rPr>
              <a:t>also has </a:t>
            </a:r>
            <a:r>
              <a:rPr lang="en-US" dirty="0" err="1">
                <a:latin typeface="Arial Narrow" charset="0"/>
                <a:ea typeface="ＭＳ Ｐゴシック" charset="0"/>
                <a:cs typeface="ＭＳ Ｐゴシック" charset="0"/>
              </a:rPr>
              <a:t>goto</a:t>
            </a:r>
            <a:r>
              <a:rPr lang="en-US" dirty="0">
                <a:latin typeface="Arial Narrow" charset="0"/>
                <a:ea typeface="ＭＳ Ｐゴシック" charset="0"/>
                <a:cs typeface="ＭＳ Ｐゴシック" charset="0"/>
              </a:rPr>
              <a:t> </a:t>
            </a:r>
          </a:p>
          <a:p>
            <a:pPr lvl="1"/>
            <a:r>
              <a:rPr lang="en-US" dirty="0">
                <a:latin typeface="Arial Narrow" charset="0"/>
                <a:ea typeface="ＭＳ Ｐゴシック" charset="0"/>
              </a:rPr>
              <a:t>to support old-school programming</a:t>
            </a:r>
          </a:p>
        </p:txBody>
      </p:sp>
      <p:sp>
        <p:nvSpPr>
          <p:cNvPr id="22532" name="Text Box 4"/>
          <p:cNvSpPr txBox="1">
            <a:spLocks noChangeArrowheads="1"/>
          </p:cNvSpPr>
          <p:nvPr/>
        </p:nvSpPr>
        <p:spPr bwMode="auto">
          <a:xfrm>
            <a:off x="3810000" y="161925"/>
            <a:ext cx="5562600" cy="6884192"/>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90000"/>
              </a:lnSpc>
            </a:pPr>
            <a:r>
              <a:rPr sz="1400" noProof="1">
                <a:latin typeface="Courier New" charset="0"/>
              </a:rPr>
              <a:t>#include &lt;stdio.h&gt;</a:t>
            </a:r>
          </a:p>
          <a:p>
            <a:pPr>
              <a:lnSpc>
                <a:spcPct val="90000"/>
              </a:lnSpc>
            </a:pPr>
            <a:r>
              <a:rPr sz="1400" noProof="1">
                <a:latin typeface="Courier New" charset="0"/>
              </a:rPr>
              <a:t>#include &lt;string.h&gt;</a:t>
            </a:r>
          </a:p>
          <a:p>
            <a:pPr>
              <a:lnSpc>
                <a:spcPct val="90000"/>
              </a:lnSpc>
            </a:pPr>
            <a:endParaRPr lang="en-US" sz="1400" noProof="1">
              <a:solidFill>
                <a:srgbClr val="FF0000"/>
              </a:solidFill>
              <a:latin typeface="Courier New" charset="0"/>
            </a:endParaRPr>
          </a:p>
          <a:p>
            <a:pPr>
              <a:lnSpc>
                <a:spcPct val="90000"/>
              </a:lnSpc>
            </a:pPr>
            <a:r>
              <a:rPr lang="en-US" sz="1400" noProof="1">
                <a:solidFill>
                  <a:srgbClr val="0070C0"/>
                </a:solidFill>
                <a:latin typeface="Courier New" charset="0"/>
              </a:rPr>
              <a:t>#define BOOLEAN int</a:t>
            </a:r>
          </a:p>
          <a:p>
            <a:pPr>
              <a:lnSpc>
                <a:spcPct val="90000"/>
              </a:lnSpc>
            </a:pPr>
            <a:r>
              <a:rPr lang="en-US" sz="1400" noProof="1">
                <a:solidFill>
                  <a:srgbClr val="0070C0"/>
                </a:solidFill>
                <a:latin typeface="Courier New" charset="0"/>
              </a:rPr>
              <a:t>#define TRUE 1</a:t>
            </a:r>
          </a:p>
          <a:p>
            <a:pPr>
              <a:lnSpc>
                <a:spcPct val="90000"/>
              </a:lnSpc>
            </a:pPr>
            <a:r>
              <a:rPr lang="en-US" sz="1400" noProof="1">
                <a:solidFill>
                  <a:srgbClr val="0070C0"/>
                </a:solidFill>
                <a:latin typeface="Courier New" charset="0"/>
              </a:rPr>
              <a:t>#define FALSE 0</a:t>
            </a:r>
          </a:p>
          <a:p>
            <a:pPr>
              <a:lnSpc>
                <a:spcPct val="90000"/>
              </a:lnSpc>
            </a:pPr>
            <a:endParaRPr lang="en-US" sz="1400" dirty="0">
              <a:latin typeface="Courier New" charset="0"/>
            </a:endParaRPr>
          </a:p>
          <a:p>
            <a:pPr>
              <a:lnSpc>
                <a:spcPct val="90000"/>
              </a:lnSpc>
            </a:pPr>
            <a:r>
              <a:rPr lang="en-US" sz="1400" dirty="0" err="1">
                <a:latin typeface="Courier New" charset="0"/>
              </a:rPr>
              <a:t>int</a:t>
            </a:r>
            <a:r>
              <a:rPr lang="en-US" sz="1400" dirty="0">
                <a:latin typeface="Courier New" charset="0"/>
              </a:rPr>
              <a:t> </a:t>
            </a:r>
            <a:r>
              <a:rPr lang="en-US" sz="1400" dirty="0" err="1">
                <a:latin typeface="Courier New" charset="0"/>
              </a:rPr>
              <a:t>isPalindrome</a:t>
            </a:r>
            <a:r>
              <a:rPr lang="en-US" sz="1400" dirty="0">
                <a:latin typeface="Courier New" charset="0"/>
              </a:rPr>
              <a:t>(char*);</a:t>
            </a:r>
          </a:p>
          <a:p>
            <a:pPr>
              <a:lnSpc>
                <a:spcPct val="90000"/>
              </a:lnSpc>
            </a:pPr>
            <a:endParaRPr sz="1400" noProof="1">
              <a:latin typeface="Courier New" charset="0"/>
            </a:endParaRPr>
          </a:p>
          <a:p>
            <a:pPr>
              <a:lnSpc>
                <a:spcPct val="90000"/>
              </a:lnSpc>
            </a:pPr>
            <a:r>
              <a:rPr sz="1400" noProof="1">
                <a:latin typeface="Courier New" charset="0"/>
              </a:rPr>
              <a:t>int main() {</a:t>
            </a:r>
          </a:p>
          <a:p>
            <a:pPr>
              <a:lnSpc>
                <a:spcPct val="90000"/>
              </a:lnSpc>
            </a:pPr>
            <a:r>
              <a:rPr lang="en-US" sz="1400" dirty="0">
                <a:latin typeface="Courier New" charset="0"/>
              </a:rPr>
              <a:t>    </a:t>
            </a:r>
            <a:r>
              <a:rPr lang="en-US" sz="1400" dirty="0">
                <a:solidFill>
                  <a:schemeClr val="tx2"/>
                </a:solidFill>
                <a:latin typeface="Courier New" charset="0"/>
              </a:rPr>
              <a:t>c</a:t>
            </a:r>
            <a:r>
              <a:rPr sz="1400" noProof="1">
                <a:solidFill>
                  <a:schemeClr val="tx2"/>
                </a:solidFill>
                <a:latin typeface="Courier New" charset="0"/>
              </a:rPr>
              <a:t>har input[20];</a:t>
            </a:r>
          </a:p>
          <a:p>
            <a:pPr>
              <a:lnSpc>
                <a:spcPct val="90000"/>
              </a:lnSpc>
            </a:pPr>
            <a:r>
              <a:rPr lang="en-US" sz="1400" dirty="0">
                <a:latin typeface="Courier New" charset="0"/>
              </a:rPr>
              <a:t>    </a:t>
            </a:r>
            <a:r>
              <a:rPr sz="1400" noProof="1">
                <a:latin typeface="Courier New" charset="0"/>
              </a:rPr>
              <a:t>printf("Enter a word: ");</a:t>
            </a:r>
          </a:p>
          <a:p>
            <a:pPr>
              <a:lnSpc>
                <a:spcPct val="90000"/>
              </a:lnSpc>
            </a:pPr>
            <a:r>
              <a:rPr lang="en-US" sz="1400" dirty="0">
                <a:latin typeface="Courier New" charset="0"/>
              </a:rPr>
              <a:t>    </a:t>
            </a:r>
            <a:r>
              <a:rPr sz="1400" noProof="1">
                <a:latin typeface="Courier New" charset="0"/>
              </a:rPr>
              <a:t>scanf("%s", &amp;input);</a:t>
            </a:r>
          </a:p>
          <a:p>
            <a:pPr>
              <a:lnSpc>
                <a:spcPct val="90000"/>
              </a:lnSpc>
            </a:pPr>
            <a:endParaRPr sz="1400" noProof="1">
              <a:latin typeface="Courier New" charset="0"/>
            </a:endParaRPr>
          </a:p>
          <a:p>
            <a:pPr>
              <a:lnSpc>
                <a:spcPct val="90000"/>
              </a:lnSpc>
            </a:pPr>
            <a:r>
              <a:rPr lang="en-US" sz="1400" dirty="0">
                <a:latin typeface="Courier New" charset="0"/>
              </a:rPr>
              <a:t>    </a:t>
            </a:r>
            <a:r>
              <a:rPr sz="1400" noProof="1">
                <a:latin typeface="Courier New" charset="0"/>
              </a:rPr>
              <a:t>if (isPalindrome(input)) {</a:t>
            </a:r>
          </a:p>
          <a:p>
            <a:pPr>
              <a:lnSpc>
                <a:spcPct val="90000"/>
              </a:lnSpc>
            </a:pPr>
            <a:r>
              <a:rPr lang="en-US" sz="1400" dirty="0">
                <a:latin typeface="Courier New" charset="0"/>
              </a:rPr>
              <a:t>        </a:t>
            </a:r>
            <a:r>
              <a:rPr sz="1400" noProof="1">
                <a:latin typeface="Courier New" charset="0"/>
              </a:rPr>
              <a:t>printf("%s is a palindrome\n", input);</a:t>
            </a:r>
          </a:p>
          <a:p>
            <a:pPr>
              <a:lnSpc>
                <a:spcPct val="90000"/>
              </a:lnSpc>
            </a:pPr>
            <a:r>
              <a:rPr lang="en-US" sz="1400" dirty="0">
                <a:latin typeface="Courier New" charset="0"/>
              </a:rPr>
              <a:t>    </a:t>
            </a:r>
            <a:r>
              <a:rPr sz="1400" noProof="1">
                <a:latin typeface="Courier New" charset="0"/>
              </a:rPr>
              <a:t>}</a:t>
            </a:r>
          </a:p>
          <a:p>
            <a:pPr>
              <a:lnSpc>
                <a:spcPct val="90000"/>
              </a:lnSpc>
            </a:pPr>
            <a:r>
              <a:rPr lang="en-US" sz="1400" dirty="0">
                <a:latin typeface="Courier New" charset="0"/>
              </a:rPr>
              <a:t>    </a:t>
            </a:r>
            <a:r>
              <a:rPr sz="1400" noProof="1">
                <a:latin typeface="Courier New" charset="0"/>
              </a:rPr>
              <a:t>else {</a:t>
            </a:r>
          </a:p>
          <a:p>
            <a:pPr>
              <a:lnSpc>
                <a:spcPct val="90000"/>
              </a:lnSpc>
            </a:pPr>
            <a:r>
              <a:rPr lang="en-US" sz="1400" dirty="0">
                <a:latin typeface="Courier New" charset="0"/>
              </a:rPr>
              <a:t>        </a:t>
            </a:r>
            <a:r>
              <a:rPr sz="1400" noProof="1">
                <a:latin typeface="Courier New" charset="0"/>
              </a:rPr>
              <a:t>printf("%s is NOT a palindrome\n", input);</a:t>
            </a:r>
          </a:p>
          <a:p>
            <a:pPr>
              <a:lnSpc>
                <a:spcPct val="90000"/>
              </a:lnSpc>
            </a:pPr>
            <a:r>
              <a:rPr lang="en-US" sz="1400" dirty="0">
                <a:latin typeface="Courier New" charset="0"/>
              </a:rPr>
              <a:t>    </a:t>
            </a:r>
            <a:r>
              <a:rPr sz="1400" noProof="1">
                <a:latin typeface="Courier New" charset="0"/>
              </a:rPr>
              <a:t>}</a:t>
            </a:r>
          </a:p>
          <a:p>
            <a:pPr>
              <a:lnSpc>
                <a:spcPct val="90000"/>
              </a:lnSpc>
            </a:pPr>
            <a:endParaRPr sz="1400" noProof="1">
              <a:latin typeface="Courier New" charset="0"/>
            </a:endParaRPr>
          </a:p>
          <a:p>
            <a:pPr>
              <a:lnSpc>
                <a:spcPct val="90000"/>
              </a:lnSpc>
            </a:pPr>
            <a:r>
              <a:rPr lang="en-US" sz="1400" dirty="0">
                <a:latin typeface="Courier New" charset="0"/>
              </a:rPr>
              <a:t>    </a:t>
            </a:r>
            <a:r>
              <a:rPr sz="1400" noProof="1">
                <a:latin typeface="Courier New" charset="0"/>
              </a:rPr>
              <a:t>return 0;</a:t>
            </a:r>
          </a:p>
          <a:p>
            <a:pPr>
              <a:lnSpc>
                <a:spcPct val="90000"/>
              </a:lnSpc>
            </a:pPr>
            <a:r>
              <a:rPr sz="1400" noProof="1">
                <a:latin typeface="Courier New" charset="0"/>
              </a:rPr>
              <a:t>}</a:t>
            </a:r>
            <a:endParaRPr lang="en-US" sz="1400" dirty="0">
              <a:latin typeface="Courier New" charset="0"/>
            </a:endParaRPr>
          </a:p>
          <a:p>
            <a:pPr>
              <a:lnSpc>
                <a:spcPct val="90000"/>
              </a:lnSpc>
            </a:pPr>
            <a:endParaRPr sz="1400" noProof="1">
              <a:latin typeface="Courier New" charset="0"/>
            </a:endParaRPr>
          </a:p>
          <a:p>
            <a:pPr>
              <a:lnSpc>
                <a:spcPct val="90000"/>
              </a:lnSpc>
            </a:pPr>
            <a:r>
              <a:rPr lang="en-US" sz="1400" noProof="1">
                <a:solidFill>
                  <a:srgbClr val="0070C0"/>
                </a:solidFill>
                <a:latin typeface="Courier New" charset="0"/>
              </a:rPr>
              <a:t>BOOLEAN</a:t>
            </a:r>
            <a:r>
              <a:rPr sz="1400" noProof="1">
                <a:latin typeface="Courier New" charset="0"/>
              </a:rPr>
              <a:t> </a:t>
            </a:r>
            <a:r>
              <a:rPr lang="en-US" sz="1400" dirty="0" err="1">
                <a:latin typeface="Courier New" charset="0"/>
              </a:rPr>
              <a:t>i</a:t>
            </a:r>
            <a:r>
              <a:rPr sz="1400" noProof="1">
                <a:latin typeface="Courier New" charset="0"/>
              </a:rPr>
              <a:t>sPalindrome(</a:t>
            </a:r>
            <a:r>
              <a:rPr sz="1400" noProof="1">
                <a:solidFill>
                  <a:srgbClr val="FF0000"/>
                </a:solidFill>
                <a:latin typeface="Courier New" charset="0"/>
              </a:rPr>
              <a:t>char* word</a:t>
            </a:r>
            <a:r>
              <a:rPr sz="1400" noProof="1">
                <a:latin typeface="Courier New" charset="0"/>
              </a:rPr>
              <a:t>) {</a:t>
            </a:r>
          </a:p>
          <a:p>
            <a:pPr>
              <a:lnSpc>
                <a:spcPct val="90000"/>
              </a:lnSpc>
            </a:pPr>
            <a:r>
              <a:rPr lang="en-US" sz="1400" dirty="0">
                <a:latin typeface="Courier New" charset="0"/>
              </a:rPr>
              <a:t>    </a:t>
            </a:r>
            <a:r>
              <a:rPr sz="1400" noProof="1">
                <a:solidFill>
                  <a:srgbClr val="FF0033"/>
                </a:solidFill>
                <a:latin typeface="Courier New" charset="0"/>
              </a:rPr>
              <a:t>int len = strlen(word);</a:t>
            </a:r>
          </a:p>
          <a:p>
            <a:pPr>
              <a:lnSpc>
                <a:spcPct val="90000"/>
              </a:lnSpc>
            </a:pPr>
            <a:r>
              <a:rPr sz="1400" noProof="1">
                <a:latin typeface="Courier New" charset="0"/>
              </a:rPr>
              <a:t>	</a:t>
            </a:r>
          </a:p>
          <a:p>
            <a:pPr>
              <a:lnSpc>
                <a:spcPct val="90000"/>
              </a:lnSpc>
            </a:pPr>
            <a:r>
              <a:rPr lang="en-US" sz="1400" dirty="0">
                <a:latin typeface="Courier New" charset="0"/>
              </a:rPr>
              <a:t>    </a:t>
            </a:r>
            <a:r>
              <a:rPr sz="1400" noProof="1">
                <a:latin typeface="Courier New" charset="0"/>
              </a:rPr>
              <a:t>int i;</a:t>
            </a:r>
          </a:p>
          <a:p>
            <a:pPr>
              <a:lnSpc>
                <a:spcPct val="90000"/>
              </a:lnSpc>
            </a:pPr>
            <a:r>
              <a:rPr lang="en-US" sz="1400" dirty="0">
                <a:latin typeface="Courier New" charset="0"/>
              </a:rPr>
              <a:t>    </a:t>
            </a:r>
            <a:r>
              <a:rPr sz="1400" noProof="1">
                <a:latin typeface="Courier New" charset="0"/>
              </a:rPr>
              <a:t>for (i = 0; i &lt; len/2; i++) {</a:t>
            </a:r>
          </a:p>
          <a:p>
            <a:pPr>
              <a:lnSpc>
                <a:spcPct val="90000"/>
              </a:lnSpc>
            </a:pPr>
            <a:r>
              <a:rPr lang="en-US" sz="1400" dirty="0">
                <a:latin typeface="Courier New" charset="0"/>
              </a:rPr>
              <a:t>        </a:t>
            </a:r>
            <a:r>
              <a:rPr sz="1400" noProof="1">
                <a:latin typeface="Courier New" charset="0"/>
              </a:rPr>
              <a:t>if (</a:t>
            </a:r>
            <a:r>
              <a:rPr sz="1400" noProof="1">
                <a:solidFill>
                  <a:srgbClr val="FF0033"/>
                </a:solidFill>
                <a:latin typeface="Courier New" charset="0"/>
              </a:rPr>
              <a:t>word[i] != word[len-i-1]</a:t>
            </a:r>
            <a:r>
              <a:rPr sz="1400" noProof="1">
                <a:latin typeface="Courier New" charset="0"/>
              </a:rPr>
              <a:t>) {</a:t>
            </a:r>
          </a:p>
          <a:p>
            <a:pPr>
              <a:lnSpc>
                <a:spcPct val="90000"/>
              </a:lnSpc>
            </a:pPr>
            <a:r>
              <a:rPr lang="en-US" sz="1400" dirty="0">
                <a:latin typeface="Courier New" charset="0"/>
              </a:rPr>
              <a:t>            </a:t>
            </a:r>
            <a:r>
              <a:rPr sz="1400" noProof="1">
                <a:latin typeface="Courier New" charset="0"/>
              </a:rPr>
              <a:t>return </a:t>
            </a:r>
            <a:r>
              <a:rPr lang="en-US" sz="1400" noProof="1">
                <a:solidFill>
                  <a:srgbClr val="0070C0"/>
                </a:solidFill>
                <a:latin typeface="Courier New" charset="0"/>
              </a:rPr>
              <a:t>FALSE</a:t>
            </a:r>
            <a:r>
              <a:rPr sz="1400" noProof="1">
                <a:latin typeface="Courier New" charset="0"/>
              </a:rPr>
              <a:t>;</a:t>
            </a:r>
          </a:p>
          <a:p>
            <a:pPr>
              <a:lnSpc>
                <a:spcPct val="90000"/>
              </a:lnSpc>
            </a:pPr>
            <a:r>
              <a:rPr lang="en-US" sz="1400" dirty="0">
                <a:latin typeface="Courier New" charset="0"/>
              </a:rPr>
              <a:t>        </a:t>
            </a:r>
            <a:r>
              <a:rPr sz="1400" noProof="1">
                <a:latin typeface="Courier New" charset="0"/>
              </a:rPr>
              <a:t>}</a:t>
            </a:r>
          </a:p>
          <a:p>
            <a:pPr>
              <a:lnSpc>
                <a:spcPct val="90000"/>
              </a:lnSpc>
            </a:pPr>
            <a:r>
              <a:rPr lang="en-US" sz="1400" dirty="0">
                <a:latin typeface="Courier New" charset="0"/>
              </a:rPr>
              <a:t>    </a:t>
            </a:r>
            <a:r>
              <a:rPr sz="1400" noProof="1">
                <a:latin typeface="Courier New" charset="0"/>
              </a:rPr>
              <a:t>}</a:t>
            </a:r>
          </a:p>
          <a:p>
            <a:pPr>
              <a:lnSpc>
                <a:spcPct val="90000"/>
              </a:lnSpc>
            </a:pPr>
            <a:r>
              <a:rPr lang="en-US" sz="1400" dirty="0">
                <a:latin typeface="Courier New" charset="0"/>
              </a:rPr>
              <a:t>    </a:t>
            </a:r>
            <a:r>
              <a:rPr sz="1400" noProof="1">
                <a:latin typeface="Courier New" charset="0"/>
              </a:rPr>
              <a:t>return </a:t>
            </a:r>
            <a:r>
              <a:rPr lang="en-US" sz="1400" noProof="1">
                <a:solidFill>
                  <a:srgbClr val="0070C0"/>
                </a:solidFill>
                <a:latin typeface="Courier New" charset="0"/>
              </a:rPr>
              <a:t>TRUE</a:t>
            </a:r>
            <a:r>
              <a:rPr sz="1400" noProof="1">
                <a:latin typeface="Courier New" charset="0"/>
              </a:rPr>
              <a:t>;</a:t>
            </a:r>
          </a:p>
          <a:p>
            <a:pPr>
              <a:lnSpc>
                <a:spcPct val="90000"/>
              </a:lnSpc>
            </a:pPr>
            <a:r>
              <a:rPr sz="1400" noProof="1">
                <a:latin typeface="Courier New"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FFB438A-1CD2-BD41-A8BA-3C4535CC6EEA}" type="slidenum">
              <a:rPr lang="en-US" sz="1400">
                <a:solidFill>
                  <a:srgbClr val="FF0033"/>
                </a:solidFill>
                <a:latin typeface="Arial Narrow" charset="0"/>
              </a:rPr>
              <a:pPr/>
              <a:t>6</a:t>
            </a:fld>
            <a:endParaRPr lang="en-US" sz="1400">
              <a:solidFill>
                <a:srgbClr val="FF0033"/>
              </a:solidFill>
              <a:latin typeface="Arial Narrow" charset="0"/>
            </a:endParaRPr>
          </a:p>
        </p:txBody>
      </p:sp>
      <p:sp>
        <p:nvSpPr>
          <p:cNvPr id="24578"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Function parameters</a:t>
            </a:r>
          </a:p>
        </p:txBody>
      </p:sp>
      <p:sp>
        <p:nvSpPr>
          <p:cNvPr id="24579" name="Rectangle 3"/>
          <p:cNvSpPr>
            <a:spLocks noGrp="1" noChangeArrowheads="1"/>
          </p:cNvSpPr>
          <p:nvPr>
            <p:ph type="body" idx="1"/>
          </p:nvPr>
        </p:nvSpPr>
        <p:spPr>
          <a:xfrm>
            <a:off x="609600" y="1219200"/>
            <a:ext cx="3886200" cy="5410200"/>
          </a:xfrm>
        </p:spPr>
        <p:txBody>
          <a:bodyPr/>
          <a:lstStyle/>
          <a:p>
            <a:r>
              <a:rPr lang="en-US" dirty="0">
                <a:latin typeface="Arial Narrow" charset="0"/>
                <a:ea typeface="ＭＳ Ｐゴシック" charset="0"/>
                <a:cs typeface="ＭＳ Ｐゴシック" charset="0"/>
              </a:rPr>
              <a:t>all parameter passing is by-value</a:t>
            </a:r>
          </a:p>
          <a:p>
            <a:pPr lvl="1"/>
            <a:r>
              <a:rPr lang="en-US" dirty="0">
                <a:latin typeface="Arial Narrow" charset="0"/>
                <a:ea typeface="ＭＳ Ｐゴシック" charset="0"/>
              </a:rPr>
              <a:t>but can achieve by-reference by passing addresses (pointers)</a:t>
            </a:r>
          </a:p>
          <a:p>
            <a:pPr lvl="1"/>
            <a:endParaRPr lang="en-US" dirty="0">
              <a:latin typeface="Arial Narrow" charset="0"/>
              <a:ea typeface="ＭＳ Ｐゴシック" charset="0"/>
            </a:endParaRPr>
          </a:p>
          <a:p>
            <a:pPr lvl="1"/>
            <a:r>
              <a:rPr lang="en-US" dirty="0">
                <a:latin typeface="Arial Narrow" charset="0"/>
                <a:ea typeface="ＭＳ Ｐゴシック" charset="0"/>
              </a:rPr>
              <a:t>get the address of the variable using &amp;</a:t>
            </a:r>
          </a:p>
          <a:p>
            <a:pPr lvl="1"/>
            <a:r>
              <a:rPr lang="en-US" dirty="0">
                <a:latin typeface="Arial Narrow" charset="0"/>
                <a:ea typeface="ＭＳ Ｐゴシック" charset="0"/>
              </a:rPr>
              <a:t>pass the address to the function as parameter</a:t>
            </a:r>
          </a:p>
          <a:p>
            <a:pPr lvl="1"/>
            <a:r>
              <a:rPr lang="en-US" dirty="0">
                <a:latin typeface="Arial Narrow" charset="0"/>
                <a:ea typeface="ＭＳ Ｐゴシック" charset="0"/>
              </a:rPr>
              <a:t>then dereference the address using *</a:t>
            </a:r>
          </a:p>
        </p:txBody>
      </p:sp>
      <p:sp>
        <p:nvSpPr>
          <p:cNvPr id="24580" name="Text Box 4"/>
          <p:cNvSpPr txBox="1">
            <a:spLocks noChangeArrowheads="1"/>
          </p:cNvSpPr>
          <p:nvPr/>
        </p:nvSpPr>
        <p:spPr bwMode="auto">
          <a:xfrm>
            <a:off x="4648200" y="533400"/>
            <a:ext cx="4724400" cy="6555641"/>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sz="1400" noProof="1">
                <a:latin typeface="Courier New" charset="0"/>
              </a:rPr>
              <a:t>#include &lt;stdio.h&gt;</a:t>
            </a:r>
          </a:p>
          <a:p>
            <a:endParaRPr sz="1400" noProof="1">
              <a:latin typeface="Courier New" charset="0"/>
            </a:endParaRPr>
          </a:p>
          <a:p>
            <a:r>
              <a:rPr sz="1400" noProof="1">
                <a:latin typeface="Courier New" charset="0"/>
              </a:rPr>
              <a:t>void </a:t>
            </a:r>
            <a:r>
              <a:rPr lang="en-US" sz="1400" dirty="0">
                <a:latin typeface="Courier New" charset="0"/>
              </a:rPr>
              <a:t>g</a:t>
            </a:r>
            <a:r>
              <a:rPr sz="1400" noProof="1">
                <a:latin typeface="Courier New" charset="0"/>
              </a:rPr>
              <a:t>etValues(int*, int*);</a:t>
            </a:r>
          </a:p>
          <a:p>
            <a:r>
              <a:rPr sz="1400" noProof="1">
                <a:latin typeface="Courier New" charset="0"/>
              </a:rPr>
              <a:t>void </a:t>
            </a:r>
            <a:r>
              <a:rPr lang="en-US" sz="1400" dirty="0">
                <a:latin typeface="Courier New" charset="0"/>
              </a:rPr>
              <a:t>p</a:t>
            </a:r>
            <a:r>
              <a:rPr lang="en-US" sz="1400" noProof="1">
                <a:latin typeface="Courier New" charset="0"/>
              </a:rPr>
              <a:t>order</a:t>
            </a:r>
            <a:r>
              <a:rPr sz="1400" noProof="1">
                <a:latin typeface="Courier New" charset="0"/>
              </a:rPr>
              <a:t>(int*, int*);</a:t>
            </a:r>
          </a:p>
          <a:p>
            <a:r>
              <a:rPr sz="1400" noProof="1">
                <a:latin typeface="Courier New" charset="0"/>
              </a:rPr>
              <a:t>void </a:t>
            </a:r>
            <a:r>
              <a:rPr lang="en-US" sz="1400" dirty="0">
                <a:latin typeface="Courier New" charset="0"/>
              </a:rPr>
              <a:t>d</a:t>
            </a:r>
            <a:r>
              <a:rPr sz="1400" noProof="1">
                <a:latin typeface="Courier New" charset="0"/>
              </a:rPr>
              <a:t>isplay(int, int);</a:t>
            </a:r>
          </a:p>
          <a:p>
            <a:endParaRPr sz="1400" noProof="1">
              <a:latin typeface="Courier New" charset="0"/>
            </a:endParaRPr>
          </a:p>
          <a:p>
            <a:r>
              <a:rPr sz="1400" noProof="1">
                <a:latin typeface="Courier New" charset="0"/>
              </a:rPr>
              <a:t>int main() {</a:t>
            </a:r>
          </a:p>
          <a:p>
            <a:r>
              <a:rPr lang="en-US" sz="1400" dirty="0">
                <a:latin typeface="Courier New" charset="0"/>
              </a:rPr>
              <a:t>    </a:t>
            </a:r>
            <a:r>
              <a:rPr sz="1400" noProof="1">
                <a:latin typeface="Courier New" charset="0"/>
              </a:rPr>
              <a:t>int x, y;</a:t>
            </a:r>
            <a:endParaRPr lang="en-US" sz="1400" noProof="1">
              <a:latin typeface="Courier New" charset="0"/>
            </a:endParaRPr>
          </a:p>
          <a:p>
            <a:endParaRPr sz="1400" noProof="1">
              <a:latin typeface="Courier New" charset="0"/>
            </a:endParaRPr>
          </a:p>
          <a:p>
            <a:r>
              <a:rPr lang="en-US" sz="1400" dirty="0">
                <a:latin typeface="Courier New" charset="0"/>
              </a:rPr>
              <a:t>    </a:t>
            </a:r>
            <a:r>
              <a:rPr lang="en-US" sz="1400" noProof="1">
                <a:latin typeface="Courier New" charset="0"/>
              </a:rPr>
              <a:t>printf("Enter two numbers: ");</a:t>
            </a:r>
          </a:p>
          <a:p>
            <a:r>
              <a:rPr lang="en-US" sz="1400" dirty="0">
                <a:latin typeface="Courier New" charset="0"/>
              </a:rPr>
              <a:t>    </a:t>
            </a:r>
            <a:r>
              <a:rPr lang="en-US" sz="1400" noProof="1">
                <a:latin typeface="Courier New" charset="0"/>
              </a:rPr>
              <a:t>scanf("%d%d", &amp;x, &amp;y);</a:t>
            </a:r>
          </a:p>
          <a:p>
            <a:endParaRPr lang="en-US" sz="1400" noProof="1">
              <a:latin typeface="Courier New" charset="0"/>
            </a:endParaRPr>
          </a:p>
          <a:p>
            <a:r>
              <a:rPr lang="en-US" sz="1400" dirty="0">
                <a:latin typeface="Courier New" charset="0"/>
              </a:rPr>
              <a:t>    </a:t>
            </a:r>
            <a:r>
              <a:rPr lang="en-US" sz="1400" noProof="1">
                <a:latin typeface="Courier New" charset="0"/>
              </a:rPr>
              <a:t>order</a:t>
            </a:r>
            <a:r>
              <a:rPr sz="1400" noProof="1">
                <a:latin typeface="Courier New" charset="0"/>
              </a:rPr>
              <a:t>(</a:t>
            </a:r>
            <a:r>
              <a:rPr sz="1400" noProof="1">
                <a:solidFill>
                  <a:srgbClr val="FF0033"/>
                </a:solidFill>
                <a:latin typeface="Courier New" charset="0"/>
              </a:rPr>
              <a:t>&amp;x, &amp;y</a:t>
            </a:r>
            <a:r>
              <a:rPr sz="1400" noProof="1">
                <a:latin typeface="Courier New" charset="0"/>
              </a:rPr>
              <a:t>);</a:t>
            </a:r>
          </a:p>
          <a:p>
            <a:r>
              <a:rPr lang="en-US" sz="1400" dirty="0">
                <a:latin typeface="Courier New" charset="0"/>
              </a:rPr>
              <a:t>    </a:t>
            </a:r>
            <a:r>
              <a:rPr lang="en-US" sz="1400" noProof="1">
                <a:latin typeface="Courier New" charset="0"/>
              </a:rPr>
              <a:t>d</a:t>
            </a:r>
            <a:r>
              <a:rPr sz="1400" noProof="1">
                <a:latin typeface="Courier New" charset="0"/>
              </a:rPr>
              <a:t>isplay(</a:t>
            </a:r>
            <a:r>
              <a:rPr sz="1400" noProof="1">
                <a:solidFill>
                  <a:srgbClr val="0000FF"/>
                </a:solidFill>
                <a:latin typeface="Courier New" charset="0"/>
              </a:rPr>
              <a:t>x, y</a:t>
            </a:r>
            <a:r>
              <a:rPr sz="1400" noProof="1">
                <a:latin typeface="Courier New" charset="0"/>
              </a:rPr>
              <a:t>);</a:t>
            </a:r>
          </a:p>
          <a:p>
            <a:endParaRPr sz="1400" noProof="1">
              <a:latin typeface="Courier New" charset="0"/>
            </a:endParaRPr>
          </a:p>
          <a:p>
            <a:r>
              <a:rPr lang="en-US" sz="1400" dirty="0">
                <a:latin typeface="Courier New" charset="0"/>
              </a:rPr>
              <a:t>    </a:t>
            </a:r>
            <a:r>
              <a:rPr sz="1400" noProof="1">
                <a:latin typeface="Courier New" charset="0"/>
              </a:rPr>
              <a:t>return 0;</a:t>
            </a:r>
          </a:p>
          <a:p>
            <a:r>
              <a:rPr sz="1400" noProof="1">
                <a:latin typeface="Courier New" charset="0"/>
              </a:rPr>
              <a:t>}</a:t>
            </a:r>
          </a:p>
          <a:p>
            <a:endParaRPr sz="1400" noProof="1">
              <a:latin typeface="Courier New" charset="0"/>
            </a:endParaRPr>
          </a:p>
          <a:p>
            <a:r>
              <a:rPr sz="1400" noProof="1">
                <a:latin typeface="Courier New" charset="0"/>
              </a:rPr>
              <a:t>void </a:t>
            </a:r>
            <a:r>
              <a:rPr lang="en-US" sz="1400" dirty="0">
                <a:latin typeface="Courier New" charset="0"/>
              </a:rPr>
              <a:t>p</a:t>
            </a:r>
            <a:r>
              <a:rPr sz="1400" noProof="1">
                <a:latin typeface="Courier New" charset="0"/>
              </a:rPr>
              <a:t>rocess(</a:t>
            </a:r>
            <a:r>
              <a:rPr sz="1400" noProof="1">
                <a:solidFill>
                  <a:srgbClr val="FF0033"/>
                </a:solidFill>
                <a:latin typeface="Courier New" charset="0"/>
              </a:rPr>
              <a:t>int* a, int* b</a:t>
            </a:r>
            <a:r>
              <a:rPr sz="1400" noProof="1">
                <a:latin typeface="Courier New" charset="0"/>
              </a:rPr>
              <a:t>) {</a:t>
            </a:r>
          </a:p>
          <a:p>
            <a:r>
              <a:rPr lang="en-US" sz="1400" dirty="0">
                <a:latin typeface="Courier New" charset="0"/>
              </a:rPr>
              <a:t>    </a:t>
            </a:r>
            <a:r>
              <a:rPr sz="1400" noProof="1">
                <a:latin typeface="Courier New" charset="0"/>
              </a:rPr>
              <a:t>if (*a &gt; *b) {</a:t>
            </a:r>
          </a:p>
          <a:p>
            <a:r>
              <a:rPr lang="en-US" sz="1400" dirty="0">
                <a:latin typeface="Courier New" charset="0"/>
              </a:rPr>
              <a:t>        </a:t>
            </a:r>
            <a:r>
              <a:rPr sz="1400" noProof="1">
                <a:latin typeface="Courier New" charset="0"/>
              </a:rPr>
              <a:t>int temp = *a;</a:t>
            </a:r>
          </a:p>
          <a:p>
            <a:r>
              <a:rPr sz="1400" noProof="1">
                <a:latin typeface="Courier New" charset="0"/>
              </a:rPr>
              <a:t>	*a = *b;</a:t>
            </a:r>
          </a:p>
          <a:p>
            <a:r>
              <a:rPr sz="1400" noProof="1">
                <a:latin typeface="Courier New" charset="0"/>
              </a:rPr>
              <a:t>	*b = temp;</a:t>
            </a:r>
          </a:p>
          <a:p>
            <a:r>
              <a:rPr lang="en-US" sz="1400" dirty="0">
                <a:latin typeface="Courier New" charset="0"/>
              </a:rPr>
              <a:t>    </a:t>
            </a:r>
            <a:r>
              <a:rPr sz="1400" noProof="1">
                <a:latin typeface="Courier New" charset="0"/>
              </a:rPr>
              <a:t>}</a:t>
            </a:r>
          </a:p>
          <a:p>
            <a:r>
              <a:rPr sz="1400" noProof="1">
                <a:latin typeface="Courier New" charset="0"/>
              </a:rPr>
              <a:t>}</a:t>
            </a:r>
          </a:p>
          <a:p>
            <a:endParaRPr sz="1400" noProof="1">
              <a:latin typeface="Courier New" charset="0"/>
            </a:endParaRPr>
          </a:p>
          <a:p>
            <a:r>
              <a:rPr sz="1400" noProof="1">
                <a:latin typeface="Courier New" charset="0"/>
              </a:rPr>
              <a:t>void </a:t>
            </a:r>
            <a:r>
              <a:rPr lang="en-US" sz="1400" dirty="0">
                <a:latin typeface="Courier New" charset="0"/>
              </a:rPr>
              <a:t>d</a:t>
            </a:r>
            <a:r>
              <a:rPr sz="1400" noProof="1">
                <a:latin typeface="Courier New" charset="0"/>
              </a:rPr>
              <a:t>isplay(</a:t>
            </a:r>
            <a:r>
              <a:rPr sz="1400" noProof="1">
                <a:solidFill>
                  <a:srgbClr val="0000FF"/>
                </a:solidFill>
                <a:latin typeface="Courier New" charset="0"/>
              </a:rPr>
              <a:t>int a, int b</a:t>
            </a:r>
            <a:r>
              <a:rPr sz="1400" noProof="1">
                <a:latin typeface="Courier New" charset="0"/>
              </a:rPr>
              <a:t>) {</a:t>
            </a:r>
          </a:p>
          <a:p>
            <a:r>
              <a:rPr lang="en-US" sz="1400" dirty="0">
                <a:latin typeface="Courier New" charset="0"/>
              </a:rPr>
              <a:t>    </a:t>
            </a:r>
            <a:r>
              <a:rPr sz="1400" noProof="1">
                <a:latin typeface="Courier New" charset="0"/>
              </a:rPr>
              <a:t>printf("%d + %d = %d\n", a, b, (a+b));</a:t>
            </a:r>
          </a:p>
          <a:p>
            <a:r>
              <a:rPr sz="1400" noProof="1">
                <a:latin typeface="Courier New" charset="0"/>
              </a:rPr>
              <a:t>}</a:t>
            </a:r>
            <a:endParaRPr lang="en-US" sz="1400" dirty="0">
              <a:latin typeface="Courier New"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223C32B-62EF-4B48-8DF5-F90881FB99FE}" type="slidenum">
              <a:rPr lang="en-US" sz="1400">
                <a:solidFill>
                  <a:srgbClr val="FF0033"/>
                </a:solidFill>
                <a:latin typeface="Arial Narrow" charset="0"/>
              </a:rPr>
              <a:pPr/>
              <a:t>7</a:t>
            </a:fld>
            <a:endParaRPr lang="en-US" sz="1400">
              <a:solidFill>
                <a:srgbClr val="FF0033"/>
              </a:solidFill>
              <a:latin typeface="Arial Narrow" charset="0"/>
            </a:endParaRPr>
          </a:p>
        </p:txBody>
      </p:sp>
      <p:sp>
        <p:nvSpPr>
          <p:cNvPr id="26626" name="Rectangle 2"/>
          <p:cNvSpPr>
            <a:spLocks noGrp="1" noChangeArrowheads="1"/>
          </p:cNvSpPr>
          <p:nvPr>
            <p:ph type="title"/>
          </p:nvPr>
        </p:nvSpPr>
        <p:spPr/>
        <p:txBody>
          <a:bodyPr/>
          <a:lstStyle/>
          <a:p>
            <a:r>
              <a:rPr lang="en-US" dirty="0">
                <a:latin typeface="Arial Narrow" charset="0"/>
                <a:ea typeface="ＭＳ Ｐゴシック" charset="0"/>
                <a:cs typeface="ＭＳ Ｐゴシック" charset="0"/>
              </a:rPr>
              <a:t>Arrays</a:t>
            </a:r>
          </a:p>
        </p:txBody>
      </p:sp>
      <p:sp>
        <p:nvSpPr>
          <p:cNvPr id="26627" name="Rectangle 3"/>
          <p:cNvSpPr>
            <a:spLocks noGrp="1" noChangeArrowheads="1"/>
          </p:cNvSpPr>
          <p:nvPr>
            <p:ph type="body" idx="1"/>
          </p:nvPr>
        </p:nvSpPr>
        <p:spPr>
          <a:xfrm>
            <a:off x="304800" y="1219200"/>
            <a:ext cx="3886200" cy="5715000"/>
          </a:xfrm>
        </p:spPr>
        <p:txBody>
          <a:bodyPr/>
          <a:lstStyle/>
          <a:p>
            <a:r>
              <a:rPr lang="en-US" dirty="0">
                <a:latin typeface="Arial Narrow" charset="0"/>
                <a:ea typeface="ＭＳ Ｐゴシック" charset="0"/>
                <a:cs typeface="ＭＳ Ｐゴシック" charset="0"/>
              </a:rPr>
              <a:t>by default, array allocation is:</a:t>
            </a:r>
          </a:p>
          <a:p>
            <a:pPr marL="523875" lvl="1" indent="-279400"/>
            <a:r>
              <a:rPr lang="en-US" dirty="0">
                <a:latin typeface="Arial Narrow" charset="0"/>
                <a:ea typeface="ＭＳ Ｐゴシック" charset="0"/>
              </a:rPr>
              <a:t>static (allocated on stack at compile time), if global</a:t>
            </a:r>
          </a:p>
          <a:p>
            <a:pPr marL="523875" lvl="1" indent="-279400"/>
            <a:r>
              <a:rPr lang="en-US" dirty="0">
                <a:latin typeface="Arial Narrow" charset="0"/>
                <a:ea typeface="ＭＳ Ｐゴシック" charset="0"/>
              </a:rPr>
              <a:t>fixed stack-dynamic (size fixed at compile time, memory allocated on stack during run time), if local</a:t>
            </a:r>
            <a:endParaRPr lang="en-US" sz="1600" dirty="0">
              <a:solidFill>
                <a:srgbClr val="FF0033"/>
              </a:solidFill>
              <a:latin typeface="Courier New" charset="0"/>
              <a:ea typeface="ＭＳ Ｐゴシック" charset="0"/>
            </a:endParaRPr>
          </a:p>
          <a:p>
            <a:pPr>
              <a:lnSpc>
                <a:spcPct val="90000"/>
              </a:lnSpc>
            </a:pPr>
            <a:endParaRPr lang="en-US" dirty="0">
              <a:latin typeface="Arial Narrow" charset="0"/>
              <a:ea typeface="ＭＳ Ｐゴシック" charset="0"/>
              <a:cs typeface="ＭＳ Ｐゴシック" charset="0"/>
            </a:endParaRPr>
          </a:p>
          <a:p>
            <a:pPr marL="11113" indent="0"/>
            <a:r>
              <a:rPr lang="en-US" dirty="0">
                <a:latin typeface="Arial Narrow" charset="0"/>
                <a:ea typeface="ＭＳ Ｐゴシック" charset="0"/>
              </a:rPr>
              <a:t>can allocate dynamic memory (from the heap) using </a:t>
            </a:r>
            <a:r>
              <a:rPr lang="en-US" dirty="0">
                <a:latin typeface="Courier New" charset="0"/>
                <a:ea typeface="ＭＳ Ｐゴシック" charset="0"/>
              </a:rPr>
              <a:t>malloc</a:t>
            </a:r>
            <a:endParaRPr lang="en-US" dirty="0">
              <a:latin typeface="Arial Narrow" charset="0"/>
              <a:ea typeface="ＭＳ Ｐゴシック" charset="0"/>
            </a:endParaRPr>
          </a:p>
          <a:p>
            <a:pPr marL="523875" lvl="1" indent="-279400"/>
            <a:r>
              <a:rPr lang="en-US" dirty="0">
                <a:latin typeface="Arial Narrow" charset="0"/>
                <a:ea typeface="ＭＳ Ｐゴシック" charset="0"/>
              </a:rPr>
              <a:t>when done, must explicitly deallocate memory using </a:t>
            </a:r>
            <a:r>
              <a:rPr lang="en-US" dirty="0">
                <a:latin typeface="Courier New" charset="0"/>
                <a:ea typeface="ＭＳ Ｐゴシック" charset="0"/>
              </a:rPr>
              <a:t>free</a:t>
            </a:r>
          </a:p>
          <a:p>
            <a:pPr>
              <a:lnSpc>
                <a:spcPct val="90000"/>
              </a:lnSpc>
            </a:pPr>
            <a:endParaRPr lang="en-US" dirty="0">
              <a:latin typeface="Arial Narrow" charset="0"/>
              <a:ea typeface="ＭＳ Ｐゴシック" charset="0"/>
              <a:cs typeface="ＭＳ Ｐゴシック" charset="0"/>
            </a:endParaRPr>
          </a:p>
          <a:p>
            <a:pPr>
              <a:lnSpc>
                <a:spcPct val="90000"/>
              </a:lnSpc>
            </a:pPr>
            <a:r>
              <a:rPr lang="en-US" dirty="0">
                <a:latin typeface="Arial Narrow" charset="0"/>
                <a:ea typeface="ＭＳ Ｐゴシック" charset="0"/>
                <a:cs typeface="ＭＳ Ｐゴシック" charset="0"/>
              </a:rPr>
              <a:t>arrays had no built-in bounds checking</a:t>
            </a:r>
            <a:endParaRPr lang="en-US" dirty="0">
              <a:latin typeface="Arial Narrow" charset="0"/>
              <a:ea typeface="ＭＳ Ｐゴシック" charset="0"/>
              <a:cs typeface="ＭＳ Ｐゴシック" charset="0"/>
              <a:sym typeface="Wingdings" pitchFamily="2" charset="2"/>
            </a:endParaRPr>
          </a:p>
          <a:p>
            <a:pPr marL="523875" lvl="1" indent="-279400">
              <a:lnSpc>
                <a:spcPct val="90000"/>
              </a:lnSpc>
            </a:pPr>
            <a:r>
              <a:rPr lang="en-US" dirty="0">
                <a:latin typeface="Arial Narrow" charset="0"/>
                <a:ea typeface="ＭＳ Ｐゴシック" charset="0"/>
                <a:cs typeface="ＭＳ Ｐゴシック" charset="0"/>
                <a:sym typeface="Wingdings" pitchFamily="2" charset="2"/>
              </a:rPr>
              <a:t>program would have to keep track of how many values stored, pass that around with the array</a:t>
            </a:r>
            <a:endParaRPr lang="en-US" dirty="0">
              <a:latin typeface="Arial Narrow" charset="0"/>
              <a:ea typeface="ＭＳ Ｐゴシック" charset="0"/>
              <a:cs typeface="ＭＳ Ｐゴシック" charset="0"/>
            </a:endParaRPr>
          </a:p>
        </p:txBody>
      </p:sp>
      <p:sp>
        <p:nvSpPr>
          <p:cNvPr id="26628" name="Text Box 4"/>
          <p:cNvSpPr txBox="1">
            <a:spLocks noChangeArrowheads="1"/>
          </p:cNvSpPr>
          <p:nvPr/>
        </p:nvSpPr>
        <p:spPr bwMode="auto">
          <a:xfrm>
            <a:off x="4191000" y="510210"/>
            <a:ext cx="5257800" cy="665259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nSpc>
                <a:spcPct val="80000"/>
              </a:lnSpc>
            </a:pPr>
            <a:r>
              <a:rPr sz="1400" noProof="1">
                <a:latin typeface="Courier New" charset="0"/>
              </a:rPr>
              <a:t>#include &lt;stdio.h&gt;</a:t>
            </a:r>
          </a:p>
          <a:p>
            <a:pPr>
              <a:lnSpc>
                <a:spcPct val="80000"/>
              </a:lnSpc>
            </a:pPr>
            <a:r>
              <a:rPr sz="1400" noProof="1">
                <a:latin typeface="Courier New" charset="0"/>
              </a:rPr>
              <a:t>#define MAX_SIZE 20</a:t>
            </a:r>
          </a:p>
          <a:p>
            <a:pPr>
              <a:lnSpc>
                <a:spcPct val="80000"/>
              </a:lnSpc>
            </a:pPr>
            <a:endParaRPr sz="1400" noProof="1">
              <a:latin typeface="Courier New" charset="0"/>
            </a:endParaRPr>
          </a:p>
          <a:p>
            <a:pPr>
              <a:lnSpc>
                <a:spcPct val="80000"/>
              </a:lnSpc>
            </a:pPr>
            <a:r>
              <a:rPr sz="1400" noProof="1">
                <a:latin typeface="Courier New" charset="0"/>
              </a:rPr>
              <a:t>int </a:t>
            </a:r>
            <a:r>
              <a:rPr lang="en-US" sz="1400" noProof="1">
                <a:latin typeface="Courier New" charset="0"/>
              </a:rPr>
              <a:t>min</a:t>
            </a:r>
            <a:r>
              <a:rPr sz="1400" noProof="1">
                <a:latin typeface="Courier New" charset="0"/>
              </a:rPr>
              <a:t>(int[], int);</a:t>
            </a:r>
          </a:p>
          <a:p>
            <a:pPr>
              <a:lnSpc>
                <a:spcPct val="80000"/>
              </a:lnSpc>
            </a:pPr>
            <a:endParaRPr sz="1400" noProof="1">
              <a:latin typeface="Courier New" charset="0"/>
            </a:endParaRPr>
          </a:p>
          <a:p>
            <a:pPr>
              <a:lnSpc>
                <a:spcPct val="80000"/>
              </a:lnSpc>
            </a:pPr>
            <a:r>
              <a:rPr sz="1400" noProof="1">
                <a:latin typeface="Courier New" charset="0"/>
              </a:rPr>
              <a:t>int main() {</a:t>
            </a:r>
            <a:endParaRPr lang="en-US" sz="1400" noProof="1">
              <a:latin typeface="Courier New" charset="0"/>
            </a:endParaRPr>
          </a:p>
          <a:p>
            <a:pPr>
              <a:lnSpc>
                <a:spcPct val="80000"/>
              </a:lnSpc>
            </a:pPr>
            <a:r>
              <a:rPr lang="en-US" sz="1400" noProof="1">
                <a:latin typeface="Courier New" charset="0"/>
              </a:rPr>
              <a:t>    int i, num, </a:t>
            </a:r>
            <a:r>
              <a:rPr lang="en-US" sz="1400" noProof="1">
                <a:solidFill>
                  <a:schemeClr val="accent1">
                    <a:lumMod val="50000"/>
                  </a:schemeClr>
                </a:solidFill>
                <a:latin typeface="Courier New" charset="0"/>
              </a:rPr>
              <a:t>count</a:t>
            </a:r>
            <a:r>
              <a:rPr lang="en-US" sz="1400" noProof="1">
                <a:latin typeface="Courier New" charset="0"/>
              </a:rPr>
              <a:t>;</a:t>
            </a:r>
          </a:p>
          <a:p>
            <a:pPr>
              <a:lnSpc>
                <a:spcPct val="80000"/>
              </a:lnSpc>
            </a:pPr>
            <a:r>
              <a:rPr lang="en-US" sz="1400" noProof="1">
                <a:latin typeface="Courier New" charset="0"/>
              </a:rPr>
              <a:t>    </a:t>
            </a:r>
            <a:r>
              <a:rPr lang="en-US" sz="1400" noProof="1">
                <a:solidFill>
                  <a:srgbClr val="3333CC"/>
                </a:solidFill>
                <a:latin typeface="Courier New" charset="0"/>
              </a:rPr>
              <a:t>int statArr[MAX_SIZE];</a:t>
            </a:r>
          </a:p>
          <a:p>
            <a:pPr>
              <a:lnSpc>
                <a:spcPct val="80000"/>
              </a:lnSpc>
            </a:pPr>
            <a:r>
              <a:rPr lang="en-US" sz="1400" noProof="1">
                <a:solidFill>
                  <a:srgbClr val="FF0033"/>
                </a:solidFill>
                <a:latin typeface="Courier New" charset="0"/>
              </a:rPr>
              <a:t>    int* dynArr;</a:t>
            </a:r>
          </a:p>
          <a:p>
            <a:pPr>
              <a:lnSpc>
                <a:spcPct val="80000"/>
              </a:lnSpc>
            </a:pPr>
            <a:endParaRPr lang="en-US" sz="1400" noProof="1">
              <a:latin typeface="Courier New" charset="0"/>
            </a:endParaRPr>
          </a:p>
          <a:p>
            <a:pPr>
              <a:lnSpc>
                <a:spcPct val="80000"/>
              </a:lnSpc>
            </a:pPr>
            <a:r>
              <a:rPr lang="en-US" sz="1400" dirty="0">
                <a:latin typeface="Courier New" charset="0"/>
              </a:rPr>
              <a:t>    </a:t>
            </a:r>
            <a:r>
              <a:rPr lang="en-US" sz="1400" noProof="1">
                <a:latin typeface="Courier New" charset="0"/>
              </a:rPr>
              <a:t>printf("How many numbers? ");</a:t>
            </a:r>
          </a:p>
          <a:p>
            <a:pPr>
              <a:lnSpc>
                <a:spcPct val="80000"/>
              </a:lnSpc>
            </a:pPr>
            <a:r>
              <a:rPr lang="en-US" sz="1400" noProof="1">
                <a:latin typeface="Courier New" charset="0"/>
              </a:rPr>
              <a:t>    scanf("%d", </a:t>
            </a:r>
            <a:r>
              <a:rPr lang="en-US" sz="1400" noProof="1">
                <a:solidFill>
                  <a:schemeClr val="accent1">
                    <a:lumMod val="50000"/>
                  </a:schemeClr>
                </a:solidFill>
                <a:latin typeface="Courier New" charset="0"/>
              </a:rPr>
              <a:t>&amp;count</a:t>
            </a:r>
            <a:r>
              <a:rPr lang="en-US" sz="1400" noProof="1">
                <a:latin typeface="Courier New" charset="0"/>
              </a:rPr>
              <a:t>);</a:t>
            </a:r>
          </a:p>
          <a:p>
            <a:pPr>
              <a:lnSpc>
                <a:spcPct val="80000"/>
              </a:lnSpc>
            </a:pPr>
            <a:endParaRPr lang="en-US" sz="1400" noProof="1">
              <a:latin typeface="Courier New" charset="0"/>
            </a:endParaRPr>
          </a:p>
          <a:p>
            <a:pPr>
              <a:lnSpc>
                <a:spcPct val="80000"/>
              </a:lnSpc>
            </a:pPr>
            <a:r>
              <a:rPr lang="en-US" sz="1400" noProof="1">
                <a:solidFill>
                  <a:schemeClr val="tx2"/>
                </a:solidFill>
                <a:latin typeface="Courier New" charset="0"/>
              </a:rPr>
              <a:t>    dynArr = (int*)malloc(count * sizeof(int));</a:t>
            </a:r>
            <a:r>
              <a:rPr lang="en-US" sz="1400" noProof="1">
                <a:latin typeface="Courier New" charset="0"/>
              </a:rPr>
              <a:t>    </a:t>
            </a:r>
          </a:p>
          <a:p>
            <a:pPr>
              <a:lnSpc>
                <a:spcPct val="80000"/>
              </a:lnSpc>
            </a:pPr>
            <a:r>
              <a:rPr lang="en-US" sz="1400" noProof="1">
                <a:latin typeface="Courier New" charset="0"/>
              </a:rPr>
              <a:t>    </a:t>
            </a:r>
          </a:p>
          <a:p>
            <a:pPr>
              <a:lnSpc>
                <a:spcPct val="80000"/>
              </a:lnSpc>
            </a:pPr>
            <a:r>
              <a:rPr lang="en-US" sz="1400" noProof="1">
                <a:latin typeface="Courier New" charset="0"/>
              </a:rPr>
              <a:t>    for (i = 0; i &lt; </a:t>
            </a:r>
            <a:r>
              <a:rPr lang="en-US" sz="1400" noProof="1">
                <a:solidFill>
                  <a:schemeClr val="accent1">
                    <a:lumMod val="50000"/>
                  </a:schemeClr>
                </a:solidFill>
                <a:latin typeface="Courier New" charset="0"/>
              </a:rPr>
              <a:t>count</a:t>
            </a:r>
            <a:r>
              <a:rPr lang="en-US" sz="1400" noProof="1">
                <a:latin typeface="Courier New" charset="0"/>
              </a:rPr>
              <a:t>; i++) {</a:t>
            </a:r>
          </a:p>
          <a:p>
            <a:pPr>
              <a:lnSpc>
                <a:spcPct val="80000"/>
              </a:lnSpc>
            </a:pPr>
            <a:r>
              <a:rPr lang="en-US" sz="1400" dirty="0">
                <a:latin typeface="Courier New" charset="0"/>
              </a:rPr>
              <a:t>    </a:t>
            </a:r>
            <a:r>
              <a:rPr lang="en-US" sz="1400" noProof="1">
                <a:latin typeface="Courier New" charset="0"/>
              </a:rPr>
              <a:t>    </a:t>
            </a:r>
            <a:r>
              <a:rPr lang="en-US" sz="1400" noProof="1">
                <a:solidFill>
                  <a:srgbClr val="3333CC"/>
                </a:solidFill>
                <a:latin typeface="Courier New" charset="0"/>
              </a:rPr>
              <a:t>statArr[i] = 2*i;</a:t>
            </a:r>
          </a:p>
          <a:p>
            <a:pPr>
              <a:lnSpc>
                <a:spcPct val="80000"/>
              </a:lnSpc>
            </a:pPr>
            <a:r>
              <a:rPr lang="en-US" sz="1400" noProof="1">
                <a:solidFill>
                  <a:srgbClr val="FF0033"/>
                </a:solidFill>
                <a:latin typeface="Courier New" charset="0"/>
              </a:rPr>
              <a:t>        dynArr[i] = 3*i;</a:t>
            </a:r>
            <a:endParaRPr lang="en-US" sz="1400" noProof="1">
              <a:latin typeface="Courier New" charset="0"/>
            </a:endParaRPr>
          </a:p>
          <a:p>
            <a:pPr>
              <a:lnSpc>
                <a:spcPct val="80000"/>
              </a:lnSpc>
            </a:pPr>
            <a:r>
              <a:rPr lang="en-US" sz="1400" dirty="0">
                <a:latin typeface="Courier New" charset="0"/>
              </a:rPr>
              <a:t>    </a:t>
            </a:r>
            <a:r>
              <a:rPr lang="en-US" sz="1400" noProof="1">
                <a:latin typeface="Courier New" charset="0"/>
              </a:rPr>
              <a:t>}</a:t>
            </a:r>
          </a:p>
          <a:p>
            <a:pPr>
              <a:lnSpc>
                <a:spcPct val="80000"/>
              </a:lnSpc>
            </a:pPr>
            <a:endParaRPr lang="en-US" sz="1400" noProof="1">
              <a:latin typeface="Courier New" charset="0"/>
            </a:endParaRPr>
          </a:p>
          <a:p>
            <a:pPr>
              <a:lnSpc>
                <a:spcPct val="80000"/>
              </a:lnSpc>
            </a:pPr>
            <a:r>
              <a:rPr lang="en-US" sz="1400" noProof="1">
                <a:latin typeface="Courier New" charset="0"/>
              </a:rPr>
              <a:t>    printf("Min1 = %d\n", min(</a:t>
            </a:r>
            <a:r>
              <a:rPr lang="en-US" sz="1400" noProof="1">
                <a:solidFill>
                  <a:srgbClr val="3333CC"/>
                </a:solidFill>
                <a:latin typeface="Courier New" charset="0"/>
              </a:rPr>
              <a:t>statArr</a:t>
            </a:r>
            <a:r>
              <a:rPr lang="en-US" sz="1400" noProof="1">
                <a:latin typeface="Courier New" charset="0"/>
              </a:rPr>
              <a:t>, </a:t>
            </a:r>
            <a:r>
              <a:rPr lang="en-US" sz="1400" noProof="1">
                <a:solidFill>
                  <a:schemeClr val="accent1">
                    <a:lumMod val="50000"/>
                  </a:schemeClr>
                </a:solidFill>
                <a:latin typeface="Courier New" charset="0"/>
              </a:rPr>
              <a:t>count</a:t>
            </a:r>
            <a:r>
              <a:rPr lang="en-US" sz="1400" noProof="1">
                <a:latin typeface="Courier New" charset="0"/>
              </a:rPr>
              <a:t>));</a:t>
            </a:r>
          </a:p>
          <a:p>
            <a:pPr>
              <a:lnSpc>
                <a:spcPct val="80000"/>
              </a:lnSpc>
            </a:pPr>
            <a:r>
              <a:rPr lang="en-US" sz="1400" noProof="1">
                <a:latin typeface="Courier New" charset="0"/>
              </a:rPr>
              <a:t>    printf("Min1 = %d\n", min(</a:t>
            </a:r>
            <a:r>
              <a:rPr lang="en-US" sz="1400" noProof="1">
                <a:solidFill>
                  <a:srgbClr val="FF0033"/>
                </a:solidFill>
                <a:latin typeface="Courier New" charset="0"/>
              </a:rPr>
              <a:t>dynArr</a:t>
            </a:r>
            <a:r>
              <a:rPr lang="en-US" sz="1400" noProof="1">
                <a:latin typeface="Courier New" charset="0"/>
              </a:rPr>
              <a:t>, </a:t>
            </a:r>
            <a:r>
              <a:rPr lang="en-US" sz="1400" noProof="1">
                <a:solidFill>
                  <a:schemeClr val="accent1">
                    <a:lumMod val="50000"/>
                  </a:schemeClr>
                </a:solidFill>
                <a:latin typeface="Courier New" charset="0"/>
              </a:rPr>
              <a:t>count</a:t>
            </a:r>
            <a:r>
              <a:rPr lang="en-US" sz="1400" noProof="1">
                <a:latin typeface="Courier New" charset="0"/>
              </a:rPr>
              <a:t>));</a:t>
            </a:r>
          </a:p>
          <a:p>
            <a:pPr>
              <a:lnSpc>
                <a:spcPct val="80000"/>
              </a:lnSpc>
            </a:pPr>
            <a:endParaRPr lang="en-US" sz="1400" noProof="1">
              <a:latin typeface="Courier New" charset="0"/>
            </a:endParaRPr>
          </a:p>
          <a:p>
            <a:pPr>
              <a:lnSpc>
                <a:spcPct val="80000"/>
              </a:lnSpc>
            </a:pPr>
            <a:r>
              <a:rPr lang="en-US" sz="1400" noProof="1">
                <a:latin typeface="Courier New" charset="0"/>
              </a:rPr>
              <a:t>   </a:t>
            </a:r>
            <a:r>
              <a:rPr lang="en-US" sz="1400" dirty="0">
                <a:latin typeface="Courier New" charset="0"/>
              </a:rPr>
              <a:t> </a:t>
            </a:r>
            <a:r>
              <a:rPr lang="en-US" sz="1400" dirty="0">
                <a:solidFill>
                  <a:srgbClr val="FF0033"/>
                </a:solidFill>
                <a:latin typeface="Courier New" charset="0"/>
              </a:rPr>
              <a:t>f</a:t>
            </a:r>
            <a:r>
              <a:rPr lang="en-US" sz="1400" noProof="1">
                <a:solidFill>
                  <a:srgbClr val="FF0033"/>
                </a:solidFill>
                <a:latin typeface="Courier New" charset="0"/>
              </a:rPr>
              <a:t>ree(numbers);</a:t>
            </a:r>
          </a:p>
          <a:p>
            <a:pPr>
              <a:lnSpc>
                <a:spcPct val="80000"/>
              </a:lnSpc>
            </a:pPr>
            <a:endParaRPr sz="1400" noProof="1">
              <a:latin typeface="Courier New" charset="0"/>
            </a:endParaRPr>
          </a:p>
          <a:p>
            <a:pPr>
              <a:lnSpc>
                <a:spcPct val="80000"/>
              </a:lnSpc>
            </a:pPr>
            <a:r>
              <a:rPr lang="en-US" sz="1400" dirty="0">
                <a:latin typeface="Courier New" charset="0"/>
              </a:rPr>
              <a:t>    </a:t>
            </a:r>
            <a:r>
              <a:rPr sz="1400" noProof="1">
                <a:latin typeface="Courier New" charset="0"/>
              </a:rPr>
              <a:t>return 0;</a:t>
            </a:r>
          </a:p>
          <a:p>
            <a:pPr>
              <a:lnSpc>
                <a:spcPct val="80000"/>
              </a:lnSpc>
            </a:pPr>
            <a:r>
              <a:rPr sz="1400" noProof="1">
                <a:latin typeface="Courier New" charset="0"/>
              </a:rPr>
              <a:t>}</a:t>
            </a:r>
            <a:endParaRPr lang="en-US" sz="1400" noProof="1">
              <a:latin typeface="Courier New" charset="0"/>
            </a:endParaRPr>
          </a:p>
          <a:p>
            <a:pPr>
              <a:lnSpc>
                <a:spcPct val="80000"/>
              </a:lnSpc>
            </a:pPr>
            <a:endParaRPr sz="1400" noProof="1">
              <a:solidFill>
                <a:schemeClr val="accent1">
                  <a:lumMod val="50000"/>
                </a:schemeClr>
              </a:solidFill>
              <a:latin typeface="Courier New" charset="0"/>
            </a:endParaRPr>
          </a:p>
          <a:p>
            <a:pPr>
              <a:lnSpc>
                <a:spcPct val="80000"/>
              </a:lnSpc>
            </a:pPr>
            <a:r>
              <a:rPr sz="1400" noProof="1">
                <a:latin typeface="Courier New" charset="0"/>
              </a:rPr>
              <a:t>int </a:t>
            </a:r>
            <a:r>
              <a:rPr lang="en-US" sz="1400" noProof="1">
                <a:latin typeface="Courier New" charset="0"/>
              </a:rPr>
              <a:t>min</a:t>
            </a:r>
            <a:r>
              <a:rPr sz="1400" noProof="1">
                <a:latin typeface="Courier New" charset="0"/>
              </a:rPr>
              <a:t>(int nums[], </a:t>
            </a:r>
            <a:r>
              <a:rPr sz="1400" noProof="1">
                <a:solidFill>
                  <a:schemeClr val="accent1">
                    <a:lumMod val="50000"/>
                  </a:schemeClr>
                </a:solidFill>
                <a:latin typeface="Courier New" charset="0"/>
              </a:rPr>
              <a:t>int cnt</a:t>
            </a:r>
            <a:r>
              <a:rPr sz="1400" noProof="1">
                <a:latin typeface="Courier New" charset="0"/>
              </a:rPr>
              <a:t>) {</a:t>
            </a:r>
          </a:p>
          <a:p>
            <a:pPr>
              <a:lnSpc>
                <a:spcPct val="80000"/>
              </a:lnSpc>
            </a:pPr>
            <a:r>
              <a:rPr lang="en-US" sz="1400" dirty="0">
                <a:latin typeface="Courier New" charset="0"/>
              </a:rPr>
              <a:t>    </a:t>
            </a:r>
            <a:r>
              <a:rPr sz="1400" noProof="1">
                <a:latin typeface="Courier New" charset="0"/>
              </a:rPr>
              <a:t>int </a:t>
            </a:r>
            <a:r>
              <a:rPr lang="en-US" sz="1400" noProof="1">
                <a:latin typeface="Courier New" charset="0"/>
              </a:rPr>
              <a:t>i, </a:t>
            </a:r>
            <a:r>
              <a:rPr sz="1400" noProof="1">
                <a:latin typeface="Courier New" charset="0"/>
              </a:rPr>
              <a:t>small = nums[0];</a:t>
            </a:r>
          </a:p>
          <a:p>
            <a:pPr>
              <a:lnSpc>
                <a:spcPct val="80000"/>
              </a:lnSpc>
            </a:pPr>
            <a:endParaRPr lang="en-US" sz="1400" noProof="1">
              <a:latin typeface="Courier New" charset="0"/>
            </a:endParaRPr>
          </a:p>
          <a:p>
            <a:pPr>
              <a:lnSpc>
                <a:spcPct val="80000"/>
              </a:lnSpc>
            </a:pPr>
            <a:r>
              <a:rPr lang="en-US" sz="1400" noProof="1">
                <a:latin typeface="Courier New" charset="0"/>
              </a:rPr>
              <a:t>    </a:t>
            </a:r>
            <a:r>
              <a:rPr sz="1400" noProof="1">
                <a:latin typeface="Courier New" charset="0"/>
              </a:rPr>
              <a:t>for (i = 1; i &lt; </a:t>
            </a:r>
            <a:r>
              <a:rPr sz="1400" noProof="1">
                <a:solidFill>
                  <a:schemeClr val="accent1">
                    <a:lumMod val="50000"/>
                  </a:schemeClr>
                </a:solidFill>
                <a:latin typeface="Courier New" charset="0"/>
              </a:rPr>
              <a:t>cnt</a:t>
            </a:r>
            <a:r>
              <a:rPr sz="1400" noProof="1">
                <a:latin typeface="Courier New" charset="0"/>
              </a:rPr>
              <a:t>; i++) {</a:t>
            </a:r>
          </a:p>
          <a:p>
            <a:pPr>
              <a:lnSpc>
                <a:spcPct val="80000"/>
              </a:lnSpc>
            </a:pPr>
            <a:r>
              <a:rPr lang="en-US" sz="1400" dirty="0">
                <a:latin typeface="Courier New" charset="0"/>
              </a:rPr>
              <a:t>        </a:t>
            </a:r>
            <a:r>
              <a:rPr sz="1400" noProof="1">
                <a:latin typeface="Courier New" charset="0"/>
              </a:rPr>
              <a:t>if (nums[i] &lt; small) {</a:t>
            </a:r>
          </a:p>
          <a:p>
            <a:pPr>
              <a:lnSpc>
                <a:spcPct val="80000"/>
              </a:lnSpc>
            </a:pPr>
            <a:r>
              <a:rPr lang="en-US" sz="1400" dirty="0">
                <a:latin typeface="Courier New" charset="0"/>
              </a:rPr>
              <a:t>            </a:t>
            </a:r>
            <a:r>
              <a:rPr sz="1400" noProof="1">
                <a:latin typeface="Courier New" charset="0"/>
              </a:rPr>
              <a:t>small = nums[i];</a:t>
            </a:r>
          </a:p>
          <a:p>
            <a:pPr>
              <a:lnSpc>
                <a:spcPct val="80000"/>
              </a:lnSpc>
            </a:pPr>
            <a:r>
              <a:rPr lang="en-US" sz="1400" dirty="0">
                <a:latin typeface="Courier New" charset="0"/>
              </a:rPr>
              <a:t>        </a:t>
            </a:r>
            <a:r>
              <a:rPr sz="1400" noProof="1">
                <a:latin typeface="Courier New" charset="0"/>
              </a:rPr>
              <a:t>}</a:t>
            </a:r>
          </a:p>
          <a:p>
            <a:pPr>
              <a:lnSpc>
                <a:spcPct val="80000"/>
              </a:lnSpc>
            </a:pPr>
            <a:r>
              <a:rPr lang="en-US" sz="1400" dirty="0">
                <a:latin typeface="Courier New" charset="0"/>
              </a:rPr>
              <a:t>    </a:t>
            </a:r>
            <a:r>
              <a:rPr sz="1400" noProof="1">
                <a:latin typeface="Courier New" charset="0"/>
              </a:rPr>
              <a:t>}</a:t>
            </a:r>
          </a:p>
          <a:p>
            <a:pPr>
              <a:lnSpc>
                <a:spcPct val="80000"/>
              </a:lnSpc>
            </a:pPr>
            <a:r>
              <a:rPr lang="en-US" sz="1400" dirty="0">
                <a:latin typeface="Courier New" charset="0"/>
              </a:rPr>
              <a:t>    </a:t>
            </a:r>
            <a:r>
              <a:rPr sz="1400" noProof="1">
                <a:latin typeface="Courier New" charset="0"/>
              </a:rPr>
              <a:t>return small;</a:t>
            </a:r>
          </a:p>
          <a:p>
            <a:pPr>
              <a:lnSpc>
                <a:spcPct val="80000"/>
              </a:lnSpc>
            </a:pPr>
            <a:r>
              <a:rPr sz="1400" noProof="1">
                <a:latin typeface="Courier New" charset="0"/>
              </a:rPr>
              <a:t>}</a:t>
            </a:r>
            <a:endParaRPr lang="en-US" sz="1400" dirty="0">
              <a:latin typeface="Courier New"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05E3FF1-26F3-CC43-A985-5C47F48D9C96}" type="slidenum">
              <a:rPr lang="en-US" sz="1400">
                <a:solidFill>
                  <a:srgbClr val="FF0033"/>
                </a:solidFill>
                <a:latin typeface="Arial Narrow" charset="0"/>
              </a:rPr>
              <a:pPr/>
              <a:t>8</a:t>
            </a:fld>
            <a:endParaRPr lang="en-US" sz="1400">
              <a:solidFill>
                <a:srgbClr val="FF0033"/>
              </a:solidFill>
              <a:latin typeface="Arial Narrow" charset="0"/>
            </a:endParaRPr>
          </a:p>
        </p:txBody>
      </p:sp>
      <p:sp>
        <p:nvSpPr>
          <p:cNvPr id="27650"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Data structures</a:t>
            </a:r>
          </a:p>
        </p:txBody>
      </p:sp>
      <p:sp>
        <p:nvSpPr>
          <p:cNvPr id="27651" name="Rectangle 3"/>
          <p:cNvSpPr>
            <a:spLocks noGrp="1" noChangeArrowheads="1"/>
          </p:cNvSpPr>
          <p:nvPr>
            <p:ph type="body" idx="1"/>
          </p:nvPr>
        </p:nvSpPr>
        <p:spPr>
          <a:xfrm>
            <a:off x="533400" y="1219200"/>
            <a:ext cx="3886200" cy="5715000"/>
          </a:xfrm>
        </p:spPr>
        <p:txBody>
          <a:bodyPr/>
          <a:lstStyle/>
          <a:p>
            <a:r>
              <a:rPr lang="en-US" dirty="0">
                <a:latin typeface="Arial Narrow" charset="0"/>
                <a:ea typeface="ＭＳ Ｐゴシック" charset="0"/>
                <a:cs typeface="ＭＳ Ｐゴシック" charset="0"/>
              </a:rPr>
              <a:t>can define new, composite data types using </a:t>
            </a:r>
            <a:r>
              <a:rPr lang="en-US" dirty="0">
                <a:latin typeface="Courier New" charset="0"/>
                <a:ea typeface="ＭＳ Ｐゴシック" charset="0"/>
                <a:cs typeface="ＭＳ Ｐゴシック" charset="0"/>
              </a:rPr>
              <a:t>struct</a:t>
            </a:r>
          </a:p>
          <a:p>
            <a:pPr lvl="1"/>
            <a:r>
              <a:rPr lang="en-US" dirty="0">
                <a:latin typeface="Courier New" charset="0"/>
                <a:ea typeface="ＭＳ Ｐゴシック" charset="0"/>
              </a:rPr>
              <a:t>struct { … } </a:t>
            </a:r>
          </a:p>
          <a:p>
            <a:pPr lvl="1">
              <a:buFont typeface="Wingdings" charset="0"/>
              <a:buNone/>
            </a:pPr>
            <a:r>
              <a:rPr lang="en-US" dirty="0">
                <a:latin typeface="Arial Narrow" charset="0"/>
                <a:ea typeface="ＭＳ Ｐゴシック" charset="0"/>
              </a:rPr>
              <a:t>	defines a new structure</a:t>
            </a:r>
          </a:p>
          <a:p>
            <a:pPr lvl="1"/>
            <a:r>
              <a:rPr lang="en-US" dirty="0">
                <a:latin typeface="Courier New" charset="0"/>
                <a:ea typeface="ＭＳ Ｐゴシック" charset="0"/>
              </a:rPr>
              <a:t>typedef … NAME;  </a:t>
            </a:r>
            <a:r>
              <a:rPr lang="en-US" dirty="0">
                <a:latin typeface="Arial Narrow" charset="0"/>
                <a:ea typeface="ＭＳ Ｐゴシック" charset="0"/>
              </a:rPr>
              <a:t>attaches a type name to the struct</a:t>
            </a:r>
          </a:p>
          <a:p>
            <a:pPr lvl="1"/>
            <a:r>
              <a:rPr lang="en-US" dirty="0">
                <a:latin typeface="Arial Narrow" charset="0"/>
                <a:ea typeface="ＭＳ Ｐゴシック" charset="0"/>
              </a:rPr>
              <a:t>by default, struct instances are stored on the stack</a:t>
            </a:r>
          </a:p>
          <a:p>
            <a:pPr lvl="1"/>
            <a:r>
              <a:rPr lang="en-US" dirty="0">
                <a:latin typeface="Arial Narrow" charset="0"/>
                <a:ea typeface="ＭＳ Ｐゴシック" charset="0"/>
              </a:rPr>
              <a:t>when pass by value, a copy of the entire struct is made</a:t>
            </a:r>
          </a:p>
          <a:p>
            <a:pPr marL="457200" lvl="1" indent="0">
              <a:buNone/>
            </a:pPr>
            <a:endParaRPr lang="en-US" dirty="0">
              <a:latin typeface="Arial Narrow" charset="0"/>
              <a:ea typeface="ＭＳ Ｐゴシック" charset="0"/>
            </a:endParaRPr>
          </a:p>
          <a:p>
            <a:r>
              <a:rPr lang="en-US" dirty="0">
                <a:latin typeface="Arial Narrow" charset="0"/>
                <a:ea typeface="ＭＳ Ｐゴシック" charset="0"/>
                <a:cs typeface="ＭＳ Ｐゴシック" charset="0"/>
              </a:rPr>
              <a:t>note: a struct is NOT a class</a:t>
            </a:r>
          </a:p>
          <a:p>
            <a:pPr lvl="1"/>
            <a:r>
              <a:rPr lang="en-US" dirty="0">
                <a:latin typeface="Arial Narrow" charset="0"/>
                <a:ea typeface="ＭＳ Ｐゴシック" charset="0"/>
              </a:rPr>
              <a:t>there is no information hiding (i.e., no </a:t>
            </a:r>
            <a:r>
              <a:rPr lang="en-US" dirty="0">
                <a:latin typeface="Courier New" charset="0"/>
                <a:ea typeface="ＭＳ Ｐゴシック" charset="0"/>
              </a:rPr>
              <a:t>private</a:t>
            </a:r>
            <a:r>
              <a:rPr lang="en-US" dirty="0">
                <a:latin typeface="Arial Narrow" charset="0"/>
                <a:ea typeface="ＭＳ Ｐゴシック" charset="0"/>
              </a:rPr>
              <a:t>)</a:t>
            </a:r>
          </a:p>
          <a:p>
            <a:pPr lvl="1"/>
            <a:r>
              <a:rPr lang="en-US" dirty="0">
                <a:latin typeface="Arial Narrow" charset="0"/>
                <a:ea typeface="ＭＳ Ｐゴシック" charset="0"/>
              </a:rPr>
              <a:t>there are no methods</a:t>
            </a:r>
          </a:p>
          <a:p>
            <a:pPr lvl="1"/>
            <a:endParaRPr lang="en-US" dirty="0">
              <a:latin typeface="Arial Narrow" charset="0"/>
              <a:ea typeface="ＭＳ Ｐゴシック" charset="0"/>
            </a:endParaRPr>
          </a:p>
        </p:txBody>
      </p:sp>
      <p:sp>
        <p:nvSpPr>
          <p:cNvPr id="27652" name="Text Box 4"/>
          <p:cNvSpPr txBox="1">
            <a:spLocks noChangeArrowheads="1"/>
          </p:cNvSpPr>
          <p:nvPr/>
        </p:nvSpPr>
        <p:spPr bwMode="auto">
          <a:xfrm>
            <a:off x="4572000" y="609600"/>
            <a:ext cx="4724400" cy="6555639"/>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sz="1400" noProof="1">
                <a:latin typeface="Courier New" charset="0"/>
              </a:rPr>
              <a:t>#include &lt;stdio.h&gt;</a:t>
            </a:r>
          </a:p>
          <a:p>
            <a:r>
              <a:rPr sz="1400" noProof="1">
                <a:latin typeface="Courier New" charset="0"/>
              </a:rPr>
              <a:t>#include &lt;math.h&gt;</a:t>
            </a:r>
          </a:p>
          <a:p>
            <a:endParaRPr sz="1400" noProof="1">
              <a:latin typeface="Courier New" charset="0"/>
            </a:endParaRPr>
          </a:p>
          <a:p>
            <a:r>
              <a:rPr sz="1400" noProof="1">
                <a:solidFill>
                  <a:schemeClr val="tx2"/>
                </a:solidFill>
                <a:latin typeface="Courier New" charset="0"/>
              </a:rPr>
              <a:t>typedef struct {</a:t>
            </a:r>
          </a:p>
          <a:p>
            <a:r>
              <a:rPr lang="en-US" sz="1400" dirty="0">
                <a:solidFill>
                  <a:schemeClr val="tx2"/>
                </a:solidFill>
                <a:latin typeface="Courier New" charset="0"/>
              </a:rPr>
              <a:t>    </a:t>
            </a:r>
            <a:r>
              <a:rPr sz="1400" noProof="1">
                <a:solidFill>
                  <a:schemeClr val="tx2"/>
                </a:solidFill>
                <a:latin typeface="Courier New" charset="0"/>
              </a:rPr>
              <a:t>int x;</a:t>
            </a:r>
          </a:p>
          <a:p>
            <a:r>
              <a:rPr lang="en-US" sz="1400" dirty="0">
                <a:solidFill>
                  <a:schemeClr val="tx2"/>
                </a:solidFill>
                <a:latin typeface="Courier New" charset="0"/>
              </a:rPr>
              <a:t>    </a:t>
            </a:r>
            <a:r>
              <a:rPr sz="1400" noProof="1">
                <a:solidFill>
                  <a:schemeClr val="tx2"/>
                </a:solidFill>
                <a:latin typeface="Courier New" charset="0"/>
              </a:rPr>
              <a:t>int y;</a:t>
            </a:r>
          </a:p>
          <a:p>
            <a:r>
              <a:rPr sz="1400" noProof="1">
                <a:solidFill>
                  <a:schemeClr val="tx2"/>
                </a:solidFill>
                <a:latin typeface="Courier New" charset="0"/>
              </a:rPr>
              <a:t>} Point;</a:t>
            </a:r>
          </a:p>
          <a:p>
            <a:endParaRPr sz="1400" noProof="1">
              <a:latin typeface="Courier New" charset="0"/>
            </a:endParaRPr>
          </a:p>
          <a:p>
            <a:r>
              <a:rPr sz="1400" noProof="1">
                <a:latin typeface="Courier New" charset="0"/>
              </a:rPr>
              <a:t>double distance(Point, Point);</a:t>
            </a:r>
          </a:p>
          <a:p>
            <a:endParaRPr sz="1400" noProof="1">
              <a:latin typeface="Courier New" charset="0"/>
            </a:endParaRPr>
          </a:p>
          <a:p>
            <a:r>
              <a:rPr sz="1400" noProof="1">
                <a:latin typeface="Courier New" charset="0"/>
              </a:rPr>
              <a:t>int main() {</a:t>
            </a:r>
          </a:p>
          <a:p>
            <a:r>
              <a:rPr sz="1400" noProof="1">
                <a:latin typeface="Courier New" charset="0"/>
              </a:rPr>
              <a:t>    </a:t>
            </a:r>
            <a:r>
              <a:rPr sz="1400" noProof="1">
                <a:solidFill>
                  <a:srgbClr val="FF0033"/>
                </a:solidFill>
                <a:latin typeface="Courier New" charset="0"/>
              </a:rPr>
              <a:t>Point pt1;</a:t>
            </a:r>
          </a:p>
          <a:p>
            <a:r>
              <a:rPr lang="en-US" sz="1400" dirty="0">
                <a:latin typeface="Courier New" charset="0"/>
              </a:rPr>
              <a:t>    </a:t>
            </a:r>
            <a:r>
              <a:rPr sz="1400" noProof="1">
                <a:solidFill>
                  <a:srgbClr val="0000FF"/>
                </a:solidFill>
                <a:latin typeface="Courier New" charset="0"/>
              </a:rPr>
              <a:t>Point pt2;</a:t>
            </a:r>
          </a:p>
          <a:p>
            <a:endParaRPr sz="1400" noProof="1">
              <a:latin typeface="Courier New" charset="0"/>
            </a:endParaRPr>
          </a:p>
          <a:p>
            <a:r>
              <a:rPr lang="en-US" sz="1400" dirty="0">
                <a:latin typeface="Courier New" charset="0"/>
              </a:rPr>
              <a:t>    </a:t>
            </a:r>
            <a:r>
              <a:rPr sz="1400" noProof="1">
                <a:solidFill>
                  <a:srgbClr val="FF0033"/>
                </a:solidFill>
                <a:latin typeface="Courier New" charset="0"/>
              </a:rPr>
              <a:t>pt1.x = 0;</a:t>
            </a:r>
          </a:p>
          <a:p>
            <a:r>
              <a:rPr lang="en-US" sz="1400" dirty="0">
                <a:solidFill>
                  <a:srgbClr val="FF0033"/>
                </a:solidFill>
                <a:latin typeface="Courier New" charset="0"/>
              </a:rPr>
              <a:t>    </a:t>
            </a:r>
            <a:r>
              <a:rPr sz="1400" noProof="1">
                <a:solidFill>
                  <a:srgbClr val="FF0033"/>
                </a:solidFill>
                <a:latin typeface="Courier New" charset="0"/>
              </a:rPr>
              <a:t>pt1.y = 0;</a:t>
            </a:r>
          </a:p>
          <a:p>
            <a:endParaRPr sz="1400" noProof="1">
              <a:latin typeface="Courier New" charset="0"/>
            </a:endParaRPr>
          </a:p>
          <a:p>
            <a:r>
              <a:rPr lang="en-US" sz="1400" dirty="0">
                <a:latin typeface="Courier New" charset="0"/>
              </a:rPr>
              <a:t>    </a:t>
            </a:r>
            <a:r>
              <a:rPr sz="1400" noProof="1">
                <a:solidFill>
                  <a:srgbClr val="0000FF"/>
                </a:solidFill>
                <a:latin typeface="Courier New" charset="0"/>
              </a:rPr>
              <a:t>pt2.x = 3;</a:t>
            </a:r>
          </a:p>
          <a:p>
            <a:r>
              <a:rPr lang="en-US" sz="1400" dirty="0">
                <a:solidFill>
                  <a:srgbClr val="0000FF"/>
                </a:solidFill>
                <a:latin typeface="Courier New" charset="0"/>
              </a:rPr>
              <a:t>    </a:t>
            </a:r>
            <a:r>
              <a:rPr sz="1400" noProof="1">
                <a:solidFill>
                  <a:srgbClr val="0000FF"/>
                </a:solidFill>
                <a:latin typeface="Courier New" charset="0"/>
              </a:rPr>
              <a:t>pt2.y = 4;</a:t>
            </a:r>
          </a:p>
          <a:p>
            <a:endParaRPr sz="1400" noProof="1">
              <a:latin typeface="Courier New" charset="0"/>
            </a:endParaRPr>
          </a:p>
          <a:p>
            <a:r>
              <a:rPr lang="en-US" sz="1400" dirty="0">
                <a:latin typeface="Courier New" charset="0"/>
              </a:rPr>
              <a:t>    </a:t>
            </a:r>
            <a:r>
              <a:rPr sz="1400" noProof="1">
                <a:latin typeface="Courier New" charset="0"/>
              </a:rPr>
              <a:t>printf("Distance = %f\n", </a:t>
            </a:r>
            <a:endParaRPr lang="en-US" sz="1400" dirty="0">
              <a:latin typeface="Courier New" charset="0"/>
            </a:endParaRPr>
          </a:p>
          <a:p>
            <a:r>
              <a:rPr lang="en-US" sz="1400" dirty="0">
                <a:latin typeface="Courier New" charset="0"/>
              </a:rPr>
              <a:t>            </a:t>
            </a:r>
            <a:r>
              <a:rPr sz="1400" noProof="1">
                <a:latin typeface="Courier New" charset="0"/>
              </a:rPr>
              <a:t>distance(pt1, pt2));</a:t>
            </a:r>
          </a:p>
          <a:p>
            <a:endParaRPr lang="en-US" sz="1400" dirty="0">
              <a:latin typeface="Courier New" charset="0"/>
            </a:endParaRPr>
          </a:p>
          <a:p>
            <a:r>
              <a:rPr lang="en-US" sz="1400" dirty="0">
                <a:latin typeface="Courier New" charset="0"/>
              </a:rPr>
              <a:t>    </a:t>
            </a:r>
            <a:r>
              <a:rPr sz="1400" noProof="1">
                <a:latin typeface="Courier New" charset="0"/>
              </a:rPr>
              <a:t>return 0;</a:t>
            </a:r>
          </a:p>
          <a:p>
            <a:r>
              <a:rPr sz="1400" noProof="1">
                <a:latin typeface="Courier New" charset="0"/>
              </a:rPr>
              <a:t>}</a:t>
            </a:r>
          </a:p>
          <a:p>
            <a:endParaRPr sz="1400" noProof="1">
              <a:latin typeface="Courier New" charset="0"/>
            </a:endParaRPr>
          </a:p>
          <a:p>
            <a:r>
              <a:rPr sz="1400" noProof="1">
                <a:latin typeface="Courier New" charset="0"/>
              </a:rPr>
              <a:t>double distance(Point p1, Point p2) {</a:t>
            </a:r>
          </a:p>
          <a:p>
            <a:r>
              <a:rPr lang="en-US" sz="1400" dirty="0">
                <a:latin typeface="Courier New" charset="0"/>
              </a:rPr>
              <a:t>    </a:t>
            </a:r>
            <a:r>
              <a:rPr sz="1400" noProof="1">
                <a:latin typeface="Courier New" charset="0"/>
              </a:rPr>
              <a:t>return sqrt(pow(p1.x - p2.x, 2.0) + </a:t>
            </a:r>
            <a:endParaRPr lang="en-US" sz="1400" dirty="0">
              <a:latin typeface="Courier New" charset="0"/>
            </a:endParaRPr>
          </a:p>
          <a:p>
            <a:r>
              <a:rPr lang="en-US" sz="1400" dirty="0">
                <a:latin typeface="Courier New" charset="0"/>
              </a:rPr>
              <a:t>                </a:t>
            </a:r>
            <a:r>
              <a:rPr sz="1400" noProof="1">
                <a:latin typeface="Courier New" charset="0"/>
              </a:rPr>
              <a:t>pow(p1.y - p2.y, 2.0));</a:t>
            </a:r>
          </a:p>
          <a:p>
            <a:r>
              <a:rPr sz="1400" noProof="1">
                <a:latin typeface="Courier New" charset="0"/>
              </a:rPr>
              <a:t>}</a:t>
            </a:r>
            <a:endParaRPr lang="en-US" sz="1400" dirty="0">
              <a:latin typeface="Courier New"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7701EEE-8422-084A-8357-7EA8647C4AD4}" type="slidenum">
              <a:rPr lang="en-US" sz="1400">
                <a:solidFill>
                  <a:srgbClr val="FF0033"/>
                </a:solidFill>
                <a:latin typeface="Arial Narrow" charset="0"/>
              </a:rPr>
              <a:pPr/>
              <a:t>9</a:t>
            </a:fld>
            <a:endParaRPr lang="en-US" sz="1400">
              <a:solidFill>
                <a:srgbClr val="FF0033"/>
              </a:solidFill>
              <a:latin typeface="Arial Narrow" charset="0"/>
            </a:endParaRPr>
          </a:p>
        </p:txBody>
      </p:sp>
      <p:sp>
        <p:nvSpPr>
          <p:cNvPr id="30722" name="Rectangle 2"/>
          <p:cNvSpPr>
            <a:spLocks noGrp="1" noChangeArrowheads="1"/>
          </p:cNvSpPr>
          <p:nvPr>
            <p:ph type="title"/>
          </p:nvPr>
        </p:nvSpPr>
        <p:spPr/>
        <p:txBody>
          <a:bodyPr/>
          <a:lstStyle/>
          <a:p>
            <a:r>
              <a:rPr lang="en-US">
                <a:latin typeface="Arial Narrow" charset="0"/>
                <a:ea typeface="ＭＳ Ｐゴシック" charset="0"/>
                <a:cs typeface="ＭＳ Ｐゴシック" charset="0"/>
              </a:rPr>
              <a:t>C++ design</a:t>
            </a:r>
          </a:p>
        </p:txBody>
      </p:sp>
      <p:sp>
        <p:nvSpPr>
          <p:cNvPr id="30723" name="Rectangle 4"/>
          <p:cNvSpPr>
            <a:spLocks noChangeArrowheads="1"/>
          </p:cNvSpPr>
          <p:nvPr/>
        </p:nvSpPr>
        <p:spPr bwMode="auto">
          <a:xfrm>
            <a:off x="685800" y="1219200"/>
            <a:ext cx="8702675" cy="259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457200" indent="-457200">
              <a:spcBef>
                <a:spcPct val="20000"/>
              </a:spcBef>
            </a:pPr>
            <a:r>
              <a:rPr lang="en-US">
                <a:solidFill>
                  <a:schemeClr val="accent2"/>
                </a:solidFill>
                <a:latin typeface="Arial Narrow" charset="0"/>
              </a:rPr>
              <a:t>C++ was developed by Bjarne Stroustrup at Bell Labs in 1984</a:t>
            </a:r>
          </a:p>
          <a:p>
            <a:pPr marL="838200" lvl="1" indent="-381000">
              <a:spcBef>
                <a:spcPct val="20000"/>
              </a:spcBef>
              <a:buFont typeface="Wingdings" charset="0"/>
              <a:buChar char="§"/>
            </a:pPr>
            <a:r>
              <a:rPr lang="en-US" sz="2000">
                <a:latin typeface="Arial Narrow" charset="0"/>
              </a:rPr>
              <a:t>C++ is a superset of C, with language features added to support OOP</a:t>
            </a:r>
          </a:p>
          <a:p>
            <a:pPr marL="838200" lvl="1" indent="-381000">
              <a:spcBef>
                <a:spcPct val="20000"/>
              </a:spcBef>
              <a:buFont typeface="Wingdings" charset="0"/>
              <a:buChar char="§"/>
            </a:pPr>
            <a:endParaRPr lang="en-US" sz="900">
              <a:latin typeface="Arial Narrow" charset="0"/>
            </a:endParaRPr>
          </a:p>
          <a:p>
            <a:pPr marL="457200" indent="-457200">
              <a:spcBef>
                <a:spcPct val="20000"/>
              </a:spcBef>
            </a:pPr>
            <a:r>
              <a:rPr lang="en-US">
                <a:solidFill>
                  <a:schemeClr val="accent2"/>
                </a:solidFill>
                <a:latin typeface="Arial Narrow" charset="0"/>
              </a:rPr>
              <a:t>design goals:</a:t>
            </a:r>
          </a:p>
          <a:p>
            <a:pPr marL="838200" lvl="1" indent="-381000">
              <a:spcBef>
                <a:spcPct val="20000"/>
              </a:spcBef>
              <a:buFontTx/>
              <a:buAutoNum type="arabicPeriod"/>
            </a:pPr>
            <a:r>
              <a:rPr lang="en-US" sz="2000">
                <a:latin typeface="Arial Narrow" charset="0"/>
              </a:rPr>
              <a:t>support object-oriented programming (i.e., classes &amp; inheritance)</a:t>
            </a:r>
          </a:p>
          <a:p>
            <a:pPr marL="838200" lvl="1" indent="-381000">
              <a:spcBef>
                <a:spcPct val="20000"/>
              </a:spcBef>
              <a:buFontTx/>
              <a:buAutoNum type="arabicPeriod"/>
            </a:pPr>
            <a:r>
              <a:rPr lang="en-US" sz="2000">
                <a:latin typeface="Arial Narrow" charset="0"/>
              </a:rPr>
              <a:t>retain the high performance of C</a:t>
            </a:r>
          </a:p>
          <a:p>
            <a:pPr marL="838200" lvl="1" indent="-381000">
              <a:spcBef>
                <a:spcPct val="20000"/>
              </a:spcBef>
              <a:buFontTx/>
              <a:buAutoNum type="arabicPeriod"/>
            </a:pPr>
            <a:r>
              <a:rPr lang="en-US" sz="2000">
                <a:latin typeface="Arial Narrow" charset="0"/>
              </a:rPr>
              <a:t>provide a smooth transition into OOP for procedural programmers</a:t>
            </a:r>
          </a:p>
        </p:txBody>
      </p:sp>
      <p:sp>
        <p:nvSpPr>
          <p:cNvPr id="223238" name="Rectangle 6"/>
          <p:cNvSpPr>
            <a:spLocks noGrp="1" noChangeArrowheads="1"/>
          </p:cNvSpPr>
          <p:nvPr>
            <p:ph type="body" idx="1"/>
          </p:nvPr>
        </p:nvSpPr>
        <p:spPr>
          <a:xfrm>
            <a:off x="685800" y="4343400"/>
            <a:ext cx="8702675" cy="2514600"/>
          </a:xfrm>
          <a:noFill/>
        </p:spPr>
        <p:txBody>
          <a:bodyPr/>
          <a:lstStyle/>
          <a:p>
            <a:pPr marL="457200" indent="-457200"/>
            <a:r>
              <a:rPr lang="en-US">
                <a:latin typeface="Arial Narrow" charset="0"/>
                <a:ea typeface="ＭＳ Ｐゴシック" charset="0"/>
                <a:cs typeface="ＭＳ Ｐゴシック" charset="0"/>
              </a:rPr>
              <a:t>backward compatibility with C was key to the initial success of C++</a:t>
            </a:r>
          </a:p>
          <a:p>
            <a:pPr marL="838200" lvl="1" indent="-381000"/>
            <a:r>
              <a:rPr lang="en-US">
                <a:latin typeface="Arial Narrow" charset="0"/>
                <a:ea typeface="ＭＳ Ｐゴシック" charset="0"/>
                <a:sym typeface="Wingdings" charset="0"/>
              </a:rPr>
              <a:t>could continue to use existing C code; learn and add new features incrementally</a:t>
            </a:r>
          </a:p>
          <a:p>
            <a:pPr marL="457200" indent="-457200"/>
            <a:r>
              <a:rPr lang="en-US">
                <a:latin typeface="Arial Narrow" charset="0"/>
                <a:ea typeface="ＭＳ Ｐゴシック" charset="0"/>
                <a:cs typeface="ＭＳ Ｐゴシック" charset="0"/>
              </a:rPr>
              <a:t>however, backward compatibility had far-reaching ramifications</a:t>
            </a:r>
          </a:p>
          <a:p>
            <a:pPr marL="838200" lvl="1" indent="-381000"/>
            <a:r>
              <a:rPr lang="en-US">
                <a:latin typeface="Arial Narrow" charset="0"/>
                <a:ea typeface="ＭＳ Ｐゴシック" charset="0"/>
              </a:rPr>
              <a:t>C++ did add many features to improve reliability &amp; support OOP</a:t>
            </a:r>
          </a:p>
          <a:p>
            <a:pPr marL="838200" lvl="1" indent="-381000"/>
            <a:r>
              <a:rPr lang="en-US">
                <a:latin typeface="Arial Narrow" charset="0"/>
                <a:ea typeface="ＭＳ Ｐゴシック" charset="0"/>
              </a:rPr>
              <a:t>but, couldn't remove undesirable features</a:t>
            </a:r>
          </a:p>
          <a:p>
            <a:pPr marL="1295400" lvl="2" indent="-381000"/>
            <a:r>
              <a:rPr lang="en-US">
                <a:latin typeface="Arial Narrow" charset="0"/>
                <a:ea typeface="ＭＳ Ｐゴシック" charset="0"/>
                <a:sym typeface="Wingdings" charset="0"/>
              </a:rPr>
              <a:t> it is a large, complex, and sometimes redundant language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323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323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323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323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323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build="p"/>
    </p:bldLst>
  </p:timing>
</p:sld>
</file>

<file path=ppt/theme/theme1.xml><?xml version="1.0" encoding="utf-8"?>
<a:theme xmlns:a="http://schemas.openxmlformats.org/drawingml/2006/main" name="Blank Presentation">
  <a:themeElements>
    <a:clrScheme name="">
      <a:dk1>
        <a:srgbClr val="000000"/>
      </a:dk1>
      <a:lt1>
        <a:srgbClr val="FFFFFF"/>
      </a:lt1>
      <a:dk2>
        <a:srgbClr val="FF0033"/>
      </a:dk2>
      <a:lt2>
        <a:srgbClr val="969696"/>
      </a:lt2>
      <a:accent1>
        <a:srgbClr val="00CC99"/>
      </a:accent1>
      <a:accent2>
        <a:srgbClr val="3333CC"/>
      </a:accent2>
      <a:accent3>
        <a:srgbClr val="FFFFFF"/>
      </a:accent3>
      <a:accent4>
        <a:srgbClr val="000000"/>
      </a:accent4>
      <a:accent5>
        <a:srgbClr val="AAE2CA"/>
      </a:accent5>
      <a:accent6>
        <a:srgbClr val="2D2DB9"/>
      </a:accent6>
      <a:hlink>
        <a:srgbClr val="6699FF"/>
      </a:hlink>
      <a:folHlink>
        <a:srgbClr val="B2B2B2"/>
      </a:folHlink>
    </a:clrScheme>
    <a:fontScheme name="Blank Presentatio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1984</TotalTime>
  <Words>4395</Words>
  <Application>Microsoft Macintosh PowerPoint</Application>
  <PresentationFormat>Custom</PresentationFormat>
  <Paragraphs>680</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Narrow</vt:lpstr>
      <vt:lpstr>Courier New</vt:lpstr>
      <vt:lpstr>Times New Roman</vt:lpstr>
      <vt:lpstr>Wingdings</vt:lpstr>
      <vt:lpstr>Blank Presentation</vt:lpstr>
      <vt:lpstr>CSC 533: Programming Languages  Spring 2026</vt:lpstr>
      <vt:lpstr>C: early history</vt:lpstr>
      <vt:lpstr>Program structure</vt:lpstr>
      <vt:lpstr>Variables &amp; bindings</vt:lpstr>
      <vt:lpstr>Input &amp; control</vt:lpstr>
      <vt:lpstr>Function parameters</vt:lpstr>
      <vt:lpstr>Arrays</vt:lpstr>
      <vt:lpstr>Data structures</vt:lpstr>
      <vt:lpstr>C++ design</vt:lpstr>
      <vt:lpstr>Added reliability features: pass by-reference</vt:lpstr>
      <vt:lpstr>Added reliability features: constants</vt:lpstr>
      <vt:lpstr>Other reliability features</vt:lpstr>
      <vt:lpstr>Even more reliability features</vt:lpstr>
      <vt:lpstr>The genius of Bjarne Stroustrup</vt:lpstr>
      <vt:lpstr>ADT's in C++</vt:lpstr>
      <vt:lpstr>C++ classes</vt:lpstr>
      <vt:lpstr>Object-based vs. Object-oriented programming</vt:lpstr>
      <vt:lpstr>Inheritance in C++ </vt:lpstr>
      <vt:lpstr>IS_A relationship</vt:lpstr>
      <vt:lpstr>Dynamic member function binding</vt:lpstr>
      <vt:lpstr>Implementing virtual member functions</vt:lpstr>
      <vt:lpstr>Java</vt:lpstr>
      <vt:lpstr>ADTs in Java</vt:lpstr>
      <vt:lpstr>Variations on inheritance</vt:lpstr>
      <vt:lpstr>Multiple interfaces</vt:lpstr>
      <vt:lpstr>Non-OO programming in Java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and History</dc:title>
  <dc:creator>Dave Reed</dc:creator>
  <cp:lastModifiedBy>Reed, Dave</cp:lastModifiedBy>
  <cp:revision>77</cp:revision>
  <cp:lastPrinted>2017-12-28T07:33:59Z</cp:lastPrinted>
  <dcterms:created xsi:type="dcterms:W3CDTF">2014-01-09T19:42:42Z</dcterms:created>
  <dcterms:modified xsi:type="dcterms:W3CDTF">2026-02-04T17:56:22Z</dcterms:modified>
</cp:coreProperties>
</file>