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89" r:id="rId16"/>
    <p:sldId id="271" r:id="rId17"/>
    <p:sldId id="290" r:id="rId18"/>
    <p:sldId id="292" r:id="rId19"/>
    <p:sldId id="272" r:id="rId20"/>
    <p:sldId id="288" r:id="rId21"/>
  </p:sldIdLst>
  <p:sldSz cx="9601200" cy="73152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333CC"/>
    <a:srgbClr val="FF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286"/>
  </p:normalViewPr>
  <p:slideViewPr>
    <p:cSldViewPr>
      <p:cViewPr varScale="1">
        <p:scale>
          <a:sx n="109" d="100"/>
          <a:sy n="109" d="100"/>
        </p:scale>
        <p:origin x="808" y="184"/>
      </p:cViewPr>
      <p:guideLst>
        <p:guide orient="horz" pos="2304"/>
        <p:guide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Times New Roman"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7B2EA96D-62A5-EA47-A1E4-4F3DE8A67DB8}" type="slidenum">
              <a:rPr lang="en-US"/>
              <a:pPr>
                <a:defRPr/>
              </a:pPr>
              <a:t>‹#›</a:t>
            </a:fld>
            <a:endParaRPr lang="en-US"/>
          </a:p>
        </p:txBody>
      </p:sp>
    </p:spTree>
    <p:extLst>
      <p:ext uri="{BB962C8B-B14F-4D97-AF65-F5344CB8AC3E}">
        <p14:creationId xmlns:p14="http://schemas.microsoft.com/office/powerpoint/2010/main" val="254817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10212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subTitle" sz="quarter" idx="1"/>
          </p:nvPr>
        </p:nvSpPr>
        <p:spPr>
          <a:xfrm>
            <a:off x="1447800" y="3200400"/>
            <a:ext cx="6705600" cy="2819400"/>
          </a:xfrm>
        </p:spPr>
        <p:txBody>
          <a:bodyPr/>
          <a:lstStyle>
            <a:lvl1pPr marL="0" indent="0" algn="ctr">
              <a:defRPr/>
            </a:lvl1pPr>
          </a:lstStyle>
          <a:p>
            <a:r>
              <a:rPr lang="en-US"/>
              <a:t>Click to edit Master subtitle style</a:t>
            </a:r>
          </a:p>
        </p:txBody>
      </p:sp>
      <p:sp>
        <p:nvSpPr>
          <p:cNvPr id="3078" name="Rectangle 6"/>
          <p:cNvSpPr>
            <a:spLocks noGrp="1" noChangeArrowheads="1"/>
          </p:cNvSpPr>
          <p:nvPr>
            <p:ph type="ctrTitle" sz="quarter"/>
          </p:nvPr>
        </p:nvSpPr>
        <p:spPr>
          <a:xfrm>
            <a:off x="685800" y="838200"/>
            <a:ext cx="8229600" cy="2133600"/>
          </a:xfrm>
        </p:spPr>
        <p:txBody>
          <a:bodyPr/>
          <a:lstStyle>
            <a:lvl1pPr>
              <a:defRPr/>
            </a:lvl1pPr>
          </a:lstStyle>
          <a:p>
            <a:r>
              <a:rPr lang="en-US"/>
              <a:t>Click to edit Master title style</a:t>
            </a:r>
          </a:p>
        </p:txBody>
      </p:sp>
      <p:sp>
        <p:nvSpPr>
          <p:cNvPr id="4" name="Rectangle 3"/>
          <p:cNvSpPr>
            <a:spLocks noGrp="1" noChangeArrowheads="1"/>
          </p:cNvSpPr>
          <p:nvPr>
            <p:ph type="dt" sz="quarter" idx="10"/>
          </p:nvPr>
        </p:nvSpPr>
        <p:spPr/>
        <p:txBody>
          <a:bodyPr/>
          <a:lstStyle>
            <a:lvl1pPr>
              <a:defRPr/>
            </a:lvl1pPr>
          </a:lstStyle>
          <a:p>
            <a:pPr>
              <a:defRPr/>
            </a:pPr>
            <a:endParaRPr lang="en-US"/>
          </a:p>
        </p:txBody>
      </p:sp>
      <p:sp>
        <p:nvSpPr>
          <p:cNvPr id="5" name="Rectangle 4"/>
          <p:cNvSpPr>
            <a:spLocks noGrp="1" noChangeArrowheads="1"/>
          </p:cNvSpPr>
          <p:nvPr>
            <p:ph type="ftr" sz="quarter" idx="11"/>
          </p:nvPr>
        </p:nvSpPr>
        <p:spPr/>
        <p:txBody>
          <a:bodyPr/>
          <a:lstStyle>
            <a:lvl1pPr>
              <a:defRPr/>
            </a:lvl1pPr>
          </a:lstStyle>
          <a:p>
            <a:pPr>
              <a:defRPr/>
            </a:pPr>
            <a:endParaRPr lang="en-US"/>
          </a:p>
        </p:txBody>
      </p:sp>
      <p:sp>
        <p:nvSpPr>
          <p:cNvPr id="6" name="Rectangle 5"/>
          <p:cNvSpPr>
            <a:spLocks noGrp="1" noChangeArrowheads="1"/>
          </p:cNvSpPr>
          <p:nvPr>
            <p:ph type="sldNum" sz="quarter" idx="12"/>
          </p:nvPr>
        </p:nvSpPr>
        <p:spPr>
          <a:xfrm>
            <a:off x="6880225" y="6664325"/>
            <a:ext cx="2000250" cy="488950"/>
          </a:xfrm>
        </p:spPr>
        <p:txBody>
          <a:bodyPr/>
          <a:lstStyle>
            <a:lvl1pPr>
              <a:defRPr>
                <a:solidFill>
                  <a:schemeClr val="tx1"/>
                </a:solidFill>
                <a:latin typeface="Times New Roman" charset="0"/>
              </a:defRPr>
            </a:lvl1pPr>
          </a:lstStyle>
          <a:p>
            <a:pPr>
              <a:defRPr/>
            </a:pPr>
            <a:fld id="{B7F8E2E8-BEA5-3A4F-969C-2C5480D0DC6B}" type="slidenum">
              <a:rPr lang="en-US"/>
              <a:pPr>
                <a:defRPr/>
              </a:pPr>
              <a:t>‹#›</a:t>
            </a:fld>
            <a:endParaRPr lang="en-US"/>
          </a:p>
        </p:txBody>
      </p:sp>
    </p:spTree>
    <p:extLst>
      <p:ext uri="{BB962C8B-B14F-4D97-AF65-F5344CB8AC3E}">
        <p14:creationId xmlns:p14="http://schemas.microsoft.com/office/powerpoint/2010/main" val="328702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67DA8B6A-5CFC-A040-A68E-8F58BFAF893F}" type="slidenum">
              <a:rPr lang="en-US"/>
              <a:pPr>
                <a:defRPr/>
              </a:pPr>
              <a:t>‹#›</a:t>
            </a:fld>
            <a:endParaRPr lang="en-US"/>
          </a:p>
        </p:txBody>
      </p:sp>
    </p:spTree>
    <p:extLst>
      <p:ext uri="{BB962C8B-B14F-4D97-AF65-F5344CB8AC3E}">
        <p14:creationId xmlns:p14="http://schemas.microsoft.com/office/powerpoint/2010/main" val="419273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8350" y="381000"/>
            <a:ext cx="227012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81000"/>
            <a:ext cx="66611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575EE1BC-6D18-F140-8BAB-B10CBE3F7D1B}" type="slidenum">
              <a:rPr lang="en-US"/>
              <a:pPr>
                <a:defRPr/>
              </a:pPr>
              <a:t>‹#›</a:t>
            </a:fld>
            <a:endParaRPr lang="en-US"/>
          </a:p>
        </p:txBody>
      </p:sp>
    </p:spTree>
    <p:extLst>
      <p:ext uri="{BB962C8B-B14F-4D97-AF65-F5344CB8AC3E}">
        <p14:creationId xmlns:p14="http://schemas.microsoft.com/office/powerpoint/2010/main" val="3627006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9067800" cy="685800"/>
          </a:xfrm>
        </p:spPr>
        <p:txBody>
          <a:bodyPr/>
          <a:lstStyle/>
          <a:p>
            <a:r>
              <a:rPr lang="en-US"/>
              <a:t>Click to edit Master title style</a:t>
            </a:r>
          </a:p>
        </p:txBody>
      </p:sp>
      <p:sp>
        <p:nvSpPr>
          <p:cNvPr id="3" name="Text Placeholder 2"/>
          <p:cNvSpPr>
            <a:spLocks noGrp="1"/>
          </p:cNvSpPr>
          <p:nvPr>
            <p:ph type="body" sz="half" idx="1"/>
          </p:nvPr>
        </p:nvSpPr>
        <p:spPr>
          <a:xfrm>
            <a:off x="685800" y="1219200"/>
            <a:ext cx="4275138"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3345C47-48C3-C245-B3AA-003734DAF7D4}" type="slidenum">
              <a:rPr lang="en-US"/>
              <a:pPr>
                <a:defRPr/>
              </a:pPr>
              <a:t>‹#›</a:t>
            </a:fld>
            <a:endParaRPr lang="en-US"/>
          </a:p>
        </p:txBody>
      </p:sp>
    </p:spTree>
    <p:extLst>
      <p:ext uri="{BB962C8B-B14F-4D97-AF65-F5344CB8AC3E}">
        <p14:creationId xmlns:p14="http://schemas.microsoft.com/office/powerpoint/2010/main" val="164118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90F841E9-7B7C-3547-A716-4FE757F8CCC4}" type="slidenum">
              <a:rPr lang="en-US"/>
              <a:pPr>
                <a:defRPr/>
              </a:pPr>
              <a:t>‹#›</a:t>
            </a:fld>
            <a:endParaRPr lang="en-US"/>
          </a:p>
        </p:txBody>
      </p:sp>
    </p:spTree>
    <p:extLst>
      <p:ext uri="{BB962C8B-B14F-4D97-AF65-F5344CB8AC3E}">
        <p14:creationId xmlns:p14="http://schemas.microsoft.com/office/powerpoint/2010/main" val="57304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0CF64779-E161-2047-83EF-25A4A0A01E50}" type="slidenum">
              <a:rPr lang="en-US"/>
              <a:pPr>
                <a:defRPr/>
              </a:pPr>
              <a:t>‹#›</a:t>
            </a:fld>
            <a:endParaRPr lang="en-US"/>
          </a:p>
        </p:txBody>
      </p:sp>
    </p:spTree>
    <p:extLst>
      <p:ext uri="{BB962C8B-B14F-4D97-AF65-F5344CB8AC3E}">
        <p14:creationId xmlns:p14="http://schemas.microsoft.com/office/powerpoint/2010/main" val="132215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19200"/>
            <a:ext cx="4275138"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ABD3ABDA-F111-784C-929B-4D5ADE8B5837}" type="slidenum">
              <a:rPr lang="en-US"/>
              <a:pPr>
                <a:defRPr/>
              </a:pPr>
              <a:t>‹#›</a:t>
            </a:fld>
            <a:endParaRPr lang="en-US"/>
          </a:p>
        </p:txBody>
      </p:sp>
    </p:spTree>
    <p:extLst>
      <p:ext uri="{BB962C8B-B14F-4D97-AF65-F5344CB8AC3E}">
        <p14:creationId xmlns:p14="http://schemas.microsoft.com/office/powerpoint/2010/main" val="2376771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sz="half" idx="10"/>
          </p:nvPr>
        </p:nvSpPr>
        <p:spPr>
          <a:ln/>
        </p:spPr>
        <p:txBody>
          <a:bodyPr/>
          <a:lstStyle>
            <a:lvl1pPr>
              <a:defRPr/>
            </a:lvl1pPr>
          </a:lstStyle>
          <a:p>
            <a:pPr>
              <a:defRPr/>
            </a:pPr>
            <a:endParaRPr lang="en-US"/>
          </a:p>
        </p:txBody>
      </p:sp>
      <p:sp>
        <p:nvSpPr>
          <p:cNvPr id="8" name="Rectangle 4"/>
          <p:cNvSpPr>
            <a:spLocks noGrp="1" noChangeArrowheads="1"/>
          </p:cNvSpPr>
          <p:nvPr>
            <p:ph type="ftr" sz="quarter" idx="11"/>
          </p:nvPr>
        </p:nvSpPr>
        <p:spPr>
          <a:ln/>
        </p:spPr>
        <p:txBody>
          <a:bodyPr/>
          <a:lstStyle>
            <a:lvl1pPr>
              <a:defRPr/>
            </a:lvl1pPr>
          </a:lstStyle>
          <a:p>
            <a:pPr>
              <a:defRPr/>
            </a:pPr>
            <a:endParaRPr lang="en-US"/>
          </a:p>
        </p:txBody>
      </p:sp>
      <p:sp>
        <p:nvSpPr>
          <p:cNvPr id="9" name="Rectangle 5"/>
          <p:cNvSpPr>
            <a:spLocks noGrp="1" noChangeArrowheads="1"/>
          </p:cNvSpPr>
          <p:nvPr>
            <p:ph type="sldNum" sz="quarter" idx="12"/>
          </p:nvPr>
        </p:nvSpPr>
        <p:spPr>
          <a:ln/>
        </p:spPr>
        <p:txBody>
          <a:bodyPr/>
          <a:lstStyle>
            <a:lvl1pPr>
              <a:defRPr/>
            </a:lvl1pPr>
          </a:lstStyle>
          <a:p>
            <a:pPr>
              <a:defRPr/>
            </a:pPr>
            <a:fld id="{E136836B-39B6-AD4A-A45D-D5B32A24C716}" type="slidenum">
              <a:rPr lang="en-US"/>
              <a:pPr>
                <a:defRPr/>
              </a:pPr>
              <a:t>‹#›</a:t>
            </a:fld>
            <a:endParaRPr lang="en-US"/>
          </a:p>
        </p:txBody>
      </p:sp>
    </p:spTree>
    <p:extLst>
      <p:ext uri="{BB962C8B-B14F-4D97-AF65-F5344CB8AC3E}">
        <p14:creationId xmlns:p14="http://schemas.microsoft.com/office/powerpoint/2010/main" val="142815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sz="half" idx="10"/>
          </p:nvPr>
        </p:nvSpPr>
        <p:spPr>
          <a:ln/>
        </p:spPr>
        <p:txBody>
          <a:bodyPr/>
          <a:lstStyle>
            <a:lvl1pPr>
              <a:defRPr/>
            </a:lvl1pPr>
          </a:lstStyle>
          <a:p>
            <a:pPr>
              <a:defRPr/>
            </a:pPr>
            <a:endParaRPr lang="en-US"/>
          </a:p>
        </p:txBody>
      </p:sp>
      <p:sp>
        <p:nvSpPr>
          <p:cNvPr id="4" name="Rectangle 4"/>
          <p:cNvSpPr>
            <a:spLocks noGrp="1" noChangeArrowheads="1"/>
          </p:cNvSpPr>
          <p:nvPr>
            <p:ph type="ftr" sz="quarter" idx="11"/>
          </p:nvPr>
        </p:nvSpPr>
        <p:spPr>
          <a:ln/>
        </p:spPr>
        <p:txBody>
          <a:bodyPr/>
          <a:lstStyle>
            <a:lvl1pPr>
              <a:defRPr/>
            </a:lvl1pPr>
          </a:lstStyle>
          <a:p>
            <a:pPr>
              <a:defRPr/>
            </a:pPr>
            <a:endParaRPr lang="en-US"/>
          </a:p>
        </p:txBody>
      </p:sp>
      <p:sp>
        <p:nvSpPr>
          <p:cNvPr id="5" name="Rectangle 5"/>
          <p:cNvSpPr>
            <a:spLocks noGrp="1" noChangeArrowheads="1"/>
          </p:cNvSpPr>
          <p:nvPr>
            <p:ph type="sldNum" sz="quarter" idx="12"/>
          </p:nvPr>
        </p:nvSpPr>
        <p:spPr>
          <a:ln/>
        </p:spPr>
        <p:txBody>
          <a:bodyPr/>
          <a:lstStyle>
            <a:lvl1pPr>
              <a:defRPr/>
            </a:lvl1pPr>
          </a:lstStyle>
          <a:p>
            <a:pPr>
              <a:defRPr/>
            </a:pPr>
            <a:fld id="{57FAF75E-E157-504B-8D0B-27198A93164C}" type="slidenum">
              <a:rPr lang="en-US"/>
              <a:pPr>
                <a:defRPr/>
              </a:pPr>
              <a:t>‹#›</a:t>
            </a:fld>
            <a:endParaRPr lang="en-US"/>
          </a:p>
        </p:txBody>
      </p:sp>
    </p:spTree>
    <p:extLst>
      <p:ext uri="{BB962C8B-B14F-4D97-AF65-F5344CB8AC3E}">
        <p14:creationId xmlns:p14="http://schemas.microsoft.com/office/powerpoint/2010/main" val="145805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p>
        </p:txBody>
      </p:sp>
      <p:sp>
        <p:nvSpPr>
          <p:cNvPr id="3" name="Rectangle 4"/>
          <p:cNvSpPr>
            <a:spLocks noGrp="1" noChangeArrowheads="1"/>
          </p:cNvSpPr>
          <p:nvPr>
            <p:ph type="ftr" sz="quarter" idx="11"/>
          </p:nvPr>
        </p:nvSpPr>
        <p:spPr>
          <a:ln/>
        </p:spPr>
        <p:txBody>
          <a:bodyPr/>
          <a:lstStyle>
            <a:lvl1pPr>
              <a:defRPr/>
            </a:lvl1pPr>
          </a:lstStyle>
          <a:p>
            <a:pPr>
              <a:defRPr/>
            </a:pPr>
            <a:endParaRPr lang="en-US"/>
          </a:p>
        </p:txBody>
      </p:sp>
      <p:sp>
        <p:nvSpPr>
          <p:cNvPr id="4" name="Rectangle 5"/>
          <p:cNvSpPr>
            <a:spLocks noGrp="1" noChangeArrowheads="1"/>
          </p:cNvSpPr>
          <p:nvPr>
            <p:ph type="sldNum" sz="quarter" idx="12"/>
          </p:nvPr>
        </p:nvSpPr>
        <p:spPr>
          <a:ln/>
        </p:spPr>
        <p:txBody>
          <a:bodyPr/>
          <a:lstStyle>
            <a:lvl1pPr>
              <a:defRPr/>
            </a:lvl1pPr>
          </a:lstStyle>
          <a:p>
            <a:pPr>
              <a:defRPr/>
            </a:pPr>
            <a:fld id="{5DD83C4F-991F-C14F-A6B3-3CCD96113A71}" type="slidenum">
              <a:rPr lang="en-US"/>
              <a:pPr>
                <a:defRPr/>
              </a:pPr>
              <a:t>‹#›</a:t>
            </a:fld>
            <a:endParaRPr lang="en-US"/>
          </a:p>
        </p:txBody>
      </p:sp>
    </p:spTree>
    <p:extLst>
      <p:ext uri="{BB962C8B-B14F-4D97-AF65-F5344CB8AC3E}">
        <p14:creationId xmlns:p14="http://schemas.microsoft.com/office/powerpoint/2010/main" val="407725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DED972D-5344-0744-950B-B262178B1A6B}" type="slidenum">
              <a:rPr lang="en-US"/>
              <a:pPr>
                <a:defRPr/>
              </a:pPr>
              <a:t>‹#›</a:t>
            </a:fld>
            <a:endParaRPr lang="en-US"/>
          </a:p>
        </p:txBody>
      </p:sp>
    </p:spTree>
    <p:extLst>
      <p:ext uri="{BB962C8B-B14F-4D97-AF65-F5344CB8AC3E}">
        <p14:creationId xmlns:p14="http://schemas.microsoft.com/office/powerpoint/2010/main" val="21051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7C612050-A479-B048-B868-7D7CDDE2FA88}" type="slidenum">
              <a:rPr lang="en-US"/>
              <a:pPr>
                <a:defRPr/>
              </a:pPr>
              <a:t>‹#›</a:t>
            </a:fld>
            <a:endParaRPr lang="en-US"/>
          </a:p>
        </p:txBody>
      </p:sp>
    </p:spTree>
    <p:extLst>
      <p:ext uri="{BB962C8B-B14F-4D97-AF65-F5344CB8AC3E}">
        <p14:creationId xmlns:p14="http://schemas.microsoft.com/office/powerpoint/2010/main" val="58236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219200"/>
            <a:ext cx="8702675" cy="54102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2"/>
            <a:r>
              <a:rPr lang="en-US"/>
              <a:t>Fourth level</a:t>
            </a:r>
          </a:p>
        </p:txBody>
      </p:sp>
      <p:sp>
        <p:nvSpPr>
          <p:cNvPr id="1027" name="Rectangle 3"/>
          <p:cNvSpPr>
            <a:spLocks noGrp="1" noChangeArrowheads="1"/>
          </p:cNvSpPr>
          <p:nvPr>
            <p:ph type="dt" sz="half" idx="2"/>
          </p:nvPr>
        </p:nvSpPr>
        <p:spPr bwMode="auto">
          <a:xfrm>
            <a:off x="7207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8" name="Rectangle 4"/>
          <p:cNvSpPr>
            <a:spLocks noGrp="1" noChangeArrowheads="1"/>
          </p:cNvSpPr>
          <p:nvPr>
            <p:ph type="ftr" sz="quarter" idx="3"/>
          </p:nvPr>
        </p:nvSpPr>
        <p:spPr bwMode="auto">
          <a:xfrm>
            <a:off x="3279775" y="6664325"/>
            <a:ext cx="30416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sldNum" sz="quarter" idx="4"/>
          </p:nvPr>
        </p:nvSpPr>
        <p:spPr bwMode="auto">
          <a:xfrm>
            <a:off x="73374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FF0033"/>
                </a:solidFill>
                <a:latin typeface="Arial Narrow" charset="0"/>
              </a:defRPr>
            </a:lvl1pPr>
          </a:lstStyle>
          <a:p>
            <a:pPr>
              <a:defRPr/>
            </a:pPr>
            <a:fld id="{4CF65705-7CBE-9B41-B6A0-A9E16645F6BA}" type="slidenum">
              <a:rPr lang="en-US"/>
              <a:pPr>
                <a:defRPr/>
              </a:pPr>
              <a:t>‹#›</a:t>
            </a:fld>
            <a:endParaRPr lang="en-US"/>
          </a:p>
        </p:txBody>
      </p:sp>
      <p:sp>
        <p:nvSpPr>
          <p:cNvPr id="1030" name="Rectangle 6"/>
          <p:cNvSpPr>
            <a:spLocks noGrp="1" noChangeArrowheads="1"/>
          </p:cNvSpPr>
          <p:nvPr>
            <p:ph type="title"/>
          </p:nvPr>
        </p:nvSpPr>
        <p:spPr bwMode="auto">
          <a:xfrm>
            <a:off x="304800" y="381000"/>
            <a:ext cx="90678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 name="Oval 1">
            <a:extLst>
              <a:ext uri="{FF2B5EF4-FFF2-40B4-BE49-F238E27FC236}">
                <a16:creationId xmlns:a16="http://schemas.microsoft.com/office/drawing/2014/main" id="{7DEB05E6-1AAD-ECBC-6100-94189E25A90B}"/>
              </a:ext>
            </a:extLst>
          </p:cNvPr>
          <p:cNvSpPr/>
          <p:nvPr userDrawn="1"/>
        </p:nvSpPr>
        <p:spPr bwMode="auto">
          <a:xfrm>
            <a:off x="8969375" y="-228600"/>
            <a:ext cx="806450" cy="838200"/>
          </a:xfrm>
          <a:prstGeom prst="ellipse">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Narrow" pitchFamily="-111" charset="0"/>
            </a:endParaRPr>
          </a:p>
        </p:txBody>
      </p:sp>
      <p:sp>
        <p:nvSpPr>
          <p:cNvPr id="3" name="TextBox 2">
            <a:extLst>
              <a:ext uri="{FF2B5EF4-FFF2-40B4-BE49-F238E27FC236}">
                <a16:creationId xmlns:a16="http://schemas.microsoft.com/office/drawing/2014/main" id="{D43514F3-2E45-1D4F-0858-6D4CF1797FE4}"/>
              </a:ext>
            </a:extLst>
          </p:cNvPr>
          <p:cNvSpPr txBox="1"/>
          <p:nvPr userDrawn="1"/>
        </p:nvSpPr>
        <p:spPr>
          <a:xfrm>
            <a:off x="8839200" y="34007"/>
            <a:ext cx="762000" cy="423193"/>
          </a:xfrm>
          <a:prstGeom prst="rect">
            <a:avLst/>
          </a:prstGeom>
          <a:noFill/>
        </p:spPr>
        <p:txBody>
          <a:bodyPr wrap="square" rtlCol="0">
            <a:spAutoFit/>
          </a:bodyPr>
          <a:lstStyle/>
          <a:p>
            <a:pPr algn="r"/>
            <a:r>
              <a:rPr lang="en-US" sz="1050" b="1" dirty="0">
                <a:solidFill>
                  <a:schemeClr val="bg1"/>
                </a:solidFill>
                <a:latin typeface="+mn-lt"/>
              </a:rPr>
              <a:t>CSC 533</a:t>
            </a:r>
          </a:p>
          <a:p>
            <a:pPr algn="r"/>
            <a:r>
              <a:rPr lang="en-US" sz="1000" dirty="0">
                <a:solidFill>
                  <a:schemeClr val="bg1"/>
                </a:solidFill>
                <a:latin typeface="+mn-lt"/>
              </a:rPr>
              <a:t>Spr 26</a:t>
            </a:r>
            <a:endParaRPr lang="en-US" sz="1100" dirty="0">
              <a:solidFill>
                <a:schemeClr val="bg1"/>
              </a:solidFill>
              <a:latin typeface="+mn-lt"/>
            </a:endParaRPr>
          </a:p>
        </p:txBody>
      </p:sp>
      <p:sp>
        <p:nvSpPr>
          <p:cNvPr id="4" name="Rectangle 3">
            <a:extLst>
              <a:ext uri="{FF2B5EF4-FFF2-40B4-BE49-F238E27FC236}">
                <a16:creationId xmlns:a16="http://schemas.microsoft.com/office/drawing/2014/main" id="{D9D07C75-BC5D-DC31-E1F9-88B8560C6E30}"/>
              </a:ext>
            </a:extLst>
          </p:cNvPr>
          <p:cNvSpPr/>
          <p:nvPr userDrawn="1"/>
        </p:nvSpPr>
        <p:spPr bwMode="auto">
          <a:xfrm>
            <a:off x="0" y="0"/>
            <a:ext cx="76200" cy="7315200"/>
          </a:xfrm>
          <a:prstGeom prst="rect">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Tree>
  </p:cSld>
  <p:clrMap bg1="lt1" tx1="dk1" bg2="lt2" tx2="dk2" accent1="accent1" accent2="accent2" accent3="accent3" accent4="accent4" accent5="accent5" accent6="accent6" hlink="hlink" folHlink="folHlink"/>
  <p:sldLayoutIdLst>
    <p:sldLayoutId id="2147483790"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hf hdr="0" ftr="0" dt="0"/>
  <p:txStyles>
    <p:titleStyle>
      <a:lvl1pPr algn="l" rtl="0" eaLnBrk="0" fontAlgn="base" hangingPunct="0">
        <a:spcBef>
          <a:spcPct val="0"/>
        </a:spcBef>
        <a:spcAft>
          <a:spcPct val="0"/>
        </a:spcAft>
        <a:defRPr sz="3200">
          <a:solidFill>
            <a:srgbClr val="FF0033"/>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2pPr>
      <a:lvl3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3pPr>
      <a:lvl4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4pPr>
      <a:lvl5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5pPr>
      <a:lvl6pPr marL="457200" algn="l" rtl="0" eaLnBrk="0" fontAlgn="base" hangingPunct="0">
        <a:spcBef>
          <a:spcPct val="0"/>
        </a:spcBef>
        <a:spcAft>
          <a:spcPct val="0"/>
        </a:spcAft>
        <a:defRPr sz="3200">
          <a:solidFill>
            <a:srgbClr val="FF0033"/>
          </a:solidFill>
          <a:latin typeface="Arial Narrow" charset="0"/>
        </a:defRPr>
      </a:lvl6pPr>
      <a:lvl7pPr marL="914400" algn="l" rtl="0" eaLnBrk="0" fontAlgn="base" hangingPunct="0">
        <a:spcBef>
          <a:spcPct val="0"/>
        </a:spcBef>
        <a:spcAft>
          <a:spcPct val="0"/>
        </a:spcAft>
        <a:defRPr sz="3200">
          <a:solidFill>
            <a:srgbClr val="FF0033"/>
          </a:solidFill>
          <a:latin typeface="Arial Narrow" charset="0"/>
        </a:defRPr>
      </a:lvl7pPr>
      <a:lvl8pPr marL="1371600" algn="l" rtl="0" eaLnBrk="0" fontAlgn="base" hangingPunct="0">
        <a:spcBef>
          <a:spcPct val="0"/>
        </a:spcBef>
        <a:spcAft>
          <a:spcPct val="0"/>
        </a:spcAft>
        <a:defRPr sz="3200">
          <a:solidFill>
            <a:srgbClr val="FF0033"/>
          </a:solidFill>
          <a:latin typeface="Arial Narrow" charset="0"/>
        </a:defRPr>
      </a:lvl8pPr>
      <a:lvl9pPr marL="1828800" algn="l" rtl="0" eaLnBrk="0" fontAlgn="base" hangingPunct="0">
        <a:spcBef>
          <a:spcPct val="0"/>
        </a:spcBef>
        <a:spcAft>
          <a:spcPct val="0"/>
        </a:spcAft>
        <a:defRPr sz="3200">
          <a:solidFill>
            <a:srgbClr val="FF0033"/>
          </a:solidFill>
          <a:latin typeface="Arial Narrow" charset="0"/>
        </a:defRPr>
      </a:lvl9pPr>
    </p:titleStyle>
    <p:body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31DDDCF7-7F82-F849-A228-0B616BFDF0C2}" type="slidenum">
              <a:rPr lang="en-US" sz="1400">
                <a:solidFill>
                  <a:srgbClr val="FF0033"/>
                </a:solidFill>
                <a:latin typeface="Arial Narrow" charset="0"/>
              </a:rPr>
              <a:pPr/>
              <a:t>1</a:t>
            </a:fld>
            <a:endParaRPr lang="en-US" sz="1400">
              <a:solidFill>
                <a:srgbClr val="FF0033"/>
              </a:solidFill>
              <a:latin typeface="Arial Narrow" charset="0"/>
            </a:endParaRPr>
          </a:p>
        </p:txBody>
      </p:sp>
      <p:sp>
        <p:nvSpPr>
          <p:cNvPr id="15362" name="Rectangle 2"/>
          <p:cNvSpPr>
            <a:spLocks noGrp="1" noChangeArrowheads="1"/>
          </p:cNvSpPr>
          <p:nvPr>
            <p:ph type="title"/>
          </p:nvPr>
        </p:nvSpPr>
        <p:spPr>
          <a:xfrm>
            <a:off x="720725" y="427038"/>
            <a:ext cx="8159750" cy="2011362"/>
          </a:xfrm>
          <a:noFill/>
        </p:spPr>
        <p:txBody>
          <a:bodyPr/>
          <a:lstStyle/>
          <a:p>
            <a:pPr algn="ctr"/>
            <a:r>
              <a:rPr lang="en-US" dirty="0">
                <a:latin typeface="Arial Narrow" charset="0"/>
                <a:ea typeface="ＭＳ Ｐゴシック" charset="0"/>
                <a:cs typeface="ＭＳ Ｐゴシック" charset="0"/>
              </a:rPr>
              <a:t>CSC 533: Programming Languages</a:t>
            </a:r>
            <a:br>
              <a:rPr lang="en-US" dirty="0">
                <a:latin typeface="Arial Narrow" charset="0"/>
                <a:ea typeface="ＭＳ Ｐゴシック" charset="0"/>
                <a:cs typeface="ＭＳ Ｐゴシック" charset="0"/>
              </a:rPr>
            </a:br>
            <a:br>
              <a:rPr lang="en-US" sz="2400" dirty="0">
                <a:latin typeface="Arial Narrow" charset="0"/>
                <a:ea typeface="ＭＳ Ｐゴシック" charset="0"/>
                <a:cs typeface="ＭＳ Ｐゴシック" charset="0"/>
              </a:rPr>
            </a:br>
            <a:r>
              <a:rPr lang="en-US" dirty="0">
                <a:latin typeface="Arial Narrow" charset="0"/>
                <a:ea typeface="ＭＳ Ｐゴシック" charset="0"/>
                <a:cs typeface="ＭＳ Ｐゴシック" charset="0"/>
              </a:rPr>
              <a:t>Spring 2026</a:t>
            </a:r>
          </a:p>
        </p:txBody>
      </p:sp>
      <p:sp>
        <p:nvSpPr>
          <p:cNvPr id="15363" name="Rectangle 3"/>
          <p:cNvSpPr>
            <a:spLocks noGrp="1" noChangeArrowheads="1"/>
          </p:cNvSpPr>
          <p:nvPr>
            <p:ph type="body" idx="1"/>
          </p:nvPr>
        </p:nvSpPr>
        <p:spPr>
          <a:xfrm>
            <a:off x="685800" y="2590800"/>
            <a:ext cx="8702675" cy="4038600"/>
          </a:xfrm>
          <a:noFill/>
        </p:spPr>
        <p:txBody>
          <a:bodyPr/>
          <a:lstStyle/>
          <a:p>
            <a:endParaRPr lang="en-US"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Data types</a:t>
            </a:r>
          </a:p>
          <a:p>
            <a:pPr lvl="1"/>
            <a:r>
              <a:rPr lang="en-US" dirty="0">
                <a:latin typeface="Arial Narrow" charset="0"/>
                <a:ea typeface="ＭＳ Ｐゴシック" charset="0"/>
              </a:rPr>
              <a:t>primitive types (integer, float, Boolean, char, pointer)</a:t>
            </a:r>
          </a:p>
          <a:p>
            <a:pPr lvl="1"/>
            <a:r>
              <a:rPr lang="en-US" dirty="0">
                <a:latin typeface="Arial Narrow" charset="0"/>
                <a:ea typeface="ＭＳ Ｐゴシック" charset="0"/>
              </a:rPr>
              <a:t>heap management</a:t>
            </a:r>
          </a:p>
          <a:p>
            <a:pPr lvl="1"/>
            <a:r>
              <a:rPr lang="en-US" dirty="0">
                <a:latin typeface="Arial Narrow" charset="0"/>
                <a:ea typeface="ＭＳ Ｐゴシック" charset="0"/>
              </a:rPr>
              <a:t>reference counts vs. garbage collection </a:t>
            </a:r>
          </a:p>
          <a:p>
            <a:pPr lvl="1"/>
            <a:r>
              <a:rPr lang="en-US" dirty="0">
                <a:latin typeface="Arial Narrow" charset="0"/>
                <a:ea typeface="ＭＳ Ｐゴシック" charset="0"/>
              </a:rPr>
              <a:t>partition &amp; copy vs. mark &amp; sweep</a:t>
            </a:r>
          </a:p>
          <a:p>
            <a:pPr lvl="1">
              <a:buFont typeface="Wingdings" charset="0"/>
              <a:buNone/>
            </a:pPr>
            <a:endParaRPr lang="en-US" dirty="0">
              <a:latin typeface="Arial Narrow" charset="0"/>
              <a:ea typeface="ＭＳ Ｐゴシック" charset="0"/>
            </a:endParaRPr>
          </a:p>
          <a:p>
            <a:r>
              <a:rPr lang="en-US" dirty="0">
                <a:latin typeface="Arial Narrow" charset="0"/>
                <a:ea typeface="ＭＳ Ｐゴシック" charset="0"/>
                <a:cs typeface="ＭＳ Ｐゴシック" charset="0"/>
              </a:rPr>
              <a:t>We will focus on C, C++, and Java as example languages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5A8EC59-2D3F-EC43-A243-B7C4C423DEB8}" type="slidenum">
              <a:rPr lang="en-US" sz="1400">
                <a:solidFill>
                  <a:srgbClr val="FF0033"/>
                </a:solidFill>
                <a:latin typeface="Arial Narrow" charset="0"/>
              </a:rPr>
              <a:pPr/>
              <a:t>10</a:t>
            </a:fld>
            <a:endParaRPr lang="en-US" sz="1400">
              <a:solidFill>
                <a:srgbClr val="FF0033"/>
              </a:solidFill>
              <a:latin typeface="Arial Narrow" charset="0"/>
            </a:endParaRPr>
          </a:p>
        </p:txBody>
      </p:sp>
      <p:sp>
        <p:nvSpPr>
          <p:cNvPr id="2457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Pointer problems</a:t>
            </a:r>
          </a:p>
        </p:txBody>
      </p:sp>
      <p:sp>
        <p:nvSpPr>
          <p:cNvPr id="24579" name="Rectangle 3"/>
          <p:cNvSpPr>
            <a:spLocks noGrp="1" noChangeArrowheads="1"/>
          </p:cNvSpPr>
          <p:nvPr>
            <p:ph type="body" idx="1"/>
          </p:nvPr>
        </p:nvSpPr>
        <p:spPr>
          <a:xfrm>
            <a:off x="685800" y="1219200"/>
            <a:ext cx="8702675" cy="2590800"/>
          </a:xfrm>
        </p:spPr>
        <p:txBody>
          <a:bodyPr/>
          <a:lstStyle/>
          <a:p>
            <a:r>
              <a:rPr lang="en-US" dirty="0">
                <a:latin typeface="Arial Narrow" charset="0"/>
                <a:ea typeface="ＭＳ Ｐゴシック" charset="0"/>
                <a:cs typeface="ＭＳ Ｐゴシック" charset="0"/>
              </a:rPr>
              <a:t>returning memory to the free list is easy, but when do you do it?</a:t>
            </a:r>
          </a:p>
          <a:p>
            <a:pPr lvl="1"/>
            <a:endParaRPr lang="en-US" sz="1200" dirty="0">
              <a:latin typeface="Arial Narrow" charset="0"/>
              <a:ea typeface="ＭＳ Ｐゴシック" charset="0"/>
            </a:endParaRPr>
          </a:p>
          <a:p>
            <a:r>
              <a:rPr lang="en-US" dirty="0">
                <a:latin typeface="Arial Narrow" charset="0"/>
                <a:ea typeface="ＭＳ Ｐゴシック" charset="0"/>
                <a:cs typeface="ＭＳ Ｐゴシック" charset="0"/>
              </a:rPr>
              <a:t>dangling reference:  </a:t>
            </a:r>
            <a:r>
              <a:rPr lang="en-US" sz="2000" dirty="0">
                <a:solidFill>
                  <a:schemeClr val="tx1"/>
                </a:solidFill>
                <a:latin typeface="Arial Narrow" charset="0"/>
                <a:ea typeface="ＭＳ Ｐゴシック" charset="0"/>
                <a:cs typeface="ＭＳ Ｐゴシック" charset="0"/>
              </a:rPr>
              <a:t>memory is deallocated, but still have a pointer to it</a:t>
            </a:r>
          </a:p>
          <a:p>
            <a:endParaRPr lang="en-US" sz="1600" dirty="0">
              <a:solidFill>
                <a:schemeClr val="tx1"/>
              </a:solidFill>
              <a:latin typeface="Arial Narrow" charset="0"/>
              <a:ea typeface="ＭＳ Ｐゴシック" charset="0"/>
              <a:cs typeface="ＭＳ Ｐゴシック" charset="0"/>
            </a:endParaRPr>
          </a:p>
          <a:p>
            <a:pPr lvl="1">
              <a:buFont typeface="Wingdings" charset="0"/>
              <a:buNone/>
            </a:pPr>
            <a:r>
              <a:rPr lang="en-US" sz="1400" dirty="0">
                <a:solidFill>
                  <a:srgbClr val="FF0033"/>
                </a:solidFill>
                <a:latin typeface="Courier New" charset="0"/>
                <a:ea typeface="ＭＳ Ｐゴシック" charset="0"/>
              </a:rPr>
              <a:t>int* Foo() {			</a:t>
            </a:r>
            <a:r>
              <a:rPr lang="en-US" sz="1600" dirty="0">
                <a:solidFill>
                  <a:schemeClr val="accent2"/>
                </a:solidFill>
                <a:latin typeface="Arial Narrow" charset="0"/>
                <a:ea typeface="ＭＳ Ｐゴシック" charset="0"/>
              </a:rPr>
              <a:t>a problem in C/C++</a:t>
            </a:r>
            <a:r>
              <a:rPr lang="en-US" sz="1600" dirty="0">
                <a:latin typeface="Arial Narrow" charset="0"/>
                <a:ea typeface="ＭＳ Ｐゴシック" charset="0"/>
              </a:rPr>
              <a:t>, since the &amp; operator allows access to stack</a:t>
            </a:r>
          </a:p>
          <a:p>
            <a:pPr lvl="1">
              <a:buFont typeface="Wingdings" charset="0"/>
              <a:buNone/>
            </a:pPr>
            <a:r>
              <a:rPr lang="en-US" sz="1400" dirty="0">
                <a:solidFill>
                  <a:srgbClr val="FF0033"/>
                </a:solidFill>
                <a:latin typeface="Courier New" charset="0"/>
                <a:ea typeface="ＭＳ Ｐゴシック" charset="0"/>
              </a:rPr>
              <a:t>	int x = 5;			</a:t>
            </a:r>
            <a:r>
              <a:rPr lang="en-US" sz="1600" dirty="0">
                <a:latin typeface="Arial Narrow" charset="0"/>
                <a:ea typeface="ＭＳ Ｐゴシック" charset="0"/>
              </a:rPr>
              <a:t>memory that has already been reclaimed</a:t>
            </a:r>
          </a:p>
          <a:p>
            <a:pPr lvl="1">
              <a:buFont typeface="Wingdings" charset="0"/>
              <a:buNone/>
            </a:pPr>
            <a:r>
              <a:rPr lang="en-US" sz="1400" dirty="0">
                <a:solidFill>
                  <a:srgbClr val="FF0033"/>
                </a:solidFill>
                <a:latin typeface="Courier New" charset="0"/>
                <a:ea typeface="ＭＳ Ｐゴシック" charset="0"/>
              </a:rPr>
              <a:t>	return &amp;x;		</a:t>
            </a:r>
          </a:p>
          <a:p>
            <a:pPr lvl="1">
              <a:buFont typeface="Wingdings" charset="0"/>
              <a:buNone/>
            </a:pPr>
            <a:r>
              <a:rPr lang="en-US" sz="1400" dirty="0">
                <a:solidFill>
                  <a:srgbClr val="FF0033"/>
                </a:solidFill>
                <a:latin typeface="Courier New" charset="0"/>
                <a:ea typeface="ＭＳ Ｐゴシック" charset="0"/>
              </a:rPr>
              <a:t>}					</a:t>
            </a:r>
            <a:r>
              <a:rPr lang="en-US" sz="1600" dirty="0">
                <a:solidFill>
                  <a:schemeClr val="accent2"/>
                </a:solidFill>
                <a:latin typeface="Arial Narrow" charset="0"/>
                <a:ea typeface="ＭＳ Ｐゴシック" charset="0"/>
              </a:rPr>
              <a:t>not a problem in Java</a:t>
            </a:r>
            <a:r>
              <a:rPr lang="en-US" sz="1600" dirty="0">
                <a:latin typeface="Arial Narrow" charset="0"/>
                <a:ea typeface="ＭＳ Ｐゴシック" charset="0"/>
              </a:rPr>
              <a:t> since no equivalent to the &amp; operator</a:t>
            </a:r>
          </a:p>
        </p:txBody>
      </p:sp>
      <p:sp>
        <p:nvSpPr>
          <p:cNvPr id="51204" name="Rectangle 4"/>
          <p:cNvSpPr>
            <a:spLocks noChangeArrowheads="1"/>
          </p:cNvSpPr>
          <p:nvPr/>
        </p:nvSpPr>
        <p:spPr bwMode="auto">
          <a:xfrm>
            <a:off x="685800" y="3962400"/>
            <a:ext cx="8915400" cy="1905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pPr>
            <a:r>
              <a:rPr lang="en-US">
                <a:solidFill>
                  <a:schemeClr val="accent2"/>
                </a:solidFill>
                <a:latin typeface="Arial Narrow" charset="0"/>
              </a:rPr>
              <a:t>garbage reference:  </a:t>
            </a:r>
            <a:r>
              <a:rPr lang="en-US" sz="2000">
                <a:latin typeface="Arial Narrow" charset="0"/>
              </a:rPr>
              <a:t>pointer is destroyed, but memory has not been deallocated</a:t>
            </a:r>
          </a:p>
          <a:p>
            <a:pPr marL="342900" indent="-342900">
              <a:lnSpc>
                <a:spcPct val="90000"/>
              </a:lnSpc>
              <a:spcBef>
                <a:spcPct val="20000"/>
              </a:spcBef>
            </a:pPr>
            <a:endParaRPr lang="en-US" sz="1600">
              <a:latin typeface="Arial Narrow" charset="0"/>
            </a:endParaRPr>
          </a:p>
          <a:p>
            <a:pPr marL="742950" lvl="1" indent="-285750">
              <a:lnSpc>
                <a:spcPct val="90000"/>
              </a:lnSpc>
              <a:spcBef>
                <a:spcPct val="20000"/>
              </a:spcBef>
              <a:buFont typeface="Wingdings" charset="0"/>
              <a:buNone/>
            </a:pPr>
            <a:r>
              <a:rPr lang="en-US" sz="1400">
                <a:solidFill>
                  <a:srgbClr val="FF0033"/>
                </a:solidFill>
                <a:latin typeface="Courier New" charset="0"/>
              </a:rPr>
              <a:t>void Bar() {			</a:t>
            </a:r>
            <a:r>
              <a:rPr lang="en-US" sz="1600">
                <a:solidFill>
                  <a:schemeClr val="accent2"/>
                </a:solidFill>
                <a:latin typeface="Arial Narrow" charset="0"/>
              </a:rPr>
              <a:t>a problem in both C/C++ and Java</a:t>
            </a:r>
            <a:r>
              <a:rPr lang="en-US" sz="1600">
                <a:latin typeface="Arial Narrow" charset="0"/>
              </a:rPr>
              <a:t> </a:t>
            </a:r>
          </a:p>
          <a:p>
            <a:pPr marL="742950" lvl="1" indent="-285750">
              <a:lnSpc>
                <a:spcPct val="90000"/>
              </a:lnSpc>
              <a:spcBef>
                <a:spcPct val="20000"/>
              </a:spcBef>
              <a:buFont typeface="Wingdings" charset="0"/>
              <a:buNone/>
            </a:pPr>
            <a:r>
              <a:rPr lang="en-US" sz="1400">
                <a:solidFill>
                  <a:srgbClr val="FF0033"/>
                </a:solidFill>
                <a:latin typeface="Courier New" charset="0"/>
              </a:rPr>
              <a:t>	Date today = new Date();	</a:t>
            </a:r>
            <a:r>
              <a:rPr lang="en-US" sz="1600">
                <a:latin typeface="Arial Narrow" charset="0"/>
              </a:rPr>
              <a:t>when </a:t>
            </a:r>
            <a:r>
              <a:rPr lang="en-US" sz="1400">
                <a:latin typeface="Courier New" charset="0"/>
              </a:rPr>
              <a:t>today</a:t>
            </a:r>
            <a:r>
              <a:rPr lang="en-US" sz="1600">
                <a:latin typeface="Arial Narrow" charset="0"/>
              </a:rPr>
              <a:t>'s lifetime ends, its dynamic memory is inaccessible</a:t>
            </a:r>
          </a:p>
          <a:p>
            <a:pPr marL="742950" lvl="1" indent="-285750">
              <a:lnSpc>
                <a:spcPct val="90000"/>
              </a:lnSpc>
              <a:spcBef>
                <a:spcPct val="20000"/>
              </a:spcBef>
              <a:buFont typeface="Wingdings" charset="0"/>
              <a:buNone/>
            </a:pPr>
            <a:r>
              <a:rPr lang="en-US" sz="1400">
                <a:solidFill>
                  <a:srgbClr val="FF0033"/>
                </a:solidFill>
                <a:latin typeface="Courier New" charset="0"/>
              </a:rPr>
              <a:t>    …			</a:t>
            </a:r>
            <a:r>
              <a:rPr lang="en-US" sz="1600">
                <a:latin typeface="Arial Narrow" charset="0"/>
              </a:rPr>
              <a:t>(in C/C++, must explicitly deallocate dynamic memory w/ </a:t>
            </a:r>
            <a:r>
              <a:rPr lang="en-US" sz="1400">
                <a:latin typeface="Courier New" charset="0"/>
              </a:rPr>
              <a:t>delete</a:t>
            </a:r>
            <a:r>
              <a:rPr lang="en-US" sz="1600">
                <a:latin typeface="Arial Narrow" charset="0"/>
              </a:rPr>
              <a:t>)</a:t>
            </a:r>
          </a:p>
          <a:p>
            <a:pPr marL="742950" lvl="1" indent="-285750">
              <a:lnSpc>
                <a:spcPct val="90000"/>
              </a:lnSpc>
              <a:spcBef>
                <a:spcPct val="20000"/>
              </a:spcBef>
              <a:buFont typeface="Wingdings" charset="0"/>
              <a:buNone/>
            </a:pPr>
            <a:r>
              <a:rPr lang="en-US" sz="1400">
                <a:solidFill>
                  <a:srgbClr val="FF0033"/>
                </a:solidFill>
                <a:latin typeface="Courier New" charset="0"/>
              </a:rPr>
              <a:t>}</a:t>
            </a:r>
          </a:p>
        </p:txBody>
      </p:sp>
      <p:sp>
        <p:nvSpPr>
          <p:cNvPr id="51205" name="Rectangle 5"/>
          <p:cNvSpPr>
            <a:spLocks noChangeArrowheads="1"/>
          </p:cNvSpPr>
          <p:nvPr/>
        </p:nvSpPr>
        <p:spPr bwMode="auto">
          <a:xfrm>
            <a:off x="685800" y="5867400"/>
            <a:ext cx="86106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pPr>
            <a:r>
              <a:rPr lang="en-US">
                <a:solidFill>
                  <a:schemeClr val="accent2"/>
                </a:solidFill>
                <a:latin typeface="Arial Narrow" charset="0"/>
              </a:rPr>
              <a:t>would like to automatically and safely reclaim heap memory</a:t>
            </a:r>
          </a:p>
          <a:p>
            <a:pPr marL="342900" indent="-342900">
              <a:lnSpc>
                <a:spcPct val="90000"/>
              </a:lnSpc>
              <a:spcBef>
                <a:spcPct val="20000"/>
              </a:spcBef>
            </a:pPr>
            <a:r>
              <a:rPr lang="en-US" sz="2000">
                <a:latin typeface="Arial Narrow" charset="0"/>
              </a:rPr>
              <a:t>	2 common techniques:  reference counts, garbage collection</a:t>
            </a:r>
            <a:endParaRPr lang="en-US" sz="140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0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utoUpdateAnimBg="0"/>
      <p:bldP spid="5120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F60EA12-12FE-DF4C-901F-193A99495548}" type="slidenum">
              <a:rPr lang="en-US" sz="1400">
                <a:solidFill>
                  <a:srgbClr val="FF0033"/>
                </a:solidFill>
                <a:latin typeface="Arial Narrow" charset="0"/>
              </a:rPr>
              <a:pPr/>
              <a:t>11</a:t>
            </a:fld>
            <a:endParaRPr lang="en-US" sz="1400">
              <a:solidFill>
                <a:srgbClr val="FF0033"/>
              </a:solidFill>
              <a:latin typeface="Arial Narrow" charset="0"/>
            </a:endParaRPr>
          </a:p>
        </p:txBody>
      </p:sp>
      <p:sp>
        <p:nvSpPr>
          <p:cNvPr id="2560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Reference counts</a:t>
            </a:r>
          </a:p>
        </p:txBody>
      </p:sp>
      <p:sp>
        <p:nvSpPr>
          <p:cNvPr id="25603" name="Rectangle 3"/>
          <p:cNvSpPr>
            <a:spLocks noGrp="1" noChangeArrowheads="1"/>
          </p:cNvSpPr>
          <p:nvPr>
            <p:ph type="body" idx="1"/>
          </p:nvPr>
        </p:nvSpPr>
        <p:spPr/>
        <p:txBody>
          <a:bodyPr/>
          <a:lstStyle/>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along with each heap element, store a reference count</a:t>
            </a:r>
          </a:p>
          <a:p>
            <a:pPr lvl="1"/>
            <a:r>
              <a:rPr lang="en-US">
                <a:latin typeface="Arial Narrow" charset="0"/>
                <a:ea typeface="ＭＳ Ｐゴシック" charset="0"/>
              </a:rPr>
              <a:t>indicates the number of pointers to the heap element</a:t>
            </a:r>
          </a:p>
          <a:p>
            <a:pPr lvl="1"/>
            <a:endParaRPr lang="en-US">
              <a:latin typeface="Arial Narrow" charset="0"/>
              <a:ea typeface="ＭＳ Ｐゴシック" charset="0"/>
            </a:endParaRPr>
          </a:p>
          <a:p>
            <a:pPr lvl="1"/>
            <a:r>
              <a:rPr lang="en-US">
                <a:latin typeface="Arial Narrow" charset="0"/>
                <a:ea typeface="ＭＳ Ｐゴシック" charset="0"/>
              </a:rPr>
              <a:t>when space is allocated, its reference count is set to 1</a:t>
            </a:r>
          </a:p>
          <a:p>
            <a:pPr lvl="1"/>
            <a:r>
              <a:rPr lang="en-US">
                <a:latin typeface="Arial Narrow" charset="0"/>
                <a:ea typeface="ＭＳ Ｐゴシック" charset="0"/>
              </a:rPr>
              <a:t>each time a new pointer is set to it, increment the reference count</a:t>
            </a:r>
          </a:p>
          <a:p>
            <a:pPr lvl="1"/>
            <a:r>
              <a:rPr lang="en-US">
                <a:latin typeface="Arial Narrow" charset="0"/>
                <a:ea typeface="ＭＳ Ｐゴシック" charset="0"/>
              </a:rPr>
              <a:t>each time a pointer is lost, decrement the reference count</a:t>
            </a:r>
          </a:p>
          <a:p>
            <a:pPr lvl="1"/>
            <a:endParaRPr lang="en-US">
              <a:latin typeface="Arial Narrow" charset="0"/>
              <a:ea typeface="ＭＳ Ｐゴシック" charset="0"/>
            </a:endParaRPr>
          </a:p>
          <a:p>
            <a:pPr lvl="1"/>
            <a:endParaRPr lang="en-US">
              <a:latin typeface="Arial Narrow" charset="0"/>
              <a:ea typeface="ＭＳ Ｐゴシック" charset="0"/>
            </a:endParaRPr>
          </a:p>
          <a:p>
            <a:r>
              <a:rPr lang="en-US">
                <a:latin typeface="Arial Narrow" charset="0"/>
                <a:ea typeface="ＭＳ Ｐゴシック" charset="0"/>
                <a:cs typeface="ＭＳ Ｐゴシック" charset="0"/>
              </a:rPr>
              <a:t>provides a simple method for avoiding garbage &amp; dangling references</a:t>
            </a:r>
          </a:p>
          <a:p>
            <a:pPr lvl="1"/>
            <a:r>
              <a:rPr lang="en-US">
                <a:latin typeface="Arial Narrow" charset="0"/>
                <a:ea typeface="ＭＳ Ｐゴシック" charset="0"/>
              </a:rPr>
              <a:t>if result of an operation leaves reference count at 0, reclaim memory</a:t>
            </a:r>
          </a:p>
          <a:p>
            <a:pPr lvl="1"/>
            <a:r>
              <a:rPr lang="en-US">
                <a:latin typeface="Arial Narrow" charset="0"/>
                <a:ea typeface="ＭＳ Ｐゴシック" charset="0"/>
              </a:rPr>
              <a:t>can even double check explicit deallocations</a:t>
            </a:r>
          </a:p>
          <a:p>
            <a:pPr lvl="1"/>
            <a:endParaRPr lang="en-US">
              <a:latin typeface="Arial Narrow" charset="0"/>
              <a:ea typeface="ＭＳ Ｐゴシック"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5542943-4E1F-C547-9D63-8C5B2B38876D}" type="slidenum">
              <a:rPr lang="en-US" sz="1400">
                <a:solidFill>
                  <a:srgbClr val="FF0033"/>
                </a:solidFill>
                <a:latin typeface="Arial Narrow" charset="0"/>
              </a:rPr>
              <a:pPr/>
              <a:t>12</a:t>
            </a:fld>
            <a:endParaRPr lang="en-US" sz="1400">
              <a:solidFill>
                <a:srgbClr val="FF0033"/>
              </a:solidFill>
              <a:latin typeface="Arial Narrow" charset="0"/>
            </a:endParaRPr>
          </a:p>
        </p:txBody>
      </p:sp>
      <p:sp>
        <p:nvSpPr>
          <p:cNvPr id="2662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Reference counts example</a:t>
            </a:r>
          </a:p>
        </p:txBody>
      </p:sp>
      <p:sp>
        <p:nvSpPr>
          <p:cNvPr id="26627" name="Rectangle 3"/>
          <p:cNvSpPr>
            <a:spLocks noGrp="1" noChangeArrowheads="1"/>
          </p:cNvSpPr>
          <p:nvPr>
            <p:ph type="body" idx="1"/>
          </p:nvPr>
        </p:nvSpPr>
        <p:spPr>
          <a:xfrm>
            <a:off x="838200" y="1676400"/>
            <a:ext cx="3429000" cy="4800600"/>
          </a:xfrm>
          <a:ln>
            <a:solidFill>
              <a:schemeClr val="accent2"/>
            </a:solidFill>
            <a:miter lim="800000"/>
            <a:headEnd/>
            <a:tailEnd/>
          </a:ln>
        </p:spPr>
        <p:txBody>
          <a:bodyPr/>
          <a:lstStyle/>
          <a:p>
            <a:pPr>
              <a:lnSpc>
                <a:spcPct val="80000"/>
              </a:lnSpc>
            </a:pPr>
            <a:r>
              <a:rPr lang="en-US" sz="1600">
                <a:latin typeface="Courier New" charset="0"/>
                <a:ea typeface="ＭＳ Ｐゴシック" charset="0"/>
                <a:cs typeface="ＭＳ Ｐゴシック" charset="0"/>
              </a:rPr>
              <a:t>String str1 = "foo";</a:t>
            </a:r>
          </a:p>
          <a:p>
            <a:pPr>
              <a:lnSpc>
                <a:spcPct val="80000"/>
              </a:lnSpc>
            </a:pPr>
            <a:r>
              <a:rPr lang="en-US" sz="1600">
                <a:latin typeface="Courier New" charset="0"/>
                <a:ea typeface="ＭＳ Ｐゴシック" charset="0"/>
                <a:cs typeface="ＭＳ Ｐゴシック" charset="0"/>
              </a:rPr>
              <a:t>String str2 = "bar";</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 CHECKPOINT 1 */</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str1 = str2;</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 CHECKPOINT 2 */</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if (str1.equals(str2)) {</a:t>
            </a:r>
          </a:p>
          <a:p>
            <a:pPr>
              <a:lnSpc>
                <a:spcPct val="80000"/>
              </a:lnSpc>
            </a:pPr>
            <a:r>
              <a:rPr lang="en-US" sz="1600">
                <a:latin typeface="Courier New" charset="0"/>
                <a:ea typeface="ＭＳ Ｐゴシック" charset="0"/>
                <a:cs typeface="ＭＳ Ｐゴシック" charset="0"/>
              </a:rPr>
              <a:t>  String temp = "biz";</a:t>
            </a:r>
          </a:p>
          <a:p>
            <a:pPr>
              <a:lnSpc>
                <a:spcPct val="80000"/>
              </a:lnSpc>
            </a:pPr>
            <a:r>
              <a:rPr lang="en-US" sz="1600">
                <a:latin typeface="Courier New" charset="0"/>
                <a:ea typeface="ＭＳ Ｐゴシック" charset="0"/>
                <a:cs typeface="ＭＳ Ｐゴシック" charset="0"/>
              </a:rPr>
              <a:t>  str2= temp;</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  /* CHECKPOINT 3 */</a:t>
            </a:r>
          </a:p>
          <a:p>
            <a:pPr>
              <a:lnSpc>
                <a:spcPct val="80000"/>
              </a:lnSpc>
            </a:pPr>
            <a:r>
              <a:rPr lang="en-US" sz="1600">
                <a:latin typeface="Courier New" charset="0"/>
                <a:ea typeface="ＭＳ Ｐゴシック" charset="0"/>
                <a:cs typeface="ＭＳ Ｐゴシック" charset="0"/>
              </a:rPr>
              <a:t>}</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String str3 = "baz";</a:t>
            </a:r>
          </a:p>
          <a:p>
            <a:pPr>
              <a:lnSpc>
                <a:spcPct val="80000"/>
              </a:lnSpc>
            </a:pPr>
            <a:endParaRPr lang="en-US" sz="1600">
              <a:latin typeface="Courier New" charset="0"/>
              <a:ea typeface="ＭＳ Ｐゴシック" charset="0"/>
              <a:cs typeface="ＭＳ Ｐゴシック" charset="0"/>
            </a:endParaRPr>
          </a:p>
          <a:p>
            <a:pPr>
              <a:lnSpc>
                <a:spcPct val="80000"/>
              </a:lnSpc>
            </a:pPr>
            <a:r>
              <a:rPr lang="en-US" sz="1600">
                <a:latin typeface="Courier New" charset="0"/>
                <a:ea typeface="ＭＳ Ｐゴシック" charset="0"/>
                <a:cs typeface="ＭＳ Ｐゴシック" charset="0"/>
              </a:rPr>
              <a:t>/* CHECKPOINT 4 */</a:t>
            </a:r>
          </a:p>
          <a:p>
            <a:pPr>
              <a:lnSpc>
                <a:spcPct val="80000"/>
              </a:lnSpc>
            </a:pPr>
            <a:endParaRPr lang="en-US" sz="1600">
              <a:latin typeface="Courier New" charset="0"/>
              <a:ea typeface="ＭＳ Ｐゴシック" charset="0"/>
              <a:cs typeface="ＭＳ Ｐゴシック" charset="0"/>
            </a:endParaRPr>
          </a:p>
        </p:txBody>
      </p:sp>
      <p:sp>
        <p:nvSpPr>
          <p:cNvPr id="26628" name="Rectangle 7">
            <a:extLst>
              <a:ext uri="{C183D7F6-B498-43B3-948B-1728B52AA6E4}">
                <adec:decorative xmlns:adec="http://schemas.microsoft.com/office/drawing/2017/decorative" val="1"/>
              </a:ext>
            </a:extLst>
          </p:cNvPr>
          <p:cNvSpPr>
            <a:spLocks noChangeArrowheads="1"/>
          </p:cNvSpPr>
          <p:nvPr/>
        </p:nvSpPr>
        <p:spPr bwMode="auto">
          <a:xfrm>
            <a:off x="3614738" y="3076575"/>
            <a:ext cx="9601200" cy="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p>
            <a:endParaRPr lang="en-US"/>
          </a:p>
        </p:txBody>
      </p:sp>
      <p:grpSp>
        <p:nvGrpSpPr>
          <p:cNvPr id="26629" name="Group 60" descr="A diagram of an empty stack and heap."/>
          <p:cNvGrpSpPr>
            <a:grpSpLocks/>
          </p:cNvGrpSpPr>
          <p:nvPr/>
        </p:nvGrpSpPr>
        <p:grpSpPr bwMode="auto">
          <a:xfrm>
            <a:off x="4570413" y="2909888"/>
            <a:ext cx="4421187" cy="1716087"/>
            <a:chOff x="2879" y="1833"/>
            <a:chExt cx="2785" cy="1081"/>
          </a:xfrm>
        </p:grpSpPr>
        <p:sp>
          <p:nvSpPr>
            <p:cNvPr id="26630" name="AutoShape 8"/>
            <p:cNvSpPr>
              <a:spLocks noChangeAspect="1" noChangeArrowheads="1" noTextEdit="1"/>
            </p:cNvSpPr>
            <p:nvPr/>
          </p:nvSpPr>
          <p:spPr bwMode="auto">
            <a:xfrm>
              <a:off x="2879" y="1833"/>
              <a:ext cx="2785" cy="107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31" name="Rectangle 10"/>
            <p:cNvSpPr>
              <a:spLocks noChangeArrowheads="1"/>
            </p:cNvSpPr>
            <p:nvPr/>
          </p:nvSpPr>
          <p:spPr bwMode="auto">
            <a:xfrm>
              <a:off x="2879" y="1838"/>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32" name="Rectangle 11"/>
            <p:cNvSpPr>
              <a:spLocks noChangeArrowheads="1"/>
            </p:cNvSpPr>
            <p:nvPr/>
          </p:nvSpPr>
          <p:spPr bwMode="auto">
            <a:xfrm>
              <a:off x="4242" y="1841"/>
              <a:ext cx="1298" cy="819"/>
            </a:xfrm>
            <a:prstGeom prst="rect">
              <a:avLst/>
            </a:prstGeom>
            <a:solidFill>
              <a:srgbClr val="FFFFFF"/>
            </a:solidFill>
            <a:ln w="12700">
              <a:solidFill>
                <a:srgbClr val="000000"/>
              </a:solidFill>
              <a:miter lim="800000"/>
              <a:headEnd/>
              <a:tailEnd/>
            </a:ln>
          </p:spPr>
          <p:txBody>
            <a:bodyPr/>
            <a:lstStyle/>
            <a:p>
              <a:endParaRPr lang="en-US"/>
            </a:p>
          </p:txBody>
        </p:sp>
        <p:sp>
          <p:nvSpPr>
            <p:cNvPr id="26633" name="Line 12"/>
            <p:cNvSpPr>
              <a:spLocks noChangeShapeType="1"/>
            </p:cNvSpPr>
            <p:nvPr/>
          </p:nvSpPr>
          <p:spPr bwMode="auto">
            <a:xfrm>
              <a:off x="4242" y="2100"/>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34" name="Line 13"/>
            <p:cNvSpPr>
              <a:spLocks noChangeShapeType="1"/>
            </p:cNvSpPr>
            <p:nvPr/>
          </p:nvSpPr>
          <p:spPr bwMode="auto">
            <a:xfrm>
              <a:off x="4242" y="2284"/>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35" name="Line 14"/>
            <p:cNvSpPr>
              <a:spLocks noChangeShapeType="1"/>
            </p:cNvSpPr>
            <p:nvPr/>
          </p:nvSpPr>
          <p:spPr bwMode="auto">
            <a:xfrm>
              <a:off x="4242" y="2468"/>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36" name="Line 15"/>
            <p:cNvSpPr>
              <a:spLocks noChangeShapeType="1"/>
            </p:cNvSpPr>
            <p:nvPr/>
          </p:nvSpPr>
          <p:spPr bwMode="auto">
            <a:xfrm>
              <a:off x="5352" y="1841"/>
              <a:ext cx="1" cy="81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37" name="Rectangle 16"/>
            <p:cNvSpPr>
              <a:spLocks noChangeArrowheads="1"/>
            </p:cNvSpPr>
            <p:nvPr/>
          </p:nvSpPr>
          <p:spPr bwMode="auto">
            <a:xfrm>
              <a:off x="4374" y="1892"/>
              <a:ext cx="875" cy="15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38" name="Rectangle 17"/>
            <p:cNvSpPr>
              <a:spLocks noChangeArrowheads="1"/>
            </p:cNvSpPr>
            <p:nvPr/>
          </p:nvSpPr>
          <p:spPr bwMode="auto">
            <a:xfrm>
              <a:off x="4383" y="1906"/>
              <a:ext cx="768"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HEAD OF FREE</a:t>
              </a:r>
              <a:endParaRPr lang="en-US"/>
            </a:p>
          </p:txBody>
        </p:sp>
        <p:sp>
          <p:nvSpPr>
            <p:cNvPr id="26639" name="Rectangle 18"/>
            <p:cNvSpPr>
              <a:spLocks noChangeArrowheads="1"/>
            </p:cNvSpPr>
            <p:nvPr/>
          </p:nvSpPr>
          <p:spPr bwMode="auto">
            <a:xfrm>
              <a:off x="5103" y="1906"/>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40" name="Rectangle 19"/>
            <p:cNvSpPr>
              <a:spLocks noChangeArrowheads="1"/>
            </p:cNvSpPr>
            <p:nvPr/>
          </p:nvSpPr>
          <p:spPr bwMode="auto">
            <a:xfrm>
              <a:off x="4735" y="2710"/>
              <a:ext cx="411" cy="20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41" name="Rectangle 20"/>
            <p:cNvSpPr>
              <a:spLocks noChangeArrowheads="1"/>
            </p:cNvSpPr>
            <p:nvPr/>
          </p:nvSpPr>
          <p:spPr bwMode="auto">
            <a:xfrm>
              <a:off x="4796" y="2745"/>
              <a:ext cx="282"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HEAP</a:t>
              </a:r>
              <a:endParaRPr lang="en-US"/>
            </a:p>
          </p:txBody>
        </p:sp>
        <p:sp>
          <p:nvSpPr>
            <p:cNvPr id="26642" name="Rectangle 21"/>
            <p:cNvSpPr>
              <a:spLocks noChangeArrowheads="1"/>
            </p:cNvSpPr>
            <p:nvPr/>
          </p:nvSpPr>
          <p:spPr bwMode="auto">
            <a:xfrm>
              <a:off x="5065" y="2745"/>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43" name="Rectangle 22"/>
            <p:cNvSpPr>
              <a:spLocks noChangeArrowheads="1"/>
            </p:cNvSpPr>
            <p:nvPr/>
          </p:nvSpPr>
          <p:spPr bwMode="auto">
            <a:xfrm>
              <a:off x="3345" y="2710"/>
              <a:ext cx="515" cy="20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44" name="Rectangle 23"/>
            <p:cNvSpPr>
              <a:spLocks noChangeArrowheads="1"/>
            </p:cNvSpPr>
            <p:nvPr/>
          </p:nvSpPr>
          <p:spPr bwMode="auto">
            <a:xfrm>
              <a:off x="3407" y="2745"/>
              <a:ext cx="346"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26645" name="Rectangle 24"/>
            <p:cNvSpPr>
              <a:spLocks noChangeArrowheads="1"/>
            </p:cNvSpPr>
            <p:nvPr/>
          </p:nvSpPr>
          <p:spPr bwMode="auto">
            <a:xfrm>
              <a:off x="3745" y="2745"/>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46" name="Line 25"/>
            <p:cNvSpPr>
              <a:spLocks noChangeShapeType="1"/>
            </p:cNvSpPr>
            <p:nvPr/>
          </p:nvSpPr>
          <p:spPr bwMode="auto">
            <a:xfrm>
              <a:off x="3397" y="1943"/>
              <a:ext cx="1" cy="716"/>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47" name="Line 26"/>
            <p:cNvSpPr>
              <a:spLocks noChangeShapeType="1"/>
            </p:cNvSpPr>
            <p:nvPr/>
          </p:nvSpPr>
          <p:spPr bwMode="auto">
            <a:xfrm flipH="1">
              <a:off x="3807" y="1943"/>
              <a:ext cx="1" cy="716"/>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48" name="Line 27"/>
            <p:cNvSpPr>
              <a:spLocks noChangeShapeType="1"/>
            </p:cNvSpPr>
            <p:nvPr/>
          </p:nvSpPr>
          <p:spPr bwMode="auto">
            <a:xfrm>
              <a:off x="3396" y="2250"/>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grpSp>
          <p:nvGrpSpPr>
            <p:cNvPr id="26649" name="Group 30"/>
            <p:cNvGrpSpPr>
              <a:grpSpLocks/>
            </p:cNvGrpSpPr>
            <p:nvPr/>
          </p:nvGrpSpPr>
          <p:grpSpPr bwMode="auto">
            <a:xfrm>
              <a:off x="3138" y="2217"/>
              <a:ext cx="258" cy="67"/>
              <a:chOff x="3138" y="2217"/>
              <a:chExt cx="258" cy="67"/>
            </a:xfrm>
          </p:grpSpPr>
          <p:sp>
            <p:nvSpPr>
              <p:cNvPr id="26668" name="Line 28"/>
              <p:cNvSpPr>
                <a:spLocks noChangeShapeType="1"/>
              </p:cNvSpPr>
              <p:nvPr/>
            </p:nvSpPr>
            <p:spPr bwMode="auto">
              <a:xfrm>
                <a:off x="3138" y="2250"/>
                <a:ext cx="193"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69" name="Freeform 29"/>
              <p:cNvSpPr>
                <a:spLocks/>
              </p:cNvSpPr>
              <p:nvPr/>
            </p:nvSpPr>
            <p:spPr bwMode="auto">
              <a:xfrm>
                <a:off x="3329" y="2217"/>
                <a:ext cx="67" cy="67"/>
              </a:xfrm>
              <a:custGeom>
                <a:avLst/>
                <a:gdLst>
                  <a:gd name="T0" fmla="*/ 0 w 67"/>
                  <a:gd name="T1" fmla="*/ 67 h 67"/>
                  <a:gd name="T2" fmla="*/ 67 w 67"/>
                  <a:gd name="T3" fmla="*/ 33 h 67"/>
                  <a:gd name="T4" fmla="*/ 0 w 67"/>
                  <a:gd name="T5" fmla="*/ 0 h 67"/>
                  <a:gd name="T6" fmla="*/ 0 w 67"/>
                  <a:gd name="T7" fmla="*/ 67 h 67"/>
                  <a:gd name="T8" fmla="*/ 0 60000 65536"/>
                  <a:gd name="T9" fmla="*/ 0 60000 65536"/>
                  <a:gd name="T10" fmla="*/ 0 60000 65536"/>
                  <a:gd name="T11" fmla="*/ 0 60000 65536"/>
                  <a:gd name="T12" fmla="*/ 0 w 67"/>
                  <a:gd name="T13" fmla="*/ 0 h 67"/>
                  <a:gd name="T14" fmla="*/ 67 w 67"/>
                  <a:gd name="T15" fmla="*/ 67 h 67"/>
                </a:gdLst>
                <a:ahLst/>
                <a:cxnLst>
                  <a:cxn ang="T8">
                    <a:pos x="T0" y="T1"/>
                  </a:cxn>
                  <a:cxn ang="T9">
                    <a:pos x="T2" y="T3"/>
                  </a:cxn>
                  <a:cxn ang="T10">
                    <a:pos x="T4" y="T5"/>
                  </a:cxn>
                  <a:cxn ang="T11">
                    <a:pos x="T6" y="T7"/>
                  </a:cxn>
                </a:cxnLst>
                <a:rect l="T12" t="T13" r="T14" b="T15"/>
                <a:pathLst>
                  <a:path w="67" h="67">
                    <a:moveTo>
                      <a:pt x="0" y="67"/>
                    </a:moveTo>
                    <a:lnTo>
                      <a:pt x="67" y="33"/>
                    </a:lnTo>
                    <a:lnTo>
                      <a:pt x="0" y="0"/>
                    </a:lnTo>
                    <a:lnTo>
                      <a:pt x="0" y="67"/>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6650" name="Rectangle 31"/>
            <p:cNvSpPr>
              <a:spLocks noChangeArrowheads="1"/>
            </p:cNvSpPr>
            <p:nvPr/>
          </p:nvSpPr>
          <p:spPr bwMode="auto">
            <a:xfrm>
              <a:off x="2882" y="2148"/>
              <a:ext cx="257" cy="25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51" name="Rectangle 32"/>
            <p:cNvSpPr>
              <a:spLocks noChangeArrowheads="1"/>
            </p:cNvSpPr>
            <p:nvPr/>
          </p:nvSpPr>
          <p:spPr bwMode="auto">
            <a:xfrm>
              <a:off x="2882" y="2153"/>
              <a:ext cx="243"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26652" name="Rectangle 33"/>
            <p:cNvSpPr>
              <a:spLocks noChangeArrowheads="1"/>
            </p:cNvSpPr>
            <p:nvPr/>
          </p:nvSpPr>
          <p:spPr bwMode="auto">
            <a:xfrm>
              <a:off x="3093" y="2153"/>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53" name="Rectangle 34"/>
            <p:cNvSpPr>
              <a:spLocks noChangeArrowheads="1"/>
            </p:cNvSpPr>
            <p:nvPr/>
          </p:nvSpPr>
          <p:spPr bwMode="auto">
            <a:xfrm>
              <a:off x="2882" y="2272"/>
              <a:ext cx="122"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ptr</a:t>
              </a:r>
              <a:endParaRPr lang="en-US"/>
            </a:p>
          </p:txBody>
        </p:sp>
        <p:sp>
          <p:nvSpPr>
            <p:cNvPr id="26654" name="Rectangle 35"/>
            <p:cNvSpPr>
              <a:spLocks noChangeArrowheads="1"/>
            </p:cNvSpPr>
            <p:nvPr/>
          </p:nvSpPr>
          <p:spPr bwMode="auto">
            <a:xfrm>
              <a:off x="2996" y="2272"/>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26655" name="Line 36"/>
            <p:cNvSpPr>
              <a:spLocks noChangeShapeType="1"/>
            </p:cNvSpPr>
            <p:nvPr/>
          </p:nvSpPr>
          <p:spPr bwMode="auto">
            <a:xfrm>
              <a:off x="3396" y="2403"/>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56" name="Line 37"/>
            <p:cNvSpPr>
              <a:spLocks noChangeShapeType="1"/>
            </p:cNvSpPr>
            <p:nvPr/>
          </p:nvSpPr>
          <p:spPr bwMode="auto">
            <a:xfrm>
              <a:off x="3396" y="2556"/>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57" name="Rectangle 38"/>
            <p:cNvSpPr>
              <a:spLocks noChangeArrowheads="1"/>
            </p:cNvSpPr>
            <p:nvPr/>
          </p:nvSpPr>
          <p:spPr bwMode="auto">
            <a:xfrm>
              <a:off x="3500" y="2454"/>
              <a:ext cx="205" cy="10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58" name="Rectangle 39"/>
            <p:cNvSpPr>
              <a:spLocks noChangeArrowheads="1"/>
            </p:cNvSpPr>
            <p:nvPr/>
          </p:nvSpPr>
          <p:spPr bwMode="auto">
            <a:xfrm>
              <a:off x="3500" y="2461"/>
              <a:ext cx="24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26659" name="Rectangle 45"/>
            <p:cNvSpPr>
              <a:spLocks noChangeArrowheads="1"/>
            </p:cNvSpPr>
            <p:nvPr/>
          </p:nvSpPr>
          <p:spPr bwMode="auto">
            <a:xfrm>
              <a:off x="4014" y="2684"/>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a:t>
              </a:r>
              <a:endParaRPr lang="en-US"/>
            </a:p>
          </p:txBody>
        </p:sp>
        <p:sp>
          <p:nvSpPr>
            <p:cNvPr id="26660" name="Rectangle 46"/>
            <p:cNvSpPr>
              <a:spLocks noChangeArrowheads="1"/>
            </p:cNvSpPr>
            <p:nvPr/>
          </p:nvSpPr>
          <p:spPr bwMode="auto">
            <a:xfrm>
              <a:off x="3500" y="2301"/>
              <a:ext cx="205" cy="10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6661" name="Rectangle 47"/>
            <p:cNvSpPr>
              <a:spLocks noChangeArrowheads="1"/>
            </p:cNvSpPr>
            <p:nvPr/>
          </p:nvSpPr>
          <p:spPr bwMode="auto">
            <a:xfrm>
              <a:off x="3500" y="2308"/>
              <a:ext cx="24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26662" name="Rectangle 53"/>
            <p:cNvSpPr>
              <a:spLocks noChangeArrowheads="1"/>
            </p:cNvSpPr>
            <p:nvPr/>
          </p:nvSpPr>
          <p:spPr bwMode="auto">
            <a:xfrm>
              <a:off x="4014" y="2531"/>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a:t>
              </a:r>
              <a:endParaRPr lang="en-US"/>
            </a:p>
          </p:txBody>
        </p:sp>
        <p:sp>
          <p:nvSpPr>
            <p:cNvPr id="26663" name="Freeform 54"/>
            <p:cNvSpPr>
              <a:spLocks/>
            </p:cNvSpPr>
            <p:nvPr/>
          </p:nvSpPr>
          <p:spPr bwMode="auto">
            <a:xfrm>
              <a:off x="5522" y="1944"/>
              <a:ext cx="104" cy="168"/>
            </a:xfrm>
            <a:custGeom>
              <a:avLst/>
              <a:gdLst>
                <a:gd name="T0" fmla="*/ 61 w 104"/>
                <a:gd name="T1" fmla="*/ 131 h 168"/>
                <a:gd name="T2" fmla="*/ 66 w 104"/>
                <a:gd name="T3" fmla="*/ 116 h 168"/>
                <a:gd name="T4" fmla="*/ 67 w 104"/>
                <a:gd name="T5" fmla="*/ 101 h 168"/>
                <a:gd name="T6" fmla="*/ 66 w 104"/>
                <a:gd name="T7" fmla="*/ 86 h 168"/>
                <a:gd name="T8" fmla="*/ 62 w 104"/>
                <a:gd name="T9" fmla="*/ 73 h 168"/>
                <a:gd name="T10" fmla="*/ 56 w 104"/>
                <a:gd name="T11" fmla="*/ 60 h 168"/>
                <a:gd name="T12" fmla="*/ 48 w 104"/>
                <a:gd name="T13" fmla="*/ 48 h 168"/>
                <a:gd name="T14" fmla="*/ 38 w 104"/>
                <a:gd name="T15" fmla="*/ 39 h 168"/>
                <a:gd name="T16" fmla="*/ 27 w 104"/>
                <a:gd name="T17" fmla="*/ 31 h 168"/>
                <a:gd name="T18" fmla="*/ 14 w 104"/>
                <a:gd name="T19" fmla="*/ 25 h 168"/>
                <a:gd name="T20" fmla="*/ 0 w 104"/>
                <a:gd name="T21" fmla="*/ 21 h 168"/>
                <a:gd name="T22" fmla="*/ 4 w 104"/>
                <a:gd name="T23" fmla="*/ 0 h 168"/>
                <a:gd name="T24" fmla="*/ 22 w 104"/>
                <a:gd name="T25" fmla="*/ 5 h 168"/>
                <a:gd name="T26" fmla="*/ 38 w 104"/>
                <a:gd name="T27" fmla="*/ 14 h 168"/>
                <a:gd name="T28" fmla="*/ 51 w 104"/>
                <a:gd name="T29" fmla="*/ 24 h 168"/>
                <a:gd name="T30" fmla="*/ 64 w 104"/>
                <a:gd name="T31" fmla="*/ 36 h 168"/>
                <a:gd name="T32" fmla="*/ 74 w 104"/>
                <a:gd name="T33" fmla="*/ 50 h 168"/>
                <a:gd name="T34" fmla="*/ 81 w 104"/>
                <a:gd name="T35" fmla="*/ 66 h 168"/>
                <a:gd name="T36" fmla="*/ 85 w 104"/>
                <a:gd name="T37" fmla="*/ 83 h 168"/>
                <a:gd name="T38" fmla="*/ 87 w 104"/>
                <a:gd name="T39" fmla="*/ 101 h 168"/>
                <a:gd name="T40" fmla="*/ 85 w 104"/>
                <a:gd name="T41" fmla="*/ 120 h 168"/>
                <a:gd name="T42" fmla="*/ 83 w 104"/>
                <a:gd name="T43" fmla="*/ 129 h 168"/>
                <a:gd name="T44" fmla="*/ 80 w 104"/>
                <a:gd name="T45" fmla="*/ 138 h 168"/>
                <a:gd name="T46" fmla="*/ 104 w 104"/>
                <a:gd name="T47" fmla="*/ 148 h 168"/>
                <a:gd name="T48" fmla="*/ 58 w 104"/>
                <a:gd name="T49" fmla="*/ 168 h 168"/>
                <a:gd name="T50" fmla="*/ 37 w 104"/>
                <a:gd name="T51" fmla="*/ 122 h 168"/>
                <a:gd name="T52" fmla="*/ 61 w 104"/>
                <a:gd name="T53" fmla="*/ 131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1"/>
                  </a:lnTo>
                  <a:lnTo>
                    <a:pt x="66" y="86"/>
                  </a:lnTo>
                  <a:lnTo>
                    <a:pt x="62" y="73"/>
                  </a:lnTo>
                  <a:lnTo>
                    <a:pt x="56" y="60"/>
                  </a:lnTo>
                  <a:lnTo>
                    <a:pt x="48" y="48"/>
                  </a:lnTo>
                  <a:lnTo>
                    <a:pt x="38" y="39"/>
                  </a:lnTo>
                  <a:lnTo>
                    <a:pt x="27" y="31"/>
                  </a:lnTo>
                  <a:lnTo>
                    <a:pt x="14" y="25"/>
                  </a:lnTo>
                  <a:lnTo>
                    <a:pt x="0" y="21"/>
                  </a:lnTo>
                  <a:lnTo>
                    <a:pt x="4" y="0"/>
                  </a:lnTo>
                  <a:lnTo>
                    <a:pt x="22" y="5"/>
                  </a:lnTo>
                  <a:lnTo>
                    <a:pt x="38" y="14"/>
                  </a:lnTo>
                  <a:lnTo>
                    <a:pt x="51" y="24"/>
                  </a:lnTo>
                  <a:lnTo>
                    <a:pt x="64" y="36"/>
                  </a:lnTo>
                  <a:lnTo>
                    <a:pt x="74" y="50"/>
                  </a:lnTo>
                  <a:lnTo>
                    <a:pt x="81" y="66"/>
                  </a:lnTo>
                  <a:lnTo>
                    <a:pt x="85" y="83"/>
                  </a:lnTo>
                  <a:lnTo>
                    <a:pt x="87" y="101"/>
                  </a:lnTo>
                  <a:lnTo>
                    <a:pt x="85" y="120"/>
                  </a:lnTo>
                  <a:lnTo>
                    <a:pt x="83" y="129"/>
                  </a:lnTo>
                  <a:lnTo>
                    <a:pt x="80" y="138"/>
                  </a:lnTo>
                  <a:lnTo>
                    <a:pt x="104" y="148"/>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26664" name="Freeform 55"/>
            <p:cNvSpPr>
              <a:spLocks/>
            </p:cNvSpPr>
            <p:nvPr/>
          </p:nvSpPr>
          <p:spPr bwMode="auto">
            <a:xfrm>
              <a:off x="5522" y="2149"/>
              <a:ext cx="104" cy="167"/>
            </a:xfrm>
            <a:custGeom>
              <a:avLst/>
              <a:gdLst>
                <a:gd name="T0" fmla="*/ 61 w 104"/>
                <a:gd name="T1" fmla="*/ 131 h 167"/>
                <a:gd name="T2" fmla="*/ 66 w 104"/>
                <a:gd name="T3" fmla="*/ 115 h 167"/>
                <a:gd name="T4" fmla="*/ 67 w 104"/>
                <a:gd name="T5" fmla="*/ 100 h 167"/>
                <a:gd name="T6" fmla="*/ 66 w 104"/>
                <a:gd name="T7" fmla="*/ 86 h 167"/>
                <a:gd name="T8" fmla="*/ 62 w 104"/>
                <a:gd name="T9" fmla="*/ 72 h 167"/>
                <a:gd name="T10" fmla="*/ 56 w 104"/>
                <a:gd name="T11" fmla="*/ 59 h 167"/>
                <a:gd name="T12" fmla="*/ 48 w 104"/>
                <a:gd name="T13" fmla="*/ 48 h 167"/>
                <a:gd name="T14" fmla="*/ 38 w 104"/>
                <a:gd name="T15" fmla="*/ 39 h 167"/>
                <a:gd name="T16" fmla="*/ 27 w 104"/>
                <a:gd name="T17" fmla="*/ 30 h 167"/>
                <a:gd name="T18" fmla="*/ 14 w 104"/>
                <a:gd name="T19" fmla="*/ 24 h 167"/>
                <a:gd name="T20" fmla="*/ 0 w 104"/>
                <a:gd name="T21" fmla="*/ 20 h 167"/>
                <a:gd name="T22" fmla="*/ 4 w 104"/>
                <a:gd name="T23" fmla="*/ 0 h 167"/>
                <a:gd name="T24" fmla="*/ 22 w 104"/>
                <a:gd name="T25" fmla="*/ 5 h 167"/>
                <a:gd name="T26" fmla="*/ 38 w 104"/>
                <a:gd name="T27" fmla="*/ 13 h 167"/>
                <a:gd name="T28" fmla="*/ 51 w 104"/>
                <a:gd name="T29" fmla="*/ 23 h 167"/>
                <a:gd name="T30" fmla="*/ 64 w 104"/>
                <a:gd name="T31" fmla="*/ 35 h 167"/>
                <a:gd name="T32" fmla="*/ 74 w 104"/>
                <a:gd name="T33" fmla="*/ 50 h 167"/>
                <a:gd name="T34" fmla="*/ 81 w 104"/>
                <a:gd name="T35" fmla="*/ 65 h 167"/>
                <a:gd name="T36" fmla="*/ 85 w 104"/>
                <a:gd name="T37" fmla="*/ 82 h 167"/>
                <a:gd name="T38" fmla="*/ 87 w 104"/>
                <a:gd name="T39" fmla="*/ 100 h 167"/>
                <a:gd name="T40" fmla="*/ 85 w 104"/>
                <a:gd name="T41" fmla="*/ 119 h 167"/>
                <a:gd name="T42" fmla="*/ 83 w 104"/>
                <a:gd name="T43" fmla="*/ 128 h 167"/>
                <a:gd name="T44" fmla="*/ 80 w 104"/>
                <a:gd name="T45" fmla="*/ 138 h 167"/>
                <a:gd name="T46" fmla="*/ 104 w 104"/>
                <a:gd name="T47" fmla="*/ 147 h 167"/>
                <a:gd name="T48" fmla="*/ 58 w 104"/>
                <a:gd name="T49" fmla="*/ 167 h 167"/>
                <a:gd name="T50" fmla="*/ 37 w 104"/>
                <a:gd name="T51" fmla="*/ 121 h 167"/>
                <a:gd name="T52" fmla="*/ 61 w 104"/>
                <a:gd name="T53" fmla="*/ 131 h 16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7"/>
                <a:gd name="T83" fmla="*/ 104 w 104"/>
                <a:gd name="T84" fmla="*/ 167 h 16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7">
                  <a:moveTo>
                    <a:pt x="61" y="131"/>
                  </a:moveTo>
                  <a:lnTo>
                    <a:pt x="66" y="115"/>
                  </a:lnTo>
                  <a:lnTo>
                    <a:pt x="67" y="100"/>
                  </a:lnTo>
                  <a:lnTo>
                    <a:pt x="66" y="86"/>
                  </a:lnTo>
                  <a:lnTo>
                    <a:pt x="62" y="72"/>
                  </a:lnTo>
                  <a:lnTo>
                    <a:pt x="56" y="59"/>
                  </a:lnTo>
                  <a:lnTo>
                    <a:pt x="48" y="48"/>
                  </a:lnTo>
                  <a:lnTo>
                    <a:pt x="38" y="39"/>
                  </a:lnTo>
                  <a:lnTo>
                    <a:pt x="27" y="30"/>
                  </a:lnTo>
                  <a:lnTo>
                    <a:pt x="14" y="24"/>
                  </a:lnTo>
                  <a:lnTo>
                    <a:pt x="0" y="20"/>
                  </a:lnTo>
                  <a:lnTo>
                    <a:pt x="4" y="0"/>
                  </a:lnTo>
                  <a:lnTo>
                    <a:pt x="22" y="5"/>
                  </a:lnTo>
                  <a:lnTo>
                    <a:pt x="38" y="13"/>
                  </a:lnTo>
                  <a:lnTo>
                    <a:pt x="51" y="23"/>
                  </a:lnTo>
                  <a:lnTo>
                    <a:pt x="64" y="35"/>
                  </a:lnTo>
                  <a:lnTo>
                    <a:pt x="74" y="50"/>
                  </a:lnTo>
                  <a:lnTo>
                    <a:pt x="81" y="65"/>
                  </a:lnTo>
                  <a:lnTo>
                    <a:pt x="85" y="82"/>
                  </a:lnTo>
                  <a:lnTo>
                    <a:pt x="87" y="100"/>
                  </a:lnTo>
                  <a:lnTo>
                    <a:pt x="85" y="119"/>
                  </a:lnTo>
                  <a:lnTo>
                    <a:pt x="83" y="128"/>
                  </a:lnTo>
                  <a:lnTo>
                    <a:pt x="80" y="138"/>
                  </a:lnTo>
                  <a:lnTo>
                    <a:pt x="104" y="147"/>
                  </a:lnTo>
                  <a:lnTo>
                    <a:pt x="58" y="167"/>
                  </a:lnTo>
                  <a:lnTo>
                    <a:pt x="37" y="121"/>
                  </a:lnTo>
                  <a:lnTo>
                    <a:pt x="61" y="131"/>
                  </a:lnTo>
                  <a:close/>
                </a:path>
              </a:pathLst>
            </a:custGeom>
            <a:solidFill>
              <a:srgbClr val="FFFFFF"/>
            </a:solidFill>
            <a:ln w="9525">
              <a:solidFill>
                <a:srgbClr val="000000"/>
              </a:solidFill>
              <a:round/>
              <a:headEnd/>
              <a:tailEnd/>
            </a:ln>
          </p:spPr>
          <p:txBody>
            <a:bodyPr/>
            <a:lstStyle/>
            <a:p>
              <a:endParaRPr lang="en-US"/>
            </a:p>
          </p:txBody>
        </p:sp>
        <p:sp>
          <p:nvSpPr>
            <p:cNvPr id="26665" name="Freeform 56"/>
            <p:cNvSpPr>
              <a:spLocks/>
            </p:cNvSpPr>
            <p:nvPr/>
          </p:nvSpPr>
          <p:spPr bwMode="auto">
            <a:xfrm>
              <a:off x="5522" y="2353"/>
              <a:ext cx="104" cy="168"/>
            </a:xfrm>
            <a:custGeom>
              <a:avLst/>
              <a:gdLst>
                <a:gd name="T0" fmla="*/ 61 w 104"/>
                <a:gd name="T1" fmla="*/ 131 h 168"/>
                <a:gd name="T2" fmla="*/ 66 w 104"/>
                <a:gd name="T3" fmla="*/ 116 h 168"/>
                <a:gd name="T4" fmla="*/ 67 w 104"/>
                <a:gd name="T5" fmla="*/ 100 h 168"/>
                <a:gd name="T6" fmla="*/ 66 w 104"/>
                <a:gd name="T7" fmla="*/ 86 h 168"/>
                <a:gd name="T8" fmla="*/ 62 w 104"/>
                <a:gd name="T9" fmla="*/ 73 h 168"/>
                <a:gd name="T10" fmla="*/ 56 w 104"/>
                <a:gd name="T11" fmla="*/ 59 h 168"/>
                <a:gd name="T12" fmla="*/ 48 w 104"/>
                <a:gd name="T13" fmla="*/ 48 h 168"/>
                <a:gd name="T14" fmla="*/ 38 w 104"/>
                <a:gd name="T15" fmla="*/ 39 h 168"/>
                <a:gd name="T16" fmla="*/ 27 w 104"/>
                <a:gd name="T17" fmla="*/ 31 h 168"/>
                <a:gd name="T18" fmla="*/ 14 w 104"/>
                <a:gd name="T19" fmla="*/ 25 h 168"/>
                <a:gd name="T20" fmla="*/ 0 w 104"/>
                <a:gd name="T21" fmla="*/ 21 h 168"/>
                <a:gd name="T22" fmla="*/ 4 w 104"/>
                <a:gd name="T23" fmla="*/ 0 h 168"/>
                <a:gd name="T24" fmla="*/ 22 w 104"/>
                <a:gd name="T25" fmla="*/ 5 h 168"/>
                <a:gd name="T26" fmla="*/ 38 w 104"/>
                <a:gd name="T27" fmla="*/ 13 h 168"/>
                <a:gd name="T28" fmla="*/ 51 w 104"/>
                <a:gd name="T29" fmla="*/ 24 h 168"/>
                <a:gd name="T30" fmla="*/ 64 w 104"/>
                <a:gd name="T31" fmla="*/ 36 h 168"/>
                <a:gd name="T32" fmla="*/ 74 w 104"/>
                <a:gd name="T33" fmla="*/ 50 h 168"/>
                <a:gd name="T34" fmla="*/ 81 w 104"/>
                <a:gd name="T35" fmla="*/ 65 h 168"/>
                <a:gd name="T36" fmla="*/ 85 w 104"/>
                <a:gd name="T37" fmla="*/ 83 h 168"/>
                <a:gd name="T38" fmla="*/ 87 w 104"/>
                <a:gd name="T39" fmla="*/ 100 h 168"/>
                <a:gd name="T40" fmla="*/ 85 w 104"/>
                <a:gd name="T41" fmla="*/ 120 h 168"/>
                <a:gd name="T42" fmla="*/ 83 w 104"/>
                <a:gd name="T43" fmla="*/ 129 h 168"/>
                <a:gd name="T44" fmla="*/ 80 w 104"/>
                <a:gd name="T45" fmla="*/ 138 h 168"/>
                <a:gd name="T46" fmla="*/ 104 w 104"/>
                <a:gd name="T47" fmla="*/ 147 h 168"/>
                <a:gd name="T48" fmla="*/ 58 w 104"/>
                <a:gd name="T49" fmla="*/ 168 h 168"/>
                <a:gd name="T50" fmla="*/ 37 w 104"/>
                <a:gd name="T51" fmla="*/ 122 h 168"/>
                <a:gd name="T52" fmla="*/ 61 w 104"/>
                <a:gd name="T53" fmla="*/ 131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0"/>
                  </a:lnTo>
                  <a:lnTo>
                    <a:pt x="66" y="86"/>
                  </a:lnTo>
                  <a:lnTo>
                    <a:pt x="62" y="73"/>
                  </a:lnTo>
                  <a:lnTo>
                    <a:pt x="56" y="59"/>
                  </a:lnTo>
                  <a:lnTo>
                    <a:pt x="48" y="48"/>
                  </a:lnTo>
                  <a:lnTo>
                    <a:pt x="38" y="39"/>
                  </a:lnTo>
                  <a:lnTo>
                    <a:pt x="27" y="31"/>
                  </a:lnTo>
                  <a:lnTo>
                    <a:pt x="14" y="25"/>
                  </a:lnTo>
                  <a:lnTo>
                    <a:pt x="0" y="21"/>
                  </a:lnTo>
                  <a:lnTo>
                    <a:pt x="4" y="0"/>
                  </a:lnTo>
                  <a:lnTo>
                    <a:pt x="22" y="5"/>
                  </a:lnTo>
                  <a:lnTo>
                    <a:pt x="38" y="13"/>
                  </a:lnTo>
                  <a:lnTo>
                    <a:pt x="51" y="24"/>
                  </a:lnTo>
                  <a:lnTo>
                    <a:pt x="64" y="36"/>
                  </a:lnTo>
                  <a:lnTo>
                    <a:pt x="74" y="50"/>
                  </a:lnTo>
                  <a:lnTo>
                    <a:pt x="81" y="65"/>
                  </a:lnTo>
                  <a:lnTo>
                    <a:pt x="85" y="83"/>
                  </a:lnTo>
                  <a:lnTo>
                    <a:pt x="87" y="100"/>
                  </a:lnTo>
                  <a:lnTo>
                    <a:pt x="85" y="120"/>
                  </a:lnTo>
                  <a:lnTo>
                    <a:pt x="83" y="129"/>
                  </a:lnTo>
                  <a:lnTo>
                    <a:pt x="80" y="138"/>
                  </a:lnTo>
                  <a:lnTo>
                    <a:pt x="104" y="147"/>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26666" name="Line 57"/>
            <p:cNvSpPr>
              <a:spLocks noChangeShapeType="1"/>
            </p:cNvSpPr>
            <p:nvPr/>
          </p:nvSpPr>
          <p:spPr bwMode="auto">
            <a:xfrm>
              <a:off x="5146" y="2096"/>
              <a:ext cx="1" cy="562"/>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6667" name="Line 58"/>
            <p:cNvSpPr>
              <a:spLocks noChangeShapeType="1"/>
            </p:cNvSpPr>
            <p:nvPr/>
          </p:nvSpPr>
          <p:spPr bwMode="auto">
            <a:xfrm>
              <a:off x="5472" y="2592"/>
              <a:ext cx="192" cy="0"/>
            </a:xfrm>
            <a:prstGeom prst="line">
              <a:avLst/>
            </a:prstGeom>
            <a:noFill/>
            <a:ln w="38100" cmpd="dbl">
              <a:solidFill>
                <a:schemeClr val="tx1"/>
              </a:solidFill>
              <a:round/>
              <a:headEnd/>
              <a:tailEnd type="diamond" w="med" len="sm"/>
            </a:ln>
            <a:extLst>
              <a:ext uri="{909E8E84-426E-40dd-AFC4-6F175D3DCCD1}">
                <a14:hiddenFill xmlns="" xmlns:a14="http://schemas.microsoft.com/office/drawing/2010/main">
                  <a:noFill/>
                </a14:hiddenFill>
              </a:ext>
            </a:extLst>
          </p:spPr>
          <p:txBody>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C591912-B9F7-E345-B68C-CD3868578AFD}" type="slidenum">
              <a:rPr lang="en-US" sz="1400">
                <a:solidFill>
                  <a:srgbClr val="FF0033"/>
                </a:solidFill>
                <a:latin typeface="Arial Narrow" charset="0"/>
              </a:rPr>
              <a:pPr/>
              <a:t>13</a:t>
            </a:fld>
            <a:endParaRPr lang="en-US" sz="1400">
              <a:solidFill>
                <a:srgbClr val="FF0033"/>
              </a:solidFill>
              <a:latin typeface="Arial Narrow" charset="0"/>
            </a:endParaRPr>
          </a:p>
        </p:txBody>
      </p:sp>
      <p:sp>
        <p:nvSpPr>
          <p:cNvPr id="2765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Reference counts (cont.)</a:t>
            </a:r>
          </a:p>
        </p:txBody>
      </p:sp>
      <p:sp>
        <p:nvSpPr>
          <p:cNvPr id="27651" name="Rectangle 3"/>
          <p:cNvSpPr>
            <a:spLocks noGrp="1" noChangeArrowheads="1"/>
          </p:cNvSpPr>
          <p:nvPr>
            <p:ph type="body" idx="1"/>
          </p:nvPr>
        </p:nvSpPr>
        <p:spPr>
          <a:xfrm>
            <a:off x="685800" y="1447800"/>
            <a:ext cx="8702675" cy="5181600"/>
          </a:xfrm>
        </p:spPr>
        <p:txBody>
          <a:bodyPr/>
          <a:lstStyle/>
          <a:p>
            <a:r>
              <a:rPr lang="en-US">
                <a:latin typeface="Arial Narrow" charset="0"/>
                <a:ea typeface="ＭＳ Ｐゴシック" charset="0"/>
                <a:cs typeface="ＭＳ Ｐゴシック" charset="0"/>
              </a:rPr>
              <a:t>unfortunately, reference counts are very costly</a:t>
            </a:r>
          </a:p>
          <a:p>
            <a:pPr lvl="1"/>
            <a:r>
              <a:rPr lang="en-US">
                <a:latin typeface="Arial Narrow" charset="0"/>
                <a:ea typeface="ＭＳ Ｐゴシック" charset="0"/>
              </a:rPr>
              <a:t>must update &amp; check reference counts for each assignment, end of lifetime</a:t>
            </a:r>
          </a:p>
          <a:p>
            <a:pPr lvl="1"/>
            <a:endParaRPr lang="en-US">
              <a:latin typeface="Arial Narrow" charset="0"/>
              <a:ea typeface="ＭＳ Ｐゴシック" charset="0"/>
            </a:endParaRPr>
          </a:p>
          <a:p>
            <a:pPr lvl="1">
              <a:buFont typeface="Wingdings" charset="0"/>
              <a:buNone/>
            </a:pPr>
            <a:r>
              <a:rPr lang="en-US" sz="1600">
                <a:solidFill>
                  <a:srgbClr val="FF0033"/>
                </a:solidFill>
                <a:latin typeface="Courier New" charset="0"/>
                <a:ea typeface="ＭＳ Ｐゴシック" charset="0"/>
              </a:rPr>
              <a:t>String str1;</a:t>
            </a:r>
          </a:p>
          <a:p>
            <a:pPr lvl="1">
              <a:buFont typeface="Wingdings" charset="0"/>
              <a:buNone/>
            </a:pPr>
            <a:r>
              <a:rPr lang="en-US" sz="1600">
                <a:solidFill>
                  <a:srgbClr val="FF0033"/>
                </a:solidFill>
                <a:latin typeface="Courier New" charset="0"/>
                <a:ea typeface="ＭＳ Ｐゴシック" charset="0"/>
              </a:rPr>
              <a:t>String str2;</a:t>
            </a:r>
          </a:p>
          <a:p>
            <a:pPr lvl="1">
              <a:buFont typeface="Wingdings" charset="0"/>
              <a:buNone/>
            </a:pPr>
            <a:r>
              <a:rPr lang="en-US" sz="1600">
                <a:solidFill>
                  <a:srgbClr val="FF0033"/>
                </a:solidFill>
                <a:latin typeface="Courier New" charset="0"/>
                <a:ea typeface="ＭＳ Ｐゴシック" charset="0"/>
              </a:rPr>
              <a:t>…</a:t>
            </a:r>
          </a:p>
          <a:p>
            <a:pPr lvl="1">
              <a:buFont typeface="Wingdings" charset="0"/>
              <a:buNone/>
            </a:pPr>
            <a:r>
              <a:rPr lang="en-US" sz="1600">
                <a:solidFill>
                  <a:srgbClr val="FF0033"/>
                </a:solidFill>
                <a:latin typeface="Courier New" charset="0"/>
                <a:ea typeface="ＭＳ Ｐゴシック" charset="0"/>
              </a:rPr>
              <a:t>str1 = str2;	</a:t>
            </a:r>
            <a:r>
              <a:rPr lang="en-US">
                <a:solidFill>
                  <a:srgbClr val="FF0033"/>
                </a:solidFill>
                <a:latin typeface="Courier New" charset="0"/>
                <a:ea typeface="ＭＳ Ｐゴシック" charset="0"/>
                <a:sym typeface="Wingdings" charset="0"/>
              </a:rPr>
              <a:t></a:t>
            </a:r>
            <a:r>
              <a:rPr lang="en-US" sz="1600">
                <a:solidFill>
                  <a:srgbClr val="FF0033"/>
                </a:solidFill>
                <a:latin typeface="Courier New" charset="0"/>
                <a:ea typeface="ＭＳ Ｐゴシック" charset="0"/>
                <a:sym typeface="Wingdings" charset="0"/>
              </a:rPr>
              <a:t>	</a:t>
            </a:r>
            <a:r>
              <a:rPr lang="en-US" sz="1800">
                <a:latin typeface="Arial Narrow" charset="0"/>
                <a:ea typeface="ＭＳ Ｐゴシック" charset="0"/>
                <a:sym typeface="Wingdings" charset="0"/>
              </a:rPr>
              <a:t>1)  dereference </a:t>
            </a:r>
            <a:r>
              <a:rPr lang="en-US" sz="1600">
                <a:latin typeface="Courier New" charset="0"/>
                <a:ea typeface="ＭＳ Ｐゴシック" charset="0"/>
                <a:sym typeface="Wingdings" charset="0"/>
              </a:rPr>
              <a:t>str1</a:t>
            </a:r>
            <a:r>
              <a:rPr lang="en-US" sz="1800">
                <a:latin typeface="Arial Narrow" charset="0"/>
                <a:ea typeface="ＭＳ Ｐゴシック" charset="0"/>
                <a:sym typeface="Wingdings" charset="0"/>
              </a:rPr>
              <a:t>, decrement count</a:t>
            </a:r>
          </a:p>
          <a:p>
            <a:pPr lvl="1">
              <a:buFont typeface="Wingdings" charset="0"/>
              <a:buNone/>
            </a:pPr>
            <a:r>
              <a:rPr lang="en-US" sz="1800">
                <a:latin typeface="Arial Narrow" charset="0"/>
                <a:ea typeface="ＭＳ Ｐゴシック" charset="0"/>
                <a:sym typeface="Wingdings" charset="0"/>
              </a:rPr>
              <a:t>					2)  if count = 0, deallocate</a:t>
            </a:r>
          </a:p>
          <a:p>
            <a:pPr lvl="1">
              <a:buFont typeface="Wingdings" charset="0"/>
              <a:buNone/>
            </a:pPr>
            <a:r>
              <a:rPr lang="en-US" sz="1800">
                <a:latin typeface="Arial Narrow" charset="0"/>
                <a:ea typeface="ＭＳ Ｐゴシック" charset="0"/>
                <a:sym typeface="Wingdings" charset="0"/>
              </a:rPr>
              <a:t>					3)  copy </a:t>
            </a:r>
            <a:r>
              <a:rPr lang="en-US" sz="1600">
                <a:latin typeface="Courier New" charset="0"/>
                <a:ea typeface="ＭＳ Ｐゴシック" charset="0"/>
                <a:sym typeface="Wingdings" charset="0"/>
              </a:rPr>
              <a:t>str1 </a:t>
            </a:r>
            <a:r>
              <a:rPr lang="en-US" sz="1800">
                <a:latin typeface="Arial Narrow" charset="0"/>
                <a:ea typeface="ＭＳ Ｐゴシック" charset="0"/>
                <a:sym typeface="Wingdings" charset="0"/>
              </a:rPr>
              <a:t>reference to </a:t>
            </a:r>
            <a:r>
              <a:rPr lang="en-US" sz="1600">
                <a:latin typeface="Courier New" charset="0"/>
                <a:ea typeface="ＭＳ Ｐゴシック" charset="0"/>
                <a:sym typeface="Wingdings" charset="0"/>
              </a:rPr>
              <a:t>str2</a:t>
            </a:r>
          </a:p>
          <a:p>
            <a:pPr lvl="1">
              <a:buFont typeface="Wingdings" charset="0"/>
              <a:buNone/>
            </a:pPr>
            <a:r>
              <a:rPr lang="en-US" sz="1800">
                <a:latin typeface="Arial Narrow" charset="0"/>
                <a:ea typeface="ＭＳ Ｐゴシック" charset="0"/>
                <a:sym typeface="Wingdings" charset="0"/>
              </a:rPr>
              <a:t>					4) dereference </a:t>
            </a:r>
            <a:r>
              <a:rPr lang="en-US" sz="1600">
                <a:latin typeface="Courier New" charset="0"/>
                <a:ea typeface="ＭＳ Ｐゴシック" charset="0"/>
                <a:sym typeface="Wingdings" charset="0"/>
              </a:rPr>
              <a:t>str1</a:t>
            </a:r>
            <a:r>
              <a:rPr lang="en-US" sz="1800">
                <a:latin typeface="Arial Narrow" charset="0"/>
                <a:ea typeface="ＭＳ Ｐゴシック" charset="0"/>
                <a:sym typeface="Wingdings" charset="0"/>
              </a:rPr>
              <a:t>, increment count</a:t>
            </a:r>
            <a:r>
              <a:rPr lang="en-US" sz="1600">
                <a:latin typeface="Arial Narrow" charset="0"/>
                <a:ea typeface="ＭＳ Ｐゴシック" charset="0"/>
                <a:sym typeface="Wingdings" charset="0"/>
              </a:rPr>
              <a:t> </a:t>
            </a:r>
            <a:endParaRPr lang="en-US" sz="1600">
              <a:latin typeface="Arial Narrow" charset="0"/>
              <a:ea typeface="ＭＳ Ｐゴシック" charset="0"/>
            </a:endParaRPr>
          </a:p>
          <a:p>
            <a:pPr lvl="1"/>
            <a:endParaRPr lang="en-US">
              <a:latin typeface="Arial Narrow" charset="0"/>
              <a:ea typeface="ＭＳ Ｐゴシック" charset="0"/>
            </a:endParaRPr>
          </a:p>
          <a:p>
            <a:r>
              <a:rPr lang="en-US">
                <a:latin typeface="Arial Narrow" charset="0"/>
                <a:ea typeface="ＭＳ Ｐゴシック" charset="0"/>
                <a:cs typeface="ＭＳ Ｐゴシック" charset="0"/>
              </a:rPr>
              <a:t>reference counts are popular in parallel programming</a:t>
            </a:r>
          </a:p>
          <a:p>
            <a:pPr lvl="1"/>
            <a:r>
              <a:rPr lang="en-US">
                <a:latin typeface="Arial Narrow" charset="0"/>
                <a:ea typeface="ＭＳ Ｐゴシック" charset="0"/>
              </a:rPr>
              <a:t>work is spread evenly</a:t>
            </a:r>
          </a:p>
          <a:p>
            <a:pPr lvl="1"/>
            <a:endParaRPr lang="en-US">
              <a:latin typeface="Arial Narrow" charset="0"/>
              <a:ea typeface="ＭＳ Ｐゴシック"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96AC4EF-6C2C-B645-9284-9E6645954F1D}" type="slidenum">
              <a:rPr lang="en-US" sz="1400">
                <a:solidFill>
                  <a:srgbClr val="FF0033"/>
                </a:solidFill>
                <a:latin typeface="Arial Narrow" charset="0"/>
              </a:rPr>
              <a:pPr/>
              <a:t>14</a:t>
            </a:fld>
            <a:endParaRPr lang="en-US" sz="1400">
              <a:solidFill>
                <a:srgbClr val="FF0033"/>
              </a:solidFill>
              <a:latin typeface="Arial Narrow" charset="0"/>
            </a:endParaRPr>
          </a:p>
        </p:txBody>
      </p:sp>
      <p:sp>
        <p:nvSpPr>
          <p:cNvPr id="2867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Garbage collection</a:t>
            </a:r>
          </a:p>
        </p:txBody>
      </p:sp>
      <p:sp>
        <p:nvSpPr>
          <p:cNvPr id="28675" name="Rectangle 3"/>
          <p:cNvSpPr>
            <a:spLocks noGrp="1" noChangeArrowheads="1"/>
          </p:cNvSpPr>
          <p:nvPr>
            <p:ph type="body" idx="1"/>
          </p:nvPr>
        </p:nvSpPr>
        <p:spPr>
          <a:xfrm>
            <a:off x="685800" y="1219200"/>
            <a:ext cx="8702675" cy="2971800"/>
          </a:xfrm>
        </p:spPr>
        <p:txBody>
          <a:bodyPr/>
          <a:lstStyle/>
          <a:p>
            <a:r>
              <a:rPr lang="en-US">
                <a:latin typeface="Arial Narrow" charset="0"/>
                <a:ea typeface="ＭＳ Ｐゴシック" charset="0"/>
                <a:cs typeface="ＭＳ Ｐゴシック" charset="0"/>
              </a:rPr>
              <a:t>approach: allow garbage to accumulate, only collect if out of space</a:t>
            </a:r>
          </a:p>
          <a:p>
            <a:endParaRPr lang="en-US">
              <a:latin typeface="Arial Narrow" charset="0"/>
              <a:ea typeface="ＭＳ Ｐゴシック" charset="0"/>
              <a:cs typeface="ＭＳ Ｐゴシック" charset="0"/>
            </a:endParaRPr>
          </a:p>
          <a:p>
            <a:pPr lvl="1">
              <a:buFont typeface="Wingdings" charset="0"/>
              <a:buNone/>
            </a:pPr>
            <a:r>
              <a:rPr lang="en-US">
                <a:latin typeface="Arial Narrow" charset="0"/>
                <a:ea typeface="ＭＳ Ｐゴシック" charset="0"/>
              </a:rPr>
              <a:t>as program executes, no reclamation of memory (thus, no cost)</a:t>
            </a:r>
          </a:p>
          <a:p>
            <a:pPr lvl="1">
              <a:buFont typeface="Wingdings" charset="0"/>
              <a:buNone/>
            </a:pPr>
            <a:r>
              <a:rPr lang="en-US">
                <a:latin typeface="Arial Narrow" charset="0"/>
                <a:ea typeface="ＭＳ Ｐゴシック" charset="0"/>
              </a:rPr>
              <a:t>when out of memory, take the time to collect garbage (costly but rare)</a:t>
            </a:r>
          </a:p>
          <a:p>
            <a:pPr lvl="1">
              <a:buFont typeface="Wingdings" charset="0"/>
              <a:buNone/>
            </a:pPr>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e.g., toothpaste tube analogy</a:t>
            </a:r>
          </a:p>
        </p:txBody>
      </p:sp>
      <p:sp>
        <p:nvSpPr>
          <p:cNvPr id="55300" name="Rectangle 4"/>
          <p:cNvSpPr>
            <a:spLocks noChangeArrowheads="1"/>
          </p:cNvSpPr>
          <p:nvPr/>
        </p:nvSpPr>
        <p:spPr bwMode="auto">
          <a:xfrm>
            <a:off x="685800" y="4876800"/>
            <a:ext cx="8702675" cy="1371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a:spcBef>
                <a:spcPct val="20000"/>
              </a:spcBef>
              <a:tabLst>
                <a:tab pos="1198563" algn="l"/>
              </a:tabLst>
            </a:pPr>
            <a:r>
              <a:rPr lang="en-US">
                <a:solidFill>
                  <a:schemeClr val="accent2"/>
                </a:solidFill>
                <a:latin typeface="Arial Narrow" charset="0"/>
              </a:rPr>
              <a:t>2 common approaches to garbage collection</a:t>
            </a:r>
          </a:p>
          <a:p>
            <a:pPr marL="914400" lvl="1" indent="-457200">
              <a:spcBef>
                <a:spcPct val="20000"/>
              </a:spcBef>
              <a:buFontTx/>
              <a:buAutoNum type="arabicPeriod"/>
              <a:tabLst>
                <a:tab pos="1198563" algn="l"/>
              </a:tabLst>
            </a:pPr>
            <a:r>
              <a:rPr lang="en-US" sz="2000">
                <a:latin typeface="Arial Narrow" charset="0"/>
              </a:rPr>
              <a:t>Partition &amp; Copy</a:t>
            </a:r>
          </a:p>
          <a:p>
            <a:pPr marL="914400" lvl="1" indent="-457200">
              <a:spcBef>
                <a:spcPct val="20000"/>
              </a:spcBef>
              <a:buFontTx/>
              <a:buAutoNum type="arabicPeriod"/>
              <a:tabLst>
                <a:tab pos="1198563" algn="l"/>
              </a:tabLst>
            </a:pPr>
            <a:r>
              <a:rPr lang="en-US" sz="2000">
                <a:latin typeface="Arial Narrow" charset="0"/>
              </a:rPr>
              <a:t>Mark &amp; Sweep</a:t>
            </a:r>
          </a:p>
          <a:p>
            <a:pPr marL="457200" indent="-457200">
              <a:spcBef>
                <a:spcPct val="20000"/>
              </a:spcBef>
              <a:tabLst>
                <a:tab pos="1198563" algn="l"/>
              </a:tabLst>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BC92FD7-56E8-7940-866D-68871168353B}" type="slidenum">
              <a:rPr lang="en-US" sz="1400">
                <a:solidFill>
                  <a:srgbClr val="FF0033"/>
                </a:solidFill>
                <a:latin typeface="Arial Narrow" charset="0"/>
              </a:rPr>
              <a:pPr/>
              <a:t>15</a:t>
            </a:fld>
            <a:endParaRPr lang="en-US" sz="1400">
              <a:solidFill>
                <a:srgbClr val="FF0033"/>
              </a:solidFill>
              <a:latin typeface="Arial Narrow" charset="0"/>
            </a:endParaRPr>
          </a:p>
        </p:txBody>
      </p:sp>
      <p:sp>
        <p:nvSpPr>
          <p:cNvPr id="2969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Partition &amp; Copy approach</a:t>
            </a:r>
          </a:p>
        </p:txBody>
      </p:sp>
      <p:sp>
        <p:nvSpPr>
          <p:cNvPr id="29699" name="Rectangle 3"/>
          <p:cNvSpPr>
            <a:spLocks noGrp="1" noChangeArrowheads="1"/>
          </p:cNvSpPr>
          <p:nvPr>
            <p:ph type="body" idx="1"/>
          </p:nvPr>
        </p:nvSpPr>
        <p:spPr>
          <a:xfrm>
            <a:off x="685800" y="1219200"/>
            <a:ext cx="8702675" cy="1828800"/>
          </a:xfrm>
        </p:spPr>
        <p:txBody>
          <a:bodyPr/>
          <a:lstStyle/>
          <a:p>
            <a:pPr marL="838200" lvl="1" indent="-381000">
              <a:spcBef>
                <a:spcPct val="10000"/>
              </a:spcBef>
              <a:buFontTx/>
              <a:buAutoNum type="arabicPeriod"/>
            </a:pPr>
            <a:r>
              <a:rPr lang="en-US" dirty="0">
                <a:latin typeface="Arial Narrow" charset="0"/>
                <a:ea typeface="ＭＳ Ｐゴシック" charset="0"/>
              </a:rPr>
              <a:t>divide the memory space into 2 partitions: current + backup</a:t>
            </a:r>
          </a:p>
          <a:p>
            <a:pPr marL="838200" lvl="1" indent="-381000">
              <a:spcBef>
                <a:spcPct val="10000"/>
              </a:spcBef>
              <a:buFontTx/>
              <a:buAutoNum type="arabicPeriod"/>
            </a:pPr>
            <a:r>
              <a:rPr lang="en-US" dirty="0">
                <a:latin typeface="Arial Narrow" charset="0"/>
                <a:ea typeface="ＭＳ Ｐゴシック" charset="0"/>
              </a:rPr>
              <a:t>when the current partition is full, </a:t>
            </a:r>
          </a:p>
          <a:p>
            <a:pPr marL="1295400" lvl="2" indent="-381000">
              <a:lnSpc>
                <a:spcPct val="90000"/>
              </a:lnSpc>
              <a:spcBef>
                <a:spcPct val="10000"/>
              </a:spcBef>
              <a:buFontTx/>
              <a:buAutoNum type="alphaLcPeriod"/>
            </a:pPr>
            <a:r>
              <a:rPr lang="en-US" dirty="0">
                <a:latin typeface="Arial Narrow" charset="0"/>
                <a:ea typeface="ＭＳ Ｐゴシック" charset="0"/>
              </a:rPr>
              <a:t>sweep through all active objects (from the stack)</a:t>
            </a:r>
          </a:p>
          <a:p>
            <a:pPr marL="1295400" lvl="2" indent="-381000">
              <a:lnSpc>
                <a:spcPct val="90000"/>
              </a:lnSpc>
              <a:spcBef>
                <a:spcPct val="10000"/>
              </a:spcBef>
              <a:buFontTx/>
              <a:buAutoNum type="alphaLcPeriod"/>
            </a:pPr>
            <a:r>
              <a:rPr lang="en-US" dirty="0">
                <a:latin typeface="Arial Narrow" charset="0"/>
                <a:ea typeface="ＭＳ Ｐゴシック" charset="0"/>
              </a:rPr>
              <a:t>copy each active object to the backup partition (contiguously)</a:t>
            </a:r>
          </a:p>
          <a:p>
            <a:pPr marL="1295400" lvl="2" indent="-381000">
              <a:lnSpc>
                <a:spcPct val="90000"/>
              </a:lnSpc>
              <a:spcBef>
                <a:spcPct val="10000"/>
              </a:spcBef>
              <a:buFontTx/>
              <a:buAutoNum type="alphaLcPeriod"/>
            </a:pPr>
            <a:r>
              <a:rPr lang="en-US" dirty="0">
                <a:latin typeface="Arial Narrow" charset="0"/>
                <a:ea typeface="ＭＳ Ｐゴシック" charset="0"/>
              </a:rPr>
              <a:t>when done, make that the current partition</a:t>
            </a:r>
          </a:p>
          <a:p>
            <a:pPr marL="1295400" lvl="2" indent="-381000">
              <a:lnSpc>
                <a:spcPct val="90000"/>
              </a:lnSpc>
              <a:spcBef>
                <a:spcPct val="10000"/>
              </a:spcBef>
              <a:buFontTx/>
              <a:buAutoNum type="alphaLcPeriod"/>
            </a:pPr>
            <a:endParaRPr lang="en-US" sz="1600" dirty="0">
              <a:latin typeface="Arial Narrow" charset="0"/>
              <a:ea typeface="ＭＳ Ｐゴシック" charset="0"/>
            </a:endParaRPr>
          </a:p>
          <a:p>
            <a:pPr marL="514350" lvl="1" indent="0">
              <a:lnSpc>
                <a:spcPct val="90000"/>
              </a:lnSpc>
              <a:spcBef>
                <a:spcPct val="10000"/>
              </a:spcBef>
              <a:buNone/>
            </a:pPr>
            <a:r>
              <a:rPr lang="en-US" i="1" dirty="0">
                <a:latin typeface="Arial Narrow" charset="0"/>
                <a:ea typeface="ＭＳ Ｐゴシック" charset="0"/>
              </a:rPr>
              <a:t>note: requires hardware support for quickly resetting a partition</a:t>
            </a:r>
          </a:p>
        </p:txBody>
      </p:sp>
      <p:grpSp>
        <p:nvGrpSpPr>
          <p:cNvPr id="29700" name="Group 121" descr="Diagram of the stack and heap using Partition and Copy. The heap is divided into current and backup partitions, with the stack pointing to locations in the current partition."/>
          <p:cNvGrpSpPr>
            <a:grpSpLocks/>
          </p:cNvGrpSpPr>
          <p:nvPr/>
        </p:nvGrpSpPr>
        <p:grpSpPr bwMode="auto">
          <a:xfrm>
            <a:off x="762000" y="3703637"/>
            <a:ext cx="2590800" cy="3154363"/>
            <a:chOff x="288" y="2256"/>
            <a:chExt cx="1632" cy="1987"/>
          </a:xfrm>
        </p:grpSpPr>
        <p:sp>
          <p:nvSpPr>
            <p:cNvPr id="29722" name="Rectangle 66"/>
            <p:cNvSpPr>
              <a:spLocks noChangeArrowheads="1"/>
            </p:cNvSpPr>
            <p:nvPr/>
          </p:nvSpPr>
          <p:spPr bwMode="auto">
            <a:xfrm>
              <a:off x="1344" y="4128"/>
              <a:ext cx="261"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HEAP</a:t>
              </a:r>
              <a:endParaRPr lang="en-US"/>
            </a:p>
          </p:txBody>
        </p:sp>
        <p:sp>
          <p:nvSpPr>
            <p:cNvPr id="29723" name="Rectangle 83"/>
            <p:cNvSpPr>
              <a:spLocks noChangeArrowheads="1"/>
            </p:cNvSpPr>
            <p:nvPr/>
          </p:nvSpPr>
          <p:spPr bwMode="auto">
            <a:xfrm>
              <a:off x="1056" y="2256"/>
              <a:ext cx="864" cy="912"/>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r>
                <a:rPr lang="en-US" sz="1800">
                  <a:solidFill>
                    <a:srgbClr val="FF0033"/>
                  </a:solidFill>
                  <a:latin typeface="Arial Narrow" charset="0"/>
                </a:rPr>
                <a:t>CURRENT </a:t>
              </a:r>
            </a:p>
            <a:p>
              <a:pPr algn="ctr"/>
              <a:r>
                <a:rPr lang="en-US" sz="1800">
                  <a:solidFill>
                    <a:srgbClr val="FF0033"/>
                  </a:solidFill>
                  <a:latin typeface="Arial Narrow" charset="0"/>
                </a:rPr>
                <a:t>PARTITION</a:t>
              </a:r>
            </a:p>
          </p:txBody>
        </p:sp>
        <p:sp>
          <p:nvSpPr>
            <p:cNvPr id="29724" name="Rectangle 84"/>
            <p:cNvSpPr>
              <a:spLocks noChangeArrowheads="1"/>
            </p:cNvSpPr>
            <p:nvPr/>
          </p:nvSpPr>
          <p:spPr bwMode="auto">
            <a:xfrm>
              <a:off x="1056" y="3168"/>
              <a:ext cx="864" cy="912"/>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r>
                <a:rPr lang="en-US" sz="1800">
                  <a:latin typeface="Arial Narrow" charset="0"/>
                </a:rPr>
                <a:t>BACKUP</a:t>
              </a:r>
            </a:p>
            <a:p>
              <a:pPr algn="ctr"/>
              <a:r>
                <a:rPr lang="en-US" sz="1800">
                  <a:latin typeface="Arial Narrow" charset="0"/>
                </a:rPr>
                <a:t>PARTITION</a:t>
              </a:r>
            </a:p>
          </p:txBody>
        </p:sp>
        <p:sp>
          <p:nvSpPr>
            <p:cNvPr id="29725" name="Rectangle 85"/>
            <p:cNvSpPr>
              <a:spLocks noChangeArrowheads="1"/>
            </p:cNvSpPr>
            <p:nvPr/>
          </p:nvSpPr>
          <p:spPr bwMode="auto">
            <a:xfrm>
              <a:off x="288" y="3216"/>
              <a:ext cx="480" cy="19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9726" name="Rectangle 86"/>
            <p:cNvSpPr>
              <a:spLocks noChangeArrowheads="1"/>
            </p:cNvSpPr>
            <p:nvPr/>
          </p:nvSpPr>
          <p:spPr bwMode="auto">
            <a:xfrm>
              <a:off x="346" y="3249"/>
              <a:ext cx="320"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STACK</a:t>
              </a:r>
              <a:endParaRPr lang="en-US"/>
            </a:p>
          </p:txBody>
        </p:sp>
        <p:sp>
          <p:nvSpPr>
            <p:cNvPr id="29727" name="Rectangle 87"/>
            <p:cNvSpPr>
              <a:spLocks noChangeArrowheads="1"/>
            </p:cNvSpPr>
            <p:nvPr/>
          </p:nvSpPr>
          <p:spPr bwMode="auto">
            <a:xfrm>
              <a:off x="660" y="3249"/>
              <a:ext cx="27"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 </a:t>
              </a:r>
              <a:endParaRPr lang="en-US"/>
            </a:p>
          </p:txBody>
        </p:sp>
        <p:sp>
          <p:nvSpPr>
            <p:cNvPr id="29728" name="Line 88"/>
            <p:cNvSpPr>
              <a:spLocks noChangeShapeType="1"/>
            </p:cNvSpPr>
            <p:nvPr/>
          </p:nvSpPr>
          <p:spPr bwMode="auto">
            <a:xfrm>
              <a:off x="336" y="2496"/>
              <a:ext cx="1" cy="67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29" name="Line 89"/>
            <p:cNvSpPr>
              <a:spLocks noChangeShapeType="1"/>
            </p:cNvSpPr>
            <p:nvPr/>
          </p:nvSpPr>
          <p:spPr bwMode="auto">
            <a:xfrm flipH="1">
              <a:off x="719" y="2496"/>
              <a:ext cx="1" cy="67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0" name="Line 90"/>
            <p:cNvSpPr>
              <a:spLocks noChangeShapeType="1"/>
            </p:cNvSpPr>
            <p:nvPr/>
          </p:nvSpPr>
          <p:spPr bwMode="auto">
            <a:xfrm>
              <a:off x="335" y="2831"/>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1" name="Line 91"/>
            <p:cNvSpPr>
              <a:spLocks noChangeShapeType="1"/>
            </p:cNvSpPr>
            <p:nvPr/>
          </p:nvSpPr>
          <p:spPr bwMode="auto">
            <a:xfrm>
              <a:off x="335" y="2975"/>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2" name="Line 92"/>
            <p:cNvSpPr>
              <a:spLocks noChangeShapeType="1"/>
            </p:cNvSpPr>
            <p:nvPr/>
          </p:nvSpPr>
          <p:spPr bwMode="auto">
            <a:xfrm>
              <a:off x="335" y="3119"/>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3" name="Rectangle 93"/>
            <p:cNvSpPr>
              <a:spLocks noChangeArrowheads="1"/>
            </p:cNvSpPr>
            <p:nvPr/>
          </p:nvSpPr>
          <p:spPr bwMode="auto">
            <a:xfrm>
              <a:off x="432" y="2976"/>
              <a:ext cx="192" cy="9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9734" name="Line 96"/>
            <p:cNvSpPr>
              <a:spLocks noChangeShapeType="1"/>
            </p:cNvSpPr>
            <p:nvPr/>
          </p:nvSpPr>
          <p:spPr bwMode="auto">
            <a:xfrm>
              <a:off x="336" y="2688"/>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35" name="Line 97"/>
            <p:cNvSpPr>
              <a:spLocks noChangeShapeType="1"/>
            </p:cNvSpPr>
            <p:nvPr/>
          </p:nvSpPr>
          <p:spPr bwMode="auto">
            <a:xfrm flipV="1">
              <a:off x="576" y="2976"/>
              <a:ext cx="480" cy="90"/>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29736" name="Line 98"/>
            <p:cNvSpPr>
              <a:spLocks noChangeShapeType="1"/>
            </p:cNvSpPr>
            <p:nvPr/>
          </p:nvSpPr>
          <p:spPr bwMode="auto">
            <a:xfrm flipV="1">
              <a:off x="576" y="2448"/>
              <a:ext cx="480" cy="47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29737" name="Line 99"/>
            <p:cNvSpPr>
              <a:spLocks noChangeShapeType="1"/>
            </p:cNvSpPr>
            <p:nvPr/>
          </p:nvSpPr>
          <p:spPr bwMode="auto">
            <a:xfrm>
              <a:off x="576" y="2736"/>
              <a:ext cx="432" cy="0"/>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grpSp>
      <p:grpSp>
        <p:nvGrpSpPr>
          <p:cNvPr id="3" name="Group 120" descr="Diagram of memory after garbage collection. The active entries from the active partition are copied to the backup partition, then the roles are swapped."/>
          <p:cNvGrpSpPr>
            <a:grpSpLocks/>
          </p:cNvGrpSpPr>
          <p:nvPr/>
        </p:nvGrpSpPr>
        <p:grpSpPr bwMode="auto">
          <a:xfrm>
            <a:off x="5791200" y="3703637"/>
            <a:ext cx="2590800" cy="3154363"/>
            <a:chOff x="3648" y="2256"/>
            <a:chExt cx="1632" cy="1987"/>
          </a:xfrm>
        </p:grpSpPr>
        <p:sp>
          <p:nvSpPr>
            <p:cNvPr id="29706" name="Rectangle 100"/>
            <p:cNvSpPr>
              <a:spLocks noChangeArrowheads="1"/>
            </p:cNvSpPr>
            <p:nvPr/>
          </p:nvSpPr>
          <p:spPr bwMode="auto">
            <a:xfrm>
              <a:off x="4704" y="4128"/>
              <a:ext cx="261"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HEAP</a:t>
              </a:r>
              <a:endParaRPr lang="en-US"/>
            </a:p>
          </p:txBody>
        </p:sp>
        <p:sp>
          <p:nvSpPr>
            <p:cNvPr id="29707" name="Rectangle 101"/>
            <p:cNvSpPr>
              <a:spLocks noChangeArrowheads="1"/>
            </p:cNvSpPr>
            <p:nvPr/>
          </p:nvSpPr>
          <p:spPr bwMode="auto">
            <a:xfrm>
              <a:off x="4416" y="2256"/>
              <a:ext cx="864" cy="912"/>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r>
                <a:rPr lang="en-US" sz="1800">
                  <a:latin typeface="Arial Narrow" charset="0"/>
                </a:rPr>
                <a:t>BACKUP </a:t>
              </a:r>
            </a:p>
            <a:p>
              <a:pPr algn="ctr"/>
              <a:r>
                <a:rPr lang="en-US" sz="1800">
                  <a:latin typeface="Arial Narrow" charset="0"/>
                </a:rPr>
                <a:t>PARTITION</a:t>
              </a:r>
            </a:p>
          </p:txBody>
        </p:sp>
        <p:sp>
          <p:nvSpPr>
            <p:cNvPr id="29708" name="Rectangle 102"/>
            <p:cNvSpPr>
              <a:spLocks noChangeArrowheads="1"/>
            </p:cNvSpPr>
            <p:nvPr/>
          </p:nvSpPr>
          <p:spPr bwMode="auto">
            <a:xfrm>
              <a:off x="4416" y="3168"/>
              <a:ext cx="864" cy="912"/>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r>
                <a:rPr lang="en-US" sz="1800">
                  <a:solidFill>
                    <a:srgbClr val="FF0033"/>
                  </a:solidFill>
                  <a:latin typeface="Arial Narrow" charset="0"/>
                </a:rPr>
                <a:t>CURRENT</a:t>
              </a:r>
            </a:p>
            <a:p>
              <a:pPr algn="ctr"/>
              <a:r>
                <a:rPr lang="en-US" sz="1800">
                  <a:solidFill>
                    <a:srgbClr val="FF0033"/>
                  </a:solidFill>
                  <a:latin typeface="Arial Narrow" charset="0"/>
                </a:rPr>
                <a:t>PARTITION</a:t>
              </a:r>
            </a:p>
          </p:txBody>
        </p:sp>
        <p:sp>
          <p:nvSpPr>
            <p:cNvPr id="29709" name="Rectangle 103"/>
            <p:cNvSpPr>
              <a:spLocks noChangeArrowheads="1"/>
            </p:cNvSpPr>
            <p:nvPr/>
          </p:nvSpPr>
          <p:spPr bwMode="auto">
            <a:xfrm>
              <a:off x="3648" y="3216"/>
              <a:ext cx="480" cy="19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9710" name="Rectangle 104"/>
            <p:cNvSpPr>
              <a:spLocks noChangeArrowheads="1"/>
            </p:cNvSpPr>
            <p:nvPr/>
          </p:nvSpPr>
          <p:spPr bwMode="auto">
            <a:xfrm>
              <a:off x="3706" y="3249"/>
              <a:ext cx="320"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STACK</a:t>
              </a:r>
              <a:endParaRPr lang="en-US"/>
            </a:p>
          </p:txBody>
        </p:sp>
        <p:sp>
          <p:nvSpPr>
            <p:cNvPr id="29711" name="Rectangle 105"/>
            <p:cNvSpPr>
              <a:spLocks noChangeArrowheads="1"/>
            </p:cNvSpPr>
            <p:nvPr/>
          </p:nvSpPr>
          <p:spPr bwMode="auto">
            <a:xfrm>
              <a:off x="4020" y="3249"/>
              <a:ext cx="27"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 </a:t>
              </a:r>
              <a:endParaRPr lang="en-US"/>
            </a:p>
          </p:txBody>
        </p:sp>
        <p:sp>
          <p:nvSpPr>
            <p:cNvPr id="29712" name="Line 106"/>
            <p:cNvSpPr>
              <a:spLocks noChangeShapeType="1"/>
            </p:cNvSpPr>
            <p:nvPr/>
          </p:nvSpPr>
          <p:spPr bwMode="auto">
            <a:xfrm>
              <a:off x="3696" y="2496"/>
              <a:ext cx="1" cy="67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3" name="Line 107"/>
            <p:cNvSpPr>
              <a:spLocks noChangeShapeType="1"/>
            </p:cNvSpPr>
            <p:nvPr/>
          </p:nvSpPr>
          <p:spPr bwMode="auto">
            <a:xfrm flipH="1">
              <a:off x="4079" y="2496"/>
              <a:ext cx="1" cy="672"/>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4" name="Line 108"/>
            <p:cNvSpPr>
              <a:spLocks noChangeShapeType="1"/>
            </p:cNvSpPr>
            <p:nvPr/>
          </p:nvSpPr>
          <p:spPr bwMode="auto">
            <a:xfrm>
              <a:off x="3695" y="2831"/>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5" name="Line 109"/>
            <p:cNvSpPr>
              <a:spLocks noChangeShapeType="1"/>
            </p:cNvSpPr>
            <p:nvPr/>
          </p:nvSpPr>
          <p:spPr bwMode="auto">
            <a:xfrm>
              <a:off x="3695" y="2975"/>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6" name="Line 110"/>
            <p:cNvSpPr>
              <a:spLocks noChangeShapeType="1"/>
            </p:cNvSpPr>
            <p:nvPr/>
          </p:nvSpPr>
          <p:spPr bwMode="auto">
            <a:xfrm>
              <a:off x="3695" y="3119"/>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7" name="Rectangle 111"/>
            <p:cNvSpPr>
              <a:spLocks noChangeArrowheads="1"/>
            </p:cNvSpPr>
            <p:nvPr/>
          </p:nvSpPr>
          <p:spPr bwMode="auto">
            <a:xfrm>
              <a:off x="3792" y="2976"/>
              <a:ext cx="192" cy="9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9718" name="Line 112"/>
            <p:cNvSpPr>
              <a:spLocks noChangeShapeType="1"/>
            </p:cNvSpPr>
            <p:nvPr/>
          </p:nvSpPr>
          <p:spPr bwMode="auto">
            <a:xfrm>
              <a:off x="3696" y="2688"/>
              <a:ext cx="384"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9719" name="Line 117"/>
            <p:cNvSpPr>
              <a:spLocks noChangeShapeType="1"/>
            </p:cNvSpPr>
            <p:nvPr/>
          </p:nvSpPr>
          <p:spPr bwMode="auto">
            <a:xfrm>
              <a:off x="3888" y="2736"/>
              <a:ext cx="528" cy="52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29720" name="Line 118"/>
            <p:cNvSpPr>
              <a:spLocks noChangeShapeType="1"/>
            </p:cNvSpPr>
            <p:nvPr/>
          </p:nvSpPr>
          <p:spPr bwMode="auto">
            <a:xfrm>
              <a:off x="3888" y="2880"/>
              <a:ext cx="528" cy="52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29721" name="Line 119"/>
            <p:cNvSpPr>
              <a:spLocks noChangeShapeType="1"/>
            </p:cNvSpPr>
            <p:nvPr/>
          </p:nvSpPr>
          <p:spPr bwMode="auto">
            <a:xfrm>
              <a:off x="3888" y="3024"/>
              <a:ext cx="528" cy="52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grpSp>
      <p:grpSp>
        <p:nvGrpSpPr>
          <p:cNvPr id="4" name="Group 124">
            <a:extLst>
              <a:ext uri="{C183D7F6-B498-43B3-948B-1728B52AA6E4}">
                <adec:decorative xmlns:adec="http://schemas.microsoft.com/office/drawing/2017/decorative" val="1"/>
              </a:ext>
            </a:extLst>
          </p:cNvPr>
          <p:cNvGrpSpPr>
            <a:grpSpLocks/>
          </p:cNvGrpSpPr>
          <p:nvPr/>
        </p:nvGrpSpPr>
        <p:grpSpPr bwMode="auto">
          <a:xfrm>
            <a:off x="3886200" y="4237037"/>
            <a:ext cx="1676400" cy="1981200"/>
            <a:chOff x="2448" y="2592"/>
            <a:chExt cx="1056" cy="1248"/>
          </a:xfrm>
        </p:grpSpPr>
        <p:sp>
          <p:nvSpPr>
            <p:cNvPr id="29703" name="AutoShape 82"/>
            <p:cNvSpPr>
              <a:spLocks noChangeArrowheads="1"/>
            </p:cNvSpPr>
            <p:nvPr/>
          </p:nvSpPr>
          <p:spPr bwMode="auto">
            <a:xfrm>
              <a:off x="2448" y="3072"/>
              <a:ext cx="960" cy="288"/>
            </a:xfrm>
            <a:prstGeom prst="rightArrow">
              <a:avLst>
                <a:gd name="adj1" fmla="val 50000"/>
                <a:gd name="adj2" fmla="val 83333"/>
              </a:avLst>
            </a:prstGeom>
            <a:solidFill>
              <a:schemeClr val="accent1"/>
            </a:solidFill>
            <a:ln w="12700">
              <a:solidFill>
                <a:schemeClr val="tx1"/>
              </a:solidFill>
              <a:miter lim="800000"/>
              <a:headEnd type="none" w="sm" len="sm"/>
              <a:tailEnd type="none" w="sm" len="sm"/>
            </a:ln>
          </p:spPr>
          <p:txBody>
            <a:bodyPr wrap="none" anchor="ctr"/>
            <a:lstStyle/>
            <a:p>
              <a:endParaRPr lang="en-US"/>
            </a:p>
          </p:txBody>
        </p:sp>
        <p:sp>
          <p:nvSpPr>
            <p:cNvPr id="29704" name="Text Box 122"/>
            <p:cNvSpPr txBox="1">
              <a:spLocks noChangeArrowheads="1"/>
            </p:cNvSpPr>
            <p:nvPr/>
          </p:nvSpPr>
          <p:spPr bwMode="auto">
            <a:xfrm>
              <a:off x="2448" y="2592"/>
              <a:ext cx="912"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800">
                  <a:latin typeface="Arial Narrow" charset="0"/>
                </a:rPr>
                <a:t>when current partition is full</a:t>
              </a:r>
            </a:p>
          </p:txBody>
        </p:sp>
        <p:sp>
          <p:nvSpPr>
            <p:cNvPr id="29705" name="Text Box 123"/>
            <p:cNvSpPr txBox="1">
              <a:spLocks noChangeArrowheads="1"/>
            </p:cNvSpPr>
            <p:nvPr/>
          </p:nvSpPr>
          <p:spPr bwMode="auto">
            <a:xfrm>
              <a:off x="2448" y="3436"/>
              <a:ext cx="1056" cy="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800">
                  <a:latin typeface="Arial Narrow" charset="0"/>
                </a:rPr>
                <a:t>copy to backup &amp; make it current</a:t>
              </a:r>
            </a:p>
          </p:txBody>
        </p:sp>
      </p:grpSp>
      <p:cxnSp>
        <p:nvCxnSpPr>
          <p:cNvPr id="5" name="Straight Connector 4">
            <a:extLst>
              <a:ext uri="{FF2B5EF4-FFF2-40B4-BE49-F238E27FC236}">
                <a16:creationId xmlns:a16="http://schemas.microsoft.com/office/drawing/2014/main" id="{BE614AE2-4EE0-E54D-B791-B7ADAEF0046D}"/>
              </a:ext>
              <a:ext uri="{C183D7F6-B498-43B3-948B-1728B52AA6E4}">
                <adec:decorative xmlns:adec="http://schemas.microsoft.com/office/drawing/2017/decorative" val="1"/>
              </a:ext>
            </a:extLst>
          </p:cNvPr>
          <p:cNvCxnSpPr/>
          <p:nvPr/>
        </p:nvCxnSpPr>
        <p:spPr bwMode="auto">
          <a:xfrm>
            <a:off x="1066800" y="4389437"/>
            <a:ext cx="0" cy="7620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5" name="Straight Connector 44">
            <a:extLst>
              <a:ext uri="{FF2B5EF4-FFF2-40B4-BE49-F238E27FC236}">
                <a16:creationId xmlns:a16="http://schemas.microsoft.com/office/drawing/2014/main" id="{9D77AAAE-B449-0943-AB04-576A248495AB}"/>
              </a:ext>
              <a:ext uri="{C183D7F6-B498-43B3-948B-1728B52AA6E4}">
                <adec:decorative xmlns:adec="http://schemas.microsoft.com/office/drawing/2017/decorative" val="1"/>
              </a:ext>
            </a:extLst>
          </p:cNvPr>
          <p:cNvCxnSpPr/>
          <p:nvPr/>
        </p:nvCxnSpPr>
        <p:spPr bwMode="auto">
          <a:xfrm>
            <a:off x="6096000" y="4389437"/>
            <a:ext cx="0" cy="762000"/>
          </a:xfrm>
          <a:prstGeom prst="line">
            <a:avLst/>
          </a:prstGeom>
          <a:solidFill>
            <a:schemeClr val="accent1"/>
          </a:solidFill>
          <a:ln w="12700" cap="flat" cmpd="sng" algn="ctr">
            <a:solidFill>
              <a:schemeClr val="tx1"/>
            </a:solidFill>
            <a:prstDash val="solid"/>
            <a:round/>
            <a:headEnd type="none" w="sm" len="sm"/>
            <a:tailEnd type="none" w="sm" len="sm"/>
          </a:ln>
          <a:effec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DC187C0-F60A-F149-922E-AF23DC552F94}" type="slidenum">
              <a:rPr lang="en-US" sz="1400">
                <a:solidFill>
                  <a:srgbClr val="FF0033"/>
                </a:solidFill>
                <a:latin typeface="Arial Narrow" charset="0"/>
              </a:rPr>
              <a:pPr/>
              <a:t>16</a:t>
            </a:fld>
            <a:endParaRPr lang="en-US" sz="1400">
              <a:solidFill>
                <a:srgbClr val="FF0033"/>
              </a:solidFill>
              <a:latin typeface="Arial Narrow" charset="0"/>
            </a:endParaRPr>
          </a:p>
        </p:txBody>
      </p:sp>
      <p:sp>
        <p:nvSpPr>
          <p:cNvPr id="3072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Partition &amp; Copy example</a:t>
            </a:r>
          </a:p>
        </p:txBody>
      </p:sp>
      <p:sp>
        <p:nvSpPr>
          <p:cNvPr id="30723" name="Rectangle 3"/>
          <p:cNvSpPr>
            <a:spLocks noGrp="1" noChangeArrowheads="1"/>
          </p:cNvSpPr>
          <p:nvPr>
            <p:ph type="body" idx="1"/>
          </p:nvPr>
        </p:nvSpPr>
        <p:spPr>
          <a:xfrm>
            <a:off x="609600" y="1600200"/>
            <a:ext cx="3429000" cy="5181600"/>
          </a:xfrm>
          <a:ln>
            <a:solidFill>
              <a:schemeClr val="accent2"/>
            </a:solidFill>
            <a:miter lim="800000"/>
            <a:headEnd/>
            <a:tailEnd/>
          </a:ln>
        </p:spPr>
        <p:txBody>
          <a:bodyPr/>
          <a:lstStyle/>
          <a:p>
            <a:pPr>
              <a:lnSpc>
                <a:spcPct val="90000"/>
              </a:lnSpc>
            </a:pPr>
            <a:r>
              <a:rPr lang="en-US" sz="1600">
                <a:latin typeface="Courier New" charset="0"/>
                <a:ea typeface="ＭＳ Ｐゴシック" charset="0"/>
                <a:cs typeface="ＭＳ Ｐゴシック" charset="0"/>
              </a:rPr>
              <a:t>String str1= "foo";</a:t>
            </a:r>
          </a:p>
          <a:p>
            <a:pPr>
              <a:lnSpc>
                <a:spcPct val="90000"/>
              </a:lnSpc>
            </a:pPr>
            <a:r>
              <a:rPr lang="en-US" sz="1600">
                <a:latin typeface="Courier New" charset="0"/>
                <a:ea typeface="ＭＳ Ｐゴシック" charset="0"/>
                <a:cs typeface="ＭＳ Ｐゴシック" charset="0"/>
              </a:rPr>
              <a:t>String str2= "bar";</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1 */</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str1 = str2;</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2 */</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if (str1.equals(str2)) {</a:t>
            </a:r>
          </a:p>
          <a:p>
            <a:pPr>
              <a:lnSpc>
                <a:spcPct val="90000"/>
              </a:lnSpc>
            </a:pPr>
            <a:r>
              <a:rPr lang="en-US" sz="1600">
                <a:latin typeface="Courier New" charset="0"/>
                <a:ea typeface="ＭＳ Ｐゴシック" charset="0"/>
                <a:cs typeface="ＭＳ Ｐゴシック" charset="0"/>
              </a:rPr>
              <a:t>  String temp = "biz";</a:t>
            </a:r>
          </a:p>
          <a:p>
            <a:pPr>
              <a:lnSpc>
                <a:spcPct val="90000"/>
              </a:lnSpc>
            </a:pPr>
            <a:r>
              <a:rPr lang="en-US" sz="1600">
                <a:latin typeface="Courier New" charset="0"/>
                <a:ea typeface="ＭＳ Ｐゴシック" charset="0"/>
                <a:cs typeface="ＭＳ Ｐゴシック" charset="0"/>
              </a:rPr>
              <a:t>  str2 = temp;</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 CHECKPOINT 3 */</a:t>
            </a:r>
          </a:p>
          <a:p>
            <a:pPr>
              <a:lnSpc>
                <a:spcPct val="90000"/>
              </a:lnSpc>
            </a:pPr>
            <a:r>
              <a:rPr lang="en-US" sz="1600">
                <a:latin typeface="Courier New" charset="0"/>
                <a:ea typeface="ＭＳ Ｐゴシック" charset="0"/>
                <a:cs typeface="ＭＳ Ｐゴシック" charset="0"/>
              </a:rPr>
              <a:t>}</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String str3 = "baz";</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4 */</a:t>
            </a:r>
          </a:p>
        </p:txBody>
      </p:sp>
      <p:sp>
        <p:nvSpPr>
          <p:cNvPr id="30724" name="Rectangle 4">
            <a:extLst>
              <a:ext uri="{C183D7F6-B498-43B3-948B-1728B52AA6E4}">
                <adec:decorative xmlns:adec="http://schemas.microsoft.com/office/drawing/2017/decorative" val="1"/>
              </a:ext>
            </a:extLst>
          </p:cNvPr>
          <p:cNvSpPr>
            <a:spLocks noChangeArrowheads="1"/>
          </p:cNvSpPr>
          <p:nvPr/>
        </p:nvSpPr>
        <p:spPr bwMode="auto">
          <a:xfrm>
            <a:off x="3614738" y="3076575"/>
            <a:ext cx="9601200" cy="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p>
            <a:endParaRPr lang="en-US"/>
          </a:p>
        </p:txBody>
      </p:sp>
      <p:grpSp>
        <p:nvGrpSpPr>
          <p:cNvPr id="2" name="Group 1" descr="Empty diagram of memory using the partition and copy approach. The heap is divided into to partitions, both emtpy.">
            <a:extLst>
              <a:ext uri="{FF2B5EF4-FFF2-40B4-BE49-F238E27FC236}">
                <a16:creationId xmlns:a16="http://schemas.microsoft.com/office/drawing/2014/main" id="{7F56A817-FF9E-A842-4195-630DF809DE3C}"/>
              </a:ext>
            </a:extLst>
          </p:cNvPr>
          <p:cNvGrpSpPr/>
          <p:nvPr/>
        </p:nvGrpSpPr>
        <p:grpSpPr>
          <a:xfrm>
            <a:off x="4343400" y="2909888"/>
            <a:ext cx="4421188" cy="2927350"/>
            <a:chOff x="4343400" y="2909888"/>
            <a:chExt cx="4421188" cy="2927350"/>
          </a:xfrm>
        </p:grpSpPr>
        <p:sp>
          <p:nvSpPr>
            <p:cNvPr id="30725" name="AutoShape 57"/>
            <p:cNvSpPr>
              <a:spLocks noChangeAspect="1" noChangeArrowheads="1" noTextEdit="1"/>
            </p:cNvSpPr>
            <p:nvPr/>
          </p:nvSpPr>
          <p:spPr bwMode="auto">
            <a:xfrm>
              <a:off x="4343400" y="2909888"/>
              <a:ext cx="4421188" cy="17129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26" name="Rectangle 59"/>
            <p:cNvSpPr>
              <a:spLocks noChangeArrowheads="1"/>
            </p:cNvSpPr>
            <p:nvPr/>
          </p:nvSpPr>
          <p:spPr bwMode="auto">
            <a:xfrm>
              <a:off x="4343400" y="2917825"/>
              <a:ext cx="46038"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27" name="Rectangle 60"/>
            <p:cNvSpPr>
              <a:spLocks noChangeArrowheads="1"/>
            </p:cNvSpPr>
            <p:nvPr/>
          </p:nvSpPr>
          <p:spPr bwMode="auto">
            <a:xfrm>
              <a:off x="6477000" y="2922588"/>
              <a:ext cx="2060575" cy="1300162"/>
            </a:xfrm>
            <a:prstGeom prst="rect">
              <a:avLst/>
            </a:prstGeom>
            <a:solidFill>
              <a:srgbClr val="FFFFFF"/>
            </a:solidFill>
            <a:ln w="12700">
              <a:solidFill>
                <a:srgbClr val="000000"/>
              </a:solidFill>
              <a:miter lim="800000"/>
              <a:headEnd/>
              <a:tailEnd/>
            </a:ln>
          </p:spPr>
          <p:txBody>
            <a:bodyPr/>
            <a:lstStyle/>
            <a:p>
              <a:endParaRPr lang="en-US"/>
            </a:p>
          </p:txBody>
        </p:sp>
        <p:sp>
          <p:nvSpPr>
            <p:cNvPr id="30728" name="Line 61"/>
            <p:cNvSpPr>
              <a:spLocks noChangeShapeType="1"/>
            </p:cNvSpPr>
            <p:nvPr/>
          </p:nvSpPr>
          <p:spPr bwMode="auto">
            <a:xfrm>
              <a:off x="6477000" y="3333750"/>
              <a:ext cx="2058988" cy="1588"/>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29" name="Line 62"/>
            <p:cNvSpPr>
              <a:spLocks noChangeShapeType="1"/>
            </p:cNvSpPr>
            <p:nvPr/>
          </p:nvSpPr>
          <p:spPr bwMode="auto">
            <a:xfrm>
              <a:off x="6477000" y="3625850"/>
              <a:ext cx="2058988" cy="1588"/>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0" name="Line 63"/>
            <p:cNvSpPr>
              <a:spLocks noChangeShapeType="1"/>
            </p:cNvSpPr>
            <p:nvPr/>
          </p:nvSpPr>
          <p:spPr bwMode="auto">
            <a:xfrm>
              <a:off x="6477000" y="3917950"/>
              <a:ext cx="2058988" cy="1588"/>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1" name="Line 64"/>
            <p:cNvSpPr>
              <a:spLocks noChangeShapeType="1"/>
            </p:cNvSpPr>
            <p:nvPr/>
          </p:nvSpPr>
          <p:spPr bwMode="auto">
            <a:xfrm>
              <a:off x="8239125" y="2922588"/>
              <a:ext cx="1588" cy="129698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32" name="Rectangle 65"/>
            <p:cNvSpPr>
              <a:spLocks noChangeArrowheads="1"/>
            </p:cNvSpPr>
            <p:nvPr/>
          </p:nvSpPr>
          <p:spPr bwMode="auto">
            <a:xfrm>
              <a:off x="6686550" y="3003550"/>
              <a:ext cx="1389063" cy="24447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33" name="Rectangle 66"/>
            <p:cNvSpPr>
              <a:spLocks noChangeArrowheads="1"/>
            </p:cNvSpPr>
            <p:nvPr/>
          </p:nvSpPr>
          <p:spPr bwMode="auto">
            <a:xfrm>
              <a:off x="6700838" y="3025775"/>
              <a:ext cx="1219200"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HEAD OF FREE</a:t>
              </a:r>
              <a:endParaRPr lang="en-US"/>
            </a:p>
          </p:txBody>
        </p:sp>
        <p:sp>
          <p:nvSpPr>
            <p:cNvPr id="30734" name="Rectangle 67"/>
            <p:cNvSpPr>
              <a:spLocks noChangeArrowheads="1"/>
            </p:cNvSpPr>
            <p:nvPr/>
          </p:nvSpPr>
          <p:spPr bwMode="auto">
            <a:xfrm>
              <a:off x="7843838" y="3025775"/>
              <a:ext cx="46037"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35" name="Rectangle 68"/>
            <p:cNvSpPr>
              <a:spLocks noChangeArrowheads="1"/>
            </p:cNvSpPr>
            <p:nvPr/>
          </p:nvSpPr>
          <p:spPr bwMode="auto">
            <a:xfrm>
              <a:off x="7277100" y="4302125"/>
              <a:ext cx="652463" cy="32385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36" name="Rectangle 69"/>
            <p:cNvSpPr>
              <a:spLocks noChangeArrowheads="1"/>
            </p:cNvSpPr>
            <p:nvPr/>
          </p:nvSpPr>
          <p:spPr bwMode="auto">
            <a:xfrm>
              <a:off x="7162800" y="5638800"/>
              <a:ext cx="447675"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HEAP</a:t>
              </a:r>
              <a:endParaRPr lang="en-US"/>
            </a:p>
          </p:txBody>
        </p:sp>
        <p:sp>
          <p:nvSpPr>
            <p:cNvPr id="30737" name="Rectangle 70"/>
            <p:cNvSpPr>
              <a:spLocks noChangeArrowheads="1"/>
            </p:cNvSpPr>
            <p:nvPr/>
          </p:nvSpPr>
          <p:spPr bwMode="auto">
            <a:xfrm>
              <a:off x="7800975" y="4357688"/>
              <a:ext cx="46038"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38" name="Rectangle 71"/>
            <p:cNvSpPr>
              <a:spLocks noChangeArrowheads="1"/>
            </p:cNvSpPr>
            <p:nvPr/>
          </p:nvSpPr>
          <p:spPr bwMode="auto">
            <a:xfrm>
              <a:off x="5083175" y="4302125"/>
              <a:ext cx="817563" cy="32385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39" name="Rectangle 72"/>
            <p:cNvSpPr>
              <a:spLocks noChangeArrowheads="1"/>
            </p:cNvSpPr>
            <p:nvPr/>
          </p:nvSpPr>
          <p:spPr bwMode="auto">
            <a:xfrm>
              <a:off x="5181600" y="4357688"/>
              <a:ext cx="549275"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30740" name="Rectangle 73"/>
            <p:cNvSpPr>
              <a:spLocks noChangeArrowheads="1"/>
            </p:cNvSpPr>
            <p:nvPr/>
          </p:nvSpPr>
          <p:spPr bwMode="auto">
            <a:xfrm>
              <a:off x="5718175" y="4357688"/>
              <a:ext cx="46038"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41" name="Line 74"/>
            <p:cNvSpPr>
              <a:spLocks noChangeShapeType="1"/>
            </p:cNvSpPr>
            <p:nvPr/>
          </p:nvSpPr>
          <p:spPr bwMode="auto">
            <a:xfrm>
              <a:off x="5165725" y="3084513"/>
              <a:ext cx="1588" cy="113665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2" name="Line 75"/>
            <p:cNvSpPr>
              <a:spLocks noChangeShapeType="1"/>
            </p:cNvSpPr>
            <p:nvPr/>
          </p:nvSpPr>
          <p:spPr bwMode="auto">
            <a:xfrm flipH="1">
              <a:off x="5816600" y="3084513"/>
              <a:ext cx="1588" cy="113665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43" name="Line 76"/>
            <p:cNvSpPr>
              <a:spLocks noChangeShapeType="1"/>
            </p:cNvSpPr>
            <p:nvPr/>
          </p:nvSpPr>
          <p:spPr bwMode="auto">
            <a:xfrm>
              <a:off x="5164138" y="3571875"/>
              <a:ext cx="652462" cy="158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grpSp>
          <p:nvGrpSpPr>
            <p:cNvPr id="30744" name="Group 79"/>
            <p:cNvGrpSpPr>
              <a:grpSpLocks/>
            </p:cNvGrpSpPr>
            <p:nvPr/>
          </p:nvGrpSpPr>
          <p:grpSpPr bwMode="auto">
            <a:xfrm>
              <a:off x="4754563" y="3519488"/>
              <a:ext cx="409575" cy="106362"/>
              <a:chOff x="2995" y="2217"/>
              <a:chExt cx="258" cy="67"/>
            </a:xfrm>
          </p:grpSpPr>
          <p:sp>
            <p:nvSpPr>
              <p:cNvPr id="30767" name="Line 77"/>
              <p:cNvSpPr>
                <a:spLocks noChangeShapeType="1"/>
              </p:cNvSpPr>
              <p:nvPr/>
            </p:nvSpPr>
            <p:spPr bwMode="auto">
              <a:xfrm>
                <a:off x="2995" y="2250"/>
                <a:ext cx="193"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8" name="Freeform 78"/>
              <p:cNvSpPr>
                <a:spLocks/>
              </p:cNvSpPr>
              <p:nvPr/>
            </p:nvSpPr>
            <p:spPr bwMode="auto">
              <a:xfrm>
                <a:off x="3186" y="2217"/>
                <a:ext cx="67" cy="67"/>
              </a:xfrm>
              <a:custGeom>
                <a:avLst/>
                <a:gdLst>
                  <a:gd name="T0" fmla="*/ 0 w 67"/>
                  <a:gd name="T1" fmla="*/ 67 h 67"/>
                  <a:gd name="T2" fmla="*/ 67 w 67"/>
                  <a:gd name="T3" fmla="*/ 33 h 67"/>
                  <a:gd name="T4" fmla="*/ 0 w 67"/>
                  <a:gd name="T5" fmla="*/ 0 h 67"/>
                  <a:gd name="T6" fmla="*/ 0 w 67"/>
                  <a:gd name="T7" fmla="*/ 67 h 67"/>
                  <a:gd name="T8" fmla="*/ 0 60000 65536"/>
                  <a:gd name="T9" fmla="*/ 0 60000 65536"/>
                  <a:gd name="T10" fmla="*/ 0 60000 65536"/>
                  <a:gd name="T11" fmla="*/ 0 60000 65536"/>
                  <a:gd name="T12" fmla="*/ 0 w 67"/>
                  <a:gd name="T13" fmla="*/ 0 h 67"/>
                  <a:gd name="T14" fmla="*/ 67 w 67"/>
                  <a:gd name="T15" fmla="*/ 67 h 67"/>
                </a:gdLst>
                <a:ahLst/>
                <a:cxnLst>
                  <a:cxn ang="T8">
                    <a:pos x="T0" y="T1"/>
                  </a:cxn>
                  <a:cxn ang="T9">
                    <a:pos x="T2" y="T3"/>
                  </a:cxn>
                  <a:cxn ang="T10">
                    <a:pos x="T4" y="T5"/>
                  </a:cxn>
                  <a:cxn ang="T11">
                    <a:pos x="T6" y="T7"/>
                  </a:cxn>
                </a:cxnLst>
                <a:rect l="T12" t="T13" r="T14" b="T15"/>
                <a:pathLst>
                  <a:path w="67" h="67">
                    <a:moveTo>
                      <a:pt x="0" y="67"/>
                    </a:moveTo>
                    <a:lnTo>
                      <a:pt x="67" y="33"/>
                    </a:lnTo>
                    <a:lnTo>
                      <a:pt x="0" y="0"/>
                    </a:lnTo>
                    <a:lnTo>
                      <a:pt x="0" y="67"/>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30745" name="Rectangle 80"/>
            <p:cNvSpPr>
              <a:spLocks noChangeArrowheads="1"/>
            </p:cNvSpPr>
            <p:nvPr/>
          </p:nvSpPr>
          <p:spPr bwMode="auto">
            <a:xfrm>
              <a:off x="4348163" y="3409950"/>
              <a:ext cx="407987" cy="404813"/>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46" name="Rectangle 81"/>
            <p:cNvSpPr>
              <a:spLocks noChangeArrowheads="1"/>
            </p:cNvSpPr>
            <p:nvPr/>
          </p:nvSpPr>
          <p:spPr bwMode="auto">
            <a:xfrm>
              <a:off x="4348163" y="3417888"/>
              <a:ext cx="385762"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30747" name="Rectangle 82"/>
            <p:cNvSpPr>
              <a:spLocks noChangeArrowheads="1"/>
            </p:cNvSpPr>
            <p:nvPr/>
          </p:nvSpPr>
          <p:spPr bwMode="auto">
            <a:xfrm>
              <a:off x="4683125" y="3417888"/>
              <a:ext cx="46038"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48" name="Rectangle 83"/>
            <p:cNvSpPr>
              <a:spLocks noChangeArrowheads="1"/>
            </p:cNvSpPr>
            <p:nvPr/>
          </p:nvSpPr>
          <p:spPr bwMode="auto">
            <a:xfrm>
              <a:off x="4348163" y="3606800"/>
              <a:ext cx="193675"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ptr</a:t>
              </a:r>
              <a:endParaRPr lang="en-US"/>
            </a:p>
          </p:txBody>
        </p:sp>
        <p:sp>
          <p:nvSpPr>
            <p:cNvPr id="30749" name="Rectangle 84"/>
            <p:cNvSpPr>
              <a:spLocks noChangeArrowheads="1"/>
            </p:cNvSpPr>
            <p:nvPr/>
          </p:nvSpPr>
          <p:spPr bwMode="auto">
            <a:xfrm>
              <a:off x="4529138" y="3606800"/>
              <a:ext cx="46037" cy="19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50" name="Line 85"/>
            <p:cNvSpPr>
              <a:spLocks noChangeShapeType="1"/>
            </p:cNvSpPr>
            <p:nvPr/>
          </p:nvSpPr>
          <p:spPr bwMode="auto">
            <a:xfrm>
              <a:off x="5164138" y="3814763"/>
              <a:ext cx="652462" cy="1587"/>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1" name="Line 86"/>
            <p:cNvSpPr>
              <a:spLocks noChangeShapeType="1"/>
            </p:cNvSpPr>
            <p:nvPr/>
          </p:nvSpPr>
          <p:spPr bwMode="auto">
            <a:xfrm>
              <a:off x="5164138" y="4057650"/>
              <a:ext cx="652462" cy="158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52" name="Rectangle 87"/>
            <p:cNvSpPr>
              <a:spLocks noChangeArrowheads="1"/>
            </p:cNvSpPr>
            <p:nvPr/>
          </p:nvSpPr>
          <p:spPr bwMode="auto">
            <a:xfrm>
              <a:off x="5329238" y="3895725"/>
              <a:ext cx="325437" cy="16192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53" name="Rectangle 88"/>
            <p:cNvSpPr>
              <a:spLocks noChangeArrowheads="1"/>
            </p:cNvSpPr>
            <p:nvPr/>
          </p:nvSpPr>
          <p:spPr bwMode="auto">
            <a:xfrm>
              <a:off x="5329238" y="3906838"/>
              <a:ext cx="38735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30754" name="Rectangle 95"/>
            <p:cNvSpPr>
              <a:spLocks noChangeArrowheads="1"/>
            </p:cNvSpPr>
            <p:nvPr/>
          </p:nvSpPr>
          <p:spPr bwMode="auto">
            <a:xfrm>
              <a:off x="5329238" y="3652838"/>
              <a:ext cx="325437" cy="16192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0755" name="Rectangle 96"/>
            <p:cNvSpPr>
              <a:spLocks noChangeArrowheads="1"/>
            </p:cNvSpPr>
            <p:nvPr/>
          </p:nvSpPr>
          <p:spPr bwMode="auto">
            <a:xfrm>
              <a:off x="5329238" y="3663950"/>
              <a:ext cx="38735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30756" name="Rectangle 102"/>
            <p:cNvSpPr>
              <a:spLocks noChangeArrowheads="1"/>
            </p:cNvSpPr>
            <p:nvPr/>
          </p:nvSpPr>
          <p:spPr bwMode="auto">
            <a:xfrm>
              <a:off x="6145213" y="4017963"/>
              <a:ext cx="3810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a:t>
              </a:r>
              <a:endParaRPr lang="en-US"/>
            </a:p>
          </p:txBody>
        </p:sp>
        <p:sp>
          <p:nvSpPr>
            <p:cNvPr id="30757" name="Freeform 103"/>
            <p:cNvSpPr>
              <a:spLocks/>
            </p:cNvSpPr>
            <p:nvPr/>
          </p:nvSpPr>
          <p:spPr bwMode="auto">
            <a:xfrm>
              <a:off x="8509000" y="3086100"/>
              <a:ext cx="165100" cy="266700"/>
            </a:xfrm>
            <a:custGeom>
              <a:avLst/>
              <a:gdLst>
                <a:gd name="T0" fmla="*/ 2147483647 w 104"/>
                <a:gd name="T1" fmla="*/ 2147483647 h 168"/>
                <a:gd name="T2" fmla="*/ 2147483647 w 104"/>
                <a:gd name="T3" fmla="*/ 2147483647 h 168"/>
                <a:gd name="T4" fmla="*/ 2147483647 w 104"/>
                <a:gd name="T5" fmla="*/ 2147483647 h 168"/>
                <a:gd name="T6" fmla="*/ 2147483647 w 104"/>
                <a:gd name="T7" fmla="*/ 2147483647 h 168"/>
                <a:gd name="T8" fmla="*/ 2147483647 w 104"/>
                <a:gd name="T9" fmla="*/ 2147483647 h 168"/>
                <a:gd name="T10" fmla="*/ 2147483647 w 104"/>
                <a:gd name="T11" fmla="*/ 2147483647 h 168"/>
                <a:gd name="T12" fmla="*/ 2147483647 w 104"/>
                <a:gd name="T13" fmla="*/ 2147483647 h 168"/>
                <a:gd name="T14" fmla="*/ 2147483647 w 104"/>
                <a:gd name="T15" fmla="*/ 2147483647 h 168"/>
                <a:gd name="T16" fmla="*/ 2147483647 w 104"/>
                <a:gd name="T17" fmla="*/ 2147483647 h 168"/>
                <a:gd name="T18" fmla="*/ 2147483647 w 104"/>
                <a:gd name="T19" fmla="*/ 2147483647 h 168"/>
                <a:gd name="T20" fmla="*/ 0 w 104"/>
                <a:gd name="T21" fmla="*/ 2147483647 h 168"/>
                <a:gd name="T22" fmla="*/ 2147483647 w 104"/>
                <a:gd name="T23" fmla="*/ 0 h 168"/>
                <a:gd name="T24" fmla="*/ 2147483647 w 104"/>
                <a:gd name="T25" fmla="*/ 2147483647 h 168"/>
                <a:gd name="T26" fmla="*/ 2147483647 w 104"/>
                <a:gd name="T27" fmla="*/ 2147483647 h 168"/>
                <a:gd name="T28" fmla="*/ 2147483647 w 104"/>
                <a:gd name="T29" fmla="*/ 2147483647 h 168"/>
                <a:gd name="T30" fmla="*/ 2147483647 w 104"/>
                <a:gd name="T31" fmla="*/ 2147483647 h 168"/>
                <a:gd name="T32" fmla="*/ 2147483647 w 104"/>
                <a:gd name="T33" fmla="*/ 2147483647 h 168"/>
                <a:gd name="T34" fmla="*/ 2147483647 w 104"/>
                <a:gd name="T35" fmla="*/ 2147483647 h 168"/>
                <a:gd name="T36" fmla="*/ 2147483647 w 104"/>
                <a:gd name="T37" fmla="*/ 2147483647 h 168"/>
                <a:gd name="T38" fmla="*/ 2147483647 w 104"/>
                <a:gd name="T39" fmla="*/ 2147483647 h 168"/>
                <a:gd name="T40" fmla="*/ 2147483647 w 104"/>
                <a:gd name="T41" fmla="*/ 2147483647 h 168"/>
                <a:gd name="T42" fmla="*/ 2147483647 w 104"/>
                <a:gd name="T43" fmla="*/ 2147483647 h 168"/>
                <a:gd name="T44" fmla="*/ 2147483647 w 104"/>
                <a:gd name="T45" fmla="*/ 2147483647 h 168"/>
                <a:gd name="T46" fmla="*/ 2147483647 w 104"/>
                <a:gd name="T47" fmla="*/ 2147483647 h 168"/>
                <a:gd name="T48" fmla="*/ 2147483647 w 104"/>
                <a:gd name="T49" fmla="*/ 2147483647 h 168"/>
                <a:gd name="T50" fmla="*/ 2147483647 w 104"/>
                <a:gd name="T51" fmla="*/ 2147483647 h 168"/>
                <a:gd name="T52" fmla="*/ 2147483647 w 104"/>
                <a:gd name="T53" fmla="*/ 2147483647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1"/>
                  </a:lnTo>
                  <a:lnTo>
                    <a:pt x="66" y="86"/>
                  </a:lnTo>
                  <a:lnTo>
                    <a:pt x="62" y="73"/>
                  </a:lnTo>
                  <a:lnTo>
                    <a:pt x="56" y="60"/>
                  </a:lnTo>
                  <a:lnTo>
                    <a:pt x="48" y="48"/>
                  </a:lnTo>
                  <a:lnTo>
                    <a:pt x="38" y="39"/>
                  </a:lnTo>
                  <a:lnTo>
                    <a:pt x="27" y="31"/>
                  </a:lnTo>
                  <a:lnTo>
                    <a:pt x="14" y="25"/>
                  </a:lnTo>
                  <a:lnTo>
                    <a:pt x="0" y="21"/>
                  </a:lnTo>
                  <a:lnTo>
                    <a:pt x="4" y="0"/>
                  </a:lnTo>
                  <a:lnTo>
                    <a:pt x="22" y="5"/>
                  </a:lnTo>
                  <a:lnTo>
                    <a:pt x="38" y="14"/>
                  </a:lnTo>
                  <a:lnTo>
                    <a:pt x="51" y="24"/>
                  </a:lnTo>
                  <a:lnTo>
                    <a:pt x="64" y="36"/>
                  </a:lnTo>
                  <a:lnTo>
                    <a:pt x="74" y="50"/>
                  </a:lnTo>
                  <a:lnTo>
                    <a:pt x="81" y="66"/>
                  </a:lnTo>
                  <a:lnTo>
                    <a:pt x="85" y="83"/>
                  </a:lnTo>
                  <a:lnTo>
                    <a:pt x="87" y="101"/>
                  </a:lnTo>
                  <a:lnTo>
                    <a:pt x="85" y="120"/>
                  </a:lnTo>
                  <a:lnTo>
                    <a:pt x="83" y="129"/>
                  </a:lnTo>
                  <a:lnTo>
                    <a:pt x="80" y="138"/>
                  </a:lnTo>
                  <a:lnTo>
                    <a:pt x="104" y="148"/>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30758" name="Freeform 104"/>
            <p:cNvSpPr>
              <a:spLocks/>
            </p:cNvSpPr>
            <p:nvPr/>
          </p:nvSpPr>
          <p:spPr bwMode="auto">
            <a:xfrm>
              <a:off x="8509000" y="3411538"/>
              <a:ext cx="165100" cy="265112"/>
            </a:xfrm>
            <a:custGeom>
              <a:avLst/>
              <a:gdLst>
                <a:gd name="T0" fmla="*/ 2147483647 w 104"/>
                <a:gd name="T1" fmla="*/ 2147483647 h 167"/>
                <a:gd name="T2" fmla="*/ 2147483647 w 104"/>
                <a:gd name="T3" fmla="*/ 2147483647 h 167"/>
                <a:gd name="T4" fmla="*/ 2147483647 w 104"/>
                <a:gd name="T5" fmla="*/ 2147483647 h 167"/>
                <a:gd name="T6" fmla="*/ 2147483647 w 104"/>
                <a:gd name="T7" fmla="*/ 2147483647 h 167"/>
                <a:gd name="T8" fmla="*/ 2147483647 w 104"/>
                <a:gd name="T9" fmla="*/ 2147483647 h 167"/>
                <a:gd name="T10" fmla="*/ 2147483647 w 104"/>
                <a:gd name="T11" fmla="*/ 2147483647 h 167"/>
                <a:gd name="T12" fmla="*/ 2147483647 w 104"/>
                <a:gd name="T13" fmla="*/ 2147483647 h 167"/>
                <a:gd name="T14" fmla="*/ 2147483647 w 104"/>
                <a:gd name="T15" fmla="*/ 2147483647 h 167"/>
                <a:gd name="T16" fmla="*/ 2147483647 w 104"/>
                <a:gd name="T17" fmla="*/ 2147483647 h 167"/>
                <a:gd name="T18" fmla="*/ 2147483647 w 104"/>
                <a:gd name="T19" fmla="*/ 2147483647 h 167"/>
                <a:gd name="T20" fmla="*/ 0 w 104"/>
                <a:gd name="T21" fmla="*/ 2147483647 h 167"/>
                <a:gd name="T22" fmla="*/ 2147483647 w 104"/>
                <a:gd name="T23" fmla="*/ 0 h 167"/>
                <a:gd name="T24" fmla="*/ 2147483647 w 104"/>
                <a:gd name="T25" fmla="*/ 2147483647 h 167"/>
                <a:gd name="T26" fmla="*/ 2147483647 w 104"/>
                <a:gd name="T27" fmla="*/ 2147483647 h 167"/>
                <a:gd name="T28" fmla="*/ 2147483647 w 104"/>
                <a:gd name="T29" fmla="*/ 2147483647 h 167"/>
                <a:gd name="T30" fmla="*/ 2147483647 w 104"/>
                <a:gd name="T31" fmla="*/ 2147483647 h 167"/>
                <a:gd name="T32" fmla="*/ 2147483647 w 104"/>
                <a:gd name="T33" fmla="*/ 2147483647 h 167"/>
                <a:gd name="T34" fmla="*/ 2147483647 w 104"/>
                <a:gd name="T35" fmla="*/ 2147483647 h 167"/>
                <a:gd name="T36" fmla="*/ 2147483647 w 104"/>
                <a:gd name="T37" fmla="*/ 2147483647 h 167"/>
                <a:gd name="T38" fmla="*/ 2147483647 w 104"/>
                <a:gd name="T39" fmla="*/ 2147483647 h 167"/>
                <a:gd name="T40" fmla="*/ 2147483647 w 104"/>
                <a:gd name="T41" fmla="*/ 2147483647 h 167"/>
                <a:gd name="T42" fmla="*/ 2147483647 w 104"/>
                <a:gd name="T43" fmla="*/ 2147483647 h 167"/>
                <a:gd name="T44" fmla="*/ 2147483647 w 104"/>
                <a:gd name="T45" fmla="*/ 2147483647 h 167"/>
                <a:gd name="T46" fmla="*/ 2147483647 w 104"/>
                <a:gd name="T47" fmla="*/ 2147483647 h 167"/>
                <a:gd name="T48" fmla="*/ 2147483647 w 104"/>
                <a:gd name="T49" fmla="*/ 2147483647 h 167"/>
                <a:gd name="T50" fmla="*/ 2147483647 w 104"/>
                <a:gd name="T51" fmla="*/ 2147483647 h 167"/>
                <a:gd name="T52" fmla="*/ 2147483647 w 104"/>
                <a:gd name="T53" fmla="*/ 2147483647 h 16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7"/>
                <a:gd name="T83" fmla="*/ 104 w 104"/>
                <a:gd name="T84" fmla="*/ 167 h 16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7">
                  <a:moveTo>
                    <a:pt x="61" y="131"/>
                  </a:moveTo>
                  <a:lnTo>
                    <a:pt x="66" y="115"/>
                  </a:lnTo>
                  <a:lnTo>
                    <a:pt x="67" y="100"/>
                  </a:lnTo>
                  <a:lnTo>
                    <a:pt x="66" y="86"/>
                  </a:lnTo>
                  <a:lnTo>
                    <a:pt x="62" y="72"/>
                  </a:lnTo>
                  <a:lnTo>
                    <a:pt x="56" y="59"/>
                  </a:lnTo>
                  <a:lnTo>
                    <a:pt x="48" y="48"/>
                  </a:lnTo>
                  <a:lnTo>
                    <a:pt x="38" y="39"/>
                  </a:lnTo>
                  <a:lnTo>
                    <a:pt x="27" y="30"/>
                  </a:lnTo>
                  <a:lnTo>
                    <a:pt x="14" y="24"/>
                  </a:lnTo>
                  <a:lnTo>
                    <a:pt x="0" y="20"/>
                  </a:lnTo>
                  <a:lnTo>
                    <a:pt x="4" y="0"/>
                  </a:lnTo>
                  <a:lnTo>
                    <a:pt x="22" y="5"/>
                  </a:lnTo>
                  <a:lnTo>
                    <a:pt x="38" y="13"/>
                  </a:lnTo>
                  <a:lnTo>
                    <a:pt x="51" y="23"/>
                  </a:lnTo>
                  <a:lnTo>
                    <a:pt x="64" y="35"/>
                  </a:lnTo>
                  <a:lnTo>
                    <a:pt x="74" y="50"/>
                  </a:lnTo>
                  <a:lnTo>
                    <a:pt x="81" y="65"/>
                  </a:lnTo>
                  <a:lnTo>
                    <a:pt x="85" y="82"/>
                  </a:lnTo>
                  <a:lnTo>
                    <a:pt x="87" y="100"/>
                  </a:lnTo>
                  <a:lnTo>
                    <a:pt x="85" y="119"/>
                  </a:lnTo>
                  <a:lnTo>
                    <a:pt x="83" y="128"/>
                  </a:lnTo>
                  <a:lnTo>
                    <a:pt x="80" y="138"/>
                  </a:lnTo>
                  <a:lnTo>
                    <a:pt x="104" y="147"/>
                  </a:lnTo>
                  <a:lnTo>
                    <a:pt x="58" y="167"/>
                  </a:lnTo>
                  <a:lnTo>
                    <a:pt x="37" y="121"/>
                  </a:lnTo>
                  <a:lnTo>
                    <a:pt x="61" y="131"/>
                  </a:lnTo>
                  <a:close/>
                </a:path>
              </a:pathLst>
            </a:custGeom>
            <a:solidFill>
              <a:srgbClr val="FFFFFF"/>
            </a:solidFill>
            <a:ln w="9525">
              <a:solidFill>
                <a:srgbClr val="000000"/>
              </a:solidFill>
              <a:round/>
              <a:headEnd/>
              <a:tailEnd/>
            </a:ln>
          </p:spPr>
          <p:txBody>
            <a:bodyPr/>
            <a:lstStyle/>
            <a:p>
              <a:endParaRPr lang="en-US"/>
            </a:p>
          </p:txBody>
        </p:sp>
        <p:sp>
          <p:nvSpPr>
            <p:cNvPr id="30759" name="Freeform 105"/>
            <p:cNvSpPr>
              <a:spLocks/>
            </p:cNvSpPr>
            <p:nvPr/>
          </p:nvSpPr>
          <p:spPr bwMode="auto">
            <a:xfrm>
              <a:off x="8509000" y="3735388"/>
              <a:ext cx="165100" cy="266700"/>
            </a:xfrm>
            <a:custGeom>
              <a:avLst/>
              <a:gdLst>
                <a:gd name="T0" fmla="*/ 2147483647 w 104"/>
                <a:gd name="T1" fmla="*/ 2147483647 h 168"/>
                <a:gd name="T2" fmla="*/ 2147483647 w 104"/>
                <a:gd name="T3" fmla="*/ 2147483647 h 168"/>
                <a:gd name="T4" fmla="*/ 2147483647 w 104"/>
                <a:gd name="T5" fmla="*/ 2147483647 h 168"/>
                <a:gd name="T6" fmla="*/ 2147483647 w 104"/>
                <a:gd name="T7" fmla="*/ 2147483647 h 168"/>
                <a:gd name="T8" fmla="*/ 2147483647 w 104"/>
                <a:gd name="T9" fmla="*/ 2147483647 h 168"/>
                <a:gd name="T10" fmla="*/ 2147483647 w 104"/>
                <a:gd name="T11" fmla="*/ 2147483647 h 168"/>
                <a:gd name="T12" fmla="*/ 2147483647 w 104"/>
                <a:gd name="T13" fmla="*/ 2147483647 h 168"/>
                <a:gd name="T14" fmla="*/ 2147483647 w 104"/>
                <a:gd name="T15" fmla="*/ 2147483647 h 168"/>
                <a:gd name="T16" fmla="*/ 2147483647 w 104"/>
                <a:gd name="T17" fmla="*/ 2147483647 h 168"/>
                <a:gd name="T18" fmla="*/ 2147483647 w 104"/>
                <a:gd name="T19" fmla="*/ 2147483647 h 168"/>
                <a:gd name="T20" fmla="*/ 0 w 104"/>
                <a:gd name="T21" fmla="*/ 2147483647 h 168"/>
                <a:gd name="T22" fmla="*/ 2147483647 w 104"/>
                <a:gd name="T23" fmla="*/ 0 h 168"/>
                <a:gd name="T24" fmla="*/ 2147483647 w 104"/>
                <a:gd name="T25" fmla="*/ 2147483647 h 168"/>
                <a:gd name="T26" fmla="*/ 2147483647 w 104"/>
                <a:gd name="T27" fmla="*/ 2147483647 h 168"/>
                <a:gd name="T28" fmla="*/ 2147483647 w 104"/>
                <a:gd name="T29" fmla="*/ 2147483647 h 168"/>
                <a:gd name="T30" fmla="*/ 2147483647 w 104"/>
                <a:gd name="T31" fmla="*/ 2147483647 h 168"/>
                <a:gd name="T32" fmla="*/ 2147483647 w 104"/>
                <a:gd name="T33" fmla="*/ 2147483647 h 168"/>
                <a:gd name="T34" fmla="*/ 2147483647 w 104"/>
                <a:gd name="T35" fmla="*/ 2147483647 h 168"/>
                <a:gd name="T36" fmla="*/ 2147483647 w 104"/>
                <a:gd name="T37" fmla="*/ 2147483647 h 168"/>
                <a:gd name="T38" fmla="*/ 2147483647 w 104"/>
                <a:gd name="T39" fmla="*/ 2147483647 h 168"/>
                <a:gd name="T40" fmla="*/ 2147483647 w 104"/>
                <a:gd name="T41" fmla="*/ 2147483647 h 168"/>
                <a:gd name="T42" fmla="*/ 2147483647 w 104"/>
                <a:gd name="T43" fmla="*/ 2147483647 h 168"/>
                <a:gd name="T44" fmla="*/ 2147483647 w 104"/>
                <a:gd name="T45" fmla="*/ 2147483647 h 168"/>
                <a:gd name="T46" fmla="*/ 2147483647 w 104"/>
                <a:gd name="T47" fmla="*/ 2147483647 h 168"/>
                <a:gd name="T48" fmla="*/ 2147483647 w 104"/>
                <a:gd name="T49" fmla="*/ 2147483647 h 168"/>
                <a:gd name="T50" fmla="*/ 2147483647 w 104"/>
                <a:gd name="T51" fmla="*/ 2147483647 h 168"/>
                <a:gd name="T52" fmla="*/ 2147483647 w 104"/>
                <a:gd name="T53" fmla="*/ 2147483647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0"/>
                  </a:lnTo>
                  <a:lnTo>
                    <a:pt x="66" y="86"/>
                  </a:lnTo>
                  <a:lnTo>
                    <a:pt x="62" y="73"/>
                  </a:lnTo>
                  <a:lnTo>
                    <a:pt x="56" y="59"/>
                  </a:lnTo>
                  <a:lnTo>
                    <a:pt x="48" y="48"/>
                  </a:lnTo>
                  <a:lnTo>
                    <a:pt x="38" y="39"/>
                  </a:lnTo>
                  <a:lnTo>
                    <a:pt x="27" y="31"/>
                  </a:lnTo>
                  <a:lnTo>
                    <a:pt x="14" y="25"/>
                  </a:lnTo>
                  <a:lnTo>
                    <a:pt x="0" y="21"/>
                  </a:lnTo>
                  <a:lnTo>
                    <a:pt x="4" y="0"/>
                  </a:lnTo>
                  <a:lnTo>
                    <a:pt x="22" y="5"/>
                  </a:lnTo>
                  <a:lnTo>
                    <a:pt x="38" y="13"/>
                  </a:lnTo>
                  <a:lnTo>
                    <a:pt x="51" y="24"/>
                  </a:lnTo>
                  <a:lnTo>
                    <a:pt x="64" y="36"/>
                  </a:lnTo>
                  <a:lnTo>
                    <a:pt x="74" y="50"/>
                  </a:lnTo>
                  <a:lnTo>
                    <a:pt x="81" y="65"/>
                  </a:lnTo>
                  <a:lnTo>
                    <a:pt x="85" y="83"/>
                  </a:lnTo>
                  <a:lnTo>
                    <a:pt x="87" y="100"/>
                  </a:lnTo>
                  <a:lnTo>
                    <a:pt x="85" y="120"/>
                  </a:lnTo>
                  <a:lnTo>
                    <a:pt x="83" y="129"/>
                  </a:lnTo>
                  <a:lnTo>
                    <a:pt x="80" y="138"/>
                  </a:lnTo>
                  <a:lnTo>
                    <a:pt x="104" y="147"/>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30760" name="Rectangle 107"/>
            <p:cNvSpPr>
              <a:spLocks noChangeArrowheads="1"/>
            </p:cNvSpPr>
            <p:nvPr/>
          </p:nvSpPr>
          <p:spPr bwMode="auto">
            <a:xfrm>
              <a:off x="6477000" y="4267200"/>
              <a:ext cx="2060575" cy="1223963"/>
            </a:xfrm>
            <a:prstGeom prst="rect">
              <a:avLst/>
            </a:prstGeom>
            <a:solidFill>
              <a:srgbClr val="FFFFFF"/>
            </a:solidFill>
            <a:ln w="12700">
              <a:solidFill>
                <a:srgbClr val="000000"/>
              </a:solidFill>
              <a:miter lim="800000"/>
              <a:headEnd/>
              <a:tailEnd/>
            </a:ln>
          </p:spPr>
          <p:txBody>
            <a:bodyPr/>
            <a:lstStyle/>
            <a:p>
              <a:endParaRPr lang="en-US"/>
            </a:p>
          </p:txBody>
        </p:sp>
        <p:sp>
          <p:nvSpPr>
            <p:cNvPr id="30761" name="Line 108"/>
            <p:cNvSpPr>
              <a:spLocks noChangeShapeType="1"/>
            </p:cNvSpPr>
            <p:nvPr/>
          </p:nvSpPr>
          <p:spPr bwMode="auto">
            <a:xfrm>
              <a:off x="6477000" y="4602163"/>
              <a:ext cx="2058988" cy="158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2" name="Line 109"/>
            <p:cNvSpPr>
              <a:spLocks noChangeShapeType="1"/>
            </p:cNvSpPr>
            <p:nvPr/>
          </p:nvSpPr>
          <p:spPr bwMode="auto">
            <a:xfrm>
              <a:off x="6477000" y="4894263"/>
              <a:ext cx="2058988" cy="158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3" name="Line 110"/>
            <p:cNvSpPr>
              <a:spLocks noChangeShapeType="1"/>
            </p:cNvSpPr>
            <p:nvPr/>
          </p:nvSpPr>
          <p:spPr bwMode="auto">
            <a:xfrm>
              <a:off x="6477000" y="5186363"/>
              <a:ext cx="2058988" cy="158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4" name="Line 111"/>
            <p:cNvSpPr>
              <a:spLocks noChangeShapeType="1"/>
            </p:cNvSpPr>
            <p:nvPr/>
          </p:nvSpPr>
          <p:spPr bwMode="auto">
            <a:xfrm>
              <a:off x="8239125" y="4191000"/>
              <a:ext cx="1588" cy="1296988"/>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765" name="Rectangle 114"/>
            <p:cNvSpPr>
              <a:spLocks noChangeArrowheads="1"/>
            </p:cNvSpPr>
            <p:nvPr/>
          </p:nvSpPr>
          <p:spPr bwMode="auto">
            <a:xfrm>
              <a:off x="7843838" y="4294188"/>
              <a:ext cx="46037" cy="198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0766" name="Line 121"/>
            <p:cNvSpPr>
              <a:spLocks noChangeShapeType="1"/>
            </p:cNvSpPr>
            <p:nvPr/>
          </p:nvSpPr>
          <p:spPr bwMode="auto">
            <a:xfrm>
              <a:off x="8382000" y="4114800"/>
              <a:ext cx="304800" cy="0"/>
            </a:xfrm>
            <a:prstGeom prst="line">
              <a:avLst/>
            </a:prstGeom>
            <a:noFill/>
            <a:ln w="38100" cmpd="dbl">
              <a:solidFill>
                <a:schemeClr val="tx1"/>
              </a:solidFill>
              <a:round/>
              <a:headEnd/>
              <a:tailEnd type="diamond" w="med" len="sm"/>
            </a:ln>
            <a:extLst>
              <a:ext uri="{909E8E84-426E-40dd-AFC4-6F175D3DCCD1}">
                <a14:hiddenFill xmlns="" xmlns:a14="http://schemas.microsoft.com/office/drawing/2010/main">
                  <a:noFill/>
                </a14:hiddenFill>
              </a:ext>
            </a:extLst>
          </p:spPr>
          <p:txBody>
            <a:bodyPr/>
            <a:lstStyle/>
            <a:p>
              <a:endParaRPr lang="en-US"/>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5AA00FB-7D41-A84E-85DB-DF2ED06D7443}" type="slidenum">
              <a:rPr lang="en-US" sz="1400">
                <a:solidFill>
                  <a:srgbClr val="FF0033"/>
                </a:solidFill>
                <a:latin typeface="Arial Narrow" charset="0"/>
              </a:rPr>
              <a:pPr/>
              <a:t>17</a:t>
            </a:fld>
            <a:endParaRPr lang="en-US" sz="1400">
              <a:solidFill>
                <a:srgbClr val="FF0033"/>
              </a:solidFill>
              <a:latin typeface="Arial Narrow" charset="0"/>
            </a:endParaRPr>
          </a:p>
        </p:txBody>
      </p:sp>
      <p:sp>
        <p:nvSpPr>
          <p:cNvPr id="3174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Mark &amp; Sweep approach</a:t>
            </a:r>
          </a:p>
        </p:txBody>
      </p:sp>
      <p:sp>
        <p:nvSpPr>
          <p:cNvPr id="31747" name="Rectangle 4"/>
          <p:cNvSpPr>
            <a:spLocks noChangeArrowheads="1"/>
          </p:cNvSpPr>
          <p:nvPr/>
        </p:nvSpPr>
        <p:spPr bwMode="auto">
          <a:xfrm>
            <a:off x="685800" y="1219200"/>
            <a:ext cx="8702675" cy="2286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914400" lvl="1" indent="-457200">
              <a:spcBef>
                <a:spcPct val="20000"/>
              </a:spcBef>
              <a:buFontTx/>
              <a:buAutoNum type="arabicPeriod"/>
              <a:tabLst>
                <a:tab pos="1198563" algn="l"/>
              </a:tabLst>
            </a:pPr>
            <a:r>
              <a:rPr lang="en-US" sz="2000">
                <a:latin typeface="Arial Narrow" charset="0"/>
              </a:rPr>
              <a:t>mark all active objects</a:t>
            </a:r>
          </a:p>
          <a:p>
            <a:pPr marL="1371600" lvl="2" indent="-457200">
              <a:spcBef>
                <a:spcPct val="20000"/>
              </a:spcBef>
              <a:buFontTx/>
              <a:buAutoNum type="alphaLcPeriod"/>
              <a:tabLst>
                <a:tab pos="1198563" algn="l"/>
              </a:tabLst>
            </a:pPr>
            <a:r>
              <a:rPr lang="en-US" sz="2000">
                <a:latin typeface="Arial Narrow" charset="0"/>
              </a:rPr>
              <a:t>sweep through all active objects (from the stack)</a:t>
            </a:r>
          </a:p>
          <a:p>
            <a:pPr marL="1371600" lvl="2" indent="-457200">
              <a:spcBef>
                <a:spcPct val="20000"/>
              </a:spcBef>
              <a:buFontTx/>
              <a:buAutoNum type="alphaLcPeriod"/>
              <a:tabLst>
                <a:tab pos="1198563" algn="l"/>
              </a:tabLst>
            </a:pPr>
            <a:r>
              <a:rPr lang="en-US" sz="2000">
                <a:latin typeface="Arial Narrow" charset="0"/>
              </a:rPr>
              <a:t>mark each memory cell associated with an active object</a:t>
            </a:r>
          </a:p>
          <a:p>
            <a:pPr marL="914400" lvl="1" indent="-457200">
              <a:spcBef>
                <a:spcPct val="20000"/>
              </a:spcBef>
              <a:buFontTx/>
              <a:buAutoNum type="arabicPeriod"/>
              <a:tabLst>
                <a:tab pos="1198563" algn="l"/>
              </a:tabLst>
            </a:pPr>
            <a:r>
              <a:rPr lang="en-US" sz="2000">
                <a:latin typeface="Arial Narrow" charset="0"/>
              </a:rPr>
              <a:t>sweep through the heap and reclaim unmarked cells</a:t>
            </a:r>
          </a:p>
          <a:p>
            <a:pPr marL="1371600" lvl="2" indent="-457200">
              <a:spcBef>
                <a:spcPct val="20000"/>
              </a:spcBef>
              <a:buFontTx/>
              <a:buAutoNum type="alphaLcPeriod"/>
              <a:tabLst>
                <a:tab pos="1198563" algn="l"/>
              </a:tabLst>
            </a:pPr>
            <a:r>
              <a:rPr lang="en-US" sz="2000">
                <a:latin typeface="Arial Narrow" charset="0"/>
              </a:rPr>
              <a:t>traverse the heap sequentially</a:t>
            </a:r>
          </a:p>
          <a:p>
            <a:pPr marL="1371600" lvl="2" indent="-457200">
              <a:spcBef>
                <a:spcPct val="20000"/>
              </a:spcBef>
              <a:buFontTx/>
              <a:buAutoNum type="alphaLcPeriod"/>
              <a:tabLst>
                <a:tab pos="1198563" algn="l"/>
              </a:tabLst>
            </a:pPr>
            <a:r>
              <a:rPr lang="en-US" sz="2000">
                <a:latin typeface="Arial Narrow" charset="0"/>
              </a:rPr>
              <a:t>add each unmarked cell to the FREE list</a:t>
            </a:r>
          </a:p>
          <a:p>
            <a:pPr marL="457200" indent="-457200">
              <a:spcBef>
                <a:spcPct val="20000"/>
              </a:spcBef>
              <a:tabLst>
                <a:tab pos="1198563" algn="l"/>
              </a:tabLst>
            </a:pPr>
            <a:endParaRPr lang="en-US" sz="2000"/>
          </a:p>
        </p:txBody>
      </p:sp>
      <p:grpSp>
        <p:nvGrpSpPr>
          <p:cNvPr id="2" name="Group 291" descr="Diagram of memory after the marking phase of garbage collection. All of the heap entries currently pointed at from the stack are marked as active."/>
          <p:cNvGrpSpPr>
            <a:grpSpLocks/>
          </p:cNvGrpSpPr>
          <p:nvPr/>
        </p:nvGrpSpPr>
        <p:grpSpPr bwMode="auto">
          <a:xfrm>
            <a:off x="3646488" y="3962400"/>
            <a:ext cx="1916112" cy="2503488"/>
            <a:chOff x="3744" y="2448"/>
            <a:chExt cx="1200" cy="1536"/>
          </a:xfrm>
        </p:grpSpPr>
        <p:sp>
          <p:nvSpPr>
            <p:cNvPr id="31805" name="Rectangle 217"/>
            <p:cNvSpPr>
              <a:spLocks noChangeArrowheads="1"/>
            </p:cNvSpPr>
            <p:nvPr/>
          </p:nvSpPr>
          <p:spPr bwMode="auto">
            <a:xfrm>
              <a:off x="4458" y="3872"/>
              <a:ext cx="259" cy="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HEAP</a:t>
              </a:r>
              <a:endParaRPr lang="en-US"/>
            </a:p>
          </p:txBody>
        </p:sp>
        <p:sp>
          <p:nvSpPr>
            <p:cNvPr id="31806" name="Rectangle 218"/>
            <p:cNvSpPr>
              <a:spLocks noChangeArrowheads="1"/>
            </p:cNvSpPr>
            <p:nvPr/>
          </p:nvSpPr>
          <p:spPr bwMode="auto">
            <a:xfrm>
              <a:off x="4263" y="2448"/>
              <a:ext cx="584" cy="1313"/>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endParaRPr lang="en-US" sz="1800">
                <a:solidFill>
                  <a:srgbClr val="FF0033"/>
                </a:solidFill>
                <a:latin typeface="Arial Narrow" charset="0"/>
              </a:endParaRPr>
            </a:p>
          </p:txBody>
        </p:sp>
        <p:sp>
          <p:nvSpPr>
            <p:cNvPr id="31807" name="Rectangle 220"/>
            <p:cNvSpPr>
              <a:spLocks noChangeArrowheads="1"/>
            </p:cNvSpPr>
            <p:nvPr/>
          </p:nvSpPr>
          <p:spPr bwMode="auto">
            <a:xfrm>
              <a:off x="3744" y="3177"/>
              <a:ext cx="324" cy="14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1808" name="Rectangle 221"/>
            <p:cNvSpPr>
              <a:spLocks noChangeArrowheads="1"/>
            </p:cNvSpPr>
            <p:nvPr/>
          </p:nvSpPr>
          <p:spPr bwMode="auto">
            <a:xfrm>
              <a:off x="3783" y="3203"/>
              <a:ext cx="318" cy="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STACK</a:t>
              </a:r>
              <a:endParaRPr lang="en-US"/>
            </a:p>
          </p:txBody>
        </p:sp>
        <p:sp>
          <p:nvSpPr>
            <p:cNvPr id="31809" name="Rectangle 222"/>
            <p:cNvSpPr>
              <a:spLocks noChangeArrowheads="1"/>
            </p:cNvSpPr>
            <p:nvPr/>
          </p:nvSpPr>
          <p:spPr bwMode="auto">
            <a:xfrm>
              <a:off x="3995" y="3203"/>
              <a:ext cx="26" cy="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 </a:t>
              </a:r>
              <a:endParaRPr lang="en-US"/>
            </a:p>
          </p:txBody>
        </p:sp>
        <p:sp>
          <p:nvSpPr>
            <p:cNvPr id="31810" name="Line 223"/>
            <p:cNvSpPr>
              <a:spLocks noChangeShapeType="1"/>
            </p:cNvSpPr>
            <p:nvPr/>
          </p:nvSpPr>
          <p:spPr bwMode="auto">
            <a:xfrm>
              <a:off x="3776" y="2630"/>
              <a:ext cx="1" cy="51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1" name="Line 224"/>
            <p:cNvSpPr>
              <a:spLocks noChangeShapeType="1"/>
            </p:cNvSpPr>
            <p:nvPr/>
          </p:nvSpPr>
          <p:spPr bwMode="auto">
            <a:xfrm flipH="1">
              <a:off x="4035" y="2630"/>
              <a:ext cx="1" cy="51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2" name="Line 225"/>
            <p:cNvSpPr>
              <a:spLocks noChangeShapeType="1"/>
            </p:cNvSpPr>
            <p:nvPr/>
          </p:nvSpPr>
          <p:spPr bwMode="auto">
            <a:xfrm>
              <a:off x="3776" y="2885"/>
              <a:ext cx="25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3" name="Line 226"/>
            <p:cNvSpPr>
              <a:spLocks noChangeShapeType="1"/>
            </p:cNvSpPr>
            <p:nvPr/>
          </p:nvSpPr>
          <p:spPr bwMode="auto">
            <a:xfrm>
              <a:off x="3776" y="2994"/>
              <a:ext cx="25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4" name="Line 227"/>
            <p:cNvSpPr>
              <a:spLocks noChangeShapeType="1"/>
            </p:cNvSpPr>
            <p:nvPr/>
          </p:nvSpPr>
          <p:spPr bwMode="auto">
            <a:xfrm>
              <a:off x="3776" y="3104"/>
              <a:ext cx="25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5" name="Line 229"/>
            <p:cNvSpPr>
              <a:spLocks noChangeShapeType="1"/>
            </p:cNvSpPr>
            <p:nvPr/>
          </p:nvSpPr>
          <p:spPr bwMode="auto">
            <a:xfrm>
              <a:off x="3776" y="2776"/>
              <a:ext cx="260"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816" name="Line 230"/>
            <p:cNvSpPr>
              <a:spLocks noChangeShapeType="1"/>
            </p:cNvSpPr>
            <p:nvPr/>
          </p:nvSpPr>
          <p:spPr bwMode="auto">
            <a:xfrm>
              <a:off x="3906" y="3068"/>
              <a:ext cx="357" cy="32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817" name="Line 231"/>
            <p:cNvSpPr>
              <a:spLocks noChangeShapeType="1"/>
            </p:cNvSpPr>
            <p:nvPr/>
          </p:nvSpPr>
          <p:spPr bwMode="auto">
            <a:xfrm flipV="1">
              <a:off x="3922" y="2681"/>
              <a:ext cx="341" cy="255"/>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818" name="Line 232"/>
            <p:cNvSpPr>
              <a:spLocks noChangeShapeType="1"/>
            </p:cNvSpPr>
            <p:nvPr/>
          </p:nvSpPr>
          <p:spPr bwMode="auto">
            <a:xfrm>
              <a:off x="3906" y="2813"/>
              <a:ext cx="324" cy="182"/>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819" name="Line 233"/>
            <p:cNvSpPr>
              <a:spLocks noChangeShapeType="1"/>
            </p:cNvSpPr>
            <p:nvPr/>
          </p:nvSpPr>
          <p:spPr bwMode="auto">
            <a:xfrm>
              <a:off x="4782" y="2449"/>
              <a:ext cx="0" cy="1313"/>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820" name="Line 234"/>
            <p:cNvSpPr>
              <a:spLocks noChangeShapeType="1"/>
            </p:cNvSpPr>
            <p:nvPr/>
          </p:nvSpPr>
          <p:spPr bwMode="auto">
            <a:xfrm>
              <a:off x="4263" y="2572"/>
              <a:ext cx="584"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821" name="Text Box 235"/>
            <p:cNvSpPr txBox="1">
              <a:spLocks noChangeArrowheads="1"/>
            </p:cNvSpPr>
            <p:nvPr/>
          </p:nvSpPr>
          <p:spPr bwMode="auto">
            <a:xfrm>
              <a:off x="4294" y="2461"/>
              <a:ext cx="488" cy="1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800"/>
                <a:t>FREE HEAD</a:t>
              </a:r>
            </a:p>
          </p:txBody>
        </p:sp>
        <p:sp>
          <p:nvSpPr>
            <p:cNvPr id="31822" name="Line 236"/>
            <p:cNvSpPr>
              <a:spLocks noChangeShapeType="1"/>
            </p:cNvSpPr>
            <p:nvPr/>
          </p:nvSpPr>
          <p:spPr bwMode="auto">
            <a:xfrm>
              <a:off x="4814" y="2499"/>
              <a:ext cx="130" cy="0"/>
            </a:xfrm>
            <a:prstGeom prst="line">
              <a:avLst/>
            </a:prstGeom>
            <a:noFill/>
            <a:ln w="38100" cmpd="dbl">
              <a:solidFill>
                <a:schemeClr val="tx1"/>
              </a:solidFill>
              <a:round/>
              <a:headEnd type="none" w="sm" len="sm"/>
              <a:tailEnd type="diamond" w="med" len="sm"/>
            </a:ln>
            <a:extLst>
              <a:ext uri="{909E8E84-426E-40dd-AFC4-6F175D3DCCD1}">
                <a14:hiddenFill xmlns="" xmlns:a14="http://schemas.microsoft.com/office/drawing/2010/main">
                  <a:noFill/>
                </a14:hiddenFill>
              </a:ext>
            </a:extLst>
          </p:spPr>
          <p:txBody>
            <a:bodyPr/>
            <a:lstStyle/>
            <a:p>
              <a:endParaRPr lang="en-US"/>
            </a:p>
          </p:txBody>
        </p:sp>
        <p:sp>
          <p:nvSpPr>
            <p:cNvPr id="31823" name="Rectangle 237"/>
            <p:cNvSpPr>
              <a:spLocks noChangeArrowheads="1"/>
            </p:cNvSpPr>
            <p:nvPr/>
          </p:nvSpPr>
          <p:spPr bwMode="auto">
            <a:xfrm>
              <a:off x="4263" y="2645"/>
              <a:ext cx="584" cy="219"/>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sp>
          <p:nvSpPr>
            <p:cNvPr id="31824" name="Rectangle 238"/>
            <p:cNvSpPr>
              <a:spLocks noChangeArrowheads="1"/>
            </p:cNvSpPr>
            <p:nvPr/>
          </p:nvSpPr>
          <p:spPr bwMode="auto">
            <a:xfrm>
              <a:off x="4263" y="2973"/>
              <a:ext cx="584" cy="146"/>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sp>
          <p:nvSpPr>
            <p:cNvPr id="31825" name="Rectangle 239"/>
            <p:cNvSpPr>
              <a:spLocks noChangeArrowheads="1"/>
            </p:cNvSpPr>
            <p:nvPr/>
          </p:nvSpPr>
          <p:spPr bwMode="auto">
            <a:xfrm>
              <a:off x="4263" y="3338"/>
              <a:ext cx="584" cy="219"/>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grpSp>
      <p:sp>
        <p:nvSpPr>
          <p:cNvPr id="31749" name="AutoShape 318">
            <a:extLst>
              <a:ext uri="{C183D7F6-B498-43B3-948B-1728B52AA6E4}">
                <adec:decorative xmlns:adec="http://schemas.microsoft.com/office/drawing/2017/decorative" val="1"/>
              </a:ext>
            </a:extLst>
          </p:cNvPr>
          <p:cNvSpPr>
            <a:spLocks noChangeAspect="1" noChangeArrowheads="1" noTextEdit="1"/>
          </p:cNvSpPr>
          <p:nvPr/>
        </p:nvSpPr>
        <p:spPr bwMode="auto">
          <a:xfrm>
            <a:off x="6400800" y="152400"/>
            <a:ext cx="2743200" cy="2435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grpSp>
        <p:nvGrpSpPr>
          <p:cNvPr id="3" name="Group 356" descr="Diagram of memory after the sweep phase of garbage collection. All of the heap entries that are not currently active are reclaimed and added to the free list."/>
          <p:cNvGrpSpPr>
            <a:grpSpLocks/>
          </p:cNvGrpSpPr>
          <p:nvPr/>
        </p:nvGrpSpPr>
        <p:grpSpPr bwMode="auto">
          <a:xfrm>
            <a:off x="7162800" y="3962400"/>
            <a:ext cx="2057400" cy="2503488"/>
            <a:chOff x="3696" y="2496"/>
            <a:chExt cx="1392" cy="1726"/>
          </a:xfrm>
        </p:grpSpPr>
        <p:sp>
          <p:nvSpPr>
            <p:cNvPr id="31778" name="Rectangle 293"/>
            <p:cNvSpPr>
              <a:spLocks noChangeArrowheads="1"/>
            </p:cNvSpPr>
            <p:nvPr/>
          </p:nvSpPr>
          <p:spPr bwMode="auto">
            <a:xfrm>
              <a:off x="4466" y="4096"/>
              <a:ext cx="280" cy="1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HEAP</a:t>
              </a:r>
              <a:endParaRPr lang="en-US"/>
            </a:p>
          </p:txBody>
        </p:sp>
        <p:sp>
          <p:nvSpPr>
            <p:cNvPr id="31779" name="Rectangle 294"/>
            <p:cNvSpPr>
              <a:spLocks noChangeArrowheads="1"/>
            </p:cNvSpPr>
            <p:nvPr/>
          </p:nvSpPr>
          <p:spPr bwMode="auto">
            <a:xfrm>
              <a:off x="4257" y="2496"/>
              <a:ext cx="630" cy="1476"/>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endParaRPr lang="en-US" sz="1800">
                <a:solidFill>
                  <a:srgbClr val="FF0033"/>
                </a:solidFill>
                <a:latin typeface="Arial Narrow" charset="0"/>
              </a:endParaRPr>
            </a:p>
          </p:txBody>
        </p:sp>
        <p:sp>
          <p:nvSpPr>
            <p:cNvPr id="31780" name="Rectangle 295"/>
            <p:cNvSpPr>
              <a:spLocks noChangeArrowheads="1"/>
            </p:cNvSpPr>
            <p:nvPr/>
          </p:nvSpPr>
          <p:spPr bwMode="auto">
            <a:xfrm>
              <a:off x="3696" y="3315"/>
              <a:ext cx="350" cy="16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1781" name="Rectangle 296"/>
            <p:cNvSpPr>
              <a:spLocks noChangeArrowheads="1"/>
            </p:cNvSpPr>
            <p:nvPr/>
          </p:nvSpPr>
          <p:spPr bwMode="auto">
            <a:xfrm>
              <a:off x="3738" y="3345"/>
              <a:ext cx="344" cy="1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STACK</a:t>
              </a:r>
              <a:endParaRPr lang="en-US"/>
            </a:p>
          </p:txBody>
        </p:sp>
        <p:sp>
          <p:nvSpPr>
            <p:cNvPr id="31782" name="Rectangle 297"/>
            <p:cNvSpPr>
              <a:spLocks noChangeArrowheads="1"/>
            </p:cNvSpPr>
            <p:nvPr/>
          </p:nvSpPr>
          <p:spPr bwMode="auto">
            <a:xfrm>
              <a:off x="3967" y="3345"/>
              <a:ext cx="29" cy="1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 </a:t>
              </a:r>
              <a:endParaRPr lang="en-US"/>
            </a:p>
          </p:txBody>
        </p:sp>
        <p:sp>
          <p:nvSpPr>
            <p:cNvPr id="31783" name="Line 298"/>
            <p:cNvSpPr>
              <a:spLocks noChangeShapeType="1"/>
            </p:cNvSpPr>
            <p:nvPr/>
          </p:nvSpPr>
          <p:spPr bwMode="auto">
            <a:xfrm>
              <a:off x="3731" y="2701"/>
              <a:ext cx="1" cy="57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4" name="Line 299"/>
            <p:cNvSpPr>
              <a:spLocks noChangeShapeType="1"/>
            </p:cNvSpPr>
            <p:nvPr/>
          </p:nvSpPr>
          <p:spPr bwMode="auto">
            <a:xfrm flipH="1">
              <a:off x="4010" y="2701"/>
              <a:ext cx="1" cy="57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5" name="Line 300"/>
            <p:cNvSpPr>
              <a:spLocks noChangeShapeType="1"/>
            </p:cNvSpPr>
            <p:nvPr/>
          </p:nvSpPr>
          <p:spPr bwMode="auto">
            <a:xfrm>
              <a:off x="3731" y="2987"/>
              <a:ext cx="27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6" name="Line 301"/>
            <p:cNvSpPr>
              <a:spLocks noChangeShapeType="1"/>
            </p:cNvSpPr>
            <p:nvPr/>
          </p:nvSpPr>
          <p:spPr bwMode="auto">
            <a:xfrm>
              <a:off x="3731" y="3110"/>
              <a:ext cx="27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7" name="Line 302"/>
            <p:cNvSpPr>
              <a:spLocks noChangeShapeType="1"/>
            </p:cNvSpPr>
            <p:nvPr/>
          </p:nvSpPr>
          <p:spPr bwMode="auto">
            <a:xfrm>
              <a:off x="3731" y="3233"/>
              <a:ext cx="279"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8" name="Line 303"/>
            <p:cNvSpPr>
              <a:spLocks noChangeShapeType="1"/>
            </p:cNvSpPr>
            <p:nvPr/>
          </p:nvSpPr>
          <p:spPr bwMode="auto">
            <a:xfrm>
              <a:off x="3731" y="2865"/>
              <a:ext cx="280"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89" name="Line 304"/>
            <p:cNvSpPr>
              <a:spLocks noChangeShapeType="1"/>
            </p:cNvSpPr>
            <p:nvPr/>
          </p:nvSpPr>
          <p:spPr bwMode="auto">
            <a:xfrm>
              <a:off x="3871" y="3193"/>
              <a:ext cx="386" cy="36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90" name="Line 305"/>
            <p:cNvSpPr>
              <a:spLocks noChangeShapeType="1"/>
            </p:cNvSpPr>
            <p:nvPr/>
          </p:nvSpPr>
          <p:spPr bwMode="auto">
            <a:xfrm flipV="1">
              <a:off x="3861" y="2758"/>
              <a:ext cx="396" cy="319"/>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91" name="Line 306"/>
            <p:cNvSpPr>
              <a:spLocks noChangeShapeType="1"/>
            </p:cNvSpPr>
            <p:nvPr/>
          </p:nvSpPr>
          <p:spPr bwMode="auto">
            <a:xfrm>
              <a:off x="3871" y="2906"/>
              <a:ext cx="350" cy="205"/>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92" name="Line 307"/>
            <p:cNvSpPr>
              <a:spLocks noChangeShapeType="1"/>
            </p:cNvSpPr>
            <p:nvPr/>
          </p:nvSpPr>
          <p:spPr bwMode="auto">
            <a:xfrm>
              <a:off x="4817" y="2497"/>
              <a:ext cx="0" cy="1476"/>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793" name="Line 308"/>
            <p:cNvSpPr>
              <a:spLocks noChangeShapeType="1"/>
            </p:cNvSpPr>
            <p:nvPr/>
          </p:nvSpPr>
          <p:spPr bwMode="auto">
            <a:xfrm>
              <a:off x="4257" y="2635"/>
              <a:ext cx="63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794" name="Text Box 309"/>
            <p:cNvSpPr txBox="1">
              <a:spLocks noChangeArrowheads="1"/>
            </p:cNvSpPr>
            <p:nvPr/>
          </p:nvSpPr>
          <p:spPr bwMode="auto">
            <a:xfrm>
              <a:off x="4291" y="2511"/>
              <a:ext cx="526" cy="1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800"/>
                <a:t>FREE HEAD</a:t>
              </a:r>
            </a:p>
          </p:txBody>
        </p:sp>
        <p:sp>
          <p:nvSpPr>
            <p:cNvPr id="31795" name="Line 310"/>
            <p:cNvSpPr>
              <a:spLocks noChangeShapeType="1"/>
            </p:cNvSpPr>
            <p:nvPr/>
          </p:nvSpPr>
          <p:spPr bwMode="auto">
            <a:xfrm>
              <a:off x="4852" y="3888"/>
              <a:ext cx="140" cy="0"/>
            </a:xfrm>
            <a:prstGeom prst="line">
              <a:avLst/>
            </a:prstGeom>
            <a:noFill/>
            <a:ln w="38100" cmpd="dbl">
              <a:solidFill>
                <a:schemeClr val="tx1"/>
              </a:solidFill>
              <a:round/>
              <a:headEnd type="none" w="sm" len="sm"/>
              <a:tailEnd type="diamond" w="med" len="sm"/>
            </a:ln>
            <a:extLst>
              <a:ext uri="{909E8E84-426E-40dd-AFC4-6F175D3DCCD1}">
                <a14:hiddenFill xmlns="" xmlns:a14="http://schemas.microsoft.com/office/drawing/2010/main">
                  <a:noFill/>
                </a14:hiddenFill>
              </a:ext>
            </a:extLst>
          </p:spPr>
          <p:txBody>
            <a:bodyPr/>
            <a:lstStyle/>
            <a:p>
              <a:endParaRPr lang="en-US"/>
            </a:p>
          </p:txBody>
        </p:sp>
        <p:sp>
          <p:nvSpPr>
            <p:cNvPr id="31796" name="Rectangle 311"/>
            <p:cNvSpPr>
              <a:spLocks noChangeArrowheads="1"/>
            </p:cNvSpPr>
            <p:nvPr/>
          </p:nvSpPr>
          <p:spPr bwMode="auto">
            <a:xfrm>
              <a:off x="4257" y="2717"/>
              <a:ext cx="630" cy="247"/>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sp>
          <p:nvSpPr>
            <p:cNvPr id="31797" name="Rectangle 312"/>
            <p:cNvSpPr>
              <a:spLocks noChangeArrowheads="1"/>
            </p:cNvSpPr>
            <p:nvPr/>
          </p:nvSpPr>
          <p:spPr bwMode="auto">
            <a:xfrm>
              <a:off x="4257" y="3086"/>
              <a:ext cx="630" cy="164"/>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sp>
          <p:nvSpPr>
            <p:cNvPr id="31798" name="Rectangle 313"/>
            <p:cNvSpPr>
              <a:spLocks noChangeArrowheads="1"/>
            </p:cNvSpPr>
            <p:nvPr/>
          </p:nvSpPr>
          <p:spPr bwMode="auto">
            <a:xfrm>
              <a:off x="4257" y="3496"/>
              <a:ext cx="630" cy="246"/>
            </a:xfrm>
            <a:prstGeom prst="rect">
              <a:avLst/>
            </a:prstGeom>
            <a:solidFill>
              <a:srgbClr val="CCCCFF">
                <a:alpha val="25098"/>
              </a:srgbClr>
            </a:solidFill>
            <a:ln w="12700">
              <a:solidFill>
                <a:schemeClr val="tx1"/>
              </a:solidFill>
              <a:miter lim="800000"/>
              <a:headEnd type="none" w="sm" len="sm"/>
              <a:tailEnd type="none" w="sm" len="sm"/>
            </a:ln>
          </p:spPr>
          <p:txBody>
            <a:bodyPr wrap="none" anchor="ctr"/>
            <a:lstStyle/>
            <a:p>
              <a:r>
                <a:rPr lang="en-US" sz="800"/>
                <a:t>ACTIVE</a:t>
              </a:r>
            </a:p>
          </p:txBody>
        </p:sp>
        <p:sp>
          <p:nvSpPr>
            <p:cNvPr id="31799" name="Freeform 346"/>
            <p:cNvSpPr>
              <a:spLocks/>
            </p:cNvSpPr>
            <p:nvPr/>
          </p:nvSpPr>
          <p:spPr bwMode="auto">
            <a:xfrm>
              <a:off x="4848" y="2544"/>
              <a:ext cx="230" cy="144"/>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0 h 1088"/>
                <a:gd name="T62" fmla="*/ 2 w 461"/>
                <a:gd name="T63" fmla="*/ 0 h 1088"/>
                <a:gd name="T64" fmla="*/ 2 w 461"/>
                <a:gd name="T65" fmla="*/ 0 h 1088"/>
                <a:gd name="T66" fmla="*/ 2 w 461"/>
                <a:gd name="T67" fmla="*/ 0 h 1088"/>
                <a:gd name="T68" fmla="*/ 2 w 461"/>
                <a:gd name="T69" fmla="*/ 0 h 1088"/>
                <a:gd name="T70" fmla="*/ 2 w 461"/>
                <a:gd name="T71" fmla="*/ 0 h 1088"/>
                <a:gd name="T72" fmla="*/ 2 w 461"/>
                <a:gd name="T73" fmla="*/ 0 h 1088"/>
                <a:gd name="T74" fmla="*/ 1 w 461"/>
                <a:gd name="T75" fmla="*/ 0 h 1088"/>
                <a:gd name="T76" fmla="*/ 1 w 461"/>
                <a:gd name="T77" fmla="*/ 0 h 1088"/>
                <a:gd name="T78" fmla="*/ 1 w 461"/>
                <a:gd name="T79" fmla="*/ 0 h 1088"/>
                <a:gd name="T80" fmla="*/ 1 w 461"/>
                <a:gd name="T81" fmla="*/ 0 h 1088"/>
                <a:gd name="T82" fmla="*/ 0 w 461"/>
                <a:gd name="T83" fmla="*/ 0 h 1088"/>
                <a:gd name="T84" fmla="*/ 0 w 461"/>
                <a:gd name="T85" fmla="*/ 0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1800" name="Freeform 347"/>
            <p:cNvSpPr>
              <a:spLocks/>
            </p:cNvSpPr>
            <p:nvPr/>
          </p:nvSpPr>
          <p:spPr bwMode="auto">
            <a:xfrm>
              <a:off x="4848" y="2688"/>
              <a:ext cx="230" cy="336"/>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0 h 1088"/>
                <a:gd name="T62" fmla="*/ 2 w 461"/>
                <a:gd name="T63" fmla="*/ 0 h 1088"/>
                <a:gd name="T64" fmla="*/ 2 w 461"/>
                <a:gd name="T65" fmla="*/ 0 h 1088"/>
                <a:gd name="T66" fmla="*/ 2 w 461"/>
                <a:gd name="T67" fmla="*/ 0 h 1088"/>
                <a:gd name="T68" fmla="*/ 2 w 461"/>
                <a:gd name="T69" fmla="*/ 0 h 1088"/>
                <a:gd name="T70" fmla="*/ 2 w 461"/>
                <a:gd name="T71" fmla="*/ 0 h 1088"/>
                <a:gd name="T72" fmla="*/ 2 w 461"/>
                <a:gd name="T73" fmla="*/ 0 h 1088"/>
                <a:gd name="T74" fmla="*/ 1 w 461"/>
                <a:gd name="T75" fmla="*/ 0 h 1088"/>
                <a:gd name="T76" fmla="*/ 1 w 461"/>
                <a:gd name="T77" fmla="*/ 0 h 1088"/>
                <a:gd name="T78" fmla="*/ 1 w 461"/>
                <a:gd name="T79" fmla="*/ 0 h 1088"/>
                <a:gd name="T80" fmla="*/ 1 w 461"/>
                <a:gd name="T81" fmla="*/ 0 h 1088"/>
                <a:gd name="T82" fmla="*/ 0 w 461"/>
                <a:gd name="T83" fmla="*/ 0 h 1088"/>
                <a:gd name="T84" fmla="*/ 0 w 461"/>
                <a:gd name="T85" fmla="*/ 0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1801" name="Freeform 348"/>
            <p:cNvSpPr>
              <a:spLocks/>
            </p:cNvSpPr>
            <p:nvPr/>
          </p:nvSpPr>
          <p:spPr bwMode="auto">
            <a:xfrm>
              <a:off x="4848" y="3024"/>
              <a:ext cx="230" cy="288"/>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0 h 1088"/>
                <a:gd name="T62" fmla="*/ 2 w 461"/>
                <a:gd name="T63" fmla="*/ 0 h 1088"/>
                <a:gd name="T64" fmla="*/ 2 w 461"/>
                <a:gd name="T65" fmla="*/ 0 h 1088"/>
                <a:gd name="T66" fmla="*/ 2 w 461"/>
                <a:gd name="T67" fmla="*/ 0 h 1088"/>
                <a:gd name="T68" fmla="*/ 2 w 461"/>
                <a:gd name="T69" fmla="*/ 0 h 1088"/>
                <a:gd name="T70" fmla="*/ 2 w 461"/>
                <a:gd name="T71" fmla="*/ 0 h 1088"/>
                <a:gd name="T72" fmla="*/ 2 w 461"/>
                <a:gd name="T73" fmla="*/ 0 h 1088"/>
                <a:gd name="T74" fmla="*/ 1 w 461"/>
                <a:gd name="T75" fmla="*/ 0 h 1088"/>
                <a:gd name="T76" fmla="*/ 1 w 461"/>
                <a:gd name="T77" fmla="*/ 0 h 1088"/>
                <a:gd name="T78" fmla="*/ 1 w 461"/>
                <a:gd name="T79" fmla="*/ 0 h 1088"/>
                <a:gd name="T80" fmla="*/ 1 w 461"/>
                <a:gd name="T81" fmla="*/ 0 h 1088"/>
                <a:gd name="T82" fmla="*/ 0 w 461"/>
                <a:gd name="T83" fmla="*/ 0 h 1088"/>
                <a:gd name="T84" fmla="*/ 0 w 461"/>
                <a:gd name="T85" fmla="*/ 0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1802" name="Freeform 349"/>
            <p:cNvSpPr>
              <a:spLocks/>
            </p:cNvSpPr>
            <p:nvPr/>
          </p:nvSpPr>
          <p:spPr bwMode="auto">
            <a:xfrm>
              <a:off x="4810" y="3312"/>
              <a:ext cx="230" cy="48"/>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0 h 1088"/>
                <a:gd name="T62" fmla="*/ 2 w 461"/>
                <a:gd name="T63" fmla="*/ 0 h 1088"/>
                <a:gd name="T64" fmla="*/ 2 w 461"/>
                <a:gd name="T65" fmla="*/ 0 h 1088"/>
                <a:gd name="T66" fmla="*/ 2 w 461"/>
                <a:gd name="T67" fmla="*/ 0 h 1088"/>
                <a:gd name="T68" fmla="*/ 2 w 461"/>
                <a:gd name="T69" fmla="*/ 0 h 1088"/>
                <a:gd name="T70" fmla="*/ 2 w 461"/>
                <a:gd name="T71" fmla="*/ 0 h 1088"/>
                <a:gd name="T72" fmla="*/ 2 w 461"/>
                <a:gd name="T73" fmla="*/ 0 h 1088"/>
                <a:gd name="T74" fmla="*/ 1 w 461"/>
                <a:gd name="T75" fmla="*/ 0 h 1088"/>
                <a:gd name="T76" fmla="*/ 1 w 461"/>
                <a:gd name="T77" fmla="*/ 0 h 1088"/>
                <a:gd name="T78" fmla="*/ 1 w 461"/>
                <a:gd name="T79" fmla="*/ 0 h 1088"/>
                <a:gd name="T80" fmla="*/ 1 w 461"/>
                <a:gd name="T81" fmla="*/ 0 h 1088"/>
                <a:gd name="T82" fmla="*/ 0 w 461"/>
                <a:gd name="T83" fmla="*/ 0 h 1088"/>
                <a:gd name="T84" fmla="*/ 0 w 461"/>
                <a:gd name="T85" fmla="*/ 0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1803" name="Freeform 350"/>
            <p:cNvSpPr>
              <a:spLocks/>
            </p:cNvSpPr>
            <p:nvPr/>
          </p:nvSpPr>
          <p:spPr bwMode="auto">
            <a:xfrm>
              <a:off x="4848" y="3408"/>
              <a:ext cx="230" cy="384"/>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1 h 1088"/>
                <a:gd name="T62" fmla="*/ 2 w 461"/>
                <a:gd name="T63" fmla="*/ 1 h 1088"/>
                <a:gd name="T64" fmla="*/ 2 w 461"/>
                <a:gd name="T65" fmla="*/ 1 h 1088"/>
                <a:gd name="T66" fmla="*/ 2 w 461"/>
                <a:gd name="T67" fmla="*/ 1 h 1088"/>
                <a:gd name="T68" fmla="*/ 2 w 461"/>
                <a:gd name="T69" fmla="*/ 1 h 1088"/>
                <a:gd name="T70" fmla="*/ 2 w 461"/>
                <a:gd name="T71" fmla="*/ 1 h 1088"/>
                <a:gd name="T72" fmla="*/ 2 w 461"/>
                <a:gd name="T73" fmla="*/ 1 h 1088"/>
                <a:gd name="T74" fmla="*/ 1 w 461"/>
                <a:gd name="T75" fmla="*/ 1 h 1088"/>
                <a:gd name="T76" fmla="*/ 1 w 461"/>
                <a:gd name="T77" fmla="*/ 1 h 1088"/>
                <a:gd name="T78" fmla="*/ 1 w 461"/>
                <a:gd name="T79" fmla="*/ 1 h 1088"/>
                <a:gd name="T80" fmla="*/ 1 w 461"/>
                <a:gd name="T81" fmla="*/ 1 h 1088"/>
                <a:gd name="T82" fmla="*/ 0 w 461"/>
                <a:gd name="T83" fmla="*/ 1 h 1088"/>
                <a:gd name="T84" fmla="*/ 0 w 461"/>
                <a:gd name="T85" fmla="*/ 1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1804" name="Freeform 351"/>
            <p:cNvSpPr>
              <a:spLocks/>
            </p:cNvSpPr>
            <p:nvPr/>
          </p:nvSpPr>
          <p:spPr bwMode="auto">
            <a:xfrm>
              <a:off x="4858" y="3792"/>
              <a:ext cx="230" cy="48"/>
            </a:xfrm>
            <a:custGeom>
              <a:avLst/>
              <a:gdLst>
                <a:gd name="T0" fmla="*/ 0 w 461"/>
                <a:gd name="T1" fmla="*/ 0 h 1088"/>
                <a:gd name="T2" fmla="*/ 0 w 461"/>
                <a:gd name="T3" fmla="*/ 0 h 1088"/>
                <a:gd name="T4" fmla="*/ 0 w 461"/>
                <a:gd name="T5" fmla="*/ 0 h 1088"/>
                <a:gd name="T6" fmla="*/ 0 w 461"/>
                <a:gd name="T7" fmla="*/ 0 h 1088"/>
                <a:gd name="T8" fmla="*/ 1 w 461"/>
                <a:gd name="T9" fmla="*/ 0 h 1088"/>
                <a:gd name="T10" fmla="*/ 1 w 461"/>
                <a:gd name="T11" fmla="*/ 0 h 1088"/>
                <a:gd name="T12" fmla="*/ 1 w 461"/>
                <a:gd name="T13" fmla="*/ 0 h 1088"/>
                <a:gd name="T14" fmla="*/ 1 w 461"/>
                <a:gd name="T15" fmla="*/ 0 h 1088"/>
                <a:gd name="T16" fmla="*/ 2 w 461"/>
                <a:gd name="T17" fmla="*/ 0 h 1088"/>
                <a:gd name="T18" fmla="*/ 2 w 461"/>
                <a:gd name="T19" fmla="*/ 0 h 1088"/>
                <a:gd name="T20" fmla="*/ 2 w 461"/>
                <a:gd name="T21" fmla="*/ 0 h 1088"/>
                <a:gd name="T22" fmla="*/ 2 w 461"/>
                <a:gd name="T23" fmla="*/ 0 h 1088"/>
                <a:gd name="T24" fmla="*/ 2 w 461"/>
                <a:gd name="T25" fmla="*/ 0 h 1088"/>
                <a:gd name="T26" fmla="*/ 3 w 461"/>
                <a:gd name="T27" fmla="*/ 0 h 1088"/>
                <a:gd name="T28" fmla="*/ 3 w 461"/>
                <a:gd name="T29" fmla="*/ 0 h 1088"/>
                <a:gd name="T30" fmla="*/ 3 w 461"/>
                <a:gd name="T31" fmla="*/ 0 h 1088"/>
                <a:gd name="T32" fmla="*/ 3 w 461"/>
                <a:gd name="T33" fmla="*/ 0 h 1088"/>
                <a:gd name="T34" fmla="*/ 3 w 461"/>
                <a:gd name="T35" fmla="*/ 0 h 1088"/>
                <a:gd name="T36" fmla="*/ 3 w 461"/>
                <a:gd name="T37" fmla="*/ 0 h 1088"/>
                <a:gd name="T38" fmla="*/ 3 w 461"/>
                <a:gd name="T39" fmla="*/ 0 h 1088"/>
                <a:gd name="T40" fmla="*/ 3 w 461"/>
                <a:gd name="T41" fmla="*/ 0 h 1088"/>
                <a:gd name="T42" fmla="*/ 3 w 461"/>
                <a:gd name="T43" fmla="*/ 0 h 1088"/>
                <a:gd name="T44" fmla="*/ 3 w 461"/>
                <a:gd name="T45" fmla="*/ 0 h 1088"/>
                <a:gd name="T46" fmla="*/ 3 w 461"/>
                <a:gd name="T47" fmla="*/ 0 h 1088"/>
                <a:gd name="T48" fmla="*/ 3 w 461"/>
                <a:gd name="T49" fmla="*/ 0 h 1088"/>
                <a:gd name="T50" fmla="*/ 3 w 461"/>
                <a:gd name="T51" fmla="*/ 0 h 1088"/>
                <a:gd name="T52" fmla="*/ 3 w 461"/>
                <a:gd name="T53" fmla="*/ 0 h 1088"/>
                <a:gd name="T54" fmla="*/ 3 w 461"/>
                <a:gd name="T55" fmla="*/ 0 h 1088"/>
                <a:gd name="T56" fmla="*/ 3 w 461"/>
                <a:gd name="T57" fmla="*/ 0 h 1088"/>
                <a:gd name="T58" fmla="*/ 3 w 461"/>
                <a:gd name="T59" fmla="*/ 0 h 1088"/>
                <a:gd name="T60" fmla="*/ 3 w 461"/>
                <a:gd name="T61" fmla="*/ 0 h 1088"/>
                <a:gd name="T62" fmla="*/ 2 w 461"/>
                <a:gd name="T63" fmla="*/ 0 h 1088"/>
                <a:gd name="T64" fmla="*/ 2 w 461"/>
                <a:gd name="T65" fmla="*/ 0 h 1088"/>
                <a:gd name="T66" fmla="*/ 2 w 461"/>
                <a:gd name="T67" fmla="*/ 0 h 1088"/>
                <a:gd name="T68" fmla="*/ 2 w 461"/>
                <a:gd name="T69" fmla="*/ 0 h 1088"/>
                <a:gd name="T70" fmla="*/ 2 w 461"/>
                <a:gd name="T71" fmla="*/ 0 h 1088"/>
                <a:gd name="T72" fmla="*/ 2 w 461"/>
                <a:gd name="T73" fmla="*/ 0 h 1088"/>
                <a:gd name="T74" fmla="*/ 1 w 461"/>
                <a:gd name="T75" fmla="*/ 0 h 1088"/>
                <a:gd name="T76" fmla="*/ 1 w 461"/>
                <a:gd name="T77" fmla="*/ 0 h 1088"/>
                <a:gd name="T78" fmla="*/ 1 w 461"/>
                <a:gd name="T79" fmla="*/ 0 h 1088"/>
                <a:gd name="T80" fmla="*/ 1 w 461"/>
                <a:gd name="T81" fmla="*/ 0 h 1088"/>
                <a:gd name="T82" fmla="*/ 0 w 461"/>
                <a:gd name="T83" fmla="*/ 0 h 1088"/>
                <a:gd name="T84" fmla="*/ 0 w 461"/>
                <a:gd name="T85" fmla="*/ 0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type="triangle" w="med" len="med"/>
            </a:ln>
            <a:extLst>
              <a:ext uri="{909E8E84-426E-40dd-AFC4-6F175D3DCCD1}">
                <a14:hiddenFill xmlns="" xmlns:a14="http://schemas.microsoft.com/office/drawing/2010/main">
                  <a:solidFill>
                    <a:srgbClr val="FFFFFF"/>
                  </a:solidFill>
                </a14:hiddenFill>
              </a:ext>
            </a:extLst>
          </p:spPr>
          <p:txBody>
            <a:bodyPr/>
            <a:lstStyle/>
            <a:p>
              <a:endParaRPr lang="en-US"/>
            </a:p>
          </p:txBody>
        </p:sp>
      </p:grpSp>
      <p:grpSp>
        <p:nvGrpSpPr>
          <p:cNvPr id="4" name="Group 389">
            <a:extLst>
              <a:ext uri="{C183D7F6-B498-43B3-948B-1728B52AA6E4}">
                <adec:decorative xmlns:adec="http://schemas.microsoft.com/office/drawing/2017/decorative" val="1"/>
              </a:ext>
            </a:extLst>
          </p:cNvPr>
          <p:cNvGrpSpPr>
            <a:grpSpLocks/>
          </p:cNvGrpSpPr>
          <p:nvPr/>
        </p:nvGrpSpPr>
        <p:grpSpPr bwMode="auto">
          <a:xfrm>
            <a:off x="2438400" y="4206875"/>
            <a:ext cx="990600" cy="1781175"/>
            <a:chOff x="1536" y="2650"/>
            <a:chExt cx="624" cy="1122"/>
          </a:xfrm>
        </p:grpSpPr>
        <p:sp>
          <p:nvSpPr>
            <p:cNvPr id="31775" name="AutoShape 353"/>
            <p:cNvSpPr>
              <a:spLocks noChangeArrowheads="1"/>
            </p:cNvSpPr>
            <p:nvPr/>
          </p:nvSpPr>
          <p:spPr bwMode="auto">
            <a:xfrm>
              <a:off x="1536" y="2996"/>
              <a:ext cx="576" cy="272"/>
            </a:xfrm>
            <a:prstGeom prst="rightArrow">
              <a:avLst>
                <a:gd name="adj1" fmla="val 50000"/>
                <a:gd name="adj2" fmla="val 52941"/>
              </a:avLst>
            </a:prstGeom>
            <a:solidFill>
              <a:schemeClr val="accent1"/>
            </a:solidFill>
            <a:ln w="12700">
              <a:solidFill>
                <a:schemeClr val="tx1"/>
              </a:solidFill>
              <a:miter lim="800000"/>
              <a:headEnd type="none" w="sm" len="sm"/>
              <a:tailEnd type="none" w="sm" len="sm"/>
            </a:ln>
          </p:spPr>
          <p:txBody>
            <a:bodyPr wrap="none" anchor="ctr"/>
            <a:lstStyle/>
            <a:p>
              <a:endParaRPr lang="en-US"/>
            </a:p>
          </p:txBody>
        </p:sp>
        <p:sp>
          <p:nvSpPr>
            <p:cNvPr id="31776" name="Text Box 354"/>
            <p:cNvSpPr txBox="1">
              <a:spLocks noChangeArrowheads="1"/>
            </p:cNvSpPr>
            <p:nvPr/>
          </p:nvSpPr>
          <p:spPr bwMode="auto">
            <a:xfrm>
              <a:off x="1536" y="2650"/>
              <a:ext cx="624" cy="3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400">
                  <a:latin typeface="Arial Narrow" charset="0"/>
                </a:rPr>
                <a:t>traverse the stack</a:t>
              </a:r>
            </a:p>
          </p:txBody>
        </p:sp>
        <p:sp>
          <p:nvSpPr>
            <p:cNvPr id="31777" name="Text Box 355"/>
            <p:cNvSpPr txBox="1">
              <a:spLocks noChangeArrowheads="1"/>
            </p:cNvSpPr>
            <p:nvPr/>
          </p:nvSpPr>
          <p:spPr bwMode="auto">
            <a:xfrm>
              <a:off x="1536" y="3312"/>
              <a:ext cx="624" cy="4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400">
                  <a:latin typeface="Arial Narrow" charset="0"/>
                </a:rPr>
                <a:t>and mark active objects</a:t>
              </a:r>
            </a:p>
          </p:txBody>
        </p:sp>
      </p:grpSp>
      <p:grpSp>
        <p:nvGrpSpPr>
          <p:cNvPr id="31752" name="Group 385" descr="Diagram of memory before garbage collection. Entries in the stack point to some locations in the heap and the free list is empty."/>
          <p:cNvGrpSpPr>
            <a:grpSpLocks/>
          </p:cNvGrpSpPr>
          <p:nvPr/>
        </p:nvGrpSpPr>
        <p:grpSpPr bwMode="auto">
          <a:xfrm>
            <a:off x="369888" y="3962400"/>
            <a:ext cx="1916112" cy="2519363"/>
            <a:chOff x="240" y="2496"/>
            <a:chExt cx="1207" cy="1587"/>
          </a:xfrm>
        </p:grpSpPr>
        <p:sp>
          <p:nvSpPr>
            <p:cNvPr id="31757" name="Rectangle 358"/>
            <p:cNvSpPr>
              <a:spLocks noChangeArrowheads="1"/>
            </p:cNvSpPr>
            <p:nvPr/>
          </p:nvSpPr>
          <p:spPr bwMode="auto">
            <a:xfrm>
              <a:off x="958" y="3968"/>
              <a:ext cx="261"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HEAP</a:t>
              </a:r>
              <a:endParaRPr lang="en-US"/>
            </a:p>
          </p:txBody>
        </p:sp>
        <p:sp>
          <p:nvSpPr>
            <p:cNvPr id="31758" name="Rectangle 359"/>
            <p:cNvSpPr>
              <a:spLocks noChangeArrowheads="1"/>
            </p:cNvSpPr>
            <p:nvPr/>
          </p:nvSpPr>
          <p:spPr bwMode="auto">
            <a:xfrm>
              <a:off x="762" y="2496"/>
              <a:ext cx="587" cy="1358"/>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pPr algn="ctr"/>
              <a:endParaRPr lang="en-US" sz="1800">
                <a:solidFill>
                  <a:srgbClr val="FF0033"/>
                </a:solidFill>
                <a:latin typeface="Arial Narrow" charset="0"/>
              </a:endParaRPr>
            </a:p>
          </p:txBody>
        </p:sp>
        <p:sp>
          <p:nvSpPr>
            <p:cNvPr id="31759" name="Rectangle 360"/>
            <p:cNvSpPr>
              <a:spLocks noChangeArrowheads="1"/>
            </p:cNvSpPr>
            <p:nvPr/>
          </p:nvSpPr>
          <p:spPr bwMode="auto">
            <a:xfrm>
              <a:off x="240" y="3250"/>
              <a:ext cx="326" cy="151"/>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1760" name="Rectangle 361"/>
            <p:cNvSpPr>
              <a:spLocks noChangeArrowheads="1"/>
            </p:cNvSpPr>
            <p:nvPr/>
          </p:nvSpPr>
          <p:spPr bwMode="auto">
            <a:xfrm>
              <a:off x="279" y="3278"/>
              <a:ext cx="320"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STACK</a:t>
              </a:r>
              <a:endParaRPr lang="en-US"/>
            </a:p>
          </p:txBody>
        </p:sp>
        <p:sp>
          <p:nvSpPr>
            <p:cNvPr id="31761" name="Rectangle 362"/>
            <p:cNvSpPr>
              <a:spLocks noChangeArrowheads="1"/>
            </p:cNvSpPr>
            <p:nvPr/>
          </p:nvSpPr>
          <p:spPr bwMode="auto">
            <a:xfrm>
              <a:off x="492" y="3278"/>
              <a:ext cx="27" cy="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Times" charset="0"/>
                </a:rPr>
                <a:t> </a:t>
              </a:r>
              <a:endParaRPr lang="en-US"/>
            </a:p>
          </p:txBody>
        </p:sp>
        <p:sp>
          <p:nvSpPr>
            <p:cNvPr id="31762" name="Line 363"/>
            <p:cNvSpPr>
              <a:spLocks noChangeShapeType="1"/>
            </p:cNvSpPr>
            <p:nvPr/>
          </p:nvSpPr>
          <p:spPr bwMode="auto">
            <a:xfrm>
              <a:off x="272" y="2684"/>
              <a:ext cx="1" cy="529"/>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3" name="Line 364"/>
            <p:cNvSpPr>
              <a:spLocks noChangeShapeType="1"/>
            </p:cNvSpPr>
            <p:nvPr/>
          </p:nvSpPr>
          <p:spPr bwMode="auto">
            <a:xfrm flipH="1">
              <a:off x="533" y="2684"/>
              <a:ext cx="1" cy="529"/>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4" name="Line 365"/>
            <p:cNvSpPr>
              <a:spLocks noChangeShapeType="1"/>
            </p:cNvSpPr>
            <p:nvPr/>
          </p:nvSpPr>
          <p:spPr bwMode="auto">
            <a:xfrm>
              <a:off x="272" y="2948"/>
              <a:ext cx="26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5" name="Line 366"/>
            <p:cNvSpPr>
              <a:spLocks noChangeShapeType="1"/>
            </p:cNvSpPr>
            <p:nvPr/>
          </p:nvSpPr>
          <p:spPr bwMode="auto">
            <a:xfrm>
              <a:off x="272" y="3061"/>
              <a:ext cx="26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6" name="Line 367"/>
            <p:cNvSpPr>
              <a:spLocks noChangeShapeType="1"/>
            </p:cNvSpPr>
            <p:nvPr/>
          </p:nvSpPr>
          <p:spPr bwMode="auto">
            <a:xfrm>
              <a:off x="272" y="3175"/>
              <a:ext cx="26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7" name="Line 368"/>
            <p:cNvSpPr>
              <a:spLocks noChangeShapeType="1"/>
            </p:cNvSpPr>
            <p:nvPr/>
          </p:nvSpPr>
          <p:spPr bwMode="auto">
            <a:xfrm>
              <a:off x="272" y="2835"/>
              <a:ext cx="262"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768" name="Line 369"/>
            <p:cNvSpPr>
              <a:spLocks noChangeShapeType="1"/>
            </p:cNvSpPr>
            <p:nvPr/>
          </p:nvSpPr>
          <p:spPr bwMode="auto">
            <a:xfrm>
              <a:off x="403" y="3137"/>
              <a:ext cx="359" cy="340"/>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69" name="Line 370"/>
            <p:cNvSpPr>
              <a:spLocks noChangeShapeType="1"/>
            </p:cNvSpPr>
            <p:nvPr/>
          </p:nvSpPr>
          <p:spPr bwMode="auto">
            <a:xfrm flipV="1">
              <a:off x="407" y="2737"/>
              <a:ext cx="355" cy="283"/>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70" name="Line 371"/>
            <p:cNvSpPr>
              <a:spLocks noChangeShapeType="1"/>
            </p:cNvSpPr>
            <p:nvPr/>
          </p:nvSpPr>
          <p:spPr bwMode="auto">
            <a:xfrm>
              <a:off x="403" y="2874"/>
              <a:ext cx="326" cy="188"/>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31771" name="Line 372"/>
            <p:cNvSpPr>
              <a:spLocks noChangeShapeType="1"/>
            </p:cNvSpPr>
            <p:nvPr/>
          </p:nvSpPr>
          <p:spPr bwMode="auto">
            <a:xfrm>
              <a:off x="1284" y="2497"/>
              <a:ext cx="0" cy="1358"/>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772" name="Line 373"/>
            <p:cNvSpPr>
              <a:spLocks noChangeShapeType="1"/>
            </p:cNvSpPr>
            <p:nvPr/>
          </p:nvSpPr>
          <p:spPr bwMode="auto">
            <a:xfrm>
              <a:off x="762" y="2624"/>
              <a:ext cx="587"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31773" name="Text Box 374"/>
            <p:cNvSpPr txBox="1">
              <a:spLocks noChangeArrowheads="1"/>
            </p:cNvSpPr>
            <p:nvPr/>
          </p:nvSpPr>
          <p:spPr bwMode="auto">
            <a:xfrm>
              <a:off x="793" y="2510"/>
              <a:ext cx="491" cy="1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800"/>
                <a:t>FREE HEAD</a:t>
              </a:r>
            </a:p>
          </p:txBody>
        </p:sp>
        <p:sp>
          <p:nvSpPr>
            <p:cNvPr id="31774" name="Line 375"/>
            <p:cNvSpPr>
              <a:spLocks noChangeShapeType="1"/>
            </p:cNvSpPr>
            <p:nvPr/>
          </p:nvSpPr>
          <p:spPr bwMode="auto">
            <a:xfrm>
              <a:off x="1316" y="2549"/>
              <a:ext cx="131" cy="0"/>
            </a:xfrm>
            <a:prstGeom prst="line">
              <a:avLst/>
            </a:prstGeom>
            <a:noFill/>
            <a:ln w="38100" cmpd="dbl">
              <a:solidFill>
                <a:schemeClr val="tx1"/>
              </a:solidFill>
              <a:round/>
              <a:headEnd type="none" w="sm" len="sm"/>
              <a:tailEnd type="diamond" w="med" len="sm"/>
            </a:ln>
            <a:extLst>
              <a:ext uri="{909E8E84-426E-40dd-AFC4-6F175D3DCCD1}">
                <a14:hiddenFill xmlns="" xmlns:a14="http://schemas.microsoft.com/office/drawing/2010/main">
                  <a:noFill/>
                </a14:hiddenFill>
              </a:ext>
            </a:extLst>
          </p:spPr>
          <p:txBody>
            <a:bodyPr/>
            <a:lstStyle/>
            <a:p>
              <a:endParaRPr lang="en-US"/>
            </a:p>
          </p:txBody>
        </p:sp>
      </p:grpSp>
      <p:grpSp>
        <p:nvGrpSpPr>
          <p:cNvPr id="6" name="Group 390">
            <a:extLst>
              <a:ext uri="{C183D7F6-B498-43B3-948B-1728B52AA6E4}">
                <adec:decorative xmlns:adec="http://schemas.microsoft.com/office/drawing/2017/decorative" val="1"/>
              </a:ext>
            </a:extLst>
          </p:cNvPr>
          <p:cNvGrpSpPr>
            <a:grpSpLocks/>
          </p:cNvGrpSpPr>
          <p:nvPr/>
        </p:nvGrpSpPr>
        <p:grpSpPr bwMode="auto">
          <a:xfrm>
            <a:off x="5867400" y="4206875"/>
            <a:ext cx="990600" cy="1781175"/>
            <a:chOff x="3696" y="2650"/>
            <a:chExt cx="624" cy="1122"/>
          </a:xfrm>
        </p:grpSpPr>
        <p:sp>
          <p:nvSpPr>
            <p:cNvPr id="31754" name="AutoShape 381"/>
            <p:cNvSpPr>
              <a:spLocks noChangeArrowheads="1"/>
            </p:cNvSpPr>
            <p:nvPr/>
          </p:nvSpPr>
          <p:spPr bwMode="auto">
            <a:xfrm>
              <a:off x="3696" y="3016"/>
              <a:ext cx="624" cy="272"/>
            </a:xfrm>
            <a:prstGeom prst="rightArrow">
              <a:avLst>
                <a:gd name="adj1" fmla="val 50000"/>
                <a:gd name="adj2" fmla="val 57353"/>
              </a:avLst>
            </a:prstGeom>
            <a:solidFill>
              <a:schemeClr val="accent1"/>
            </a:solidFill>
            <a:ln w="12700">
              <a:solidFill>
                <a:schemeClr val="tx1"/>
              </a:solidFill>
              <a:miter lim="800000"/>
              <a:headEnd type="none" w="sm" len="sm"/>
              <a:tailEnd type="none" w="sm" len="sm"/>
            </a:ln>
          </p:spPr>
          <p:txBody>
            <a:bodyPr wrap="none" anchor="ctr"/>
            <a:lstStyle/>
            <a:p>
              <a:endParaRPr lang="en-US"/>
            </a:p>
          </p:txBody>
        </p:sp>
        <p:sp>
          <p:nvSpPr>
            <p:cNvPr id="31755" name="Text Box 382"/>
            <p:cNvSpPr txBox="1">
              <a:spLocks noChangeArrowheads="1"/>
            </p:cNvSpPr>
            <p:nvPr/>
          </p:nvSpPr>
          <p:spPr bwMode="auto">
            <a:xfrm>
              <a:off x="3696" y="2650"/>
              <a:ext cx="624" cy="3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400">
                  <a:latin typeface="Arial Narrow" charset="0"/>
                </a:rPr>
                <a:t>traverse the heap</a:t>
              </a:r>
            </a:p>
          </p:txBody>
        </p:sp>
        <p:sp>
          <p:nvSpPr>
            <p:cNvPr id="31756" name="Text Box 383"/>
            <p:cNvSpPr txBox="1">
              <a:spLocks noChangeArrowheads="1"/>
            </p:cNvSpPr>
            <p:nvPr/>
          </p:nvSpPr>
          <p:spPr bwMode="auto">
            <a:xfrm>
              <a:off x="3696" y="3312"/>
              <a:ext cx="624" cy="4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400">
                  <a:latin typeface="Arial Narrow" charset="0"/>
                </a:rPr>
                <a:t>and reclaim unmarked cells</a:t>
              </a:r>
            </a:p>
          </p:txBody>
        </p:sp>
      </p:grpSp>
      <p:cxnSp>
        <p:nvCxnSpPr>
          <p:cNvPr id="7" name="Straight Connector 6">
            <a:extLst>
              <a:ext uri="{FF2B5EF4-FFF2-40B4-BE49-F238E27FC236}">
                <a16:creationId xmlns:a16="http://schemas.microsoft.com/office/drawing/2014/main" id="{020DFA16-B2EB-3948-8DF5-149A47D87E3E}"/>
              </a:ext>
              <a:ext uri="{C183D7F6-B498-43B3-948B-1728B52AA6E4}">
                <adec:decorative xmlns:adec="http://schemas.microsoft.com/office/drawing/2017/decorative" val="1"/>
              </a:ext>
            </a:extLst>
          </p:cNvPr>
          <p:cNvCxnSpPr>
            <a:cxnSpLocks/>
          </p:cNvCxnSpPr>
          <p:nvPr/>
        </p:nvCxnSpPr>
        <p:spPr bwMode="auto">
          <a:xfrm>
            <a:off x="609600" y="4496999"/>
            <a:ext cx="0" cy="603639"/>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5" name="Straight Connector 84">
            <a:extLst>
              <a:ext uri="{FF2B5EF4-FFF2-40B4-BE49-F238E27FC236}">
                <a16:creationId xmlns:a16="http://schemas.microsoft.com/office/drawing/2014/main" id="{D5BFDAF5-6D68-9242-B0BA-139D8A2EBCB4}"/>
              </a:ext>
              <a:ext uri="{C183D7F6-B498-43B3-948B-1728B52AA6E4}">
                <adec:decorative xmlns:adec="http://schemas.microsoft.com/office/drawing/2017/decorative" val="1"/>
              </a:ext>
            </a:extLst>
          </p:cNvPr>
          <p:cNvCxnSpPr>
            <a:cxnSpLocks/>
          </p:cNvCxnSpPr>
          <p:nvPr/>
        </p:nvCxnSpPr>
        <p:spPr bwMode="auto">
          <a:xfrm>
            <a:off x="3854067" y="4512730"/>
            <a:ext cx="0" cy="58790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86" name="Straight Connector 85">
            <a:extLst>
              <a:ext uri="{FF2B5EF4-FFF2-40B4-BE49-F238E27FC236}">
                <a16:creationId xmlns:a16="http://schemas.microsoft.com/office/drawing/2014/main" id="{E8B8C289-2375-2844-BBE7-1EC59BD8899C}"/>
              </a:ext>
              <a:ext uri="{C183D7F6-B498-43B3-948B-1728B52AA6E4}">
                <adec:decorative xmlns:adec="http://schemas.microsoft.com/office/drawing/2017/decorative" val="1"/>
              </a:ext>
            </a:extLst>
          </p:cNvPr>
          <p:cNvCxnSpPr>
            <a:cxnSpLocks/>
          </p:cNvCxnSpPr>
          <p:nvPr/>
        </p:nvCxnSpPr>
        <p:spPr bwMode="auto">
          <a:xfrm>
            <a:off x="7360871" y="4505788"/>
            <a:ext cx="0" cy="586115"/>
          </a:xfrm>
          <a:prstGeom prst="line">
            <a:avLst/>
          </a:prstGeom>
          <a:solidFill>
            <a:schemeClr val="accent1"/>
          </a:solidFill>
          <a:ln w="12700" cap="flat" cmpd="sng" algn="ctr">
            <a:solidFill>
              <a:schemeClr val="tx1"/>
            </a:solidFill>
            <a:prstDash val="solid"/>
            <a:round/>
            <a:headEnd type="none" w="sm" len="sm"/>
            <a:tailEnd type="none" w="sm" len="sm"/>
          </a:ln>
          <a:effec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77C69AD-E6D8-D943-98F4-1F5C2F18DD9B}" type="slidenum">
              <a:rPr lang="en-US" sz="1400">
                <a:solidFill>
                  <a:srgbClr val="FF0033"/>
                </a:solidFill>
                <a:latin typeface="Arial Narrow" charset="0"/>
              </a:rPr>
              <a:pPr/>
              <a:t>18</a:t>
            </a:fld>
            <a:endParaRPr lang="en-US" sz="1400">
              <a:solidFill>
                <a:srgbClr val="FF0033"/>
              </a:solidFill>
              <a:latin typeface="Arial Narrow" charset="0"/>
            </a:endParaRPr>
          </a:p>
        </p:txBody>
      </p:sp>
      <p:sp>
        <p:nvSpPr>
          <p:cNvPr id="3277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Mark &amp; Sweep example</a:t>
            </a:r>
          </a:p>
        </p:txBody>
      </p:sp>
      <p:sp>
        <p:nvSpPr>
          <p:cNvPr id="32771" name="Rectangle 3"/>
          <p:cNvSpPr>
            <a:spLocks noGrp="1" noChangeArrowheads="1"/>
          </p:cNvSpPr>
          <p:nvPr>
            <p:ph type="body" idx="1"/>
          </p:nvPr>
        </p:nvSpPr>
        <p:spPr>
          <a:xfrm>
            <a:off x="609600" y="1600200"/>
            <a:ext cx="3429000" cy="5181600"/>
          </a:xfrm>
          <a:ln>
            <a:solidFill>
              <a:schemeClr val="accent2"/>
            </a:solidFill>
            <a:miter lim="800000"/>
            <a:headEnd/>
            <a:tailEnd/>
          </a:ln>
        </p:spPr>
        <p:txBody>
          <a:bodyPr/>
          <a:lstStyle/>
          <a:p>
            <a:pPr>
              <a:lnSpc>
                <a:spcPct val="90000"/>
              </a:lnSpc>
            </a:pPr>
            <a:r>
              <a:rPr lang="en-US" sz="1600">
                <a:latin typeface="Courier New" charset="0"/>
                <a:ea typeface="ＭＳ Ｐゴシック" charset="0"/>
                <a:cs typeface="ＭＳ Ｐゴシック" charset="0"/>
              </a:rPr>
              <a:t>String str1= "foo";</a:t>
            </a:r>
          </a:p>
          <a:p>
            <a:pPr>
              <a:lnSpc>
                <a:spcPct val="90000"/>
              </a:lnSpc>
            </a:pPr>
            <a:r>
              <a:rPr lang="en-US" sz="1600">
                <a:latin typeface="Courier New" charset="0"/>
                <a:ea typeface="ＭＳ Ｐゴシック" charset="0"/>
                <a:cs typeface="ＭＳ Ｐゴシック" charset="0"/>
              </a:rPr>
              <a:t>String str2= "bar";</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1 */</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str1 = str2;</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2 */</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if (str1.equals(str2)) {</a:t>
            </a:r>
          </a:p>
          <a:p>
            <a:pPr>
              <a:lnSpc>
                <a:spcPct val="90000"/>
              </a:lnSpc>
            </a:pPr>
            <a:r>
              <a:rPr lang="en-US" sz="1600">
                <a:latin typeface="Courier New" charset="0"/>
                <a:ea typeface="ＭＳ Ｐゴシック" charset="0"/>
                <a:cs typeface="ＭＳ Ｐゴシック" charset="0"/>
              </a:rPr>
              <a:t>  String temp = "biz";</a:t>
            </a:r>
          </a:p>
          <a:p>
            <a:pPr>
              <a:lnSpc>
                <a:spcPct val="90000"/>
              </a:lnSpc>
            </a:pPr>
            <a:r>
              <a:rPr lang="en-US" sz="1600">
                <a:latin typeface="Courier New" charset="0"/>
                <a:ea typeface="ＭＳ Ｐゴシック" charset="0"/>
                <a:cs typeface="ＭＳ Ｐゴシック" charset="0"/>
              </a:rPr>
              <a:t>  str2 = temp;</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 CHECKPOINT 3 */</a:t>
            </a:r>
          </a:p>
          <a:p>
            <a:pPr>
              <a:lnSpc>
                <a:spcPct val="90000"/>
              </a:lnSpc>
            </a:pPr>
            <a:r>
              <a:rPr lang="en-US" sz="1600">
                <a:latin typeface="Courier New" charset="0"/>
                <a:ea typeface="ＭＳ Ｐゴシック" charset="0"/>
                <a:cs typeface="ＭＳ Ｐゴシック" charset="0"/>
              </a:rPr>
              <a:t>}</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String str3 = "baz";</a:t>
            </a:r>
          </a:p>
          <a:p>
            <a:pPr>
              <a:lnSpc>
                <a:spcPct val="90000"/>
              </a:lnSpc>
            </a:pPr>
            <a:endParaRPr lang="en-US" sz="1600">
              <a:latin typeface="Courier New" charset="0"/>
              <a:ea typeface="ＭＳ Ｐゴシック" charset="0"/>
              <a:cs typeface="ＭＳ Ｐゴシック" charset="0"/>
            </a:endParaRPr>
          </a:p>
          <a:p>
            <a:pPr>
              <a:lnSpc>
                <a:spcPct val="90000"/>
              </a:lnSpc>
            </a:pPr>
            <a:r>
              <a:rPr lang="en-US" sz="1600">
                <a:latin typeface="Courier New" charset="0"/>
                <a:ea typeface="ＭＳ Ｐゴシック" charset="0"/>
                <a:cs typeface="ＭＳ Ｐゴシック" charset="0"/>
              </a:rPr>
              <a:t>/* CHECKPOINT 4 */</a:t>
            </a:r>
          </a:p>
        </p:txBody>
      </p:sp>
      <p:sp>
        <p:nvSpPr>
          <p:cNvPr id="32772" name="Rectangle 4">
            <a:extLst>
              <a:ext uri="{C183D7F6-B498-43B3-948B-1728B52AA6E4}">
                <adec:decorative xmlns:adec="http://schemas.microsoft.com/office/drawing/2017/decorative" val="1"/>
              </a:ext>
            </a:extLst>
          </p:cNvPr>
          <p:cNvSpPr>
            <a:spLocks noChangeArrowheads="1"/>
          </p:cNvSpPr>
          <p:nvPr/>
        </p:nvSpPr>
        <p:spPr bwMode="auto">
          <a:xfrm>
            <a:off x="3614738" y="3076575"/>
            <a:ext cx="9601200" cy="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a:spAutoFit/>
          </a:bodyPr>
          <a:lstStyle/>
          <a:p>
            <a:endParaRPr lang="en-US"/>
          </a:p>
        </p:txBody>
      </p:sp>
      <p:grpSp>
        <p:nvGrpSpPr>
          <p:cNvPr id="32773" name="Group 57" descr="Daigram of memory using a mark and se=weep approach. The stack is empty and the free list in the heap is full."/>
          <p:cNvGrpSpPr>
            <a:grpSpLocks/>
          </p:cNvGrpSpPr>
          <p:nvPr/>
        </p:nvGrpSpPr>
        <p:grpSpPr bwMode="auto">
          <a:xfrm>
            <a:off x="4343400" y="2909888"/>
            <a:ext cx="4421188" cy="1716087"/>
            <a:chOff x="2736" y="1833"/>
            <a:chExt cx="2785" cy="1081"/>
          </a:xfrm>
        </p:grpSpPr>
        <p:sp>
          <p:nvSpPr>
            <p:cNvPr id="32774" name="AutoShape 6"/>
            <p:cNvSpPr>
              <a:spLocks noChangeAspect="1" noChangeArrowheads="1" noTextEdit="1"/>
            </p:cNvSpPr>
            <p:nvPr/>
          </p:nvSpPr>
          <p:spPr bwMode="auto">
            <a:xfrm>
              <a:off x="2736" y="1833"/>
              <a:ext cx="2785" cy="107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775" name="Rectangle 8"/>
            <p:cNvSpPr>
              <a:spLocks noChangeArrowheads="1"/>
            </p:cNvSpPr>
            <p:nvPr/>
          </p:nvSpPr>
          <p:spPr bwMode="auto">
            <a:xfrm>
              <a:off x="2736" y="1838"/>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76" name="Rectangle 9"/>
            <p:cNvSpPr>
              <a:spLocks noChangeArrowheads="1"/>
            </p:cNvSpPr>
            <p:nvPr/>
          </p:nvSpPr>
          <p:spPr bwMode="auto">
            <a:xfrm>
              <a:off x="4099" y="1841"/>
              <a:ext cx="1298" cy="819"/>
            </a:xfrm>
            <a:prstGeom prst="rect">
              <a:avLst/>
            </a:prstGeom>
            <a:solidFill>
              <a:srgbClr val="FFFFFF"/>
            </a:solidFill>
            <a:ln w="12700">
              <a:solidFill>
                <a:srgbClr val="000000"/>
              </a:solidFill>
              <a:miter lim="800000"/>
              <a:headEnd/>
              <a:tailEnd/>
            </a:ln>
          </p:spPr>
          <p:txBody>
            <a:bodyPr/>
            <a:lstStyle/>
            <a:p>
              <a:endParaRPr lang="en-US"/>
            </a:p>
          </p:txBody>
        </p:sp>
        <p:sp>
          <p:nvSpPr>
            <p:cNvPr id="32777" name="Line 10"/>
            <p:cNvSpPr>
              <a:spLocks noChangeShapeType="1"/>
            </p:cNvSpPr>
            <p:nvPr/>
          </p:nvSpPr>
          <p:spPr bwMode="auto">
            <a:xfrm>
              <a:off x="4099" y="2100"/>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78" name="Line 11"/>
            <p:cNvSpPr>
              <a:spLocks noChangeShapeType="1"/>
            </p:cNvSpPr>
            <p:nvPr/>
          </p:nvSpPr>
          <p:spPr bwMode="auto">
            <a:xfrm>
              <a:off x="4099" y="2284"/>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79" name="Line 12"/>
            <p:cNvSpPr>
              <a:spLocks noChangeShapeType="1"/>
            </p:cNvSpPr>
            <p:nvPr/>
          </p:nvSpPr>
          <p:spPr bwMode="auto">
            <a:xfrm>
              <a:off x="4099" y="2468"/>
              <a:ext cx="1297" cy="1"/>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80" name="Line 13"/>
            <p:cNvSpPr>
              <a:spLocks noChangeShapeType="1"/>
            </p:cNvSpPr>
            <p:nvPr/>
          </p:nvSpPr>
          <p:spPr bwMode="auto">
            <a:xfrm>
              <a:off x="5209" y="1841"/>
              <a:ext cx="1" cy="817"/>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81" name="Rectangle 14"/>
            <p:cNvSpPr>
              <a:spLocks noChangeArrowheads="1"/>
            </p:cNvSpPr>
            <p:nvPr/>
          </p:nvSpPr>
          <p:spPr bwMode="auto">
            <a:xfrm>
              <a:off x="4231" y="1892"/>
              <a:ext cx="875" cy="15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782" name="Rectangle 15"/>
            <p:cNvSpPr>
              <a:spLocks noChangeArrowheads="1"/>
            </p:cNvSpPr>
            <p:nvPr/>
          </p:nvSpPr>
          <p:spPr bwMode="auto">
            <a:xfrm>
              <a:off x="4240" y="1906"/>
              <a:ext cx="768"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HEAD OF FREE</a:t>
              </a:r>
              <a:endParaRPr lang="en-US"/>
            </a:p>
          </p:txBody>
        </p:sp>
        <p:sp>
          <p:nvSpPr>
            <p:cNvPr id="32783" name="Rectangle 16"/>
            <p:cNvSpPr>
              <a:spLocks noChangeArrowheads="1"/>
            </p:cNvSpPr>
            <p:nvPr/>
          </p:nvSpPr>
          <p:spPr bwMode="auto">
            <a:xfrm>
              <a:off x="4960" y="1906"/>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84" name="Rectangle 17"/>
            <p:cNvSpPr>
              <a:spLocks noChangeArrowheads="1"/>
            </p:cNvSpPr>
            <p:nvPr/>
          </p:nvSpPr>
          <p:spPr bwMode="auto">
            <a:xfrm>
              <a:off x="4592" y="2710"/>
              <a:ext cx="411" cy="20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785" name="Rectangle 18"/>
            <p:cNvSpPr>
              <a:spLocks noChangeArrowheads="1"/>
            </p:cNvSpPr>
            <p:nvPr/>
          </p:nvSpPr>
          <p:spPr bwMode="auto">
            <a:xfrm>
              <a:off x="4653" y="2745"/>
              <a:ext cx="282"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HEAP</a:t>
              </a:r>
              <a:endParaRPr lang="en-US"/>
            </a:p>
          </p:txBody>
        </p:sp>
        <p:sp>
          <p:nvSpPr>
            <p:cNvPr id="32786" name="Rectangle 19"/>
            <p:cNvSpPr>
              <a:spLocks noChangeArrowheads="1"/>
            </p:cNvSpPr>
            <p:nvPr/>
          </p:nvSpPr>
          <p:spPr bwMode="auto">
            <a:xfrm>
              <a:off x="4922" y="2745"/>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87" name="Rectangle 20"/>
            <p:cNvSpPr>
              <a:spLocks noChangeArrowheads="1"/>
            </p:cNvSpPr>
            <p:nvPr/>
          </p:nvSpPr>
          <p:spPr bwMode="auto">
            <a:xfrm>
              <a:off x="3202" y="2710"/>
              <a:ext cx="515" cy="204"/>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788" name="Rectangle 21"/>
            <p:cNvSpPr>
              <a:spLocks noChangeArrowheads="1"/>
            </p:cNvSpPr>
            <p:nvPr/>
          </p:nvSpPr>
          <p:spPr bwMode="auto">
            <a:xfrm>
              <a:off x="3264" y="2745"/>
              <a:ext cx="346"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32789" name="Rectangle 22"/>
            <p:cNvSpPr>
              <a:spLocks noChangeArrowheads="1"/>
            </p:cNvSpPr>
            <p:nvPr/>
          </p:nvSpPr>
          <p:spPr bwMode="auto">
            <a:xfrm>
              <a:off x="3602" y="2745"/>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90" name="Line 23"/>
            <p:cNvSpPr>
              <a:spLocks noChangeShapeType="1"/>
            </p:cNvSpPr>
            <p:nvPr/>
          </p:nvSpPr>
          <p:spPr bwMode="auto">
            <a:xfrm>
              <a:off x="3254" y="1943"/>
              <a:ext cx="1" cy="716"/>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91" name="Line 24"/>
            <p:cNvSpPr>
              <a:spLocks noChangeShapeType="1"/>
            </p:cNvSpPr>
            <p:nvPr/>
          </p:nvSpPr>
          <p:spPr bwMode="auto">
            <a:xfrm flipH="1">
              <a:off x="3664" y="1943"/>
              <a:ext cx="1" cy="716"/>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792" name="Line 25"/>
            <p:cNvSpPr>
              <a:spLocks noChangeShapeType="1"/>
            </p:cNvSpPr>
            <p:nvPr/>
          </p:nvSpPr>
          <p:spPr bwMode="auto">
            <a:xfrm>
              <a:off x="3253" y="2250"/>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grpSp>
          <p:nvGrpSpPr>
            <p:cNvPr id="32793" name="Group 28"/>
            <p:cNvGrpSpPr>
              <a:grpSpLocks/>
            </p:cNvGrpSpPr>
            <p:nvPr/>
          </p:nvGrpSpPr>
          <p:grpSpPr bwMode="auto">
            <a:xfrm>
              <a:off x="2995" y="2217"/>
              <a:ext cx="258" cy="67"/>
              <a:chOff x="2995" y="2217"/>
              <a:chExt cx="258" cy="67"/>
            </a:xfrm>
          </p:grpSpPr>
          <p:sp>
            <p:nvSpPr>
              <p:cNvPr id="32812" name="Line 26"/>
              <p:cNvSpPr>
                <a:spLocks noChangeShapeType="1"/>
              </p:cNvSpPr>
              <p:nvPr/>
            </p:nvSpPr>
            <p:spPr bwMode="auto">
              <a:xfrm>
                <a:off x="2995" y="2250"/>
                <a:ext cx="193"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813" name="Freeform 27"/>
              <p:cNvSpPr>
                <a:spLocks/>
              </p:cNvSpPr>
              <p:nvPr/>
            </p:nvSpPr>
            <p:spPr bwMode="auto">
              <a:xfrm>
                <a:off x="3186" y="2217"/>
                <a:ext cx="67" cy="67"/>
              </a:xfrm>
              <a:custGeom>
                <a:avLst/>
                <a:gdLst>
                  <a:gd name="T0" fmla="*/ 0 w 67"/>
                  <a:gd name="T1" fmla="*/ 67 h 67"/>
                  <a:gd name="T2" fmla="*/ 67 w 67"/>
                  <a:gd name="T3" fmla="*/ 33 h 67"/>
                  <a:gd name="T4" fmla="*/ 0 w 67"/>
                  <a:gd name="T5" fmla="*/ 0 h 67"/>
                  <a:gd name="T6" fmla="*/ 0 w 67"/>
                  <a:gd name="T7" fmla="*/ 67 h 67"/>
                  <a:gd name="T8" fmla="*/ 0 60000 65536"/>
                  <a:gd name="T9" fmla="*/ 0 60000 65536"/>
                  <a:gd name="T10" fmla="*/ 0 60000 65536"/>
                  <a:gd name="T11" fmla="*/ 0 60000 65536"/>
                  <a:gd name="T12" fmla="*/ 0 w 67"/>
                  <a:gd name="T13" fmla="*/ 0 h 67"/>
                  <a:gd name="T14" fmla="*/ 67 w 67"/>
                  <a:gd name="T15" fmla="*/ 67 h 67"/>
                </a:gdLst>
                <a:ahLst/>
                <a:cxnLst>
                  <a:cxn ang="T8">
                    <a:pos x="T0" y="T1"/>
                  </a:cxn>
                  <a:cxn ang="T9">
                    <a:pos x="T2" y="T3"/>
                  </a:cxn>
                  <a:cxn ang="T10">
                    <a:pos x="T4" y="T5"/>
                  </a:cxn>
                  <a:cxn ang="T11">
                    <a:pos x="T6" y="T7"/>
                  </a:cxn>
                </a:cxnLst>
                <a:rect l="T12" t="T13" r="T14" b="T15"/>
                <a:pathLst>
                  <a:path w="67" h="67">
                    <a:moveTo>
                      <a:pt x="0" y="67"/>
                    </a:moveTo>
                    <a:lnTo>
                      <a:pt x="67" y="33"/>
                    </a:lnTo>
                    <a:lnTo>
                      <a:pt x="0" y="0"/>
                    </a:lnTo>
                    <a:lnTo>
                      <a:pt x="0" y="67"/>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32794" name="Rectangle 29"/>
            <p:cNvSpPr>
              <a:spLocks noChangeArrowheads="1"/>
            </p:cNvSpPr>
            <p:nvPr/>
          </p:nvSpPr>
          <p:spPr bwMode="auto">
            <a:xfrm>
              <a:off x="2739" y="2148"/>
              <a:ext cx="257" cy="255"/>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795" name="Rectangle 30"/>
            <p:cNvSpPr>
              <a:spLocks noChangeArrowheads="1"/>
            </p:cNvSpPr>
            <p:nvPr/>
          </p:nvSpPr>
          <p:spPr bwMode="auto">
            <a:xfrm>
              <a:off x="2739" y="2153"/>
              <a:ext cx="243"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stack</a:t>
              </a:r>
              <a:endParaRPr lang="en-US"/>
            </a:p>
          </p:txBody>
        </p:sp>
        <p:sp>
          <p:nvSpPr>
            <p:cNvPr id="32796" name="Rectangle 31"/>
            <p:cNvSpPr>
              <a:spLocks noChangeArrowheads="1"/>
            </p:cNvSpPr>
            <p:nvPr/>
          </p:nvSpPr>
          <p:spPr bwMode="auto">
            <a:xfrm>
              <a:off x="2950" y="2153"/>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97" name="Rectangle 32"/>
            <p:cNvSpPr>
              <a:spLocks noChangeArrowheads="1"/>
            </p:cNvSpPr>
            <p:nvPr/>
          </p:nvSpPr>
          <p:spPr bwMode="auto">
            <a:xfrm>
              <a:off x="2739" y="2272"/>
              <a:ext cx="122"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ptr</a:t>
              </a:r>
              <a:endParaRPr lang="en-US"/>
            </a:p>
          </p:txBody>
        </p:sp>
        <p:sp>
          <p:nvSpPr>
            <p:cNvPr id="32798" name="Rectangle 33"/>
            <p:cNvSpPr>
              <a:spLocks noChangeArrowheads="1"/>
            </p:cNvSpPr>
            <p:nvPr/>
          </p:nvSpPr>
          <p:spPr bwMode="auto">
            <a:xfrm>
              <a:off x="2853" y="2272"/>
              <a:ext cx="29"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Times" charset="0"/>
                </a:rPr>
                <a:t> </a:t>
              </a:r>
              <a:endParaRPr lang="en-US"/>
            </a:p>
          </p:txBody>
        </p:sp>
        <p:sp>
          <p:nvSpPr>
            <p:cNvPr id="32799" name="Line 34"/>
            <p:cNvSpPr>
              <a:spLocks noChangeShapeType="1"/>
            </p:cNvSpPr>
            <p:nvPr/>
          </p:nvSpPr>
          <p:spPr bwMode="auto">
            <a:xfrm>
              <a:off x="3253" y="2403"/>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800" name="Line 35"/>
            <p:cNvSpPr>
              <a:spLocks noChangeShapeType="1"/>
            </p:cNvSpPr>
            <p:nvPr/>
          </p:nvSpPr>
          <p:spPr bwMode="auto">
            <a:xfrm>
              <a:off x="3253" y="2556"/>
              <a:ext cx="411"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801" name="Rectangle 36"/>
            <p:cNvSpPr>
              <a:spLocks noChangeArrowheads="1"/>
            </p:cNvSpPr>
            <p:nvPr/>
          </p:nvSpPr>
          <p:spPr bwMode="auto">
            <a:xfrm>
              <a:off x="3357" y="2454"/>
              <a:ext cx="205" cy="10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802" name="Rectangle 37"/>
            <p:cNvSpPr>
              <a:spLocks noChangeArrowheads="1"/>
            </p:cNvSpPr>
            <p:nvPr/>
          </p:nvSpPr>
          <p:spPr bwMode="auto">
            <a:xfrm>
              <a:off x="3357" y="2461"/>
              <a:ext cx="24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32803" name="Rectangle 43"/>
            <p:cNvSpPr>
              <a:spLocks noChangeArrowheads="1"/>
            </p:cNvSpPr>
            <p:nvPr/>
          </p:nvSpPr>
          <p:spPr bwMode="auto">
            <a:xfrm>
              <a:off x="3871" y="2684"/>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a:t>
              </a:r>
              <a:endParaRPr lang="en-US"/>
            </a:p>
          </p:txBody>
        </p:sp>
        <p:sp>
          <p:nvSpPr>
            <p:cNvPr id="32804" name="Rectangle 44"/>
            <p:cNvSpPr>
              <a:spLocks noChangeArrowheads="1"/>
            </p:cNvSpPr>
            <p:nvPr/>
          </p:nvSpPr>
          <p:spPr bwMode="auto">
            <a:xfrm>
              <a:off x="3357" y="2301"/>
              <a:ext cx="205" cy="102"/>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2805" name="Rectangle 45"/>
            <p:cNvSpPr>
              <a:spLocks noChangeArrowheads="1"/>
            </p:cNvSpPr>
            <p:nvPr/>
          </p:nvSpPr>
          <p:spPr bwMode="auto">
            <a:xfrm>
              <a:off x="3357" y="2308"/>
              <a:ext cx="24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 </a:t>
              </a:r>
              <a:endParaRPr lang="en-US"/>
            </a:p>
          </p:txBody>
        </p:sp>
        <p:sp>
          <p:nvSpPr>
            <p:cNvPr id="32806" name="Rectangle 51"/>
            <p:cNvSpPr>
              <a:spLocks noChangeArrowheads="1"/>
            </p:cNvSpPr>
            <p:nvPr/>
          </p:nvSpPr>
          <p:spPr bwMode="auto">
            <a:xfrm>
              <a:off x="3871" y="2531"/>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Times" charset="0"/>
                </a:rPr>
                <a:t> </a:t>
              </a:r>
              <a:endParaRPr lang="en-US"/>
            </a:p>
          </p:txBody>
        </p:sp>
        <p:sp>
          <p:nvSpPr>
            <p:cNvPr id="32807" name="Freeform 52"/>
            <p:cNvSpPr>
              <a:spLocks/>
            </p:cNvSpPr>
            <p:nvPr/>
          </p:nvSpPr>
          <p:spPr bwMode="auto">
            <a:xfrm>
              <a:off x="5379" y="1944"/>
              <a:ext cx="104" cy="168"/>
            </a:xfrm>
            <a:custGeom>
              <a:avLst/>
              <a:gdLst>
                <a:gd name="T0" fmla="*/ 61 w 104"/>
                <a:gd name="T1" fmla="*/ 131 h 168"/>
                <a:gd name="T2" fmla="*/ 66 w 104"/>
                <a:gd name="T3" fmla="*/ 116 h 168"/>
                <a:gd name="T4" fmla="*/ 67 w 104"/>
                <a:gd name="T5" fmla="*/ 101 h 168"/>
                <a:gd name="T6" fmla="*/ 66 w 104"/>
                <a:gd name="T7" fmla="*/ 86 h 168"/>
                <a:gd name="T8" fmla="*/ 62 w 104"/>
                <a:gd name="T9" fmla="*/ 73 h 168"/>
                <a:gd name="T10" fmla="*/ 56 w 104"/>
                <a:gd name="T11" fmla="*/ 60 h 168"/>
                <a:gd name="T12" fmla="*/ 48 w 104"/>
                <a:gd name="T13" fmla="*/ 48 h 168"/>
                <a:gd name="T14" fmla="*/ 38 w 104"/>
                <a:gd name="T15" fmla="*/ 39 h 168"/>
                <a:gd name="T16" fmla="*/ 27 w 104"/>
                <a:gd name="T17" fmla="*/ 31 h 168"/>
                <a:gd name="T18" fmla="*/ 14 w 104"/>
                <a:gd name="T19" fmla="*/ 25 h 168"/>
                <a:gd name="T20" fmla="*/ 0 w 104"/>
                <a:gd name="T21" fmla="*/ 21 h 168"/>
                <a:gd name="T22" fmla="*/ 4 w 104"/>
                <a:gd name="T23" fmla="*/ 0 h 168"/>
                <a:gd name="T24" fmla="*/ 22 w 104"/>
                <a:gd name="T25" fmla="*/ 5 h 168"/>
                <a:gd name="T26" fmla="*/ 38 w 104"/>
                <a:gd name="T27" fmla="*/ 14 h 168"/>
                <a:gd name="T28" fmla="*/ 51 w 104"/>
                <a:gd name="T29" fmla="*/ 24 h 168"/>
                <a:gd name="T30" fmla="*/ 64 w 104"/>
                <a:gd name="T31" fmla="*/ 36 h 168"/>
                <a:gd name="T32" fmla="*/ 74 w 104"/>
                <a:gd name="T33" fmla="*/ 50 h 168"/>
                <a:gd name="T34" fmla="*/ 81 w 104"/>
                <a:gd name="T35" fmla="*/ 66 h 168"/>
                <a:gd name="T36" fmla="*/ 85 w 104"/>
                <a:gd name="T37" fmla="*/ 83 h 168"/>
                <a:gd name="T38" fmla="*/ 87 w 104"/>
                <a:gd name="T39" fmla="*/ 101 h 168"/>
                <a:gd name="T40" fmla="*/ 85 w 104"/>
                <a:gd name="T41" fmla="*/ 120 h 168"/>
                <a:gd name="T42" fmla="*/ 83 w 104"/>
                <a:gd name="T43" fmla="*/ 129 h 168"/>
                <a:gd name="T44" fmla="*/ 80 w 104"/>
                <a:gd name="T45" fmla="*/ 138 h 168"/>
                <a:gd name="T46" fmla="*/ 104 w 104"/>
                <a:gd name="T47" fmla="*/ 148 h 168"/>
                <a:gd name="T48" fmla="*/ 58 w 104"/>
                <a:gd name="T49" fmla="*/ 168 h 168"/>
                <a:gd name="T50" fmla="*/ 37 w 104"/>
                <a:gd name="T51" fmla="*/ 122 h 168"/>
                <a:gd name="T52" fmla="*/ 61 w 104"/>
                <a:gd name="T53" fmla="*/ 131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1"/>
                  </a:lnTo>
                  <a:lnTo>
                    <a:pt x="66" y="86"/>
                  </a:lnTo>
                  <a:lnTo>
                    <a:pt x="62" y="73"/>
                  </a:lnTo>
                  <a:lnTo>
                    <a:pt x="56" y="60"/>
                  </a:lnTo>
                  <a:lnTo>
                    <a:pt x="48" y="48"/>
                  </a:lnTo>
                  <a:lnTo>
                    <a:pt x="38" y="39"/>
                  </a:lnTo>
                  <a:lnTo>
                    <a:pt x="27" y="31"/>
                  </a:lnTo>
                  <a:lnTo>
                    <a:pt x="14" y="25"/>
                  </a:lnTo>
                  <a:lnTo>
                    <a:pt x="0" y="21"/>
                  </a:lnTo>
                  <a:lnTo>
                    <a:pt x="4" y="0"/>
                  </a:lnTo>
                  <a:lnTo>
                    <a:pt x="22" y="5"/>
                  </a:lnTo>
                  <a:lnTo>
                    <a:pt x="38" y="14"/>
                  </a:lnTo>
                  <a:lnTo>
                    <a:pt x="51" y="24"/>
                  </a:lnTo>
                  <a:lnTo>
                    <a:pt x="64" y="36"/>
                  </a:lnTo>
                  <a:lnTo>
                    <a:pt x="74" y="50"/>
                  </a:lnTo>
                  <a:lnTo>
                    <a:pt x="81" y="66"/>
                  </a:lnTo>
                  <a:lnTo>
                    <a:pt x="85" y="83"/>
                  </a:lnTo>
                  <a:lnTo>
                    <a:pt x="87" y="101"/>
                  </a:lnTo>
                  <a:lnTo>
                    <a:pt x="85" y="120"/>
                  </a:lnTo>
                  <a:lnTo>
                    <a:pt x="83" y="129"/>
                  </a:lnTo>
                  <a:lnTo>
                    <a:pt x="80" y="138"/>
                  </a:lnTo>
                  <a:lnTo>
                    <a:pt x="104" y="148"/>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32808" name="Freeform 53"/>
            <p:cNvSpPr>
              <a:spLocks/>
            </p:cNvSpPr>
            <p:nvPr/>
          </p:nvSpPr>
          <p:spPr bwMode="auto">
            <a:xfrm>
              <a:off x="5379" y="2149"/>
              <a:ext cx="104" cy="167"/>
            </a:xfrm>
            <a:custGeom>
              <a:avLst/>
              <a:gdLst>
                <a:gd name="T0" fmla="*/ 61 w 104"/>
                <a:gd name="T1" fmla="*/ 131 h 167"/>
                <a:gd name="T2" fmla="*/ 66 w 104"/>
                <a:gd name="T3" fmla="*/ 115 h 167"/>
                <a:gd name="T4" fmla="*/ 67 w 104"/>
                <a:gd name="T5" fmla="*/ 100 h 167"/>
                <a:gd name="T6" fmla="*/ 66 w 104"/>
                <a:gd name="T7" fmla="*/ 86 h 167"/>
                <a:gd name="T8" fmla="*/ 62 w 104"/>
                <a:gd name="T9" fmla="*/ 72 h 167"/>
                <a:gd name="T10" fmla="*/ 56 w 104"/>
                <a:gd name="T11" fmla="*/ 59 h 167"/>
                <a:gd name="T12" fmla="*/ 48 w 104"/>
                <a:gd name="T13" fmla="*/ 48 h 167"/>
                <a:gd name="T14" fmla="*/ 38 w 104"/>
                <a:gd name="T15" fmla="*/ 39 h 167"/>
                <a:gd name="T16" fmla="*/ 27 w 104"/>
                <a:gd name="T17" fmla="*/ 30 h 167"/>
                <a:gd name="T18" fmla="*/ 14 w 104"/>
                <a:gd name="T19" fmla="*/ 24 h 167"/>
                <a:gd name="T20" fmla="*/ 0 w 104"/>
                <a:gd name="T21" fmla="*/ 20 h 167"/>
                <a:gd name="T22" fmla="*/ 4 w 104"/>
                <a:gd name="T23" fmla="*/ 0 h 167"/>
                <a:gd name="T24" fmla="*/ 22 w 104"/>
                <a:gd name="T25" fmla="*/ 5 h 167"/>
                <a:gd name="T26" fmla="*/ 38 w 104"/>
                <a:gd name="T27" fmla="*/ 13 h 167"/>
                <a:gd name="T28" fmla="*/ 51 w 104"/>
                <a:gd name="T29" fmla="*/ 23 h 167"/>
                <a:gd name="T30" fmla="*/ 64 w 104"/>
                <a:gd name="T31" fmla="*/ 35 h 167"/>
                <a:gd name="T32" fmla="*/ 74 w 104"/>
                <a:gd name="T33" fmla="*/ 50 h 167"/>
                <a:gd name="T34" fmla="*/ 81 w 104"/>
                <a:gd name="T35" fmla="*/ 65 h 167"/>
                <a:gd name="T36" fmla="*/ 85 w 104"/>
                <a:gd name="T37" fmla="*/ 82 h 167"/>
                <a:gd name="T38" fmla="*/ 87 w 104"/>
                <a:gd name="T39" fmla="*/ 100 h 167"/>
                <a:gd name="T40" fmla="*/ 85 w 104"/>
                <a:gd name="T41" fmla="*/ 119 h 167"/>
                <a:gd name="T42" fmla="*/ 83 w 104"/>
                <a:gd name="T43" fmla="*/ 128 h 167"/>
                <a:gd name="T44" fmla="*/ 80 w 104"/>
                <a:gd name="T45" fmla="*/ 138 h 167"/>
                <a:gd name="T46" fmla="*/ 104 w 104"/>
                <a:gd name="T47" fmla="*/ 147 h 167"/>
                <a:gd name="T48" fmla="*/ 58 w 104"/>
                <a:gd name="T49" fmla="*/ 167 h 167"/>
                <a:gd name="T50" fmla="*/ 37 w 104"/>
                <a:gd name="T51" fmla="*/ 121 h 167"/>
                <a:gd name="T52" fmla="*/ 61 w 104"/>
                <a:gd name="T53" fmla="*/ 131 h 16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7"/>
                <a:gd name="T83" fmla="*/ 104 w 104"/>
                <a:gd name="T84" fmla="*/ 167 h 16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7">
                  <a:moveTo>
                    <a:pt x="61" y="131"/>
                  </a:moveTo>
                  <a:lnTo>
                    <a:pt x="66" y="115"/>
                  </a:lnTo>
                  <a:lnTo>
                    <a:pt x="67" y="100"/>
                  </a:lnTo>
                  <a:lnTo>
                    <a:pt x="66" y="86"/>
                  </a:lnTo>
                  <a:lnTo>
                    <a:pt x="62" y="72"/>
                  </a:lnTo>
                  <a:lnTo>
                    <a:pt x="56" y="59"/>
                  </a:lnTo>
                  <a:lnTo>
                    <a:pt x="48" y="48"/>
                  </a:lnTo>
                  <a:lnTo>
                    <a:pt x="38" y="39"/>
                  </a:lnTo>
                  <a:lnTo>
                    <a:pt x="27" y="30"/>
                  </a:lnTo>
                  <a:lnTo>
                    <a:pt x="14" y="24"/>
                  </a:lnTo>
                  <a:lnTo>
                    <a:pt x="0" y="20"/>
                  </a:lnTo>
                  <a:lnTo>
                    <a:pt x="4" y="0"/>
                  </a:lnTo>
                  <a:lnTo>
                    <a:pt x="22" y="5"/>
                  </a:lnTo>
                  <a:lnTo>
                    <a:pt x="38" y="13"/>
                  </a:lnTo>
                  <a:lnTo>
                    <a:pt x="51" y="23"/>
                  </a:lnTo>
                  <a:lnTo>
                    <a:pt x="64" y="35"/>
                  </a:lnTo>
                  <a:lnTo>
                    <a:pt x="74" y="50"/>
                  </a:lnTo>
                  <a:lnTo>
                    <a:pt x="81" y="65"/>
                  </a:lnTo>
                  <a:lnTo>
                    <a:pt x="85" y="82"/>
                  </a:lnTo>
                  <a:lnTo>
                    <a:pt x="87" y="100"/>
                  </a:lnTo>
                  <a:lnTo>
                    <a:pt x="85" y="119"/>
                  </a:lnTo>
                  <a:lnTo>
                    <a:pt x="83" y="128"/>
                  </a:lnTo>
                  <a:lnTo>
                    <a:pt x="80" y="138"/>
                  </a:lnTo>
                  <a:lnTo>
                    <a:pt x="104" y="147"/>
                  </a:lnTo>
                  <a:lnTo>
                    <a:pt x="58" y="167"/>
                  </a:lnTo>
                  <a:lnTo>
                    <a:pt x="37" y="121"/>
                  </a:lnTo>
                  <a:lnTo>
                    <a:pt x="61" y="131"/>
                  </a:lnTo>
                  <a:close/>
                </a:path>
              </a:pathLst>
            </a:custGeom>
            <a:solidFill>
              <a:srgbClr val="FFFFFF"/>
            </a:solidFill>
            <a:ln w="9525">
              <a:solidFill>
                <a:srgbClr val="000000"/>
              </a:solidFill>
              <a:round/>
              <a:headEnd/>
              <a:tailEnd/>
            </a:ln>
          </p:spPr>
          <p:txBody>
            <a:bodyPr/>
            <a:lstStyle/>
            <a:p>
              <a:endParaRPr lang="en-US"/>
            </a:p>
          </p:txBody>
        </p:sp>
        <p:sp>
          <p:nvSpPr>
            <p:cNvPr id="32809" name="Freeform 54"/>
            <p:cNvSpPr>
              <a:spLocks/>
            </p:cNvSpPr>
            <p:nvPr/>
          </p:nvSpPr>
          <p:spPr bwMode="auto">
            <a:xfrm>
              <a:off x="5379" y="2353"/>
              <a:ext cx="104" cy="168"/>
            </a:xfrm>
            <a:custGeom>
              <a:avLst/>
              <a:gdLst>
                <a:gd name="T0" fmla="*/ 61 w 104"/>
                <a:gd name="T1" fmla="*/ 131 h 168"/>
                <a:gd name="T2" fmla="*/ 66 w 104"/>
                <a:gd name="T3" fmla="*/ 116 h 168"/>
                <a:gd name="T4" fmla="*/ 67 w 104"/>
                <a:gd name="T5" fmla="*/ 100 h 168"/>
                <a:gd name="T6" fmla="*/ 66 w 104"/>
                <a:gd name="T7" fmla="*/ 86 h 168"/>
                <a:gd name="T8" fmla="*/ 62 w 104"/>
                <a:gd name="T9" fmla="*/ 73 h 168"/>
                <a:gd name="T10" fmla="*/ 56 w 104"/>
                <a:gd name="T11" fmla="*/ 59 h 168"/>
                <a:gd name="T12" fmla="*/ 48 w 104"/>
                <a:gd name="T13" fmla="*/ 48 h 168"/>
                <a:gd name="T14" fmla="*/ 38 w 104"/>
                <a:gd name="T15" fmla="*/ 39 h 168"/>
                <a:gd name="T16" fmla="*/ 27 w 104"/>
                <a:gd name="T17" fmla="*/ 31 h 168"/>
                <a:gd name="T18" fmla="*/ 14 w 104"/>
                <a:gd name="T19" fmla="*/ 25 h 168"/>
                <a:gd name="T20" fmla="*/ 0 w 104"/>
                <a:gd name="T21" fmla="*/ 21 h 168"/>
                <a:gd name="T22" fmla="*/ 4 w 104"/>
                <a:gd name="T23" fmla="*/ 0 h 168"/>
                <a:gd name="T24" fmla="*/ 22 w 104"/>
                <a:gd name="T25" fmla="*/ 5 h 168"/>
                <a:gd name="T26" fmla="*/ 38 w 104"/>
                <a:gd name="T27" fmla="*/ 13 h 168"/>
                <a:gd name="T28" fmla="*/ 51 w 104"/>
                <a:gd name="T29" fmla="*/ 24 h 168"/>
                <a:gd name="T30" fmla="*/ 64 w 104"/>
                <a:gd name="T31" fmla="*/ 36 h 168"/>
                <a:gd name="T32" fmla="*/ 74 w 104"/>
                <a:gd name="T33" fmla="*/ 50 h 168"/>
                <a:gd name="T34" fmla="*/ 81 w 104"/>
                <a:gd name="T35" fmla="*/ 65 h 168"/>
                <a:gd name="T36" fmla="*/ 85 w 104"/>
                <a:gd name="T37" fmla="*/ 83 h 168"/>
                <a:gd name="T38" fmla="*/ 87 w 104"/>
                <a:gd name="T39" fmla="*/ 100 h 168"/>
                <a:gd name="T40" fmla="*/ 85 w 104"/>
                <a:gd name="T41" fmla="*/ 120 h 168"/>
                <a:gd name="T42" fmla="*/ 83 w 104"/>
                <a:gd name="T43" fmla="*/ 129 h 168"/>
                <a:gd name="T44" fmla="*/ 80 w 104"/>
                <a:gd name="T45" fmla="*/ 138 h 168"/>
                <a:gd name="T46" fmla="*/ 104 w 104"/>
                <a:gd name="T47" fmla="*/ 147 h 168"/>
                <a:gd name="T48" fmla="*/ 58 w 104"/>
                <a:gd name="T49" fmla="*/ 168 h 168"/>
                <a:gd name="T50" fmla="*/ 37 w 104"/>
                <a:gd name="T51" fmla="*/ 122 h 168"/>
                <a:gd name="T52" fmla="*/ 61 w 104"/>
                <a:gd name="T53" fmla="*/ 131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4"/>
                <a:gd name="T82" fmla="*/ 0 h 168"/>
                <a:gd name="T83" fmla="*/ 104 w 104"/>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4" h="168">
                  <a:moveTo>
                    <a:pt x="61" y="131"/>
                  </a:moveTo>
                  <a:lnTo>
                    <a:pt x="66" y="116"/>
                  </a:lnTo>
                  <a:lnTo>
                    <a:pt x="67" y="100"/>
                  </a:lnTo>
                  <a:lnTo>
                    <a:pt x="66" y="86"/>
                  </a:lnTo>
                  <a:lnTo>
                    <a:pt x="62" y="73"/>
                  </a:lnTo>
                  <a:lnTo>
                    <a:pt x="56" y="59"/>
                  </a:lnTo>
                  <a:lnTo>
                    <a:pt x="48" y="48"/>
                  </a:lnTo>
                  <a:lnTo>
                    <a:pt x="38" y="39"/>
                  </a:lnTo>
                  <a:lnTo>
                    <a:pt x="27" y="31"/>
                  </a:lnTo>
                  <a:lnTo>
                    <a:pt x="14" y="25"/>
                  </a:lnTo>
                  <a:lnTo>
                    <a:pt x="0" y="21"/>
                  </a:lnTo>
                  <a:lnTo>
                    <a:pt x="4" y="0"/>
                  </a:lnTo>
                  <a:lnTo>
                    <a:pt x="22" y="5"/>
                  </a:lnTo>
                  <a:lnTo>
                    <a:pt x="38" y="13"/>
                  </a:lnTo>
                  <a:lnTo>
                    <a:pt x="51" y="24"/>
                  </a:lnTo>
                  <a:lnTo>
                    <a:pt x="64" y="36"/>
                  </a:lnTo>
                  <a:lnTo>
                    <a:pt x="74" y="50"/>
                  </a:lnTo>
                  <a:lnTo>
                    <a:pt x="81" y="65"/>
                  </a:lnTo>
                  <a:lnTo>
                    <a:pt x="85" y="83"/>
                  </a:lnTo>
                  <a:lnTo>
                    <a:pt x="87" y="100"/>
                  </a:lnTo>
                  <a:lnTo>
                    <a:pt x="85" y="120"/>
                  </a:lnTo>
                  <a:lnTo>
                    <a:pt x="83" y="129"/>
                  </a:lnTo>
                  <a:lnTo>
                    <a:pt x="80" y="138"/>
                  </a:lnTo>
                  <a:lnTo>
                    <a:pt x="104" y="147"/>
                  </a:lnTo>
                  <a:lnTo>
                    <a:pt x="58" y="168"/>
                  </a:lnTo>
                  <a:lnTo>
                    <a:pt x="37" y="122"/>
                  </a:lnTo>
                  <a:lnTo>
                    <a:pt x="61" y="131"/>
                  </a:lnTo>
                  <a:close/>
                </a:path>
              </a:pathLst>
            </a:custGeom>
            <a:solidFill>
              <a:srgbClr val="FFFFFF"/>
            </a:solidFill>
            <a:ln w="9525">
              <a:solidFill>
                <a:srgbClr val="000000"/>
              </a:solidFill>
              <a:round/>
              <a:headEnd/>
              <a:tailEnd/>
            </a:ln>
          </p:spPr>
          <p:txBody>
            <a:bodyPr/>
            <a:lstStyle/>
            <a:p>
              <a:endParaRPr lang="en-US"/>
            </a:p>
          </p:txBody>
        </p:sp>
        <p:sp>
          <p:nvSpPr>
            <p:cNvPr id="32810" name="Line 55"/>
            <p:cNvSpPr>
              <a:spLocks noChangeShapeType="1"/>
            </p:cNvSpPr>
            <p:nvPr/>
          </p:nvSpPr>
          <p:spPr bwMode="auto">
            <a:xfrm>
              <a:off x="5003" y="2096"/>
              <a:ext cx="1" cy="562"/>
            </a:xfrm>
            <a:prstGeom prst="line">
              <a:avLst/>
            </a:prstGeom>
            <a:noFill/>
            <a:ln w="1270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811" name="Line 56"/>
            <p:cNvSpPr>
              <a:spLocks noChangeShapeType="1"/>
            </p:cNvSpPr>
            <p:nvPr/>
          </p:nvSpPr>
          <p:spPr bwMode="auto">
            <a:xfrm>
              <a:off x="5280" y="2592"/>
              <a:ext cx="192" cy="0"/>
            </a:xfrm>
            <a:prstGeom prst="line">
              <a:avLst/>
            </a:prstGeom>
            <a:noFill/>
            <a:ln w="38100" cmpd="dbl">
              <a:solidFill>
                <a:schemeClr val="tx1"/>
              </a:solidFill>
              <a:round/>
              <a:headEnd/>
              <a:tailEnd type="diamond" w="med" len="sm"/>
            </a:ln>
            <a:extLst>
              <a:ext uri="{909E8E84-426E-40dd-AFC4-6F175D3DCCD1}">
                <a14:hiddenFill xmlns="" xmlns:a14="http://schemas.microsoft.com/office/drawing/2010/main">
                  <a:noFill/>
                </a14:hiddenFill>
              </a:ext>
            </a:extLst>
          </p:spPr>
          <p:txBody>
            <a:bodyPr/>
            <a:lstStyle/>
            <a:p>
              <a:endParaRPr lang="en-US"/>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6D1CF38-F319-A84F-8BCA-FF2DCF41B51C}" type="slidenum">
              <a:rPr lang="en-US" sz="1400">
                <a:solidFill>
                  <a:srgbClr val="FF0033"/>
                </a:solidFill>
                <a:latin typeface="Arial Narrow" charset="0"/>
              </a:rPr>
              <a:pPr/>
              <a:t>19</a:t>
            </a:fld>
            <a:endParaRPr lang="en-US" sz="1400">
              <a:solidFill>
                <a:srgbClr val="FF0033"/>
              </a:solidFill>
              <a:latin typeface="Arial Narrow" charset="0"/>
            </a:endParaRPr>
          </a:p>
        </p:txBody>
      </p:sp>
      <p:sp>
        <p:nvSpPr>
          <p:cNvPr id="3379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Mark &amp; Sweep &amp; Compactify</a:t>
            </a:r>
          </a:p>
        </p:txBody>
      </p:sp>
      <p:sp>
        <p:nvSpPr>
          <p:cNvPr id="33795" name="Rectangle 3"/>
          <p:cNvSpPr>
            <a:spLocks noGrp="1" noChangeArrowheads="1"/>
          </p:cNvSpPr>
          <p:nvPr>
            <p:ph type="body" idx="1"/>
          </p:nvPr>
        </p:nvSpPr>
        <p:spPr>
          <a:xfrm>
            <a:off x="3200400" y="2438400"/>
            <a:ext cx="6096000" cy="1905000"/>
          </a:xfrm>
        </p:spPr>
        <p:txBody>
          <a:bodyPr/>
          <a:lstStyle/>
          <a:p>
            <a:r>
              <a:rPr lang="en-US" sz="2000" dirty="0">
                <a:solidFill>
                  <a:schemeClr val="tx1"/>
                </a:solidFill>
                <a:latin typeface="Arial Narrow" charset="0"/>
                <a:ea typeface="ＭＳ Ｐゴシック" charset="0"/>
                <a:cs typeface="ＭＳ Ｐゴシック" charset="0"/>
              </a:rPr>
              <a:t>as memory is allocated &amp; deallocated, fragmentation occurs</a:t>
            </a:r>
          </a:p>
          <a:p>
            <a:pPr>
              <a:lnSpc>
                <a:spcPct val="80000"/>
              </a:lnSpc>
            </a:pPr>
            <a:endParaRPr lang="en-US" sz="2000" dirty="0">
              <a:solidFill>
                <a:schemeClr val="tx1"/>
              </a:solidFill>
              <a:latin typeface="Arial Narrow" charset="0"/>
              <a:ea typeface="ＭＳ Ｐゴシック" charset="0"/>
              <a:cs typeface="ＭＳ Ｐゴシック" charset="0"/>
            </a:endParaRPr>
          </a:p>
          <a:p>
            <a:pPr>
              <a:lnSpc>
                <a:spcPct val="80000"/>
              </a:lnSpc>
            </a:pPr>
            <a:r>
              <a:rPr lang="en-US" sz="2000" dirty="0">
                <a:solidFill>
                  <a:schemeClr val="tx1"/>
                </a:solidFill>
                <a:latin typeface="Arial Narrow" charset="0"/>
                <a:ea typeface="ＭＳ Ｐゴシック" charset="0"/>
                <a:cs typeface="ＭＳ Ｐゴシック" charset="0"/>
              </a:rPr>
              <a:t>e.g., suppose wish to allocate a 3-element array</a:t>
            </a:r>
          </a:p>
          <a:p>
            <a:pPr>
              <a:lnSpc>
                <a:spcPct val="80000"/>
              </a:lnSpc>
            </a:pPr>
            <a:r>
              <a:rPr lang="en-US" sz="2000" dirty="0">
                <a:solidFill>
                  <a:schemeClr val="tx1"/>
                </a:solidFill>
                <a:latin typeface="Arial Narrow" charset="0"/>
                <a:ea typeface="ＭＳ Ｐゴシック" charset="0"/>
                <a:cs typeface="ＭＳ Ｐゴシック" charset="0"/>
              </a:rPr>
              <a:t>previous allocations/deallocations have left 3 free cells, but not contiguously</a:t>
            </a:r>
          </a:p>
          <a:p>
            <a:pPr>
              <a:lnSpc>
                <a:spcPct val="80000"/>
              </a:lnSpc>
            </a:pPr>
            <a:r>
              <a:rPr lang="en-US" sz="2000" dirty="0">
                <a:solidFill>
                  <a:srgbClr val="FF0033"/>
                </a:solidFill>
                <a:latin typeface="Arial Narrow" charset="0"/>
                <a:ea typeface="ＭＳ Ｐゴシック" charset="0"/>
                <a:cs typeface="ＭＳ Ｐゴシック" charset="0"/>
                <a:sym typeface="Wingdings" charset="0"/>
              </a:rPr>
              <a:t> must </a:t>
            </a:r>
            <a:r>
              <a:rPr lang="en-US" sz="2000" i="1" dirty="0">
                <a:solidFill>
                  <a:srgbClr val="FF0033"/>
                </a:solidFill>
                <a:latin typeface="Arial Narrow" charset="0"/>
                <a:ea typeface="ＭＳ Ｐゴシック" charset="0"/>
                <a:cs typeface="ＭＳ Ｐゴシック" charset="0"/>
                <a:sym typeface="Wingdings" charset="0"/>
              </a:rPr>
              <a:t>defragment</a:t>
            </a:r>
            <a:r>
              <a:rPr lang="en-US" sz="2000" dirty="0">
                <a:solidFill>
                  <a:srgbClr val="FF0033"/>
                </a:solidFill>
                <a:latin typeface="Arial Narrow" charset="0"/>
                <a:ea typeface="ＭＳ Ｐゴシック" charset="0"/>
                <a:cs typeface="ＭＳ Ｐゴシック" charset="0"/>
                <a:sym typeface="Wingdings" charset="0"/>
              </a:rPr>
              <a:t> or </a:t>
            </a:r>
            <a:r>
              <a:rPr lang="en-US" sz="2000" i="1" dirty="0" err="1">
                <a:solidFill>
                  <a:srgbClr val="FF0033"/>
                </a:solidFill>
                <a:latin typeface="Arial Narrow" charset="0"/>
                <a:ea typeface="ＭＳ Ｐゴシック" charset="0"/>
                <a:cs typeface="ＭＳ Ｐゴシック" charset="0"/>
                <a:sym typeface="Wingdings" charset="0"/>
              </a:rPr>
              <a:t>compacify</a:t>
            </a:r>
            <a:r>
              <a:rPr lang="en-US" sz="2000" dirty="0">
                <a:solidFill>
                  <a:srgbClr val="FF0033"/>
                </a:solidFill>
                <a:latin typeface="Arial Narrow" charset="0"/>
                <a:ea typeface="ＭＳ Ｐゴシック" charset="0"/>
                <a:cs typeface="ＭＳ Ｐゴシック" charset="0"/>
                <a:sym typeface="Wingdings" charset="0"/>
              </a:rPr>
              <a:t> the space</a:t>
            </a:r>
          </a:p>
        </p:txBody>
      </p:sp>
      <p:sp>
        <p:nvSpPr>
          <p:cNvPr id="33796" name="Rectangle 6"/>
          <p:cNvSpPr>
            <a:spLocks noChangeArrowheads="1"/>
          </p:cNvSpPr>
          <p:nvPr/>
        </p:nvSpPr>
        <p:spPr bwMode="auto">
          <a:xfrm>
            <a:off x="685800" y="1143000"/>
            <a:ext cx="8610600"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a:solidFill>
                  <a:schemeClr val="accent2"/>
                </a:solidFill>
                <a:latin typeface="Arial Narrow" charset="0"/>
              </a:rPr>
              <a:t>note: not all memory allocations are the same size</a:t>
            </a:r>
          </a:p>
          <a:p>
            <a:pPr marL="742950" lvl="1" indent="-285750">
              <a:spcBef>
                <a:spcPct val="20000"/>
              </a:spcBef>
              <a:buFont typeface="Wingdings" charset="0"/>
              <a:buChar char="§"/>
            </a:pPr>
            <a:r>
              <a:rPr lang="en-US" sz="2000">
                <a:latin typeface="Arial Narrow" charset="0"/>
              </a:rPr>
              <a:t>C/C++/Java: double bigger than float, array elements must be contiguous, …</a:t>
            </a:r>
          </a:p>
        </p:txBody>
      </p:sp>
      <p:sp>
        <p:nvSpPr>
          <p:cNvPr id="58375" name="Rectangle 7"/>
          <p:cNvSpPr>
            <a:spLocks noChangeArrowheads="1"/>
          </p:cNvSpPr>
          <p:nvPr/>
        </p:nvSpPr>
        <p:spPr bwMode="auto">
          <a:xfrm>
            <a:off x="838200" y="4800600"/>
            <a:ext cx="86106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282575" indent="-282575">
              <a:spcBef>
                <a:spcPct val="20000"/>
              </a:spcBef>
            </a:pPr>
            <a:r>
              <a:rPr lang="en-US">
                <a:solidFill>
                  <a:schemeClr val="accent2"/>
                </a:solidFill>
                <a:latin typeface="Arial Narrow" charset="0"/>
              </a:rPr>
              <a:t>using Partition &amp; Copy, not a big problem</a:t>
            </a:r>
          </a:p>
          <a:p>
            <a:pPr marL="685800" lvl="1" indent="-288925">
              <a:spcBef>
                <a:spcPct val="20000"/>
              </a:spcBef>
              <a:buFont typeface="Wingdings" charset="0"/>
              <a:buChar char="§"/>
            </a:pPr>
            <a:r>
              <a:rPr lang="en-US" sz="2000">
                <a:latin typeface="Arial Narrow" charset="0"/>
              </a:rPr>
              <a:t>simply copy active objects to other partition – this automatically coalesces gaps</a:t>
            </a:r>
          </a:p>
        </p:txBody>
      </p:sp>
      <p:sp>
        <p:nvSpPr>
          <p:cNvPr id="58377" name="Rectangle 9"/>
          <p:cNvSpPr>
            <a:spLocks noChangeArrowheads="1"/>
          </p:cNvSpPr>
          <p:nvPr/>
        </p:nvSpPr>
        <p:spPr bwMode="auto">
          <a:xfrm>
            <a:off x="838200" y="5791200"/>
            <a:ext cx="8610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282575" indent="-282575">
              <a:spcBef>
                <a:spcPct val="20000"/>
              </a:spcBef>
            </a:pPr>
            <a:r>
              <a:rPr lang="en-US" dirty="0">
                <a:solidFill>
                  <a:schemeClr val="accent2"/>
                </a:solidFill>
                <a:latin typeface="Arial Narrow" charset="0"/>
              </a:rPr>
              <a:t>using Mark &amp; Sweep, must add another pass to Compactify</a:t>
            </a:r>
          </a:p>
          <a:p>
            <a:pPr marL="685800" lvl="1" indent="-288925">
              <a:spcBef>
                <a:spcPct val="20000"/>
              </a:spcBef>
              <a:buFont typeface="Wingdings" charset="0"/>
              <a:buChar char="§"/>
            </a:pPr>
            <a:r>
              <a:rPr lang="en-US" sz="2000" dirty="0">
                <a:latin typeface="Arial Narrow" charset="0"/>
              </a:rPr>
              <a:t>once active objects have been identified, must shift them in memory to remove gaps</a:t>
            </a:r>
          </a:p>
          <a:p>
            <a:pPr marL="685800" lvl="1" indent="-288925">
              <a:spcBef>
                <a:spcPct val="20000"/>
              </a:spcBef>
              <a:buFont typeface="Wingdings" charset="0"/>
              <a:buChar char="§"/>
            </a:pPr>
            <a:r>
              <a:rPr lang="en-US" sz="2000" dirty="0">
                <a:latin typeface="Arial Narrow" charset="0"/>
              </a:rPr>
              <a:t>COSTLY!</a:t>
            </a:r>
          </a:p>
        </p:txBody>
      </p:sp>
      <p:sp>
        <p:nvSpPr>
          <p:cNvPr id="33799" name="AutoShape 10" descr="Diagram of the heap with fragmentation. There are 3 cells free, but they are not contiguous."/>
          <p:cNvSpPr>
            <a:spLocks noChangeAspect="1" noChangeArrowheads="1" noTextEdit="1"/>
          </p:cNvSpPr>
          <p:nvPr/>
        </p:nvSpPr>
        <p:spPr bwMode="auto">
          <a:xfrm>
            <a:off x="1219200" y="1828800"/>
            <a:ext cx="1898650" cy="2971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grpSp>
        <p:nvGrpSpPr>
          <p:cNvPr id="33800" name="Group 34">
            <a:extLst>
              <a:ext uri="{C183D7F6-B498-43B3-948B-1728B52AA6E4}">
                <adec:decorative xmlns:adec="http://schemas.microsoft.com/office/drawing/2017/decorative" val="1"/>
              </a:ext>
            </a:extLst>
          </p:cNvPr>
          <p:cNvGrpSpPr>
            <a:grpSpLocks/>
          </p:cNvGrpSpPr>
          <p:nvPr/>
        </p:nvGrpSpPr>
        <p:grpSpPr bwMode="auto">
          <a:xfrm>
            <a:off x="1358900" y="2092325"/>
            <a:ext cx="1600200" cy="2455863"/>
            <a:chOff x="856" y="1318"/>
            <a:chExt cx="1008" cy="1547"/>
          </a:xfrm>
        </p:grpSpPr>
        <p:sp>
          <p:nvSpPr>
            <p:cNvPr id="33801" name="Rectangle 12"/>
            <p:cNvSpPr>
              <a:spLocks noChangeArrowheads="1"/>
            </p:cNvSpPr>
            <p:nvPr/>
          </p:nvSpPr>
          <p:spPr bwMode="auto">
            <a:xfrm>
              <a:off x="870" y="1489"/>
              <a:ext cx="805" cy="1376"/>
            </a:xfrm>
            <a:prstGeom prst="rect">
              <a:avLst/>
            </a:prstGeom>
            <a:solidFill>
              <a:srgbClr val="FFFFFF"/>
            </a:solidFill>
            <a:ln w="3175">
              <a:solidFill>
                <a:srgbClr val="000000"/>
              </a:solidFill>
              <a:miter lim="800000"/>
              <a:headEnd/>
              <a:tailEnd/>
            </a:ln>
          </p:spPr>
          <p:txBody>
            <a:bodyPr/>
            <a:lstStyle/>
            <a:p>
              <a:endParaRPr lang="en-US"/>
            </a:p>
          </p:txBody>
        </p:sp>
        <p:sp>
          <p:nvSpPr>
            <p:cNvPr id="33802" name="Line 13"/>
            <p:cNvSpPr>
              <a:spLocks noChangeShapeType="1"/>
            </p:cNvSpPr>
            <p:nvPr/>
          </p:nvSpPr>
          <p:spPr bwMode="auto">
            <a:xfrm>
              <a:off x="887" y="1712"/>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03" name="Line 14"/>
            <p:cNvSpPr>
              <a:spLocks noChangeShapeType="1"/>
            </p:cNvSpPr>
            <p:nvPr/>
          </p:nvSpPr>
          <p:spPr bwMode="auto">
            <a:xfrm>
              <a:off x="887" y="1916"/>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04" name="Line 15"/>
            <p:cNvSpPr>
              <a:spLocks noChangeShapeType="1"/>
            </p:cNvSpPr>
            <p:nvPr/>
          </p:nvSpPr>
          <p:spPr bwMode="auto">
            <a:xfrm>
              <a:off x="885" y="2048"/>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05" name="Freeform 16"/>
            <p:cNvSpPr>
              <a:spLocks/>
            </p:cNvSpPr>
            <p:nvPr/>
          </p:nvSpPr>
          <p:spPr bwMode="auto">
            <a:xfrm>
              <a:off x="1634" y="1610"/>
              <a:ext cx="228" cy="348"/>
            </a:xfrm>
            <a:custGeom>
              <a:avLst/>
              <a:gdLst>
                <a:gd name="T0" fmla="*/ 0 w 455"/>
                <a:gd name="T1" fmla="*/ 0 h 696"/>
                <a:gd name="T2" fmla="*/ 1 w 455"/>
                <a:gd name="T3" fmla="*/ 1 h 696"/>
                <a:gd name="T4" fmla="*/ 1 w 455"/>
                <a:gd name="T5" fmla="*/ 1 h 696"/>
                <a:gd name="T6" fmla="*/ 2 w 455"/>
                <a:gd name="T7" fmla="*/ 1 h 696"/>
                <a:gd name="T8" fmla="*/ 2 w 455"/>
                <a:gd name="T9" fmla="*/ 1 h 696"/>
                <a:gd name="T10" fmla="*/ 2 w 455"/>
                <a:gd name="T11" fmla="*/ 1 h 696"/>
                <a:gd name="T12" fmla="*/ 2 w 455"/>
                <a:gd name="T13" fmla="*/ 1 h 696"/>
                <a:gd name="T14" fmla="*/ 3 w 455"/>
                <a:gd name="T15" fmla="*/ 2 h 696"/>
                <a:gd name="T16" fmla="*/ 3 w 455"/>
                <a:gd name="T17" fmla="*/ 2 h 696"/>
                <a:gd name="T18" fmla="*/ 3 w 455"/>
                <a:gd name="T19" fmla="*/ 2 h 696"/>
                <a:gd name="T20" fmla="*/ 3 w 455"/>
                <a:gd name="T21" fmla="*/ 2 h 696"/>
                <a:gd name="T22" fmla="*/ 3 w 455"/>
                <a:gd name="T23" fmla="*/ 2 h 696"/>
                <a:gd name="T24" fmla="*/ 4 w 455"/>
                <a:gd name="T25" fmla="*/ 2 h 696"/>
                <a:gd name="T26" fmla="*/ 4 w 455"/>
                <a:gd name="T27" fmla="*/ 2 h 696"/>
                <a:gd name="T28" fmla="*/ 4 w 455"/>
                <a:gd name="T29" fmla="*/ 3 h 696"/>
                <a:gd name="T30" fmla="*/ 4 w 455"/>
                <a:gd name="T31" fmla="*/ 3 h 696"/>
                <a:gd name="T32" fmla="*/ 4 w 455"/>
                <a:gd name="T33" fmla="*/ 3 h 696"/>
                <a:gd name="T34" fmla="*/ 4 w 455"/>
                <a:gd name="T35" fmla="*/ 3 h 696"/>
                <a:gd name="T36" fmla="*/ 4 w 455"/>
                <a:gd name="T37" fmla="*/ 3 h 696"/>
                <a:gd name="T38" fmla="*/ 4 w 455"/>
                <a:gd name="T39" fmla="*/ 3 h 696"/>
                <a:gd name="T40" fmla="*/ 4 w 455"/>
                <a:gd name="T41" fmla="*/ 4 h 696"/>
                <a:gd name="T42" fmla="*/ 4 w 455"/>
                <a:gd name="T43" fmla="*/ 4 h 696"/>
                <a:gd name="T44" fmla="*/ 4 w 455"/>
                <a:gd name="T45" fmla="*/ 4 h 696"/>
                <a:gd name="T46" fmla="*/ 4 w 455"/>
                <a:gd name="T47" fmla="*/ 4 h 696"/>
                <a:gd name="T48" fmla="*/ 4 w 455"/>
                <a:gd name="T49" fmla="*/ 4 h 696"/>
                <a:gd name="T50" fmla="*/ 4 w 455"/>
                <a:gd name="T51" fmla="*/ 4 h 696"/>
                <a:gd name="T52" fmla="*/ 4 w 455"/>
                <a:gd name="T53" fmla="*/ 4 h 696"/>
                <a:gd name="T54" fmla="*/ 3 w 455"/>
                <a:gd name="T55" fmla="*/ 5 h 696"/>
                <a:gd name="T56" fmla="*/ 3 w 455"/>
                <a:gd name="T57" fmla="*/ 5 h 696"/>
                <a:gd name="T58" fmla="*/ 3 w 455"/>
                <a:gd name="T59" fmla="*/ 5 h 696"/>
                <a:gd name="T60" fmla="*/ 3 w 455"/>
                <a:gd name="T61" fmla="*/ 5 h 696"/>
                <a:gd name="T62" fmla="*/ 3 w 455"/>
                <a:gd name="T63" fmla="*/ 5 h 696"/>
                <a:gd name="T64" fmla="*/ 2 w 455"/>
                <a:gd name="T65" fmla="*/ 5 h 696"/>
                <a:gd name="T66" fmla="*/ 2 w 455"/>
                <a:gd name="T67" fmla="*/ 5 h 696"/>
                <a:gd name="T68" fmla="*/ 2 w 455"/>
                <a:gd name="T69" fmla="*/ 6 h 696"/>
                <a:gd name="T70" fmla="*/ 2 w 455"/>
                <a:gd name="T71" fmla="*/ 6 h 696"/>
                <a:gd name="T72" fmla="*/ 1 w 455"/>
                <a:gd name="T73" fmla="*/ 6 h 696"/>
                <a:gd name="T74" fmla="*/ 1 w 455"/>
                <a:gd name="T75" fmla="*/ 6 h 69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55"/>
                <a:gd name="T115" fmla="*/ 0 h 696"/>
                <a:gd name="T116" fmla="*/ 455 w 455"/>
                <a:gd name="T117" fmla="*/ 696 h 69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55" h="696">
                  <a:moveTo>
                    <a:pt x="0" y="0"/>
                  </a:moveTo>
                  <a:lnTo>
                    <a:pt x="46" y="19"/>
                  </a:lnTo>
                  <a:lnTo>
                    <a:pt x="90" y="39"/>
                  </a:lnTo>
                  <a:lnTo>
                    <a:pt x="132" y="58"/>
                  </a:lnTo>
                  <a:lnTo>
                    <a:pt x="170" y="79"/>
                  </a:lnTo>
                  <a:lnTo>
                    <a:pt x="207" y="98"/>
                  </a:lnTo>
                  <a:lnTo>
                    <a:pt x="240" y="118"/>
                  </a:lnTo>
                  <a:lnTo>
                    <a:pt x="273" y="137"/>
                  </a:lnTo>
                  <a:lnTo>
                    <a:pt x="302" y="157"/>
                  </a:lnTo>
                  <a:lnTo>
                    <a:pt x="328" y="176"/>
                  </a:lnTo>
                  <a:lnTo>
                    <a:pt x="352" y="196"/>
                  </a:lnTo>
                  <a:lnTo>
                    <a:pt x="374" y="215"/>
                  </a:lnTo>
                  <a:lnTo>
                    <a:pt x="392" y="234"/>
                  </a:lnTo>
                  <a:lnTo>
                    <a:pt x="409" y="254"/>
                  </a:lnTo>
                  <a:lnTo>
                    <a:pt x="423" y="273"/>
                  </a:lnTo>
                  <a:lnTo>
                    <a:pt x="434" y="292"/>
                  </a:lnTo>
                  <a:lnTo>
                    <a:pt x="443" y="311"/>
                  </a:lnTo>
                  <a:lnTo>
                    <a:pt x="450" y="330"/>
                  </a:lnTo>
                  <a:lnTo>
                    <a:pt x="454" y="349"/>
                  </a:lnTo>
                  <a:lnTo>
                    <a:pt x="455" y="367"/>
                  </a:lnTo>
                  <a:lnTo>
                    <a:pt x="455" y="386"/>
                  </a:lnTo>
                  <a:lnTo>
                    <a:pt x="450" y="405"/>
                  </a:lnTo>
                  <a:lnTo>
                    <a:pt x="446" y="424"/>
                  </a:lnTo>
                  <a:lnTo>
                    <a:pt x="437" y="442"/>
                  </a:lnTo>
                  <a:lnTo>
                    <a:pt x="426" y="461"/>
                  </a:lnTo>
                  <a:lnTo>
                    <a:pt x="412" y="480"/>
                  </a:lnTo>
                  <a:lnTo>
                    <a:pt x="397" y="498"/>
                  </a:lnTo>
                  <a:lnTo>
                    <a:pt x="378" y="517"/>
                  </a:lnTo>
                  <a:lnTo>
                    <a:pt x="357" y="534"/>
                  </a:lnTo>
                  <a:lnTo>
                    <a:pt x="334" y="553"/>
                  </a:lnTo>
                  <a:lnTo>
                    <a:pt x="308" y="571"/>
                  </a:lnTo>
                  <a:lnTo>
                    <a:pt x="280" y="589"/>
                  </a:lnTo>
                  <a:lnTo>
                    <a:pt x="248" y="608"/>
                  </a:lnTo>
                  <a:lnTo>
                    <a:pt x="216" y="625"/>
                  </a:lnTo>
                  <a:lnTo>
                    <a:pt x="179" y="643"/>
                  </a:lnTo>
                  <a:lnTo>
                    <a:pt x="141" y="661"/>
                  </a:lnTo>
                  <a:lnTo>
                    <a:pt x="101" y="678"/>
                  </a:lnTo>
                  <a:lnTo>
                    <a:pt x="56" y="696"/>
                  </a:lnTo>
                </a:path>
              </a:pathLst>
            </a:custGeom>
            <a:noFill/>
            <a:ln w="7938">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3806" name="Freeform 17"/>
            <p:cNvSpPr>
              <a:spLocks/>
            </p:cNvSpPr>
            <p:nvPr/>
          </p:nvSpPr>
          <p:spPr bwMode="auto">
            <a:xfrm>
              <a:off x="1611" y="1940"/>
              <a:ext cx="65" cy="38"/>
            </a:xfrm>
            <a:custGeom>
              <a:avLst/>
              <a:gdLst>
                <a:gd name="T0" fmla="*/ 1 w 130"/>
                <a:gd name="T1" fmla="*/ 0 h 77"/>
                <a:gd name="T2" fmla="*/ 0 w 130"/>
                <a:gd name="T3" fmla="*/ 0 h 77"/>
                <a:gd name="T4" fmla="*/ 2 w 130"/>
                <a:gd name="T5" fmla="*/ 0 h 77"/>
                <a:gd name="T6" fmla="*/ 1 w 130"/>
                <a:gd name="T7" fmla="*/ 0 h 77"/>
                <a:gd name="T8" fmla="*/ 0 60000 65536"/>
                <a:gd name="T9" fmla="*/ 0 60000 65536"/>
                <a:gd name="T10" fmla="*/ 0 60000 65536"/>
                <a:gd name="T11" fmla="*/ 0 60000 65536"/>
                <a:gd name="T12" fmla="*/ 0 w 130"/>
                <a:gd name="T13" fmla="*/ 0 h 77"/>
                <a:gd name="T14" fmla="*/ 130 w 130"/>
                <a:gd name="T15" fmla="*/ 77 h 77"/>
              </a:gdLst>
              <a:ahLst/>
              <a:cxnLst>
                <a:cxn ang="T8">
                  <a:pos x="T0" y="T1"/>
                </a:cxn>
                <a:cxn ang="T9">
                  <a:pos x="T2" y="T3"/>
                </a:cxn>
                <a:cxn ang="T10">
                  <a:pos x="T4" y="T5"/>
                </a:cxn>
                <a:cxn ang="T11">
                  <a:pos x="T6" y="T7"/>
                </a:cxn>
              </a:cxnLst>
              <a:rect l="T12" t="T13" r="T14" b="T15"/>
              <a:pathLst>
                <a:path w="130" h="77">
                  <a:moveTo>
                    <a:pt x="98" y="0"/>
                  </a:moveTo>
                  <a:lnTo>
                    <a:pt x="0" y="77"/>
                  </a:lnTo>
                  <a:lnTo>
                    <a:pt x="130" y="68"/>
                  </a:lnTo>
                  <a:lnTo>
                    <a:pt x="98"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3807" name="Freeform 18"/>
            <p:cNvSpPr>
              <a:spLocks/>
            </p:cNvSpPr>
            <p:nvPr/>
          </p:nvSpPr>
          <p:spPr bwMode="auto">
            <a:xfrm>
              <a:off x="1632" y="1978"/>
              <a:ext cx="232" cy="502"/>
            </a:xfrm>
            <a:custGeom>
              <a:avLst/>
              <a:gdLst>
                <a:gd name="T0" fmla="*/ 0 w 463"/>
                <a:gd name="T1" fmla="*/ 0 h 1005"/>
                <a:gd name="T2" fmla="*/ 1 w 463"/>
                <a:gd name="T3" fmla="*/ 0 h 1005"/>
                <a:gd name="T4" fmla="*/ 1 w 463"/>
                <a:gd name="T5" fmla="*/ 0 h 1005"/>
                <a:gd name="T6" fmla="*/ 2 w 463"/>
                <a:gd name="T7" fmla="*/ 0 h 1005"/>
                <a:gd name="T8" fmla="*/ 2 w 463"/>
                <a:gd name="T9" fmla="*/ 0 h 1005"/>
                <a:gd name="T10" fmla="*/ 2 w 463"/>
                <a:gd name="T11" fmla="*/ 1 h 1005"/>
                <a:gd name="T12" fmla="*/ 2 w 463"/>
                <a:gd name="T13" fmla="*/ 1 h 1005"/>
                <a:gd name="T14" fmla="*/ 3 w 463"/>
                <a:gd name="T15" fmla="*/ 1 h 1005"/>
                <a:gd name="T16" fmla="*/ 3 w 463"/>
                <a:gd name="T17" fmla="*/ 1 h 1005"/>
                <a:gd name="T18" fmla="*/ 3 w 463"/>
                <a:gd name="T19" fmla="*/ 2 h 1005"/>
                <a:gd name="T20" fmla="*/ 3 w 463"/>
                <a:gd name="T21" fmla="*/ 2 h 1005"/>
                <a:gd name="T22" fmla="*/ 3 w 463"/>
                <a:gd name="T23" fmla="*/ 2 h 1005"/>
                <a:gd name="T24" fmla="*/ 4 w 463"/>
                <a:gd name="T25" fmla="*/ 2 h 1005"/>
                <a:gd name="T26" fmla="*/ 4 w 463"/>
                <a:gd name="T27" fmla="*/ 3 h 1005"/>
                <a:gd name="T28" fmla="*/ 4 w 463"/>
                <a:gd name="T29" fmla="*/ 3 h 1005"/>
                <a:gd name="T30" fmla="*/ 4 w 463"/>
                <a:gd name="T31" fmla="*/ 3 h 1005"/>
                <a:gd name="T32" fmla="*/ 4 w 463"/>
                <a:gd name="T33" fmla="*/ 3 h 1005"/>
                <a:gd name="T34" fmla="*/ 4 w 463"/>
                <a:gd name="T35" fmla="*/ 4 h 1005"/>
                <a:gd name="T36" fmla="*/ 4 w 463"/>
                <a:gd name="T37" fmla="*/ 4 h 1005"/>
                <a:gd name="T38" fmla="*/ 4 w 463"/>
                <a:gd name="T39" fmla="*/ 4 h 1005"/>
                <a:gd name="T40" fmla="*/ 4 w 463"/>
                <a:gd name="T41" fmla="*/ 4 h 1005"/>
                <a:gd name="T42" fmla="*/ 4 w 463"/>
                <a:gd name="T43" fmla="*/ 5 h 1005"/>
                <a:gd name="T44" fmla="*/ 4 w 463"/>
                <a:gd name="T45" fmla="*/ 5 h 1005"/>
                <a:gd name="T46" fmla="*/ 4 w 463"/>
                <a:gd name="T47" fmla="*/ 5 h 1005"/>
                <a:gd name="T48" fmla="*/ 4 w 463"/>
                <a:gd name="T49" fmla="*/ 5 h 1005"/>
                <a:gd name="T50" fmla="*/ 4 w 463"/>
                <a:gd name="T51" fmla="*/ 6 h 1005"/>
                <a:gd name="T52" fmla="*/ 4 w 463"/>
                <a:gd name="T53" fmla="*/ 6 h 1005"/>
                <a:gd name="T54" fmla="*/ 4 w 463"/>
                <a:gd name="T55" fmla="*/ 6 h 1005"/>
                <a:gd name="T56" fmla="*/ 3 w 463"/>
                <a:gd name="T57" fmla="*/ 6 h 1005"/>
                <a:gd name="T58" fmla="*/ 3 w 463"/>
                <a:gd name="T59" fmla="*/ 6 h 1005"/>
                <a:gd name="T60" fmla="*/ 3 w 463"/>
                <a:gd name="T61" fmla="*/ 7 h 1005"/>
                <a:gd name="T62" fmla="*/ 3 w 463"/>
                <a:gd name="T63" fmla="*/ 7 h 1005"/>
                <a:gd name="T64" fmla="*/ 3 w 463"/>
                <a:gd name="T65" fmla="*/ 7 h 1005"/>
                <a:gd name="T66" fmla="*/ 2 w 463"/>
                <a:gd name="T67" fmla="*/ 7 h 10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63"/>
                <a:gd name="T103" fmla="*/ 0 h 1005"/>
                <a:gd name="T104" fmla="*/ 463 w 463"/>
                <a:gd name="T105" fmla="*/ 1005 h 10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63" h="1005">
                  <a:moveTo>
                    <a:pt x="0" y="0"/>
                  </a:moveTo>
                  <a:lnTo>
                    <a:pt x="48" y="32"/>
                  </a:lnTo>
                  <a:lnTo>
                    <a:pt x="92" y="64"/>
                  </a:lnTo>
                  <a:lnTo>
                    <a:pt x="133" y="95"/>
                  </a:lnTo>
                  <a:lnTo>
                    <a:pt x="172" y="126"/>
                  </a:lnTo>
                  <a:lnTo>
                    <a:pt x="209" y="157"/>
                  </a:lnTo>
                  <a:lnTo>
                    <a:pt x="244" y="189"/>
                  </a:lnTo>
                  <a:lnTo>
                    <a:pt x="276" y="220"/>
                  </a:lnTo>
                  <a:lnTo>
                    <a:pt x="305" y="251"/>
                  </a:lnTo>
                  <a:lnTo>
                    <a:pt x="331" y="283"/>
                  </a:lnTo>
                  <a:lnTo>
                    <a:pt x="356" y="314"/>
                  </a:lnTo>
                  <a:lnTo>
                    <a:pt x="377" y="345"/>
                  </a:lnTo>
                  <a:lnTo>
                    <a:pt x="397" y="375"/>
                  </a:lnTo>
                  <a:lnTo>
                    <a:pt x="414" y="406"/>
                  </a:lnTo>
                  <a:lnTo>
                    <a:pt x="429" y="438"/>
                  </a:lnTo>
                  <a:lnTo>
                    <a:pt x="440" y="468"/>
                  </a:lnTo>
                  <a:lnTo>
                    <a:pt x="449" y="498"/>
                  </a:lnTo>
                  <a:lnTo>
                    <a:pt x="457" y="529"/>
                  </a:lnTo>
                  <a:lnTo>
                    <a:pt x="462" y="559"/>
                  </a:lnTo>
                  <a:lnTo>
                    <a:pt x="463" y="589"/>
                  </a:lnTo>
                  <a:lnTo>
                    <a:pt x="463" y="620"/>
                  </a:lnTo>
                  <a:lnTo>
                    <a:pt x="460" y="650"/>
                  </a:lnTo>
                  <a:lnTo>
                    <a:pt x="454" y="680"/>
                  </a:lnTo>
                  <a:lnTo>
                    <a:pt x="446" y="710"/>
                  </a:lnTo>
                  <a:lnTo>
                    <a:pt x="436" y="740"/>
                  </a:lnTo>
                  <a:lnTo>
                    <a:pt x="423" y="770"/>
                  </a:lnTo>
                  <a:lnTo>
                    <a:pt x="408" y="800"/>
                  </a:lnTo>
                  <a:lnTo>
                    <a:pt x="390" y="828"/>
                  </a:lnTo>
                  <a:lnTo>
                    <a:pt x="370" y="858"/>
                  </a:lnTo>
                  <a:lnTo>
                    <a:pt x="347" y="888"/>
                  </a:lnTo>
                  <a:lnTo>
                    <a:pt x="321" y="917"/>
                  </a:lnTo>
                  <a:lnTo>
                    <a:pt x="293" y="946"/>
                  </a:lnTo>
                  <a:lnTo>
                    <a:pt x="262" y="975"/>
                  </a:lnTo>
                  <a:lnTo>
                    <a:pt x="230" y="1005"/>
                  </a:lnTo>
                </a:path>
              </a:pathLst>
            </a:custGeom>
            <a:noFill/>
            <a:ln w="7938">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3808" name="Freeform 19"/>
            <p:cNvSpPr>
              <a:spLocks/>
            </p:cNvSpPr>
            <p:nvPr/>
          </p:nvSpPr>
          <p:spPr bwMode="auto">
            <a:xfrm>
              <a:off x="1704" y="2463"/>
              <a:ext cx="60" cy="51"/>
            </a:xfrm>
            <a:custGeom>
              <a:avLst/>
              <a:gdLst>
                <a:gd name="T0" fmla="*/ 1 w 120"/>
                <a:gd name="T1" fmla="*/ 1 h 101"/>
                <a:gd name="T2" fmla="*/ 0 w 120"/>
                <a:gd name="T3" fmla="*/ 1 h 101"/>
                <a:gd name="T4" fmla="*/ 1 w 120"/>
                <a:gd name="T5" fmla="*/ 0 h 101"/>
                <a:gd name="T6" fmla="*/ 1 w 120"/>
                <a:gd name="T7" fmla="*/ 1 h 101"/>
                <a:gd name="T8" fmla="*/ 0 60000 65536"/>
                <a:gd name="T9" fmla="*/ 0 60000 65536"/>
                <a:gd name="T10" fmla="*/ 0 60000 65536"/>
                <a:gd name="T11" fmla="*/ 0 60000 65536"/>
                <a:gd name="T12" fmla="*/ 0 w 120"/>
                <a:gd name="T13" fmla="*/ 0 h 101"/>
                <a:gd name="T14" fmla="*/ 120 w 120"/>
                <a:gd name="T15" fmla="*/ 101 h 101"/>
              </a:gdLst>
              <a:ahLst/>
              <a:cxnLst>
                <a:cxn ang="T8">
                  <a:pos x="T0" y="T1"/>
                </a:cxn>
                <a:cxn ang="T9">
                  <a:pos x="T2" y="T3"/>
                </a:cxn>
                <a:cxn ang="T10">
                  <a:pos x="T4" y="T5"/>
                </a:cxn>
                <a:cxn ang="T11">
                  <a:pos x="T6" y="T7"/>
                </a:cxn>
              </a:cxnLst>
              <a:rect l="T12" t="T13" r="T14" b="T15"/>
              <a:pathLst>
                <a:path w="120" h="101">
                  <a:moveTo>
                    <a:pt x="120" y="54"/>
                  </a:moveTo>
                  <a:lnTo>
                    <a:pt x="0" y="101"/>
                  </a:lnTo>
                  <a:lnTo>
                    <a:pt x="66" y="0"/>
                  </a:lnTo>
                  <a:lnTo>
                    <a:pt x="120" y="54"/>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3809" name="Rectangle 20"/>
            <p:cNvSpPr>
              <a:spLocks noChangeArrowheads="1"/>
            </p:cNvSpPr>
            <p:nvPr/>
          </p:nvSpPr>
          <p:spPr bwMode="auto">
            <a:xfrm>
              <a:off x="1023" y="1528"/>
              <a:ext cx="320" cy="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900">
                  <a:solidFill>
                    <a:srgbClr val="000000"/>
                  </a:solidFill>
                  <a:latin typeface="Arial" charset="0"/>
                </a:rPr>
                <a:t>HEAD OF</a:t>
              </a:r>
              <a:endParaRPr lang="en-US"/>
            </a:p>
          </p:txBody>
        </p:sp>
        <p:sp>
          <p:nvSpPr>
            <p:cNvPr id="33810" name="Rectangle 21"/>
            <p:cNvSpPr>
              <a:spLocks noChangeArrowheads="1"/>
            </p:cNvSpPr>
            <p:nvPr/>
          </p:nvSpPr>
          <p:spPr bwMode="auto">
            <a:xfrm>
              <a:off x="1092" y="1610"/>
              <a:ext cx="192" cy="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900">
                  <a:solidFill>
                    <a:srgbClr val="000000"/>
                  </a:solidFill>
                  <a:latin typeface="Arial" charset="0"/>
                </a:rPr>
                <a:t>FREE</a:t>
              </a:r>
              <a:endParaRPr lang="en-US"/>
            </a:p>
          </p:txBody>
        </p:sp>
        <p:sp>
          <p:nvSpPr>
            <p:cNvPr id="33811" name="Rectangle 22"/>
            <p:cNvSpPr>
              <a:spLocks noChangeArrowheads="1"/>
            </p:cNvSpPr>
            <p:nvPr/>
          </p:nvSpPr>
          <p:spPr bwMode="auto">
            <a:xfrm>
              <a:off x="1110" y="1318"/>
              <a:ext cx="232"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Arial" charset="0"/>
                </a:rPr>
                <a:t>heap</a:t>
              </a:r>
              <a:endParaRPr lang="en-US"/>
            </a:p>
          </p:txBody>
        </p:sp>
        <p:sp>
          <p:nvSpPr>
            <p:cNvPr id="33812" name="Line 23"/>
            <p:cNvSpPr>
              <a:spLocks noChangeShapeType="1"/>
            </p:cNvSpPr>
            <p:nvPr/>
          </p:nvSpPr>
          <p:spPr bwMode="auto">
            <a:xfrm>
              <a:off x="1517" y="1493"/>
              <a:ext cx="1" cy="137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13" name="Rectangle 24"/>
            <p:cNvSpPr>
              <a:spLocks noChangeArrowheads="1"/>
            </p:cNvSpPr>
            <p:nvPr/>
          </p:nvSpPr>
          <p:spPr bwMode="auto">
            <a:xfrm>
              <a:off x="1043" y="1761"/>
              <a:ext cx="375"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Arial" charset="0"/>
                </a:rPr>
                <a:t>ACTIVE</a:t>
              </a:r>
              <a:endParaRPr lang="en-US"/>
            </a:p>
          </p:txBody>
        </p:sp>
        <p:sp>
          <p:nvSpPr>
            <p:cNvPr id="33814" name="Rectangle 25"/>
            <p:cNvSpPr>
              <a:spLocks noChangeArrowheads="1"/>
            </p:cNvSpPr>
            <p:nvPr/>
          </p:nvSpPr>
          <p:spPr bwMode="auto">
            <a:xfrm>
              <a:off x="1038" y="2206"/>
              <a:ext cx="375"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Arial" charset="0"/>
                </a:rPr>
                <a:t>ACTIVE</a:t>
              </a:r>
              <a:endParaRPr lang="en-US"/>
            </a:p>
          </p:txBody>
        </p:sp>
        <p:sp>
          <p:nvSpPr>
            <p:cNvPr id="33815" name="Line 26"/>
            <p:cNvSpPr>
              <a:spLocks noChangeShapeType="1"/>
            </p:cNvSpPr>
            <p:nvPr/>
          </p:nvSpPr>
          <p:spPr bwMode="auto">
            <a:xfrm>
              <a:off x="870" y="2437"/>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16" name="Line 27"/>
            <p:cNvSpPr>
              <a:spLocks noChangeShapeType="1"/>
            </p:cNvSpPr>
            <p:nvPr/>
          </p:nvSpPr>
          <p:spPr bwMode="auto">
            <a:xfrm>
              <a:off x="870" y="2578"/>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17" name="Line 28"/>
            <p:cNvSpPr>
              <a:spLocks noChangeShapeType="1"/>
            </p:cNvSpPr>
            <p:nvPr/>
          </p:nvSpPr>
          <p:spPr bwMode="auto">
            <a:xfrm>
              <a:off x="856" y="2718"/>
              <a:ext cx="805" cy="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818" name="Rectangle 29"/>
            <p:cNvSpPr>
              <a:spLocks noChangeArrowheads="1"/>
            </p:cNvSpPr>
            <p:nvPr/>
          </p:nvSpPr>
          <p:spPr bwMode="auto">
            <a:xfrm>
              <a:off x="1056" y="2736"/>
              <a:ext cx="375" cy="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Arial" charset="0"/>
                </a:rPr>
                <a:t>ACTIVE</a:t>
              </a:r>
              <a:endParaRPr lang="en-US"/>
            </a:p>
          </p:txBody>
        </p:sp>
        <p:sp>
          <p:nvSpPr>
            <p:cNvPr id="33819" name="Freeform 30"/>
            <p:cNvSpPr>
              <a:spLocks/>
            </p:cNvSpPr>
            <p:nvPr/>
          </p:nvSpPr>
          <p:spPr bwMode="auto">
            <a:xfrm>
              <a:off x="1632" y="2501"/>
              <a:ext cx="217" cy="126"/>
            </a:xfrm>
            <a:custGeom>
              <a:avLst/>
              <a:gdLst>
                <a:gd name="T0" fmla="*/ 0 w 434"/>
                <a:gd name="T1" fmla="*/ 0 h 251"/>
                <a:gd name="T2" fmla="*/ 1 w 434"/>
                <a:gd name="T3" fmla="*/ 1 h 251"/>
                <a:gd name="T4" fmla="*/ 1 w 434"/>
                <a:gd name="T5" fmla="*/ 1 h 251"/>
                <a:gd name="T6" fmla="*/ 1 w 434"/>
                <a:gd name="T7" fmla="*/ 1 h 251"/>
                <a:gd name="T8" fmla="*/ 2 w 434"/>
                <a:gd name="T9" fmla="*/ 1 h 251"/>
                <a:gd name="T10" fmla="*/ 2 w 434"/>
                <a:gd name="T11" fmla="*/ 1 h 251"/>
                <a:gd name="T12" fmla="*/ 2 w 434"/>
                <a:gd name="T13" fmla="*/ 1 h 251"/>
                <a:gd name="T14" fmla="*/ 2 w 434"/>
                <a:gd name="T15" fmla="*/ 1 h 251"/>
                <a:gd name="T16" fmla="*/ 3 w 434"/>
                <a:gd name="T17" fmla="*/ 1 h 251"/>
                <a:gd name="T18" fmla="*/ 3 w 434"/>
                <a:gd name="T19" fmla="*/ 1 h 251"/>
                <a:gd name="T20" fmla="*/ 3 w 434"/>
                <a:gd name="T21" fmla="*/ 1 h 251"/>
                <a:gd name="T22" fmla="*/ 3 w 434"/>
                <a:gd name="T23" fmla="*/ 1 h 251"/>
                <a:gd name="T24" fmla="*/ 3 w 434"/>
                <a:gd name="T25" fmla="*/ 1 h 251"/>
                <a:gd name="T26" fmla="*/ 4 w 434"/>
                <a:gd name="T27" fmla="*/ 1 h 251"/>
                <a:gd name="T28" fmla="*/ 4 w 434"/>
                <a:gd name="T29" fmla="*/ 1 h 251"/>
                <a:gd name="T30" fmla="*/ 4 w 434"/>
                <a:gd name="T31" fmla="*/ 1 h 251"/>
                <a:gd name="T32" fmla="*/ 4 w 434"/>
                <a:gd name="T33" fmla="*/ 1 h 251"/>
                <a:gd name="T34" fmla="*/ 4 w 434"/>
                <a:gd name="T35" fmla="*/ 1 h 251"/>
                <a:gd name="T36" fmla="*/ 4 w 434"/>
                <a:gd name="T37" fmla="*/ 1 h 251"/>
                <a:gd name="T38" fmla="*/ 4 w 434"/>
                <a:gd name="T39" fmla="*/ 2 h 251"/>
                <a:gd name="T40" fmla="*/ 4 w 434"/>
                <a:gd name="T41" fmla="*/ 2 h 251"/>
                <a:gd name="T42" fmla="*/ 4 w 434"/>
                <a:gd name="T43" fmla="*/ 2 h 251"/>
                <a:gd name="T44" fmla="*/ 4 w 434"/>
                <a:gd name="T45" fmla="*/ 2 h 251"/>
                <a:gd name="T46" fmla="*/ 4 w 434"/>
                <a:gd name="T47" fmla="*/ 2 h 251"/>
                <a:gd name="T48" fmla="*/ 4 w 434"/>
                <a:gd name="T49" fmla="*/ 2 h 251"/>
                <a:gd name="T50" fmla="*/ 4 w 434"/>
                <a:gd name="T51" fmla="*/ 2 h 251"/>
                <a:gd name="T52" fmla="*/ 4 w 434"/>
                <a:gd name="T53" fmla="*/ 2 h 251"/>
                <a:gd name="T54" fmla="*/ 3 w 434"/>
                <a:gd name="T55" fmla="*/ 2 h 251"/>
                <a:gd name="T56" fmla="*/ 3 w 434"/>
                <a:gd name="T57" fmla="*/ 2 h 251"/>
                <a:gd name="T58" fmla="*/ 3 w 434"/>
                <a:gd name="T59" fmla="*/ 2 h 251"/>
                <a:gd name="T60" fmla="*/ 3 w 434"/>
                <a:gd name="T61" fmla="*/ 2 h 251"/>
                <a:gd name="T62" fmla="*/ 3 w 434"/>
                <a:gd name="T63" fmla="*/ 2 h 251"/>
                <a:gd name="T64" fmla="*/ 2 w 434"/>
                <a:gd name="T65" fmla="*/ 2 h 251"/>
                <a:gd name="T66" fmla="*/ 2 w 434"/>
                <a:gd name="T67" fmla="*/ 2 h 25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34"/>
                <a:gd name="T103" fmla="*/ 0 h 251"/>
                <a:gd name="T104" fmla="*/ 434 w 434"/>
                <a:gd name="T105" fmla="*/ 251 h 25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34" h="251">
                  <a:moveTo>
                    <a:pt x="0" y="0"/>
                  </a:moveTo>
                  <a:lnTo>
                    <a:pt x="43" y="7"/>
                  </a:lnTo>
                  <a:lnTo>
                    <a:pt x="84" y="13"/>
                  </a:lnTo>
                  <a:lnTo>
                    <a:pt x="123" y="19"/>
                  </a:lnTo>
                  <a:lnTo>
                    <a:pt x="160" y="26"/>
                  </a:lnTo>
                  <a:lnTo>
                    <a:pt x="195" y="32"/>
                  </a:lnTo>
                  <a:lnTo>
                    <a:pt x="225" y="39"/>
                  </a:lnTo>
                  <a:lnTo>
                    <a:pt x="256" y="46"/>
                  </a:lnTo>
                  <a:lnTo>
                    <a:pt x="284" y="53"/>
                  </a:lnTo>
                  <a:lnTo>
                    <a:pt x="308" y="60"/>
                  </a:lnTo>
                  <a:lnTo>
                    <a:pt x="331" y="68"/>
                  </a:lnTo>
                  <a:lnTo>
                    <a:pt x="351" y="75"/>
                  </a:lnTo>
                  <a:lnTo>
                    <a:pt x="370" y="81"/>
                  </a:lnTo>
                  <a:lnTo>
                    <a:pt x="386" y="90"/>
                  </a:lnTo>
                  <a:lnTo>
                    <a:pt x="399" y="96"/>
                  </a:lnTo>
                  <a:lnTo>
                    <a:pt x="411" y="105"/>
                  </a:lnTo>
                  <a:lnTo>
                    <a:pt x="420" y="111"/>
                  </a:lnTo>
                  <a:lnTo>
                    <a:pt x="426" y="120"/>
                  </a:lnTo>
                  <a:lnTo>
                    <a:pt x="431" y="126"/>
                  </a:lnTo>
                  <a:lnTo>
                    <a:pt x="434" y="134"/>
                  </a:lnTo>
                  <a:lnTo>
                    <a:pt x="434" y="143"/>
                  </a:lnTo>
                  <a:lnTo>
                    <a:pt x="431" y="151"/>
                  </a:lnTo>
                  <a:lnTo>
                    <a:pt x="426" y="159"/>
                  </a:lnTo>
                  <a:lnTo>
                    <a:pt x="419" y="167"/>
                  </a:lnTo>
                  <a:lnTo>
                    <a:pt x="409" y="175"/>
                  </a:lnTo>
                  <a:lnTo>
                    <a:pt x="399" y="183"/>
                  </a:lnTo>
                  <a:lnTo>
                    <a:pt x="385" y="192"/>
                  </a:lnTo>
                  <a:lnTo>
                    <a:pt x="370" y="200"/>
                  </a:lnTo>
                  <a:lnTo>
                    <a:pt x="351" y="208"/>
                  </a:lnTo>
                  <a:lnTo>
                    <a:pt x="330" y="217"/>
                  </a:lnTo>
                  <a:lnTo>
                    <a:pt x="307" y="226"/>
                  </a:lnTo>
                  <a:lnTo>
                    <a:pt x="282" y="234"/>
                  </a:lnTo>
                  <a:lnTo>
                    <a:pt x="255" y="243"/>
                  </a:lnTo>
                  <a:lnTo>
                    <a:pt x="224" y="251"/>
                  </a:lnTo>
                </a:path>
              </a:pathLst>
            </a:custGeom>
            <a:noFill/>
            <a:ln w="7938">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33820" name="Freeform 31"/>
            <p:cNvSpPr>
              <a:spLocks/>
            </p:cNvSpPr>
            <p:nvPr/>
          </p:nvSpPr>
          <p:spPr bwMode="auto">
            <a:xfrm>
              <a:off x="1690" y="2608"/>
              <a:ext cx="65" cy="35"/>
            </a:xfrm>
            <a:custGeom>
              <a:avLst/>
              <a:gdLst>
                <a:gd name="T0" fmla="*/ 2 w 130"/>
                <a:gd name="T1" fmla="*/ 0 h 71"/>
                <a:gd name="T2" fmla="*/ 0 w 130"/>
                <a:gd name="T3" fmla="*/ 0 h 71"/>
                <a:gd name="T4" fmla="*/ 1 w 130"/>
                <a:gd name="T5" fmla="*/ 0 h 71"/>
                <a:gd name="T6" fmla="*/ 2 w 130"/>
                <a:gd name="T7" fmla="*/ 0 h 71"/>
                <a:gd name="T8" fmla="*/ 0 60000 65536"/>
                <a:gd name="T9" fmla="*/ 0 60000 65536"/>
                <a:gd name="T10" fmla="*/ 0 60000 65536"/>
                <a:gd name="T11" fmla="*/ 0 60000 65536"/>
                <a:gd name="T12" fmla="*/ 0 w 130"/>
                <a:gd name="T13" fmla="*/ 0 h 71"/>
                <a:gd name="T14" fmla="*/ 130 w 130"/>
                <a:gd name="T15" fmla="*/ 71 h 71"/>
              </a:gdLst>
              <a:ahLst/>
              <a:cxnLst>
                <a:cxn ang="T8">
                  <a:pos x="T0" y="T1"/>
                </a:cxn>
                <a:cxn ang="T9">
                  <a:pos x="T2" y="T3"/>
                </a:cxn>
                <a:cxn ang="T10">
                  <a:pos x="T4" y="T5"/>
                </a:cxn>
                <a:cxn ang="T11">
                  <a:pos x="T6" y="T7"/>
                </a:cxn>
              </a:cxnLst>
              <a:rect l="T12" t="T13" r="T14" b="T15"/>
              <a:pathLst>
                <a:path w="130" h="71">
                  <a:moveTo>
                    <a:pt x="130" y="71"/>
                  </a:moveTo>
                  <a:lnTo>
                    <a:pt x="0" y="67"/>
                  </a:lnTo>
                  <a:lnTo>
                    <a:pt x="107" y="0"/>
                  </a:lnTo>
                  <a:lnTo>
                    <a:pt x="130" y="7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3821" name="Line 32"/>
            <p:cNvSpPr>
              <a:spLocks noChangeShapeType="1"/>
            </p:cNvSpPr>
            <p:nvPr/>
          </p:nvSpPr>
          <p:spPr bwMode="auto">
            <a:xfrm>
              <a:off x="1632" y="2688"/>
              <a:ext cx="192" cy="0"/>
            </a:xfrm>
            <a:prstGeom prst="line">
              <a:avLst/>
            </a:prstGeom>
            <a:noFill/>
            <a:ln w="19050">
              <a:solidFill>
                <a:schemeClr val="tx1"/>
              </a:solidFill>
              <a:round/>
              <a:headEnd type="none" w="sm" len="sm"/>
              <a:tailEnd type="diamond" w="med" len="sm"/>
            </a:ln>
            <a:extLst>
              <a:ext uri="{909E8E84-426E-40dd-AFC4-6F175D3DCCD1}">
                <a14:hiddenFill xmlns=""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837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58377">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8377">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5837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build="p" autoUpdateAnimBg="0"/>
      <p:bldP spid="5837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6610AF6-C371-724D-8DD3-FD4B977B4DBD}" type="slidenum">
              <a:rPr lang="en-US" sz="1400">
                <a:solidFill>
                  <a:srgbClr val="FF0033"/>
                </a:solidFill>
                <a:latin typeface="Arial Narrow" charset="0"/>
              </a:rPr>
              <a:pPr/>
              <a:t>2</a:t>
            </a:fld>
            <a:endParaRPr lang="en-US" sz="1400">
              <a:solidFill>
                <a:srgbClr val="FF0033"/>
              </a:solidFill>
              <a:latin typeface="Arial Narrow" charset="0"/>
            </a:endParaRPr>
          </a:p>
        </p:txBody>
      </p:sp>
      <p:sp>
        <p:nvSpPr>
          <p:cNvPr id="16386" name="Rectangle 2"/>
          <p:cNvSpPr>
            <a:spLocks noGrp="1" noChangeArrowheads="1"/>
          </p:cNvSpPr>
          <p:nvPr>
            <p:ph type="body" idx="1"/>
          </p:nvPr>
        </p:nvSpPr>
        <p:spPr>
          <a:xfrm>
            <a:off x="685800" y="1219200"/>
            <a:ext cx="8702675" cy="5715000"/>
          </a:xfrm>
          <a:noFill/>
        </p:spPr>
        <p:txBody>
          <a:bodyPr/>
          <a:lstStyle/>
          <a:p>
            <a:r>
              <a:rPr lang="en-US" dirty="0">
                <a:latin typeface="Arial Narrow" charset="0"/>
                <a:ea typeface="ＭＳ Ｐゴシック" charset="0"/>
                <a:cs typeface="ＭＳ Ｐゴシック" charset="0"/>
              </a:rPr>
              <a:t>languages often provide several sizes/ranges</a:t>
            </a:r>
          </a:p>
          <a:p>
            <a:endParaRPr lang="en-US" sz="1000" dirty="0">
              <a:latin typeface="Arial Narrow" charset="0"/>
              <a:ea typeface="ＭＳ Ｐゴシック" charset="0"/>
              <a:cs typeface="ＭＳ Ｐゴシック" charset="0"/>
            </a:endParaRPr>
          </a:p>
          <a:p>
            <a:pPr lvl="1">
              <a:buFont typeface="Wingdings" charset="0"/>
              <a:buNone/>
            </a:pPr>
            <a:r>
              <a:rPr lang="en-US" dirty="0">
                <a:latin typeface="Arial Narrow" charset="0"/>
                <a:ea typeface="ＭＳ Ｐゴシック" charset="0"/>
              </a:rPr>
              <a:t>in C/C++/Java		</a:t>
            </a:r>
            <a:r>
              <a:rPr lang="en-US" sz="1800" dirty="0">
                <a:latin typeface="Courier New" charset="0"/>
                <a:ea typeface="ＭＳ Ｐゴシック" charset="0"/>
              </a:rPr>
              <a:t>short</a:t>
            </a:r>
            <a:r>
              <a:rPr lang="en-US" dirty="0">
                <a:latin typeface="Arial Narrow" charset="0"/>
                <a:ea typeface="ＭＳ Ｐゴシック" charset="0"/>
              </a:rPr>
              <a:t>	(2 bytes in Java)</a:t>
            </a:r>
          </a:p>
          <a:p>
            <a:pPr lvl="1">
              <a:buFont typeface="Wingdings" charset="0"/>
              <a:buNone/>
            </a:pPr>
            <a:r>
              <a:rPr lang="en-US" dirty="0">
                <a:latin typeface="Arial Narrow" charset="0"/>
                <a:ea typeface="ＭＳ Ｐゴシック" charset="0"/>
              </a:rPr>
              <a:t>				</a:t>
            </a:r>
            <a:r>
              <a:rPr lang="en-US" sz="1800" dirty="0">
                <a:latin typeface="Courier New" charset="0"/>
                <a:ea typeface="ＭＳ Ｐゴシック" charset="0"/>
              </a:rPr>
              <a:t>int</a:t>
            </a:r>
            <a:r>
              <a:rPr lang="en-US" dirty="0">
                <a:latin typeface="Arial Narrow" charset="0"/>
                <a:ea typeface="ＭＳ Ｐゴシック" charset="0"/>
              </a:rPr>
              <a:t>	(4 bytes in Java)</a:t>
            </a:r>
          </a:p>
          <a:p>
            <a:pPr lvl="1">
              <a:buFont typeface="Wingdings" charset="0"/>
              <a:buNone/>
            </a:pPr>
            <a:r>
              <a:rPr lang="en-US" dirty="0">
                <a:latin typeface="Arial Narrow" charset="0"/>
                <a:ea typeface="ＭＳ Ｐゴシック" charset="0"/>
              </a:rPr>
              <a:t>				</a:t>
            </a:r>
            <a:r>
              <a:rPr lang="en-US" sz="1800" dirty="0">
                <a:latin typeface="Courier New" charset="0"/>
                <a:ea typeface="ＭＳ Ｐゴシック" charset="0"/>
              </a:rPr>
              <a:t>long</a:t>
            </a:r>
            <a:r>
              <a:rPr lang="en-US" dirty="0">
                <a:latin typeface="Arial Narrow" charset="0"/>
                <a:ea typeface="ＭＳ Ｐゴシック" charset="0"/>
              </a:rPr>
              <a:t>	(8 bytes in Java)</a:t>
            </a:r>
          </a:p>
          <a:p>
            <a:pPr lvl="1">
              <a:buFont typeface="Wingdings" charset="0"/>
              <a:buNone/>
            </a:pPr>
            <a:endParaRPr lang="en-US" dirty="0">
              <a:latin typeface="Arial Narrow" charset="0"/>
              <a:ea typeface="ＭＳ Ｐゴシック" charset="0"/>
            </a:endParaRPr>
          </a:p>
          <a:p>
            <a:pPr lvl="1">
              <a:buFont typeface="Wingdings" charset="0"/>
              <a:buNone/>
            </a:pPr>
            <a:r>
              <a:rPr lang="en-US" i="1" dirty="0">
                <a:latin typeface="Arial Narrow" charset="0"/>
                <a:ea typeface="ＭＳ Ｐゴシック" charset="0"/>
              </a:rPr>
              <a:t>absolute sizes are implementation dependent in C/C++	</a:t>
            </a:r>
            <a:r>
              <a:rPr lang="en-US" dirty="0">
                <a:solidFill>
                  <a:srgbClr val="FF0033"/>
                </a:solidFill>
                <a:latin typeface="Arial Narrow" charset="0"/>
                <a:ea typeface="ＭＳ Ｐゴシック" charset="0"/>
              </a:rPr>
              <a:t>TRADEOFFS?</a:t>
            </a:r>
          </a:p>
          <a:p>
            <a:pPr lvl="1">
              <a:buFont typeface="Wingdings" charset="0"/>
              <a:buNone/>
            </a:pPr>
            <a:endParaRPr lang="en-US" i="1" dirty="0">
              <a:latin typeface="Arial Narrow" charset="0"/>
              <a:ea typeface="ＭＳ Ｐゴシック" charset="0"/>
            </a:endParaRPr>
          </a:p>
          <a:p>
            <a:pPr lvl="1"/>
            <a:r>
              <a:rPr lang="en-US" dirty="0">
                <a:latin typeface="Arial Narrow" charset="0"/>
                <a:ea typeface="ＭＳ Ｐゴシック" charset="0"/>
              </a:rPr>
              <a:t>Java has a </a:t>
            </a:r>
            <a:r>
              <a:rPr lang="en-US" sz="1800" dirty="0">
                <a:latin typeface="Courier New" charset="0"/>
                <a:ea typeface="ＭＳ Ｐゴシック" charset="0"/>
              </a:rPr>
              <a:t>byte</a:t>
            </a:r>
            <a:r>
              <a:rPr lang="en-US" dirty="0">
                <a:latin typeface="Arial Narrow" charset="0"/>
                <a:ea typeface="ＭＳ Ｐゴシック" charset="0"/>
              </a:rPr>
              <a:t> type (1 byte)</a:t>
            </a:r>
          </a:p>
          <a:p>
            <a:pPr lvl="1"/>
            <a:endParaRPr lang="en-US" dirty="0">
              <a:latin typeface="Arial Narrow" charset="0"/>
              <a:ea typeface="ＭＳ Ｐゴシック" charset="0"/>
            </a:endParaRPr>
          </a:p>
          <a:p>
            <a:pPr lvl="1"/>
            <a:r>
              <a:rPr lang="en-US" dirty="0">
                <a:latin typeface="Arial Narrow" charset="0"/>
                <a:ea typeface="ＭＳ Ｐゴシック" charset="0"/>
              </a:rPr>
              <a:t>in C/C++, </a:t>
            </a:r>
            <a:r>
              <a:rPr lang="en-US" sz="1800" dirty="0">
                <a:latin typeface="Courier New" charset="0"/>
                <a:ea typeface="ＭＳ Ｐゴシック" charset="0"/>
              </a:rPr>
              <a:t>char</a:t>
            </a:r>
            <a:r>
              <a:rPr lang="en-US" dirty="0">
                <a:latin typeface="Arial Narrow" charset="0"/>
                <a:ea typeface="ＭＳ Ｐゴシック" charset="0"/>
              </a:rPr>
              <a:t> is considered an integer type</a:t>
            </a:r>
          </a:p>
          <a:p>
            <a:pPr lvl="1"/>
            <a:endParaRPr lang="en-US" dirty="0">
              <a:latin typeface="Arial Narrow" charset="0"/>
              <a:ea typeface="ＭＳ Ｐゴシック" charset="0"/>
            </a:endParaRPr>
          </a:p>
          <a:p>
            <a:pPr lvl="1"/>
            <a:r>
              <a:rPr lang="en-US" dirty="0">
                <a:latin typeface="Arial Narrow" charset="0"/>
                <a:ea typeface="ＭＳ Ｐゴシック" charset="0"/>
              </a:rPr>
              <a:t>most languages use 2'</a:t>
            </a:r>
            <a:r>
              <a:rPr lang="en-US" altLang="ja-JP" dirty="0">
                <a:latin typeface="Arial Narrow" charset="0"/>
                <a:ea typeface="ＭＳ Ｐゴシック" charset="0"/>
              </a:rPr>
              <a:t>s complement notation for negatives</a:t>
            </a:r>
          </a:p>
          <a:p>
            <a:pPr lvl="2"/>
            <a:r>
              <a:rPr lang="en-US" sz="1800" dirty="0">
                <a:solidFill>
                  <a:srgbClr val="FF0033"/>
                </a:solidFill>
                <a:latin typeface="Courier New" charset="0"/>
                <a:ea typeface="ＭＳ Ｐゴシック" charset="0"/>
              </a:rPr>
              <a:t>1 = 00…000001		-1 = 11…111111</a:t>
            </a:r>
          </a:p>
          <a:p>
            <a:pPr lvl="2"/>
            <a:r>
              <a:rPr lang="en-US" sz="1800" dirty="0">
                <a:solidFill>
                  <a:srgbClr val="FF0033"/>
                </a:solidFill>
                <a:latin typeface="Courier New" charset="0"/>
                <a:ea typeface="ＭＳ Ｐゴシック" charset="0"/>
              </a:rPr>
              <a:t>2 = 00…000010		-2 = 11…111110</a:t>
            </a:r>
          </a:p>
          <a:p>
            <a:pPr lvl="2"/>
            <a:r>
              <a:rPr lang="en-US" sz="1800" dirty="0">
                <a:solidFill>
                  <a:srgbClr val="FF0033"/>
                </a:solidFill>
                <a:latin typeface="Courier New" charset="0"/>
                <a:ea typeface="ＭＳ Ｐゴシック" charset="0"/>
              </a:rPr>
              <a:t>3 = 00…000011		-3 = 11…111101</a:t>
            </a:r>
          </a:p>
        </p:txBody>
      </p:sp>
      <p:sp>
        <p:nvSpPr>
          <p:cNvPr id="16387"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Primitive types: integer</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5018B23-7589-794D-BF1C-9B402C36FC56}" type="slidenum">
              <a:rPr lang="en-US" sz="1400">
                <a:solidFill>
                  <a:srgbClr val="FF0033"/>
                </a:solidFill>
                <a:latin typeface="Arial Narrow" charset="0"/>
              </a:rPr>
              <a:pPr/>
              <a:t>20</a:t>
            </a:fld>
            <a:endParaRPr lang="en-US" sz="1400">
              <a:solidFill>
                <a:srgbClr val="FF0033"/>
              </a:solidFill>
              <a:latin typeface="Arial Narrow" charset="0"/>
            </a:endParaRPr>
          </a:p>
        </p:txBody>
      </p:sp>
      <p:sp>
        <p:nvSpPr>
          <p:cNvPr id="3481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Partition &amp; Copy vs. Mark &amp; Sweep &amp; Compactify</a:t>
            </a:r>
          </a:p>
        </p:txBody>
      </p:sp>
      <p:sp>
        <p:nvSpPr>
          <p:cNvPr id="34819" name="Rectangle 3"/>
          <p:cNvSpPr>
            <a:spLocks noGrp="1" noChangeArrowheads="1"/>
          </p:cNvSpPr>
          <p:nvPr>
            <p:ph type="body" idx="1"/>
          </p:nvPr>
        </p:nvSpPr>
        <p:spPr>
          <a:xfrm>
            <a:off x="685800" y="1219200"/>
            <a:ext cx="8702675" cy="2209800"/>
          </a:xfrm>
        </p:spPr>
        <p:txBody>
          <a:bodyPr/>
          <a:lstStyle/>
          <a:p>
            <a:pPr>
              <a:lnSpc>
                <a:spcPct val="90000"/>
              </a:lnSpc>
            </a:pPr>
            <a:r>
              <a:rPr lang="en-US">
                <a:latin typeface="Arial Narrow" charset="0"/>
                <a:ea typeface="ＭＳ Ｐゴシック" charset="0"/>
                <a:cs typeface="ＭＳ Ｐゴシック" charset="0"/>
              </a:rPr>
              <a:t>Partition &amp; Copy</a:t>
            </a:r>
          </a:p>
          <a:p>
            <a:pPr lvl="1">
              <a:lnSpc>
                <a:spcPct val="90000"/>
              </a:lnSpc>
            </a:pPr>
            <a:r>
              <a:rPr lang="en-US">
                <a:latin typeface="Arial Narrow" charset="0"/>
                <a:ea typeface="ＭＳ Ｐゴシック" charset="0"/>
              </a:rPr>
              <a:t>wastes memory by maintaining the backup partition</a:t>
            </a:r>
          </a:p>
          <a:p>
            <a:pPr lvl="1">
              <a:lnSpc>
                <a:spcPct val="90000"/>
              </a:lnSpc>
            </a:pPr>
            <a:r>
              <a:rPr lang="en-US">
                <a:latin typeface="Arial Narrow" charset="0"/>
                <a:ea typeface="ＭＳ Ｐゴシック" charset="0"/>
              </a:rPr>
              <a:t>but quick (especially if few active objects) and avoids fragmentation</a:t>
            </a:r>
          </a:p>
          <a:p>
            <a:pPr>
              <a:lnSpc>
                <a:spcPct val="90000"/>
              </a:lnSpc>
            </a:pPr>
            <a:r>
              <a:rPr lang="en-US">
                <a:latin typeface="Arial Narrow" charset="0"/>
                <a:ea typeface="ＭＳ Ｐゴシック" charset="0"/>
                <a:cs typeface="ＭＳ Ｐゴシック" charset="0"/>
              </a:rPr>
              <a:t>Mark &amp; Sweep &amp; Compactify</a:t>
            </a:r>
          </a:p>
          <a:p>
            <a:pPr lvl="1">
              <a:lnSpc>
                <a:spcPct val="90000"/>
              </a:lnSpc>
            </a:pPr>
            <a:r>
              <a:rPr lang="en-US">
                <a:latin typeface="Arial Narrow" charset="0"/>
                <a:ea typeface="ＭＳ Ｐゴシック" charset="0"/>
              </a:rPr>
              <a:t>able to use the entire memory space for active objects</a:t>
            </a:r>
          </a:p>
          <a:p>
            <a:pPr lvl="1">
              <a:lnSpc>
                <a:spcPct val="90000"/>
              </a:lnSpc>
            </a:pPr>
            <a:r>
              <a:rPr lang="en-US">
                <a:latin typeface="Arial Narrow" charset="0"/>
                <a:ea typeface="ＭＳ Ｐゴシック" charset="0"/>
              </a:rPr>
              <a:t>but slow (2 complete passes through heap to reclaim and compactify)</a:t>
            </a:r>
          </a:p>
        </p:txBody>
      </p:sp>
      <p:sp>
        <p:nvSpPr>
          <p:cNvPr id="81924" name="Rectangle 4"/>
          <p:cNvSpPr>
            <a:spLocks noChangeArrowheads="1"/>
          </p:cNvSpPr>
          <p:nvPr/>
        </p:nvSpPr>
        <p:spPr bwMode="auto">
          <a:xfrm>
            <a:off x="685800" y="3810000"/>
            <a:ext cx="8702675" cy="3200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pPr>
            <a:r>
              <a:rPr lang="en-US">
                <a:solidFill>
                  <a:schemeClr val="accent2"/>
                </a:solidFill>
                <a:latin typeface="Arial Narrow" charset="0"/>
              </a:rPr>
              <a:t>Java takes a hybrid approach to provide automatic garbage collection</a:t>
            </a:r>
          </a:p>
          <a:p>
            <a:pPr marL="742950" lvl="1" indent="-285750">
              <a:lnSpc>
                <a:spcPct val="90000"/>
              </a:lnSpc>
              <a:spcBef>
                <a:spcPct val="20000"/>
              </a:spcBef>
              <a:buFont typeface="Wingdings" charset="0"/>
              <a:buChar char="§"/>
            </a:pPr>
            <a:r>
              <a:rPr lang="en-US" sz="2000">
                <a:latin typeface="Arial Narrow" charset="0"/>
              </a:rPr>
              <a:t>memory is divided into two types: new objects and old objects</a:t>
            </a:r>
          </a:p>
          <a:p>
            <a:pPr marL="742950" lvl="1" indent="-285750">
              <a:lnSpc>
                <a:spcPct val="90000"/>
              </a:lnSpc>
              <a:spcBef>
                <a:spcPct val="20000"/>
              </a:spcBef>
              <a:buFont typeface="Wingdings" charset="0"/>
              <a:buChar char="§"/>
            </a:pPr>
            <a:endParaRPr lang="en-US" sz="1000">
              <a:latin typeface="Arial Narrow" charset="0"/>
            </a:endParaRPr>
          </a:p>
          <a:p>
            <a:pPr marL="742950" lvl="1" indent="-285750">
              <a:lnSpc>
                <a:spcPct val="90000"/>
              </a:lnSpc>
              <a:spcBef>
                <a:spcPct val="20000"/>
              </a:spcBef>
              <a:buFont typeface="Wingdings" charset="0"/>
              <a:buChar char="§"/>
            </a:pPr>
            <a:r>
              <a:rPr lang="en-US" sz="2000">
                <a:latin typeface="Arial Narrow" charset="0"/>
              </a:rPr>
              <a:t>the new objects partition is optimized for objects with short lifetimes</a:t>
            </a:r>
          </a:p>
          <a:p>
            <a:pPr marL="1143000" lvl="2" indent="-228600">
              <a:lnSpc>
                <a:spcPct val="70000"/>
              </a:lnSpc>
              <a:spcBef>
                <a:spcPct val="20000"/>
              </a:spcBef>
            </a:pPr>
            <a:r>
              <a:rPr lang="en-US" sz="2000">
                <a:latin typeface="Arial Narrow" charset="0"/>
              </a:rPr>
              <a:t>garbage collection happens relatively frequently</a:t>
            </a:r>
          </a:p>
          <a:p>
            <a:pPr marL="1143000" lvl="2" indent="-228600">
              <a:lnSpc>
                <a:spcPct val="70000"/>
              </a:lnSpc>
              <a:spcBef>
                <a:spcPct val="20000"/>
              </a:spcBef>
            </a:pPr>
            <a:r>
              <a:rPr lang="en-US" sz="2000">
                <a:latin typeface="Arial Narrow" charset="0"/>
                <a:sym typeface="Wingdings" charset="0"/>
              </a:rPr>
              <a:t>uses </a:t>
            </a:r>
            <a:r>
              <a:rPr lang="en-US" sz="2000">
                <a:solidFill>
                  <a:srgbClr val="FF0033"/>
                </a:solidFill>
                <a:latin typeface="Arial Narrow" charset="0"/>
                <a:sym typeface="Wingdings" charset="0"/>
              </a:rPr>
              <a:t>Partition &amp; Copy</a:t>
            </a:r>
            <a:r>
              <a:rPr lang="en-US" sz="2000">
                <a:latin typeface="Arial Narrow" charset="0"/>
                <a:sym typeface="Wingdings" charset="0"/>
              </a:rPr>
              <a:t>, since </a:t>
            </a:r>
            <a:r>
              <a:rPr lang="en-US" sz="2000">
                <a:latin typeface="Arial Narrow" charset="0"/>
              </a:rPr>
              <a:t>it is expected that few active objects will remain</a:t>
            </a:r>
          </a:p>
          <a:p>
            <a:pPr marL="1143000" lvl="2" indent="-228600">
              <a:lnSpc>
                <a:spcPct val="70000"/>
              </a:lnSpc>
              <a:spcBef>
                <a:spcPct val="20000"/>
              </a:spcBef>
              <a:buFont typeface="Wingdings" charset="0"/>
              <a:buChar char="à"/>
            </a:pPr>
            <a:endParaRPr lang="en-US" sz="1200">
              <a:latin typeface="Arial Narrow" charset="0"/>
            </a:endParaRPr>
          </a:p>
          <a:p>
            <a:pPr marL="742950" lvl="1" indent="-285750">
              <a:lnSpc>
                <a:spcPct val="90000"/>
              </a:lnSpc>
              <a:spcBef>
                <a:spcPct val="20000"/>
              </a:spcBef>
              <a:buFont typeface="Wingdings" charset="0"/>
              <a:buChar char="§"/>
            </a:pPr>
            <a:r>
              <a:rPr lang="en-US" sz="2000">
                <a:latin typeface="Arial Narrow" charset="0"/>
              </a:rPr>
              <a:t> eventually, persistent new objects are moved to the old objects partition</a:t>
            </a:r>
          </a:p>
          <a:p>
            <a:pPr marL="1143000" lvl="2" indent="-228600">
              <a:lnSpc>
                <a:spcPct val="90000"/>
              </a:lnSpc>
              <a:spcBef>
                <a:spcPct val="20000"/>
              </a:spcBef>
            </a:pPr>
            <a:r>
              <a:rPr lang="en-US" sz="2000">
                <a:latin typeface="Arial Narrow" charset="0"/>
              </a:rPr>
              <a:t>garbage collections happens relatively infrequently</a:t>
            </a:r>
          </a:p>
          <a:p>
            <a:pPr marL="1143000" lvl="2" indent="-228600">
              <a:lnSpc>
                <a:spcPct val="70000"/>
              </a:lnSpc>
              <a:spcBef>
                <a:spcPct val="20000"/>
              </a:spcBef>
            </a:pPr>
            <a:r>
              <a:rPr lang="en-US" sz="2000">
                <a:latin typeface="Arial Narrow" charset="0"/>
              </a:rPr>
              <a:t>uses </a:t>
            </a:r>
            <a:r>
              <a:rPr lang="en-US" sz="2000">
                <a:solidFill>
                  <a:srgbClr val="FF0033"/>
                </a:solidFill>
                <a:latin typeface="Arial Narrow" charset="0"/>
              </a:rPr>
              <a:t>Mark &amp; Sweep &amp; Compactify</a:t>
            </a:r>
            <a:r>
              <a:rPr lang="en-US" sz="2000">
                <a:latin typeface="Arial Narrow" charset="0"/>
              </a:rPr>
              <a:t>, since many active objects will persist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E98A77D-E85A-3C44-B052-9BE5573E4FC7}" type="slidenum">
              <a:rPr lang="en-US" sz="1400">
                <a:solidFill>
                  <a:srgbClr val="FF0033"/>
                </a:solidFill>
                <a:latin typeface="Arial Narrow" charset="0"/>
              </a:rPr>
              <a:pPr/>
              <a:t>3</a:t>
            </a:fld>
            <a:endParaRPr lang="en-US" sz="1400">
              <a:solidFill>
                <a:srgbClr val="FF0033"/>
              </a:solidFill>
              <a:latin typeface="Arial Narrow" charset="0"/>
            </a:endParaRPr>
          </a:p>
        </p:txBody>
      </p:sp>
      <p:sp>
        <p:nvSpPr>
          <p:cNvPr id="17410" name="Rectangle 2"/>
          <p:cNvSpPr>
            <a:spLocks noGrp="1" noChangeArrowheads="1"/>
          </p:cNvSpPr>
          <p:nvPr>
            <p:ph type="body" idx="1"/>
          </p:nvPr>
        </p:nvSpPr>
        <p:spPr>
          <a:xfrm>
            <a:off x="685800" y="1219200"/>
            <a:ext cx="8702675" cy="3276600"/>
          </a:xfrm>
          <a:noFill/>
        </p:spPr>
        <p:txBody>
          <a:bodyPr/>
          <a:lstStyle/>
          <a:p>
            <a:r>
              <a:rPr lang="en-US">
                <a:latin typeface="Arial Narrow" charset="0"/>
                <a:ea typeface="ＭＳ Ｐゴシック" charset="0"/>
                <a:cs typeface="ＭＳ Ｐゴシック" charset="0"/>
              </a:rPr>
              <a:t>again, languages often provide several sizes/ranges</a:t>
            </a:r>
          </a:p>
          <a:p>
            <a:endParaRPr lang="en-US" sz="1000">
              <a:latin typeface="Arial Narrow" charset="0"/>
              <a:ea typeface="ＭＳ Ｐゴシック" charset="0"/>
              <a:cs typeface="ＭＳ Ｐゴシック" charset="0"/>
            </a:endParaRPr>
          </a:p>
          <a:p>
            <a:pPr lvl="1">
              <a:buFont typeface="Wingdings" charset="0"/>
              <a:buNone/>
            </a:pPr>
            <a:r>
              <a:rPr lang="en-US">
                <a:latin typeface="Arial Narrow" charset="0"/>
                <a:ea typeface="ＭＳ Ｐゴシック" charset="0"/>
              </a:rPr>
              <a:t>in C/C++/Java		</a:t>
            </a:r>
            <a:r>
              <a:rPr lang="en-US" sz="1800">
                <a:latin typeface="Courier New" charset="0"/>
                <a:ea typeface="ＭＳ Ｐゴシック" charset="0"/>
              </a:rPr>
              <a:t>float</a:t>
            </a:r>
            <a:r>
              <a:rPr lang="en-US">
                <a:latin typeface="Arial Narrow" charset="0"/>
                <a:ea typeface="ＭＳ Ｐゴシック" charset="0"/>
              </a:rPr>
              <a:t>	(4 bytes in Java)</a:t>
            </a:r>
          </a:p>
          <a:p>
            <a:pPr lvl="1">
              <a:buFont typeface="Wingdings" charset="0"/>
              <a:buNone/>
            </a:pPr>
            <a:r>
              <a:rPr lang="en-US">
                <a:latin typeface="Arial Narrow" charset="0"/>
                <a:ea typeface="ＭＳ Ｐゴシック" charset="0"/>
              </a:rPr>
              <a:t>				</a:t>
            </a:r>
            <a:r>
              <a:rPr lang="en-US" sz="1800">
                <a:latin typeface="Courier New" charset="0"/>
                <a:ea typeface="ＭＳ Ｐゴシック" charset="0"/>
              </a:rPr>
              <a:t>double</a:t>
            </a:r>
            <a:r>
              <a:rPr lang="en-US">
                <a:latin typeface="Arial Narrow" charset="0"/>
                <a:ea typeface="ＭＳ Ｐゴシック" charset="0"/>
              </a:rPr>
              <a:t>	(8 bytes in Java)</a:t>
            </a:r>
          </a:p>
          <a:p>
            <a:pPr lvl="1">
              <a:buFont typeface="Wingdings" charset="0"/>
              <a:buNone/>
            </a:pPr>
            <a:endParaRPr lang="en-US" sz="700">
              <a:latin typeface="Arial Narrow" charset="0"/>
              <a:ea typeface="ＭＳ Ｐゴシック" charset="0"/>
            </a:endParaRPr>
          </a:p>
          <a:p>
            <a:pPr lvl="1">
              <a:buFont typeface="Wingdings" charset="0"/>
              <a:buNone/>
            </a:pPr>
            <a:r>
              <a:rPr lang="en-US">
                <a:latin typeface="Arial Narrow" charset="0"/>
                <a:ea typeface="ＭＳ Ｐゴシック" charset="0"/>
              </a:rPr>
              <a:t>C/C++ also have a  </a:t>
            </a:r>
            <a:r>
              <a:rPr lang="en-US" sz="1800">
                <a:latin typeface="Courier New" charset="0"/>
                <a:ea typeface="ＭＳ Ｐゴシック" charset="0"/>
              </a:rPr>
              <a:t>long double</a:t>
            </a:r>
            <a:r>
              <a:rPr lang="en-US">
                <a:latin typeface="Arial Narrow" charset="0"/>
                <a:ea typeface="ＭＳ Ｐゴシック" charset="0"/>
              </a:rPr>
              <a:t>  type</a:t>
            </a:r>
            <a:endParaRPr lang="en-US">
              <a:solidFill>
                <a:srgbClr val="FF0033"/>
              </a:solidFill>
              <a:latin typeface="Arial Narrow" charset="0"/>
              <a:ea typeface="ＭＳ Ｐゴシック" charset="0"/>
            </a:endParaRPr>
          </a:p>
          <a:p>
            <a:pPr lvl="1">
              <a:buFont typeface="Wingdings" charset="0"/>
              <a:buNone/>
            </a:pPr>
            <a:endParaRPr lang="en-US" sz="1400">
              <a:latin typeface="Arial Narrow" charset="0"/>
              <a:ea typeface="ＭＳ Ｐゴシック" charset="0"/>
            </a:endParaRPr>
          </a:p>
          <a:p>
            <a:pPr lvl="1"/>
            <a:r>
              <a:rPr lang="en-US">
                <a:latin typeface="Arial Narrow" charset="0"/>
                <a:ea typeface="ＭＳ Ｐゴシック" charset="0"/>
              </a:rPr>
              <a:t>historically, floating-points have been stored in a variety of formats</a:t>
            </a:r>
          </a:p>
          <a:p>
            <a:pPr lvl="2"/>
            <a:r>
              <a:rPr lang="en-US">
                <a:latin typeface="Arial Narrow" charset="0"/>
                <a:ea typeface="ＭＳ Ｐゴシック" charset="0"/>
              </a:rPr>
              <a:t>same basic components:  sign, fraction, exponent</a:t>
            </a:r>
          </a:p>
          <a:p>
            <a:pPr lvl="1"/>
            <a:r>
              <a:rPr lang="en-US">
                <a:latin typeface="Arial Narrow" charset="0"/>
                <a:ea typeface="ＭＳ Ｐゴシック" charset="0"/>
              </a:rPr>
              <a:t>in 1985, IEEE floating-point formats were standardized</a:t>
            </a:r>
          </a:p>
        </p:txBody>
      </p:sp>
      <p:sp>
        <p:nvSpPr>
          <p:cNvPr id="17411"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Primitive types: floating-point</a:t>
            </a:r>
          </a:p>
        </p:txBody>
      </p:sp>
      <p:graphicFrame>
        <p:nvGraphicFramePr>
          <p:cNvPr id="17412" name="Object 2" descr="Diagram showing the breakdown of IEEE floating-point formats: float (1bit for sign, 8 for exponent, and 23 for fraction) and double (1 bit for sign, 11 for exponent, and 52 for fraction)."/>
          <p:cNvGraphicFramePr>
            <a:graphicFrameLocks noChangeAspect="1"/>
          </p:cNvGraphicFramePr>
          <p:nvPr>
            <p:extLst>
              <p:ext uri="{D42A27DB-BD31-4B8C-83A1-F6EECF244321}">
                <p14:modId xmlns:p14="http://schemas.microsoft.com/office/powerpoint/2010/main" val="3623274061"/>
              </p:ext>
            </p:extLst>
          </p:nvPr>
        </p:nvGraphicFramePr>
        <p:xfrm>
          <a:off x="990600" y="4648200"/>
          <a:ext cx="4724400" cy="1465263"/>
        </p:xfrm>
        <a:graphic>
          <a:graphicData uri="http://schemas.openxmlformats.org/presentationml/2006/ole">
            <mc:AlternateContent xmlns:mc="http://schemas.openxmlformats.org/markup-compatibility/2006">
              <mc:Choice xmlns:v="urn:schemas-microsoft-com:vml" Requires="v">
                <p:oleObj name="VISIO" r:id="rId2" imgW="5388864" imgH="1670304" progId="Visio.Drawing.5">
                  <p:embed/>
                </p:oleObj>
              </mc:Choice>
              <mc:Fallback>
                <p:oleObj name="VISIO" r:id="rId2" imgW="5388864" imgH="1670304" progId="Visio.Drawing.5">
                  <p:embed/>
                  <p:pic>
                    <p:nvPicPr>
                      <p:cNvPr id="17412"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648200"/>
                        <a:ext cx="4724400" cy="14652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7413" name="Rectangle 5"/>
          <p:cNvSpPr>
            <a:spLocks noChangeArrowheads="1"/>
          </p:cNvSpPr>
          <p:nvPr/>
        </p:nvSpPr>
        <p:spPr bwMode="auto">
          <a:xfrm>
            <a:off x="5943600" y="4648200"/>
            <a:ext cx="32004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buFont typeface="Wingdings" charset="0"/>
              <a:buNone/>
            </a:pPr>
            <a:r>
              <a:rPr lang="en-US" sz="2000">
                <a:latin typeface="Arial Narrow" charset="0"/>
              </a:rPr>
              <a:t>(sign)fraction x 2</a:t>
            </a:r>
            <a:r>
              <a:rPr lang="en-US" sz="2000" baseline="30000">
                <a:latin typeface="Arial Narrow" charset="0"/>
              </a:rPr>
              <a:t>exponent</a:t>
            </a:r>
          </a:p>
          <a:p>
            <a:pPr marL="342900" indent="-342900">
              <a:spcBef>
                <a:spcPct val="20000"/>
              </a:spcBef>
              <a:buFont typeface="Wingdings" charset="0"/>
              <a:buNone/>
            </a:pPr>
            <a:endParaRPr lang="en-US" sz="1000" baseline="30000">
              <a:latin typeface="Arial Narrow" charset="0"/>
            </a:endParaRPr>
          </a:p>
          <a:p>
            <a:pPr marL="342900" indent="-342900">
              <a:spcBef>
                <a:spcPct val="20000"/>
              </a:spcBef>
              <a:buFont typeface="Wingdings" charset="0"/>
              <a:buNone/>
            </a:pPr>
            <a:r>
              <a:rPr lang="en-US" sz="2000">
                <a:latin typeface="Arial Narrow" charset="0"/>
              </a:rPr>
              <a:t>special bit patterns represent:</a:t>
            </a:r>
          </a:p>
          <a:p>
            <a:pPr marL="742950" lvl="1" indent="-285750">
              <a:spcBef>
                <a:spcPct val="20000"/>
              </a:spcBef>
              <a:buFont typeface="Wingdings" charset="0"/>
              <a:buChar char="§"/>
            </a:pPr>
            <a:r>
              <a:rPr lang="en-US" sz="1800">
                <a:latin typeface="Courier New" charset="0"/>
              </a:rPr>
              <a:t>infinity</a:t>
            </a:r>
          </a:p>
          <a:p>
            <a:pPr marL="742950" lvl="1" indent="-285750">
              <a:spcBef>
                <a:spcPct val="20000"/>
              </a:spcBef>
              <a:buFont typeface="Wingdings" charset="0"/>
              <a:buChar char="§"/>
            </a:pPr>
            <a:r>
              <a:rPr lang="en-US" sz="1800">
                <a:latin typeface="Courier New" charset="0"/>
              </a:rPr>
              <a:t>NaN</a:t>
            </a:r>
          </a:p>
          <a:p>
            <a:pPr marL="742950" lvl="1" indent="-285750">
              <a:spcBef>
                <a:spcPct val="20000"/>
              </a:spcBef>
              <a:buFont typeface="Wingdings" charset="0"/>
              <a:buChar char="§"/>
            </a:pPr>
            <a:endParaRPr lang="en-US" sz="1800">
              <a:latin typeface="Courier New" charset="0"/>
            </a:endParaRPr>
          </a:p>
        </p:txBody>
      </p:sp>
      <p:sp>
        <p:nvSpPr>
          <p:cNvPr id="17414" name="Rectangle 7"/>
          <p:cNvSpPr>
            <a:spLocks noChangeArrowheads="1"/>
          </p:cNvSpPr>
          <p:nvPr/>
        </p:nvSpPr>
        <p:spPr bwMode="auto">
          <a:xfrm>
            <a:off x="533400" y="6324600"/>
            <a:ext cx="85344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buFont typeface="Wingdings" charset="0"/>
              <a:buNone/>
            </a:pPr>
            <a:r>
              <a:rPr lang="en-US">
                <a:solidFill>
                  <a:schemeClr val="accent2"/>
                </a:solidFill>
                <a:latin typeface="Arial Narrow" charset="0"/>
              </a:rPr>
              <a:t>other number types: decimal, fixed-point, rational, …</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FD20EAD-6EBA-BE43-B7DA-A668A93EB855}" type="slidenum">
              <a:rPr lang="en-US" sz="1400">
                <a:solidFill>
                  <a:srgbClr val="FF0033"/>
                </a:solidFill>
                <a:latin typeface="Arial Narrow" charset="0"/>
              </a:rPr>
              <a:pPr/>
              <a:t>4</a:t>
            </a:fld>
            <a:endParaRPr lang="en-US" sz="1400">
              <a:solidFill>
                <a:srgbClr val="FF0033"/>
              </a:solidFill>
              <a:latin typeface="Arial Narrow" charset="0"/>
            </a:endParaRPr>
          </a:p>
        </p:txBody>
      </p:sp>
      <p:sp>
        <p:nvSpPr>
          <p:cNvPr id="18434" name="Rectangle 2"/>
          <p:cNvSpPr>
            <a:spLocks noGrp="1" noChangeArrowheads="1"/>
          </p:cNvSpPr>
          <p:nvPr>
            <p:ph type="body" idx="1"/>
          </p:nvPr>
        </p:nvSpPr>
        <p:spPr>
          <a:xfrm>
            <a:off x="685800" y="1219200"/>
            <a:ext cx="8702675" cy="5562600"/>
          </a:xfrm>
          <a:noFill/>
        </p:spPr>
        <p:txBody>
          <a:bodyPr/>
          <a:lstStyle/>
          <a:p>
            <a:r>
              <a:rPr lang="en-US" dirty="0">
                <a:latin typeface="Arial Narrow" charset="0"/>
                <a:ea typeface="ＭＳ Ｐゴシック" charset="0"/>
                <a:cs typeface="ＭＳ Ｐゴシック" charset="0"/>
              </a:rPr>
              <a:t>introduced in ALGOL 60</a:t>
            </a:r>
          </a:p>
          <a:p>
            <a:endParaRPr lang="en-US" sz="1000" dirty="0">
              <a:latin typeface="Arial Narrow" charset="0"/>
              <a:ea typeface="ＭＳ Ｐゴシック" charset="0"/>
              <a:cs typeface="ＭＳ Ｐゴシック" charset="0"/>
            </a:endParaRPr>
          </a:p>
          <a:p>
            <a:pPr lvl="1">
              <a:buFont typeface="Wingdings" charset="0"/>
              <a:buNone/>
            </a:pPr>
            <a:r>
              <a:rPr lang="en-US" dirty="0">
                <a:latin typeface="Arial Narrow" charset="0"/>
                <a:ea typeface="ＭＳ Ｐゴシック" charset="0"/>
              </a:rPr>
              <a:t>C does not have a </a:t>
            </a:r>
            <a:r>
              <a:rPr lang="en-US" dirty="0" err="1">
                <a:latin typeface="Arial Narrow" charset="0"/>
                <a:ea typeface="ＭＳ Ｐゴシック" charset="0"/>
              </a:rPr>
              <a:t>boolean</a:t>
            </a:r>
            <a:r>
              <a:rPr lang="en-US" dirty="0">
                <a:latin typeface="Arial Narrow" charset="0"/>
                <a:ea typeface="ＭＳ Ｐゴシック" charset="0"/>
              </a:rPr>
              <a:t> type, conditionals use zero (false) and nonzero (true)</a:t>
            </a:r>
          </a:p>
          <a:p>
            <a:pPr lvl="1">
              <a:buFont typeface="Wingdings" charset="0"/>
              <a:buNone/>
            </a:pPr>
            <a:endParaRPr lang="en-US" dirty="0">
              <a:latin typeface="Arial Narrow" charset="0"/>
              <a:ea typeface="ＭＳ Ｐゴシック" charset="0"/>
            </a:endParaRPr>
          </a:p>
          <a:p>
            <a:pPr lvl="1">
              <a:buFont typeface="Wingdings" charset="0"/>
              <a:buNone/>
            </a:pPr>
            <a:r>
              <a:rPr lang="en-US" dirty="0">
                <a:latin typeface="Arial Narrow" charset="0"/>
                <a:ea typeface="ＭＳ Ｐゴシック" charset="0"/>
              </a:rPr>
              <a:t>C++ has </a:t>
            </a:r>
            <a:r>
              <a:rPr lang="en-US" sz="1800" dirty="0">
                <a:latin typeface="Courier New" charset="0"/>
                <a:ea typeface="ＭＳ Ｐゴシック" charset="0"/>
              </a:rPr>
              <a:t>bool</a:t>
            </a:r>
            <a:r>
              <a:rPr lang="en-US" dirty="0">
                <a:latin typeface="Arial Narrow" charset="0"/>
                <a:ea typeface="ＭＳ Ｐゴシック" charset="0"/>
              </a:rPr>
              <a:t> type</a:t>
            </a:r>
          </a:p>
          <a:p>
            <a:pPr lvl="2">
              <a:buFont typeface="Wingdings" charset="0"/>
              <a:buChar char="§"/>
            </a:pPr>
            <a:r>
              <a:rPr lang="en-US" dirty="0">
                <a:latin typeface="Arial Narrow" charset="0"/>
                <a:ea typeface="ＭＳ Ｐゴシック" charset="0"/>
              </a:rPr>
              <a:t>really just </a:t>
            </a:r>
            <a:r>
              <a:rPr lang="en-US" i="1" dirty="0">
                <a:latin typeface="Arial Narrow" charset="0"/>
                <a:ea typeface="ＭＳ Ｐゴシック" charset="0"/>
              </a:rPr>
              <a:t>syntactic sugar</a:t>
            </a:r>
            <a:r>
              <a:rPr lang="en-US" dirty="0">
                <a:latin typeface="Arial Narrow" charset="0"/>
                <a:ea typeface="ＭＳ Ｐゴシック" charset="0"/>
              </a:rPr>
              <a:t>, automatic conversion between </a:t>
            </a:r>
            <a:r>
              <a:rPr lang="en-US" sz="1800" dirty="0" err="1">
                <a:latin typeface="Courier New" charset="0"/>
                <a:ea typeface="ＭＳ Ｐゴシック" charset="0"/>
              </a:rPr>
              <a:t>int</a:t>
            </a:r>
            <a:r>
              <a:rPr lang="en-US" dirty="0">
                <a:latin typeface="Arial Narrow" charset="0"/>
                <a:ea typeface="ＭＳ Ｐゴシック" charset="0"/>
              </a:rPr>
              <a:t> and </a:t>
            </a:r>
            <a:r>
              <a:rPr lang="en-US" sz="1800" dirty="0">
                <a:latin typeface="Courier New" charset="0"/>
                <a:ea typeface="ＭＳ Ｐゴシック" charset="0"/>
              </a:rPr>
              <a:t>bool</a:t>
            </a:r>
            <a:r>
              <a:rPr lang="en-US" dirty="0">
                <a:latin typeface="Arial Narrow" charset="0"/>
                <a:ea typeface="ＭＳ Ｐゴシック" charset="0"/>
              </a:rPr>
              <a:t> </a:t>
            </a:r>
          </a:p>
          <a:p>
            <a:pPr lvl="1">
              <a:buFont typeface="Wingdings" charset="0"/>
              <a:buNone/>
            </a:pPr>
            <a:endParaRPr lang="en-US" dirty="0">
              <a:latin typeface="Arial Narrow" charset="0"/>
              <a:ea typeface="ＭＳ Ｐゴシック" charset="0"/>
            </a:endParaRPr>
          </a:p>
          <a:p>
            <a:pPr lvl="1">
              <a:buFont typeface="Wingdings" charset="0"/>
              <a:buNone/>
            </a:pPr>
            <a:r>
              <a:rPr lang="en-US" dirty="0">
                <a:latin typeface="Arial Narrow" charset="0"/>
                <a:ea typeface="ＭＳ Ｐゴシック" charset="0"/>
              </a:rPr>
              <a:t>Java has  </a:t>
            </a:r>
            <a:r>
              <a:rPr lang="en-US" sz="1800" dirty="0" err="1">
                <a:latin typeface="Courier New" charset="0"/>
                <a:ea typeface="ＭＳ Ｐゴシック" charset="0"/>
              </a:rPr>
              <a:t>boolean</a:t>
            </a:r>
            <a:r>
              <a:rPr lang="en-US" dirty="0">
                <a:latin typeface="Arial Narrow" charset="0"/>
                <a:ea typeface="ＭＳ Ｐゴシック" charset="0"/>
              </a:rPr>
              <a:t>  type</a:t>
            </a:r>
          </a:p>
          <a:p>
            <a:pPr lvl="2">
              <a:buFont typeface="Wingdings" charset="0"/>
              <a:buChar char="§"/>
            </a:pPr>
            <a:r>
              <a:rPr lang="en-US" dirty="0">
                <a:latin typeface="Arial Narrow" charset="0"/>
                <a:ea typeface="ＭＳ Ｐゴシック" charset="0"/>
              </a:rPr>
              <a:t>no conversions between </a:t>
            </a:r>
            <a:r>
              <a:rPr lang="en-US" sz="1800" dirty="0" err="1">
                <a:latin typeface="Courier New" charset="0"/>
                <a:ea typeface="ＭＳ Ｐゴシック" charset="0"/>
              </a:rPr>
              <a:t>int</a:t>
            </a:r>
            <a:r>
              <a:rPr lang="en-US" dirty="0">
                <a:latin typeface="Arial Narrow" charset="0"/>
                <a:ea typeface="ＭＳ Ｐゴシック" charset="0"/>
              </a:rPr>
              <a:t> and </a:t>
            </a:r>
            <a:r>
              <a:rPr lang="en-US" sz="1800" dirty="0" err="1">
                <a:latin typeface="Courier New" charset="0"/>
                <a:ea typeface="ＭＳ Ｐゴシック" charset="0"/>
              </a:rPr>
              <a:t>boolean</a:t>
            </a:r>
            <a:endParaRPr lang="en-US" dirty="0">
              <a:latin typeface="Arial Narrow" charset="0"/>
              <a:ea typeface="ＭＳ Ｐゴシック" charset="0"/>
            </a:endParaRPr>
          </a:p>
          <a:p>
            <a:pPr lvl="2">
              <a:buFont typeface="Wingdings" charset="0"/>
              <a:buChar char="§"/>
            </a:pPr>
            <a:endParaRPr lang="en-US" dirty="0">
              <a:latin typeface="Arial Narrow" charset="0"/>
              <a:ea typeface="ＭＳ Ｐゴシック" charset="0"/>
            </a:endParaRPr>
          </a:p>
          <a:p>
            <a:pPr lvl="2">
              <a:buFont typeface="Wingdings" charset="0"/>
              <a:buChar char="§"/>
            </a:pPr>
            <a:endParaRPr lang="en-US" dirty="0">
              <a:latin typeface="Arial Narrow" charset="0"/>
              <a:ea typeface="ＭＳ Ｐゴシック" charset="0"/>
            </a:endParaRPr>
          </a:p>
          <a:p>
            <a:pPr>
              <a:buFont typeface="Wingdings" charset="0"/>
              <a:buNone/>
            </a:pPr>
            <a:r>
              <a:rPr lang="en-US" dirty="0">
                <a:latin typeface="Arial Narrow" charset="0"/>
                <a:ea typeface="ＭＳ Ｐゴシック" charset="0"/>
                <a:cs typeface="ＭＳ Ｐゴシック" charset="0"/>
              </a:rPr>
              <a:t>implementing Booleans</a:t>
            </a:r>
          </a:p>
          <a:p>
            <a:pPr lvl="1"/>
            <a:r>
              <a:rPr lang="en-US" dirty="0">
                <a:latin typeface="Arial Narrow" charset="0"/>
                <a:ea typeface="ＭＳ Ｐゴシック" charset="0"/>
              </a:rPr>
              <a:t>could use a single bit, but not usually accessible</a:t>
            </a:r>
          </a:p>
          <a:p>
            <a:pPr lvl="1"/>
            <a:r>
              <a:rPr lang="en-US" dirty="0">
                <a:latin typeface="Arial Narrow" charset="0"/>
                <a:ea typeface="ＭＳ Ｐゴシック" charset="0"/>
              </a:rPr>
              <a:t>use smallest easily-addressable unit (e.g., byte)</a:t>
            </a:r>
          </a:p>
          <a:p>
            <a:pPr lvl="1">
              <a:buFont typeface="Wingdings" charset="0"/>
              <a:buNone/>
            </a:pPr>
            <a:endParaRPr lang="en-US" sz="1400" dirty="0">
              <a:latin typeface="Arial Narrow" charset="0"/>
              <a:ea typeface="ＭＳ Ｐゴシック" charset="0"/>
            </a:endParaRPr>
          </a:p>
        </p:txBody>
      </p:sp>
      <p:sp>
        <p:nvSpPr>
          <p:cNvPr id="18435" name="Rectangle 3"/>
          <p:cNvSpPr>
            <a:spLocks noGrp="1" noChangeArrowheads="1"/>
          </p:cNvSpPr>
          <p:nvPr>
            <p:ph type="title"/>
          </p:nvPr>
        </p:nvSpPr>
        <p:spPr>
          <a:noFill/>
        </p:spPr>
        <p:txBody>
          <a:bodyPr/>
          <a:lstStyle/>
          <a:p>
            <a:r>
              <a:rPr lang="en-US" dirty="0">
                <a:latin typeface="Arial Narrow" charset="0"/>
                <a:ea typeface="ＭＳ Ｐゴシック" charset="0"/>
                <a:cs typeface="ＭＳ Ｐゴシック" charset="0"/>
              </a:rPr>
              <a:t>Primitive types: Boolean</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576AD5B-9F8A-9040-8BC8-1EAD311AF50C}" type="slidenum">
              <a:rPr lang="en-US" sz="1400">
                <a:solidFill>
                  <a:srgbClr val="FF0033"/>
                </a:solidFill>
                <a:latin typeface="Arial Narrow" charset="0"/>
              </a:rPr>
              <a:pPr/>
              <a:t>5</a:t>
            </a:fld>
            <a:endParaRPr lang="en-US" sz="1400">
              <a:solidFill>
                <a:srgbClr val="FF0033"/>
              </a:solidFill>
              <a:latin typeface="Arial Narrow" charset="0"/>
            </a:endParaRPr>
          </a:p>
        </p:txBody>
      </p:sp>
      <p:sp>
        <p:nvSpPr>
          <p:cNvPr id="19458" name="Rectangle 2"/>
          <p:cNvSpPr>
            <a:spLocks noGrp="1" noChangeArrowheads="1"/>
          </p:cNvSpPr>
          <p:nvPr>
            <p:ph type="body" idx="1"/>
          </p:nvPr>
        </p:nvSpPr>
        <p:spPr>
          <a:xfrm>
            <a:off x="685800" y="1219200"/>
            <a:ext cx="8702675" cy="5562600"/>
          </a:xfrm>
          <a:noFill/>
        </p:spPr>
        <p:txBody>
          <a:bodyPr/>
          <a:lstStyle/>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stored as numeric codes, e.g., ASCII (C/C++) or UNICODE (Java)</a:t>
            </a:r>
          </a:p>
          <a:p>
            <a:endParaRPr lang="en-US" sz="1000">
              <a:latin typeface="Arial Narrow" charset="0"/>
              <a:ea typeface="ＭＳ Ｐゴシック" charset="0"/>
              <a:cs typeface="ＭＳ Ｐゴシック" charset="0"/>
            </a:endParaRPr>
          </a:p>
          <a:p>
            <a:pPr lvl="1">
              <a:buFont typeface="Wingdings" charset="0"/>
              <a:buNone/>
            </a:pPr>
            <a:r>
              <a:rPr lang="en-US">
                <a:latin typeface="Arial Narrow" charset="0"/>
                <a:ea typeface="ＭＳ Ｐゴシック" charset="0"/>
              </a:rPr>
              <a:t>in C/C++, </a:t>
            </a:r>
            <a:r>
              <a:rPr lang="en-US" sz="1800">
                <a:latin typeface="Courier New" charset="0"/>
                <a:ea typeface="ＭＳ Ｐゴシック" charset="0"/>
              </a:rPr>
              <a:t>char</a:t>
            </a:r>
            <a:r>
              <a:rPr lang="en-US">
                <a:latin typeface="Arial Narrow" charset="0"/>
                <a:ea typeface="ＭＳ Ｐゴシック" charset="0"/>
              </a:rPr>
              <a:t> is an integer type</a:t>
            </a:r>
          </a:p>
          <a:p>
            <a:pPr lvl="2">
              <a:buFont typeface="Wingdings" charset="0"/>
              <a:buChar char="§"/>
            </a:pPr>
            <a:r>
              <a:rPr lang="en-US">
                <a:latin typeface="Arial Narrow" charset="0"/>
                <a:ea typeface="ＭＳ Ｐゴシック" charset="0"/>
              </a:rPr>
              <a:t>can apply integer operations, mix with integer values</a:t>
            </a:r>
          </a:p>
          <a:p>
            <a:pPr lvl="2">
              <a:buFont typeface="Wingdings" charset="0"/>
              <a:buChar char="§"/>
            </a:pPr>
            <a:endParaRPr lang="en-US">
              <a:latin typeface="Arial Narrow" charset="0"/>
              <a:ea typeface="ＭＳ Ｐゴシック" charset="0"/>
            </a:endParaRPr>
          </a:p>
          <a:p>
            <a:pPr lvl="2">
              <a:buFont typeface="Wingdings" charset="0"/>
              <a:buNone/>
            </a:pPr>
            <a:r>
              <a:rPr lang="en-US" sz="1800">
                <a:solidFill>
                  <a:srgbClr val="FF0033"/>
                </a:solidFill>
                <a:latin typeface="Courier New" charset="0"/>
                <a:ea typeface="ＭＳ Ｐゴシック" charset="0"/>
              </a:rPr>
              <a:t>char ch = </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A</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		char ch = </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8</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a:t>
            </a:r>
          </a:p>
          <a:p>
            <a:pPr lvl="2">
              <a:buFont typeface="Wingdings" charset="0"/>
              <a:buNone/>
            </a:pPr>
            <a:r>
              <a:rPr lang="en-US" sz="1800">
                <a:solidFill>
                  <a:srgbClr val="FF0033"/>
                </a:solidFill>
                <a:latin typeface="Courier New" charset="0"/>
                <a:ea typeface="ＭＳ Ｐゴシック" charset="0"/>
              </a:rPr>
              <a:t>ch = ch + 1;			int d = ch – </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0</a:t>
            </a:r>
            <a:r>
              <a:rPr lang="ja-JP" altLang="en-US" sz="1800">
                <a:solidFill>
                  <a:srgbClr val="FF0033"/>
                </a:solidFill>
                <a:latin typeface="Courier New" charset="0"/>
                <a:ea typeface="ＭＳ Ｐゴシック" charset="0"/>
              </a:rPr>
              <a:t>’</a:t>
            </a:r>
            <a:r>
              <a:rPr lang="en-US" altLang="ja-JP" sz="1800">
                <a:solidFill>
                  <a:srgbClr val="FF0033"/>
                </a:solidFill>
                <a:latin typeface="Courier New" charset="0"/>
                <a:ea typeface="ＭＳ Ｐゴシック" charset="0"/>
              </a:rPr>
              <a:t>;</a:t>
            </a:r>
          </a:p>
          <a:p>
            <a:pPr lvl="2">
              <a:buFont typeface="Wingdings" charset="0"/>
              <a:buNone/>
            </a:pPr>
            <a:r>
              <a:rPr lang="en-US" sz="1800">
                <a:solidFill>
                  <a:srgbClr val="FF0033"/>
                </a:solidFill>
                <a:latin typeface="Courier New" charset="0"/>
                <a:ea typeface="ＭＳ Ｐゴシック" charset="0"/>
              </a:rPr>
              <a:t>cout &lt;&lt; ch &lt;&lt; endl		cout &lt;&lt; d &lt;&lt; endl; </a:t>
            </a:r>
          </a:p>
          <a:p>
            <a:pPr lvl="1">
              <a:buFont typeface="Wingdings" charset="0"/>
              <a:buNone/>
            </a:pPr>
            <a:endParaRPr lang="en-US" sz="1800">
              <a:solidFill>
                <a:srgbClr val="FF0033"/>
              </a:solidFill>
              <a:latin typeface="Courier New" charset="0"/>
              <a:ea typeface="ＭＳ Ｐゴシック" charset="0"/>
            </a:endParaRPr>
          </a:p>
          <a:p>
            <a:pPr lvl="1">
              <a:buFont typeface="Wingdings" charset="0"/>
              <a:buNone/>
            </a:pPr>
            <a:endParaRPr lang="en-US" sz="1800">
              <a:solidFill>
                <a:srgbClr val="FF0033"/>
              </a:solidFill>
              <a:latin typeface="Courier New" charset="0"/>
              <a:ea typeface="ＭＳ Ｐゴシック" charset="0"/>
            </a:endParaRPr>
          </a:p>
          <a:p>
            <a:pPr lvl="1">
              <a:buFont typeface="Wingdings" charset="0"/>
              <a:buNone/>
            </a:pPr>
            <a:r>
              <a:rPr lang="en-US">
                <a:latin typeface="Arial Narrow" charset="0"/>
                <a:ea typeface="ＭＳ Ｐゴシック" charset="0"/>
              </a:rPr>
              <a:t>in Java,  </a:t>
            </a:r>
            <a:r>
              <a:rPr lang="en-US" sz="1800">
                <a:latin typeface="Courier New" charset="0"/>
                <a:ea typeface="ＭＳ Ｐゴシック" charset="0"/>
              </a:rPr>
              <a:t>char </a:t>
            </a:r>
            <a:r>
              <a:rPr lang="en-US">
                <a:latin typeface="Arial Narrow" charset="0"/>
                <a:ea typeface="ＭＳ Ｐゴシック" charset="0"/>
              </a:rPr>
              <a:t>to</a:t>
            </a:r>
            <a:r>
              <a:rPr lang="en-US" sz="1800">
                <a:latin typeface="Courier New" charset="0"/>
                <a:ea typeface="ＭＳ Ｐゴシック" charset="0"/>
                <a:sym typeface="Wingdings" charset="0"/>
              </a:rPr>
              <a:t> int</a:t>
            </a:r>
            <a:r>
              <a:rPr lang="en-US">
                <a:latin typeface="Arial Narrow" charset="0"/>
                <a:ea typeface="ＭＳ Ｐゴシック" charset="0"/>
              </a:rPr>
              <a:t>  conversion is automatic</a:t>
            </a:r>
          </a:p>
          <a:p>
            <a:pPr lvl="2">
              <a:buFont typeface="Wingdings" charset="0"/>
              <a:buChar char="§"/>
            </a:pPr>
            <a:r>
              <a:rPr lang="en-US">
                <a:latin typeface="Arial Narrow" charset="0"/>
                <a:ea typeface="ＭＳ Ｐゴシック" charset="0"/>
              </a:rPr>
              <a:t>but must explicitly cast </a:t>
            </a:r>
            <a:r>
              <a:rPr lang="en-US" sz="1800">
                <a:latin typeface="Courier New" charset="0"/>
                <a:ea typeface="ＭＳ Ｐゴシック" charset="0"/>
                <a:sym typeface="Wingdings" charset="0"/>
              </a:rPr>
              <a:t>int</a:t>
            </a:r>
            <a:r>
              <a:rPr lang="en-US">
                <a:latin typeface="Arial Narrow" charset="0"/>
                <a:ea typeface="ＭＳ Ｐゴシック" charset="0"/>
              </a:rPr>
              <a:t> to </a:t>
            </a:r>
            <a:r>
              <a:rPr lang="en-US" sz="1800">
                <a:latin typeface="Courier New" charset="0"/>
                <a:ea typeface="ＭＳ Ｐゴシック" charset="0"/>
              </a:rPr>
              <a:t>char </a:t>
            </a:r>
          </a:p>
          <a:p>
            <a:pPr lvl="2">
              <a:buFont typeface="Wingdings" charset="0"/>
              <a:buChar char="§"/>
            </a:pPr>
            <a:endParaRPr lang="en-US">
              <a:latin typeface="Arial Narrow" charset="0"/>
              <a:ea typeface="ＭＳ Ｐゴシック" charset="0"/>
            </a:endParaRPr>
          </a:p>
          <a:p>
            <a:pPr lvl="2">
              <a:buFont typeface="Wingdings" charset="0"/>
              <a:buNone/>
            </a:pPr>
            <a:r>
              <a:rPr lang="en-US" sz="1800">
                <a:solidFill>
                  <a:srgbClr val="FF0033"/>
                </a:solidFill>
                <a:latin typeface="Courier New" charset="0"/>
                <a:ea typeface="ＭＳ Ｐゴシック" charset="0"/>
              </a:rPr>
              <a:t>char next = (char)(ch + 1);</a:t>
            </a:r>
            <a:endParaRPr lang="en-US">
              <a:latin typeface="Arial Narrow" charset="0"/>
              <a:ea typeface="ＭＳ Ｐゴシック" charset="0"/>
            </a:endParaRPr>
          </a:p>
          <a:p>
            <a:pPr lvl="2">
              <a:buFont typeface="Wingdings" charset="0"/>
              <a:buChar char="§"/>
            </a:pPr>
            <a:endParaRPr lang="en-US">
              <a:latin typeface="Arial Narrow" charset="0"/>
              <a:ea typeface="ＭＳ Ｐゴシック" charset="0"/>
            </a:endParaRPr>
          </a:p>
          <a:p>
            <a:pPr lvl="2">
              <a:buFont typeface="Wingdings" charset="0"/>
              <a:buChar char="§"/>
            </a:pPr>
            <a:endParaRPr lang="en-US">
              <a:latin typeface="Arial Narrow" charset="0"/>
              <a:ea typeface="ＭＳ Ｐゴシック" charset="0"/>
            </a:endParaRPr>
          </a:p>
        </p:txBody>
      </p:sp>
      <p:sp>
        <p:nvSpPr>
          <p:cNvPr id="19459"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Primitive types: character</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5D7A1F9-AD45-D544-B470-D7B2B996E9FB}" type="slidenum">
              <a:rPr lang="en-US" sz="1400">
                <a:solidFill>
                  <a:srgbClr val="FF0033"/>
                </a:solidFill>
                <a:latin typeface="Arial Narrow" charset="0"/>
              </a:rPr>
              <a:pPr/>
              <a:t>6</a:t>
            </a:fld>
            <a:endParaRPr lang="en-US" sz="1400">
              <a:solidFill>
                <a:srgbClr val="FF0033"/>
              </a:solidFill>
              <a:latin typeface="Arial Narrow" charset="0"/>
            </a:endParaRPr>
          </a:p>
        </p:txBody>
      </p:sp>
      <p:sp>
        <p:nvSpPr>
          <p:cNvPr id="20482" name="Rectangle 2"/>
          <p:cNvSpPr>
            <a:spLocks noGrp="1" noChangeArrowheads="1"/>
          </p:cNvSpPr>
          <p:nvPr>
            <p:ph type="body" idx="1"/>
          </p:nvPr>
        </p:nvSpPr>
        <p:spPr>
          <a:xfrm>
            <a:off x="685800" y="1219200"/>
            <a:ext cx="8702675" cy="5562600"/>
          </a:xfrm>
          <a:noFill/>
        </p:spPr>
        <p:txBody>
          <a:bodyPr/>
          <a:lstStyle/>
          <a:p>
            <a:r>
              <a:rPr lang="en-US">
                <a:latin typeface="Arial Narrow" charset="0"/>
                <a:ea typeface="ＭＳ Ｐゴシック" charset="0"/>
                <a:cs typeface="ＭＳ Ｐゴシック" charset="0"/>
              </a:rPr>
              <a:t>a pointer is nothing more than an address (i.e., an integer)</a:t>
            </a:r>
          </a:p>
          <a:p>
            <a:endParaRPr lang="en-US">
              <a:latin typeface="Arial Narrow" charset="0"/>
              <a:ea typeface="ＭＳ Ｐゴシック" charset="0"/>
              <a:cs typeface="ＭＳ Ｐゴシック" charset="0"/>
            </a:endParaRPr>
          </a:p>
          <a:p>
            <a:pPr lvl="1">
              <a:buFont typeface="Wingdings" charset="0"/>
              <a:buNone/>
            </a:pPr>
            <a:r>
              <a:rPr lang="en-US">
                <a:latin typeface="Arial Narrow" charset="0"/>
                <a:ea typeface="ＭＳ Ｐゴシック" charset="0"/>
              </a:rPr>
              <a:t>useful for:</a:t>
            </a:r>
          </a:p>
          <a:p>
            <a:pPr lvl="1"/>
            <a:r>
              <a:rPr lang="en-US">
                <a:latin typeface="Arial Narrow" charset="0"/>
                <a:ea typeface="ＭＳ Ｐゴシック" charset="0"/>
              </a:rPr>
              <a:t>dynamic memory management (allocate, dereference, deallocate)</a:t>
            </a:r>
          </a:p>
          <a:p>
            <a:pPr lvl="1"/>
            <a:r>
              <a:rPr lang="en-US">
                <a:latin typeface="Arial Narrow" charset="0"/>
                <a:ea typeface="ＭＳ Ｐゴシック" charset="0"/>
              </a:rPr>
              <a:t>indirect addressing (point to an address, dereference)</a:t>
            </a:r>
          </a:p>
          <a:p>
            <a:pPr lvl="1"/>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PL/I was the first language to provide pointers</a:t>
            </a:r>
          </a:p>
          <a:p>
            <a:pPr lvl="2">
              <a:buFont typeface="Wingdings" charset="0"/>
              <a:buChar char="§"/>
            </a:pPr>
            <a:r>
              <a:rPr lang="en-US">
                <a:latin typeface="Arial Narrow" charset="0"/>
                <a:ea typeface="ＭＳ Ｐゴシック" charset="0"/>
              </a:rPr>
              <a:t>pointers were not typed, could point to any object </a:t>
            </a:r>
          </a:p>
          <a:p>
            <a:pPr lvl="3">
              <a:buFont typeface="Wingdings" charset="0"/>
              <a:buNone/>
            </a:pPr>
            <a:r>
              <a:rPr lang="en-US">
                <a:latin typeface="Arial Narrow" charset="0"/>
                <a:ea typeface="ＭＳ Ｐゴシック" charset="0"/>
                <a:sym typeface="Wingdings" charset="0"/>
              </a:rPr>
              <a:t> no static type checking for pointers</a:t>
            </a:r>
            <a:endParaRPr lang="en-US">
              <a:latin typeface="Arial Narrow" charset="0"/>
              <a:ea typeface="ＭＳ Ｐゴシック" charset="0"/>
            </a:endParaRPr>
          </a:p>
          <a:p>
            <a:pPr lvl="2">
              <a:buFont typeface="Wingdings" charset="0"/>
              <a:buChar char="§"/>
            </a:pPr>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ALGOL 68 refined pointers to a specific type</a:t>
            </a:r>
          </a:p>
          <a:p>
            <a:pPr lvl="1">
              <a:buFont typeface="Wingdings" charset="0"/>
              <a:buNone/>
            </a:pPr>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in many languages, pointers are limited to dynamic memory management</a:t>
            </a:r>
          </a:p>
          <a:p>
            <a:pPr lvl="1">
              <a:buFont typeface="Wingdings" charset="0"/>
              <a:buNone/>
            </a:pPr>
            <a:r>
              <a:rPr lang="en-US">
                <a:latin typeface="Arial Narrow" charset="0"/>
                <a:ea typeface="ＭＳ Ｐゴシック" charset="0"/>
              </a:rPr>
              <a:t>	e.g., Pascal, Ada, Java, … </a:t>
            </a:r>
          </a:p>
        </p:txBody>
      </p:sp>
      <p:sp>
        <p:nvSpPr>
          <p:cNvPr id="20483"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Primitive types: pointer</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4680C5C-6286-B143-8AE4-CF9553CFF6D5}" type="slidenum">
              <a:rPr lang="en-US" sz="1400">
                <a:solidFill>
                  <a:srgbClr val="FF0033"/>
                </a:solidFill>
                <a:latin typeface="Arial Narrow" charset="0"/>
              </a:rPr>
              <a:pPr/>
              <a:t>7</a:t>
            </a:fld>
            <a:endParaRPr lang="en-US" sz="1400">
              <a:solidFill>
                <a:srgbClr val="FF0033"/>
              </a:solidFill>
              <a:latin typeface="Arial Narrow" charset="0"/>
            </a:endParaRPr>
          </a:p>
        </p:txBody>
      </p:sp>
      <p:sp>
        <p:nvSpPr>
          <p:cNvPr id="21506" name="Rectangle 2"/>
          <p:cNvSpPr>
            <a:spLocks noGrp="1" noChangeArrowheads="1"/>
          </p:cNvSpPr>
          <p:nvPr>
            <p:ph type="body" idx="1"/>
          </p:nvPr>
        </p:nvSpPr>
        <p:spPr>
          <a:xfrm>
            <a:off x="685800" y="1219200"/>
            <a:ext cx="7848600" cy="5562600"/>
          </a:xfrm>
          <a:noFill/>
        </p:spPr>
        <p:txBody>
          <a:bodyPr/>
          <a:lstStyle/>
          <a:p>
            <a:r>
              <a:rPr lang="en-US" dirty="0">
                <a:latin typeface="Arial Narrow" charset="0"/>
                <a:ea typeface="ＭＳ Ｐゴシック" charset="0"/>
                <a:cs typeface="ＭＳ Ｐゴシック" charset="0"/>
              </a:rPr>
              <a:t>C/C++ allows for low-level memory access using pointers</a:t>
            </a:r>
          </a:p>
          <a:p>
            <a:endParaRPr lang="en-US" sz="2000" dirty="0">
              <a:latin typeface="Arial Narrow" charset="0"/>
              <a:ea typeface="ＭＳ Ｐゴシック" charset="0"/>
              <a:cs typeface="ＭＳ Ｐゴシック" charset="0"/>
            </a:endParaRPr>
          </a:p>
          <a:p>
            <a:pPr lvl="1">
              <a:buFontTx/>
              <a:buNone/>
            </a:pPr>
            <a:r>
              <a:rPr lang="en-US" dirty="0">
                <a:latin typeface="Courier New" charset="0"/>
                <a:ea typeface="ＭＳ Ｐゴシック" charset="0"/>
              </a:rPr>
              <a:t>*</a:t>
            </a:r>
            <a:r>
              <a:rPr lang="en-US" dirty="0">
                <a:latin typeface="Arial Narrow" charset="0"/>
                <a:ea typeface="ＭＳ Ｐゴシック" charset="0"/>
              </a:rPr>
              <a:t>    dereferencing operator		</a:t>
            </a:r>
            <a:r>
              <a:rPr lang="en-US" dirty="0">
                <a:latin typeface="Courier New" charset="0"/>
                <a:ea typeface="ＭＳ Ｐゴシック" charset="0"/>
              </a:rPr>
              <a:t>&amp;</a:t>
            </a:r>
            <a:r>
              <a:rPr lang="en-US" dirty="0">
                <a:latin typeface="Arial Narrow" charset="0"/>
                <a:ea typeface="ＭＳ Ｐゴシック" charset="0"/>
              </a:rPr>
              <a:t>    address-of operator</a:t>
            </a:r>
          </a:p>
          <a:p>
            <a:pPr lvl="1"/>
            <a:endParaRPr lang="en-US" dirty="0">
              <a:latin typeface="Arial Narrow" charset="0"/>
              <a:ea typeface="ＭＳ Ｐゴシック" charset="0"/>
            </a:endParaRPr>
          </a:p>
          <a:p>
            <a:pPr lvl="1">
              <a:buFont typeface="Wingdings" charset="0"/>
              <a:buNone/>
            </a:pPr>
            <a:r>
              <a:rPr lang="en-US" sz="1600" dirty="0">
                <a:solidFill>
                  <a:srgbClr val="FF0033"/>
                </a:solidFill>
                <a:latin typeface="Courier New" charset="0"/>
                <a:ea typeface="ＭＳ Ｐゴシック" charset="0"/>
              </a:rPr>
              <a:t>int x = 6;</a:t>
            </a:r>
          </a:p>
          <a:p>
            <a:pPr lvl="1">
              <a:buFont typeface="Wingdings" charset="0"/>
              <a:buNone/>
            </a:pPr>
            <a:r>
              <a:rPr lang="en-US" sz="1600" dirty="0">
                <a:solidFill>
                  <a:srgbClr val="FF0033"/>
                </a:solidFill>
                <a:latin typeface="Courier New" charset="0"/>
                <a:ea typeface="ＭＳ Ｐゴシック" charset="0"/>
              </a:rPr>
              <a:t>int* ptr1 = &amp;x;</a:t>
            </a:r>
          </a:p>
          <a:p>
            <a:pPr lvl="1">
              <a:buFont typeface="Wingdings" charset="0"/>
              <a:buNone/>
            </a:pPr>
            <a:r>
              <a:rPr lang="en-US" sz="1600" dirty="0">
                <a:solidFill>
                  <a:srgbClr val="FF0033"/>
                </a:solidFill>
                <a:latin typeface="Courier New" charset="0"/>
                <a:ea typeface="ＭＳ Ｐゴシック" charset="0"/>
              </a:rPr>
              <a:t>int* ptr2 = ptr1;</a:t>
            </a:r>
          </a:p>
          <a:p>
            <a:pPr lvl="1">
              <a:buFont typeface="Wingdings" charset="0"/>
              <a:buNone/>
            </a:pPr>
            <a:r>
              <a:rPr lang="en-US" sz="1600" dirty="0">
                <a:solidFill>
                  <a:srgbClr val="FF0033"/>
                </a:solidFill>
                <a:latin typeface="Courier New" charset="0"/>
                <a:ea typeface="ＭＳ Ｐゴシック" charset="0"/>
              </a:rPr>
              <a:t>*ptr2 = 3;</a:t>
            </a:r>
          </a:p>
          <a:p>
            <a:pPr lvl="1">
              <a:buFont typeface="Wingdings" charset="0"/>
              <a:buNone/>
            </a:pPr>
            <a:endParaRPr lang="en-US" sz="1800" dirty="0">
              <a:solidFill>
                <a:srgbClr val="FF0033"/>
              </a:solidFill>
              <a:latin typeface="Courier New" charset="0"/>
              <a:ea typeface="ＭＳ Ｐゴシック" charset="0"/>
            </a:endParaRPr>
          </a:p>
          <a:p>
            <a:pPr lvl="1">
              <a:buFont typeface="Wingdings" charset="0"/>
              <a:buNone/>
            </a:pPr>
            <a:r>
              <a:rPr lang="en-US" dirty="0">
                <a:latin typeface="Arial Narrow" charset="0"/>
                <a:ea typeface="ＭＳ Ｐゴシック" charset="0"/>
              </a:rPr>
              <a:t>in C/C++, the 0 (NULL)  address is reserved, attempted access </a:t>
            </a:r>
            <a:r>
              <a:rPr lang="en-US" dirty="0">
                <a:latin typeface="Arial Narrow" charset="0"/>
                <a:ea typeface="ＭＳ Ｐゴシック" charset="0"/>
                <a:sym typeface="Wingdings" charset="0"/>
              </a:rPr>
              <a:t> ERROR</a:t>
            </a:r>
          </a:p>
          <a:p>
            <a:pPr lvl="1">
              <a:buFont typeface="Wingdings" charset="0"/>
              <a:buNone/>
            </a:pPr>
            <a:endParaRPr lang="en-US" dirty="0">
              <a:latin typeface="Arial Narrow" charset="0"/>
              <a:ea typeface="ＭＳ Ｐゴシック" charset="0"/>
              <a:sym typeface="Wingdings" charset="0"/>
            </a:endParaRPr>
          </a:p>
          <a:p>
            <a:r>
              <a:rPr lang="en-US" dirty="0">
                <a:latin typeface="Arial Narrow" charset="0"/>
                <a:ea typeface="ＭＳ Ｐゴシック" charset="0"/>
                <a:cs typeface="ＭＳ Ｐゴシック" charset="0"/>
                <a:sym typeface="Wingdings" charset="0"/>
              </a:rPr>
              <a:t>Java does not provide explicit pointers, </a:t>
            </a:r>
          </a:p>
          <a:p>
            <a:r>
              <a:rPr lang="en-US" dirty="0">
                <a:latin typeface="Arial Narrow" charset="0"/>
                <a:ea typeface="ＭＳ Ｐゴシック" charset="0"/>
                <a:cs typeface="ＭＳ Ｐゴシック" charset="0"/>
                <a:sym typeface="Wingdings" charset="0"/>
              </a:rPr>
              <a:t>but every object is really a pointer</a:t>
            </a:r>
          </a:p>
          <a:p>
            <a:pPr lvl="1">
              <a:buFont typeface="Wingdings" charset="0"/>
              <a:buNone/>
            </a:pPr>
            <a:endParaRPr lang="en-US" dirty="0">
              <a:latin typeface="Arial Narrow" charset="0"/>
              <a:ea typeface="ＭＳ Ｐゴシック" charset="0"/>
              <a:sym typeface="Wingdings" charset="0"/>
            </a:endParaRPr>
          </a:p>
          <a:p>
            <a:pPr lvl="1">
              <a:buFont typeface="Wingdings" charset="0"/>
              <a:buNone/>
            </a:pPr>
            <a:r>
              <a:rPr lang="en-US" sz="1600" dirty="0">
                <a:solidFill>
                  <a:srgbClr val="FF0033"/>
                </a:solidFill>
                <a:latin typeface="Courier New" charset="0"/>
                <a:ea typeface="ＭＳ Ｐゴシック" charset="0"/>
                <a:sym typeface="Wingdings" charset="0"/>
              </a:rPr>
              <a:t>String str = </a:t>
            </a:r>
            <a:r>
              <a:rPr lang="ja-JP" altLang="en-US" sz="1600">
                <a:solidFill>
                  <a:srgbClr val="FF0033"/>
                </a:solidFill>
                <a:latin typeface="Courier New" charset="0"/>
                <a:ea typeface="ＭＳ Ｐゴシック" charset="0"/>
                <a:sym typeface="Wingdings" charset="0"/>
              </a:rPr>
              <a:t>“</a:t>
            </a:r>
            <a:r>
              <a:rPr lang="en-US" altLang="ja-JP" sz="1600" dirty="0">
                <a:solidFill>
                  <a:srgbClr val="FF0033"/>
                </a:solidFill>
                <a:latin typeface="Courier New" charset="0"/>
                <a:ea typeface="ＭＳ Ｐゴシック" charset="0"/>
                <a:sym typeface="Wingdings" charset="0"/>
              </a:rPr>
              <a:t>foo</a:t>
            </a:r>
            <a:r>
              <a:rPr lang="ja-JP" altLang="en-US" sz="1600">
                <a:solidFill>
                  <a:srgbClr val="FF0033"/>
                </a:solidFill>
                <a:latin typeface="Courier New" charset="0"/>
                <a:ea typeface="ＭＳ Ｐゴシック" charset="0"/>
                <a:sym typeface="Wingdings" charset="0"/>
              </a:rPr>
              <a:t>”</a:t>
            </a:r>
            <a:r>
              <a:rPr lang="en-US" altLang="ja-JP" sz="1600" dirty="0">
                <a:solidFill>
                  <a:srgbClr val="FF0033"/>
                </a:solidFill>
                <a:latin typeface="Courier New" charset="0"/>
                <a:ea typeface="ＭＳ Ｐゴシック" charset="0"/>
                <a:sym typeface="Wingdings" charset="0"/>
              </a:rPr>
              <a:t>;</a:t>
            </a:r>
            <a:r>
              <a:rPr lang="en-US" altLang="ja-JP" sz="1800" dirty="0">
                <a:solidFill>
                  <a:srgbClr val="FF0033"/>
                </a:solidFill>
                <a:latin typeface="Courier New" charset="0"/>
                <a:ea typeface="ＭＳ Ｐゴシック" charset="0"/>
                <a:sym typeface="Wingdings" charset="0"/>
              </a:rPr>
              <a:t>	</a:t>
            </a:r>
            <a:endParaRPr lang="en-US" sz="1800" dirty="0">
              <a:solidFill>
                <a:srgbClr val="FF0033"/>
              </a:solidFill>
              <a:latin typeface="Courier New" charset="0"/>
              <a:ea typeface="ＭＳ Ｐゴシック" charset="0"/>
            </a:endParaRPr>
          </a:p>
        </p:txBody>
      </p:sp>
      <p:sp>
        <p:nvSpPr>
          <p:cNvPr id="21507"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Primitive types: pointer (cont.)</a:t>
            </a:r>
          </a:p>
        </p:txBody>
      </p:sp>
      <p:grpSp>
        <p:nvGrpSpPr>
          <p:cNvPr id="4" name="Group 3" descr="Diagram of Java memory model. An entry for a String variable is fored in the stack segment, with a pointer to the string value in the heap.">
            <a:extLst>
              <a:ext uri="{FF2B5EF4-FFF2-40B4-BE49-F238E27FC236}">
                <a16:creationId xmlns:a16="http://schemas.microsoft.com/office/drawing/2014/main" id="{B1B638D3-B002-1F4B-95BD-355593FA57A3}"/>
              </a:ext>
            </a:extLst>
          </p:cNvPr>
          <p:cNvGrpSpPr/>
          <p:nvPr/>
        </p:nvGrpSpPr>
        <p:grpSpPr>
          <a:xfrm>
            <a:off x="5562600" y="4876800"/>
            <a:ext cx="3224213" cy="1905000"/>
            <a:chOff x="5562600" y="4997938"/>
            <a:chExt cx="3224213" cy="1905000"/>
          </a:xfrm>
        </p:grpSpPr>
        <p:graphicFrame>
          <p:nvGraphicFramePr>
            <p:cNvPr id="21508" name="Object 2"/>
            <p:cNvGraphicFramePr>
              <a:graphicFrameLocks noChangeAspect="1"/>
            </p:cNvGraphicFramePr>
            <p:nvPr/>
          </p:nvGraphicFramePr>
          <p:xfrm>
            <a:off x="5562600" y="4997938"/>
            <a:ext cx="3224213" cy="1905000"/>
          </p:xfrm>
          <a:graphic>
            <a:graphicData uri="http://schemas.openxmlformats.org/presentationml/2006/ole">
              <mc:AlternateContent xmlns:mc="http://schemas.openxmlformats.org/markup-compatibility/2006">
                <mc:Choice xmlns:v="urn:schemas-microsoft-com:vml" Requires="v">
                  <p:oleObj name="Picture" r:id="rId2" imgW="15542857" imgH="9193651" progId="Word.Picture.8">
                    <p:embed/>
                  </p:oleObj>
                </mc:Choice>
                <mc:Fallback>
                  <p:oleObj name="Picture" r:id="rId2" imgW="15542857" imgH="9193651" progId="Word.Picture.8">
                    <p:embed/>
                    <p:pic>
                      <p:nvPicPr>
                        <p:cNvPr id="2150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4997938"/>
                          <a:ext cx="3224213" cy="1905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cxnSp>
          <p:nvCxnSpPr>
            <p:cNvPr id="3" name="Straight Connector 2">
              <a:extLst>
                <a:ext uri="{FF2B5EF4-FFF2-40B4-BE49-F238E27FC236}">
                  <a16:creationId xmlns:a16="http://schemas.microsoft.com/office/drawing/2014/main" id="{8BF52807-9E90-3B42-B17E-F95F006EA5DD}"/>
                </a:ext>
              </a:extLst>
            </p:cNvPr>
            <p:cNvCxnSpPr>
              <a:cxnSpLocks/>
            </p:cNvCxnSpPr>
            <p:nvPr/>
          </p:nvCxnSpPr>
          <p:spPr bwMode="auto">
            <a:xfrm>
              <a:off x="7010400" y="6019800"/>
              <a:ext cx="0" cy="228600"/>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9A91EA3-2EF7-A54F-B7A3-F989C05DC409}" type="slidenum">
              <a:rPr lang="en-US" sz="1400">
                <a:solidFill>
                  <a:srgbClr val="FF0033"/>
                </a:solidFill>
                <a:latin typeface="Arial Narrow" charset="0"/>
              </a:rPr>
              <a:pPr/>
              <a:t>8</a:t>
            </a:fld>
            <a:endParaRPr lang="en-US" sz="1400">
              <a:solidFill>
                <a:srgbClr val="FF0033"/>
              </a:solidFill>
              <a:latin typeface="Arial Narrow" charset="0"/>
            </a:endParaRPr>
          </a:p>
        </p:txBody>
      </p:sp>
      <p:sp>
        <p:nvSpPr>
          <p:cNvPr id="22530"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Heap management</a:t>
            </a:r>
          </a:p>
        </p:txBody>
      </p:sp>
      <p:sp>
        <p:nvSpPr>
          <p:cNvPr id="22531" name="Rectangle 3"/>
          <p:cNvSpPr>
            <a:spLocks noGrp="1" noChangeArrowheads="1"/>
          </p:cNvSpPr>
          <p:nvPr>
            <p:ph type="body" idx="1"/>
          </p:nvPr>
        </p:nvSpPr>
        <p:spPr>
          <a:xfrm>
            <a:off x="685800" y="1219200"/>
            <a:ext cx="8702675" cy="2286000"/>
          </a:xfrm>
        </p:spPr>
        <p:txBody>
          <a:bodyPr/>
          <a:lstStyle/>
          <a:p>
            <a:r>
              <a:rPr lang="en-US" dirty="0">
                <a:latin typeface="Arial Narrow" charset="0"/>
                <a:ea typeface="ＭＳ Ｐゴシック" charset="0"/>
                <a:cs typeface="ＭＳ Ｐゴシック" charset="0"/>
              </a:rPr>
              <a:t>pointers access memory locations from the heap</a:t>
            </a:r>
          </a:p>
          <a:p>
            <a:r>
              <a:rPr lang="en-US" dirty="0">
                <a:latin typeface="Arial Narrow" charset="0"/>
                <a:ea typeface="ＭＳ Ｐゴシック" charset="0"/>
                <a:cs typeface="ＭＳ Ｐゴシック" charset="0"/>
              </a:rPr>
              <a:t>	(a dynamically allocated storage area)</a:t>
            </a:r>
          </a:p>
          <a:p>
            <a:endParaRPr lang="en-US"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the heap is divided into equal-size cells, each with a pointer</a:t>
            </a:r>
          </a:p>
          <a:p>
            <a:pPr lvl="1"/>
            <a:r>
              <a:rPr lang="en-US" dirty="0">
                <a:latin typeface="Arial Narrow" charset="0"/>
                <a:ea typeface="ＭＳ Ｐゴシック" charset="0"/>
              </a:rPr>
              <a:t>the pointer fields are used initially to organize the heap as a linked list</a:t>
            </a:r>
          </a:p>
        </p:txBody>
      </p:sp>
      <p:graphicFrame>
        <p:nvGraphicFramePr>
          <p:cNvPr id="22532" name="Object 2" descr="Diagram of a heap segment, which is a linked list of free memory locations."/>
          <p:cNvGraphicFramePr>
            <a:graphicFrameLocks noChangeAspect="1"/>
          </p:cNvGraphicFramePr>
          <p:nvPr>
            <p:extLst>
              <p:ext uri="{D42A27DB-BD31-4B8C-83A1-F6EECF244321}">
                <p14:modId xmlns:p14="http://schemas.microsoft.com/office/powerpoint/2010/main" val="111716934"/>
              </p:ext>
            </p:extLst>
          </p:nvPr>
        </p:nvGraphicFramePr>
        <p:xfrm>
          <a:off x="1219200" y="4038600"/>
          <a:ext cx="1730375" cy="2127250"/>
        </p:xfrm>
        <a:graphic>
          <a:graphicData uri="http://schemas.openxmlformats.org/presentationml/2006/ole">
            <mc:AlternateContent xmlns:mc="http://schemas.openxmlformats.org/markup-compatibility/2006">
              <mc:Choice xmlns:v="urn:schemas-microsoft-com:vml" Requires="v">
                <p:oleObj name="VISIO" r:id="rId2" imgW="2089404" imgH="3066288" progId="Visio.Drawing.5">
                  <p:embed/>
                </p:oleObj>
              </mc:Choice>
              <mc:Fallback>
                <p:oleObj name="VISIO" r:id="rId2" imgW="2089404" imgH="3066288" progId="Visio.Drawing.5">
                  <p:embed/>
                  <p:pic>
                    <p:nvPicPr>
                      <p:cNvPr id="22532"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4038600"/>
                        <a:ext cx="1730375" cy="21272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2533" name="Rectangle 5"/>
          <p:cNvSpPr>
            <a:spLocks noChangeArrowheads="1"/>
          </p:cNvSpPr>
          <p:nvPr/>
        </p:nvSpPr>
        <p:spPr bwMode="auto">
          <a:xfrm>
            <a:off x="3505200" y="4114800"/>
            <a:ext cx="5334000" cy="198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buFont typeface="Wingdings" charset="0"/>
              <a:buChar char="§"/>
            </a:pPr>
            <a:r>
              <a:rPr lang="en-US" sz="2000">
                <a:latin typeface="Arial Narrow" charset="0"/>
              </a:rPr>
              <a:t>keep pointer to head of free list</a:t>
            </a:r>
          </a:p>
          <a:p>
            <a:pPr marL="342900" indent="-342900">
              <a:spcBef>
                <a:spcPct val="20000"/>
              </a:spcBef>
              <a:buFont typeface="Wingdings" charset="0"/>
              <a:buChar char="§"/>
            </a:pPr>
            <a:endParaRPr lang="en-US" sz="2000">
              <a:latin typeface="Arial Narrow" charset="0"/>
            </a:endParaRPr>
          </a:p>
          <a:p>
            <a:pPr marL="342900" indent="-342900">
              <a:spcBef>
                <a:spcPct val="20000"/>
              </a:spcBef>
              <a:buFont typeface="Wingdings" charset="0"/>
              <a:buChar char="§"/>
            </a:pPr>
            <a:r>
              <a:rPr lang="en-US" sz="2000">
                <a:latin typeface="Arial Narrow" charset="0"/>
              </a:rPr>
              <a:t>to allocate space, take from front of free list</a:t>
            </a:r>
          </a:p>
          <a:p>
            <a:pPr marL="342900" indent="-342900">
              <a:spcBef>
                <a:spcPct val="20000"/>
              </a:spcBef>
              <a:buFont typeface="Wingdings" charset="0"/>
              <a:buChar char="§"/>
            </a:pPr>
            <a:endParaRPr lang="en-US" sz="1800">
              <a:latin typeface="Arial Narrow" charset="0"/>
            </a:endParaRPr>
          </a:p>
          <a:p>
            <a:pPr marL="342900" indent="-342900">
              <a:spcBef>
                <a:spcPct val="20000"/>
              </a:spcBef>
              <a:buFont typeface="Wingdings" charset="0"/>
              <a:buChar char="§"/>
            </a:pPr>
            <a:r>
              <a:rPr lang="en-US" sz="2000">
                <a:latin typeface="Arial Narrow" charset="0"/>
              </a:rPr>
              <a:t>to deallocate, put back at front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16E20F6-91CB-F344-894F-CC4B335B634D}" type="slidenum">
              <a:rPr lang="en-US" sz="1400">
                <a:solidFill>
                  <a:srgbClr val="FF0033"/>
                </a:solidFill>
                <a:latin typeface="Arial Narrow" charset="0"/>
              </a:rPr>
              <a:pPr/>
              <a:t>9</a:t>
            </a:fld>
            <a:endParaRPr lang="en-US" sz="1400">
              <a:solidFill>
                <a:srgbClr val="FF0033"/>
              </a:solidFill>
              <a:latin typeface="Arial Narrow" charset="0"/>
            </a:endParaRPr>
          </a:p>
        </p:txBody>
      </p:sp>
      <p:sp>
        <p:nvSpPr>
          <p:cNvPr id="2355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Heap example</a:t>
            </a:r>
          </a:p>
        </p:txBody>
      </p:sp>
      <p:sp>
        <p:nvSpPr>
          <p:cNvPr id="23555" name="Rectangle 5"/>
          <p:cNvSpPr>
            <a:spLocks noChangeArrowheads="1"/>
          </p:cNvSpPr>
          <p:nvPr/>
        </p:nvSpPr>
        <p:spPr bwMode="auto">
          <a:xfrm>
            <a:off x="1600200" y="3733800"/>
            <a:ext cx="3124200" cy="3124200"/>
          </a:xfrm>
          <a:prstGeom prst="rect">
            <a:avLst/>
          </a:prstGeom>
          <a:noFill/>
          <a:ln w="9525">
            <a:solidFill>
              <a:schemeClr val="accent2"/>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a:r>
              <a:rPr lang="en-US" sz="1600" dirty="0">
                <a:solidFill>
                  <a:schemeClr val="accent2"/>
                </a:solidFill>
                <a:latin typeface="Courier New" charset="0"/>
              </a:rPr>
              <a:t>String str1 = "foo";</a:t>
            </a:r>
          </a:p>
          <a:p>
            <a:pPr marL="342900" indent="-342900"/>
            <a:r>
              <a:rPr lang="en-US" sz="1600" dirty="0">
                <a:solidFill>
                  <a:schemeClr val="accent2"/>
                </a:solidFill>
                <a:latin typeface="Courier New" charset="0"/>
              </a:rPr>
              <a:t>String str2 = "bar";</a:t>
            </a:r>
          </a:p>
          <a:p>
            <a:pPr marL="342900" indent="-342900"/>
            <a:endParaRPr lang="en-US" sz="1600" dirty="0">
              <a:solidFill>
                <a:schemeClr val="accent2"/>
              </a:solidFill>
              <a:latin typeface="Courier New" charset="0"/>
            </a:endParaRPr>
          </a:p>
          <a:p>
            <a:pPr marL="342900" indent="-342900"/>
            <a:r>
              <a:rPr lang="en-US" sz="1600" dirty="0">
                <a:solidFill>
                  <a:schemeClr val="accent2"/>
                </a:solidFill>
                <a:latin typeface="Courier New" charset="0"/>
              </a:rPr>
              <a:t>/* CHECKPOINT 1 */</a:t>
            </a:r>
          </a:p>
          <a:p>
            <a:pPr marL="342900" indent="-342900"/>
            <a:endParaRPr lang="en-US" sz="1600" dirty="0">
              <a:solidFill>
                <a:schemeClr val="accent2"/>
              </a:solidFill>
              <a:latin typeface="Courier New" charset="0"/>
            </a:endParaRPr>
          </a:p>
          <a:p>
            <a:pPr marL="342900" indent="-342900"/>
            <a:r>
              <a:rPr lang="en-US" sz="1600" dirty="0">
                <a:solidFill>
                  <a:schemeClr val="accent2"/>
                </a:solidFill>
                <a:latin typeface="Courier New" charset="0"/>
              </a:rPr>
              <a:t>str1 = str2;</a:t>
            </a:r>
          </a:p>
          <a:p>
            <a:pPr marL="342900" indent="-342900"/>
            <a:endParaRPr lang="en-US" sz="1600" dirty="0">
              <a:solidFill>
                <a:schemeClr val="accent2"/>
              </a:solidFill>
              <a:latin typeface="Courier New" charset="0"/>
            </a:endParaRPr>
          </a:p>
          <a:p>
            <a:pPr marL="342900" indent="-342900"/>
            <a:r>
              <a:rPr lang="en-US" sz="1600" dirty="0">
                <a:solidFill>
                  <a:schemeClr val="accent2"/>
                </a:solidFill>
                <a:latin typeface="Courier New" charset="0"/>
              </a:rPr>
              <a:t>/* CHECKPOINT 2 */</a:t>
            </a:r>
          </a:p>
          <a:p>
            <a:pPr marL="342900" indent="-342900"/>
            <a:endParaRPr lang="en-US" sz="1600" dirty="0">
              <a:solidFill>
                <a:schemeClr val="accent2"/>
              </a:solidFill>
              <a:latin typeface="Courier New" charset="0"/>
            </a:endParaRPr>
          </a:p>
          <a:p>
            <a:pPr marL="342900" indent="-342900"/>
            <a:r>
              <a:rPr lang="en-US" sz="1600" dirty="0">
                <a:solidFill>
                  <a:schemeClr val="accent2"/>
                </a:solidFill>
                <a:latin typeface="Courier New" charset="0"/>
              </a:rPr>
              <a:t>String str3 = str1+"n";</a:t>
            </a:r>
          </a:p>
          <a:p>
            <a:pPr marL="342900" indent="-342900"/>
            <a:endParaRPr lang="en-US" sz="1600" dirty="0">
              <a:solidFill>
                <a:schemeClr val="accent2"/>
              </a:solidFill>
              <a:latin typeface="Courier New" charset="0"/>
            </a:endParaRPr>
          </a:p>
          <a:p>
            <a:pPr marL="342900" indent="-342900"/>
            <a:r>
              <a:rPr lang="en-US" sz="1600" dirty="0">
                <a:solidFill>
                  <a:schemeClr val="accent2"/>
                </a:solidFill>
                <a:latin typeface="Courier New" charset="0"/>
              </a:rPr>
              <a:t>/* CHECKPOINT 3 */</a:t>
            </a:r>
          </a:p>
        </p:txBody>
      </p:sp>
      <p:graphicFrame>
        <p:nvGraphicFramePr>
          <p:cNvPr id="23556" name="Object 2" descr="Initial diagram of an empty stack and heap."/>
          <p:cNvGraphicFramePr>
            <a:graphicFrameLocks noChangeAspect="1"/>
          </p:cNvGraphicFramePr>
          <p:nvPr>
            <p:extLst>
              <p:ext uri="{D42A27DB-BD31-4B8C-83A1-F6EECF244321}">
                <p14:modId xmlns:p14="http://schemas.microsoft.com/office/powerpoint/2010/main" val="758166204"/>
              </p:ext>
            </p:extLst>
          </p:nvPr>
        </p:nvGraphicFramePr>
        <p:xfrm>
          <a:off x="1905000" y="1219200"/>
          <a:ext cx="2743200" cy="2435225"/>
        </p:xfrm>
        <a:graphic>
          <a:graphicData uri="http://schemas.openxmlformats.org/presentationml/2006/ole">
            <mc:AlternateContent xmlns:mc="http://schemas.openxmlformats.org/markup-compatibility/2006">
              <mc:Choice xmlns:v="urn:schemas-microsoft-com:vml" Requires="v">
                <p:oleObj name="VISIO" r:id="rId2" imgW="4459224" imgH="4194048" progId="Visio.Drawing.5">
                  <p:embed/>
                </p:oleObj>
              </mc:Choice>
              <mc:Fallback>
                <p:oleObj name="VISIO" r:id="rId2" imgW="4459224" imgH="4194048" progId="Visio.Drawing.5">
                  <p:embed/>
                  <p:pic>
                    <p:nvPicPr>
                      <p:cNvPr id="2355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219200"/>
                        <a:ext cx="2743200" cy="24352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pSp>
        <p:nvGrpSpPr>
          <p:cNvPr id="6" name="Group 5" descr="Diagram of the stack and heap at CHECKPOINT 1 in the code segment. The stack contains an entry for str1, which points to a space on the heap storing “foo”. On top of that in the stack is an entry for str2, which points to a space on the heap storing “bar”.">
            <a:extLst>
              <a:ext uri="{FF2B5EF4-FFF2-40B4-BE49-F238E27FC236}">
                <a16:creationId xmlns:a16="http://schemas.microsoft.com/office/drawing/2014/main" id="{28D40E4B-8695-77A4-3325-73B17C91DA89}"/>
              </a:ext>
            </a:extLst>
          </p:cNvPr>
          <p:cNvGrpSpPr/>
          <p:nvPr/>
        </p:nvGrpSpPr>
        <p:grpSpPr>
          <a:xfrm>
            <a:off x="6419850" y="355600"/>
            <a:ext cx="2743200" cy="2435225"/>
            <a:chOff x="6418263" y="152400"/>
            <a:chExt cx="2743200" cy="2435225"/>
          </a:xfrm>
        </p:grpSpPr>
        <p:grpSp>
          <p:nvGrpSpPr>
            <p:cNvPr id="2" name="Group 17"/>
            <p:cNvGrpSpPr>
              <a:grpSpLocks noChangeAspect="1"/>
            </p:cNvGrpSpPr>
            <p:nvPr/>
          </p:nvGrpSpPr>
          <p:grpSpPr bwMode="auto">
            <a:xfrm>
              <a:off x="6418263" y="152400"/>
              <a:ext cx="2743200" cy="2435225"/>
              <a:chOff x="4032" y="96"/>
              <a:chExt cx="1728" cy="1534"/>
            </a:xfrm>
          </p:grpSpPr>
          <p:sp>
            <p:nvSpPr>
              <p:cNvPr id="23620" name="AutoShape 16"/>
              <p:cNvSpPr>
                <a:spLocks noChangeAspect="1" noChangeArrowheads="1" noTextEdit="1"/>
              </p:cNvSpPr>
              <p:nvPr/>
            </p:nvSpPr>
            <p:spPr bwMode="auto">
              <a:xfrm>
                <a:off x="4032" y="96"/>
                <a:ext cx="1728" cy="15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3621" name="Rectangle 18"/>
              <p:cNvSpPr>
                <a:spLocks noChangeArrowheads="1"/>
              </p:cNvSpPr>
              <p:nvPr/>
            </p:nvSpPr>
            <p:spPr bwMode="auto">
              <a:xfrm>
                <a:off x="4908" y="363"/>
                <a:ext cx="620" cy="1128"/>
              </a:xfrm>
              <a:prstGeom prst="rect">
                <a:avLst/>
              </a:prstGeom>
              <a:solidFill>
                <a:srgbClr val="FFFFFF"/>
              </a:solidFill>
              <a:ln w="1588">
                <a:solidFill>
                  <a:srgbClr val="000000"/>
                </a:solidFill>
                <a:miter lim="800000"/>
                <a:headEnd/>
                <a:tailEnd/>
              </a:ln>
            </p:spPr>
            <p:txBody>
              <a:bodyPr/>
              <a:lstStyle/>
              <a:p>
                <a:endParaRPr lang="en-US"/>
              </a:p>
            </p:txBody>
          </p:sp>
          <p:sp>
            <p:nvSpPr>
              <p:cNvPr id="23622" name="Line 19"/>
              <p:cNvSpPr>
                <a:spLocks noChangeShapeType="1"/>
              </p:cNvSpPr>
              <p:nvPr/>
            </p:nvSpPr>
            <p:spPr bwMode="auto">
              <a:xfrm>
                <a:off x="4931" y="555"/>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23" name="Line 20"/>
              <p:cNvSpPr>
                <a:spLocks noChangeShapeType="1"/>
              </p:cNvSpPr>
              <p:nvPr/>
            </p:nvSpPr>
            <p:spPr bwMode="auto">
              <a:xfrm>
                <a:off x="4931" y="722"/>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24" name="Line 21"/>
              <p:cNvSpPr>
                <a:spLocks noChangeShapeType="1"/>
              </p:cNvSpPr>
              <p:nvPr/>
            </p:nvSpPr>
            <p:spPr bwMode="auto">
              <a:xfrm>
                <a:off x="4908" y="927"/>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25" name="Line 22"/>
              <p:cNvSpPr>
                <a:spLocks noChangeShapeType="1"/>
              </p:cNvSpPr>
              <p:nvPr/>
            </p:nvSpPr>
            <p:spPr bwMode="auto">
              <a:xfrm>
                <a:off x="4918" y="1128"/>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26" name="Freeform 23"/>
              <p:cNvSpPr>
                <a:spLocks/>
              </p:cNvSpPr>
              <p:nvPr/>
            </p:nvSpPr>
            <p:spPr bwMode="auto">
              <a:xfrm>
                <a:off x="5507" y="471"/>
                <a:ext cx="230" cy="544"/>
              </a:xfrm>
              <a:custGeom>
                <a:avLst/>
                <a:gdLst>
                  <a:gd name="T0" fmla="*/ 0 w 461"/>
                  <a:gd name="T1" fmla="*/ 0 h 1088"/>
                  <a:gd name="T2" fmla="*/ 0 w 461"/>
                  <a:gd name="T3" fmla="*/ 1 h 1088"/>
                  <a:gd name="T4" fmla="*/ 0 w 461"/>
                  <a:gd name="T5" fmla="*/ 1 h 1088"/>
                  <a:gd name="T6" fmla="*/ 0 w 461"/>
                  <a:gd name="T7" fmla="*/ 1 h 1088"/>
                  <a:gd name="T8" fmla="*/ 1 w 461"/>
                  <a:gd name="T9" fmla="*/ 1 h 1088"/>
                  <a:gd name="T10" fmla="*/ 1 w 461"/>
                  <a:gd name="T11" fmla="*/ 2 h 1088"/>
                  <a:gd name="T12" fmla="*/ 1 w 461"/>
                  <a:gd name="T13" fmla="*/ 2 h 1088"/>
                  <a:gd name="T14" fmla="*/ 1 w 461"/>
                  <a:gd name="T15" fmla="*/ 2 h 1088"/>
                  <a:gd name="T16" fmla="*/ 2 w 461"/>
                  <a:gd name="T17" fmla="*/ 2 h 1088"/>
                  <a:gd name="T18" fmla="*/ 2 w 461"/>
                  <a:gd name="T19" fmla="*/ 3 h 1088"/>
                  <a:gd name="T20" fmla="*/ 2 w 461"/>
                  <a:gd name="T21" fmla="*/ 3 h 1088"/>
                  <a:gd name="T22" fmla="*/ 2 w 461"/>
                  <a:gd name="T23" fmla="*/ 3 h 1088"/>
                  <a:gd name="T24" fmla="*/ 2 w 461"/>
                  <a:gd name="T25" fmla="*/ 3 h 1088"/>
                  <a:gd name="T26" fmla="*/ 3 w 461"/>
                  <a:gd name="T27" fmla="*/ 4 h 1088"/>
                  <a:gd name="T28" fmla="*/ 3 w 461"/>
                  <a:gd name="T29" fmla="*/ 4 h 1088"/>
                  <a:gd name="T30" fmla="*/ 3 w 461"/>
                  <a:gd name="T31" fmla="*/ 4 h 1088"/>
                  <a:gd name="T32" fmla="*/ 3 w 461"/>
                  <a:gd name="T33" fmla="*/ 4 h 1088"/>
                  <a:gd name="T34" fmla="*/ 3 w 461"/>
                  <a:gd name="T35" fmla="*/ 4 h 1088"/>
                  <a:gd name="T36" fmla="*/ 3 w 461"/>
                  <a:gd name="T37" fmla="*/ 5 h 1088"/>
                  <a:gd name="T38" fmla="*/ 3 w 461"/>
                  <a:gd name="T39" fmla="*/ 5 h 1088"/>
                  <a:gd name="T40" fmla="*/ 3 w 461"/>
                  <a:gd name="T41" fmla="*/ 5 h 1088"/>
                  <a:gd name="T42" fmla="*/ 3 w 461"/>
                  <a:gd name="T43" fmla="*/ 5 h 1088"/>
                  <a:gd name="T44" fmla="*/ 3 w 461"/>
                  <a:gd name="T45" fmla="*/ 5 h 1088"/>
                  <a:gd name="T46" fmla="*/ 3 w 461"/>
                  <a:gd name="T47" fmla="*/ 6 h 1088"/>
                  <a:gd name="T48" fmla="*/ 3 w 461"/>
                  <a:gd name="T49" fmla="*/ 6 h 1088"/>
                  <a:gd name="T50" fmla="*/ 3 w 461"/>
                  <a:gd name="T51" fmla="*/ 6 h 1088"/>
                  <a:gd name="T52" fmla="*/ 3 w 461"/>
                  <a:gd name="T53" fmla="*/ 6 h 1088"/>
                  <a:gd name="T54" fmla="*/ 3 w 461"/>
                  <a:gd name="T55" fmla="*/ 6 h 1088"/>
                  <a:gd name="T56" fmla="*/ 3 w 461"/>
                  <a:gd name="T57" fmla="*/ 7 h 1088"/>
                  <a:gd name="T58" fmla="*/ 3 w 461"/>
                  <a:gd name="T59" fmla="*/ 7 h 1088"/>
                  <a:gd name="T60" fmla="*/ 3 w 461"/>
                  <a:gd name="T61" fmla="*/ 7 h 1088"/>
                  <a:gd name="T62" fmla="*/ 2 w 461"/>
                  <a:gd name="T63" fmla="*/ 7 h 1088"/>
                  <a:gd name="T64" fmla="*/ 2 w 461"/>
                  <a:gd name="T65" fmla="*/ 7 h 1088"/>
                  <a:gd name="T66" fmla="*/ 2 w 461"/>
                  <a:gd name="T67" fmla="*/ 7 h 1088"/>
                  <a:gd name="T68" fmla="*/ 2 w 461"/>
                  <a:gd name="T69" fmla="*/ 8 h 1088"/>
                  <a:gd name="T70" fmla="*/ 2 w 461"/>
                  <a:gd name="T71" fmla="*/ 8 h 1088"/>
                  <a:gd name="T72" fmla="*/ 2 w 461"/>
                  <a:gd name="T73" fmla="*/ 8 h 1088"/>
                  <a:gd name="T74" fmla="*/ 1 w 461"/>
                  <a:gd name="T75" fmla="*/ 8 h 1088"/>
                  <a:gd name="T76" fmla="*/ 1 w 461"/>
                  <a:gd name="T77" fmla="*/ 8 h 1088"/>
                  <a:gd name="T78" fmla="*/ 1 w 461"/>
                  <a:gd name="T79" fmla="*/ 9 h 1088"/>
                  <a:gd name="T80" fmla="*/ 1 w 461"/>
                  <a:gd name="T81" fmla="*/ 9 h 1088"/>
                  <a:gd name="T82" fmla="*/ 0 w 461"/>
                  <a:gd name="T83" fmla="*/ 9 h 1088"/>
                  <a:gd name="T84" fmla="*/ 0 w 461"/>
                  <a:gd name="T85" fmla="*/ 9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27" name="Freeform 24"/>
              <p:cNvSpPr>
                <a:spLocks/>
              </p:cNvSpPr>
              <p:nvPr/>
            </p:nvSpPr>
            <p:spPr bwMode="auto">
              <a:xfrm>
                <a:off x="5494" y="1000"/>
                <a:ext cx="49" cy="34"/>
              </a:xfrm>
              <a:custGeom>
                <a:avLst/>
                <a:gdLst>
                  <a:gd name="T0" fmla="*/ 0 w 100"/>
                  <a:gd name="T1" fmla="*/ 0 h 68"/>
                  <a:gd name="T2" fmla="*/ 0 w 100"/>
                  <a:gd name="T3" fmla="*/ 1 h 68"/>
                  <a:gd name="T4" fmla="*/ 0 w 100"/>
                  <a:gd name="T5" fmla="*/ 1 h 68"/>
                  <a:gd name="T6" fmla="*/ 0 w 100"/>
                  <a:gd name="T7" fmla="*/ 0 h 68"/>
                  <a:gd name="T8" fmla="*/ 0 60000 65536"/>
                  <a:gd name="T9" fmla="*/ 0 60000 65536"/>
                  <a:gd name="T10" fmla="*/ 0 60000 65536"/>
                  <a:gd name="T11" fmla="*/ 0 60000 65536"/>
                  <a:gd name="T12" fmla="*/ 0 w 100"/>
                  <a:gd name="T13" fmla="*/ 0 h 68"/>
                  <a:gd name="T14" fmla="*/ 100 w 100"/>
                  <a:gd name="T15" fmla="*/ 68 h 68"/>
                </a:gdLst>
                <a:ahLst/>
                <a:cxnLst>
                  <a:cxn ang="T8">
                    <a:pos x="T0" y="T1"/>
                  </a:cxn>
                  <a:cxn ang="T9">
                    <a:pos x="T2" y="T3"/>
                  </a:cxn>
                  <a:cxn ang="T10">
                    <a:pos x="T4" y="T5"/>
                  </a:cxn>
                  <a:cxn ang="T11">
                    <a:pos x="T6" y="T7"/>
                  </a:cxn>
                </a:cxnLst>
                <a:rect l="T12" t="T13" r="T14" b="T15"/>
                <a:pathLst>
                  <a:path w="100" h="68">
                    <a:moveTo>
                      <a:pt x="71" y="0"/>
                    </a:moveTo>
                    <a:lnTo>
                      <a:pt x="0" y="68"/>
                    </a:lnTo>
                    <a:lnTo>
                      <a:pt x="100" y="54"/>
                    </a:lnTo>
                    <a:lnTo>
                      <a:pt x="71"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28" name="Freeform 25"/>
              <p:cNvSpPr>
                <a:spLocks/>
              </p:cNvSpPr>
              <p:nvPr/>
            </p:nvSpPr>
            <p:spPr bwMode="auto">
              <a:xfrm>
                <a:off x="5516" y="1045"/>
                <a:ext cx="97" cy="141"/>
              </a:xfrm>
              <a:custGeom>
                <a:avLst/>
                <a:gdLst>
                  <a:gd name="T0" fmla="*/ 0 w 194"/>
                  <a:gd name="T1" fmla="*/ 0 h 282"/>
                  <a:gd name="T2" fmla="*/ 1 w 194"/>
                  <a:gd name="T3" fmla="*/ 1 h 282"/>
                  <a:gd name="T4" fmla="*/ 1 w 194"/>
                  <a:gd name="T5" fmla="*/ 1 h 282"/>
                  <a:gd name="T6" fmla="*/ 1 w 194"/>
                  <a:gd name="T7" fmla="*/ 1 h 282"/>
                  <a:gd name="T8" fmla="*/ 1 w 194"/>
                  <a:gd name="T9" fmla="*/ 1 h 282"/>
                  <a:gd name="T10" fmla="*/ 1 w 194"/>
                  <a:gd name="T11" fmla="*/ 1 h 282"/>
                  <a:gd name="T12" fmla="*/ 1 w 194"/>
                  <a:gd name="T13" fmla="*/ 1 h 282"/>
                  <a:gd name="T14" fmla="*/ 1 w 194"/>
                  <a:gd name="T15" fmla="*/ 1 h 282"/>
                  <a:gd name="T16" fmla="*/ 2 w 194"/>
                  <a:gd name="T17" fmla="*/ 1 h 282"/>
                  <a:gd name="T18" fmla="*/ 2 w 194"/>
                  <a:gd name="T19" fmla="*/ 1 h 282"/>
                  <a:gd name="T20" fmla="*/ 2 w 194"/>
                  <a:gd name="T21" fmla="*/ 1 h 282"/>
                  <a:gd name="T22" fmla="*/ 2 w 194"/>
                  <a:gd name="T23" fmla="*/ 2 h 282"/>
                  <a:gd name="T24" fmla="*/ 2 w 194"/>
                  <a:gd name="T25" fmla="*/ 2 h 282"/>
                  <a:gd name="T26" fmla="*/ 2 w 194"/>
                  <a:gd name="T27" fmla="*/ 2 h 282"/>
                  <a:gd name="T28" fmla="*/ 2 w 194"/>
                  <a:gd name="T29" fmla="*/ 2 h 282"/>
                  <a:gd name="T30" fmla="*/ 2 w 194"/>
                  <a:gd name="T31" fmla="*/ 2 h 282"/>
                  <a:gd name="T32" fmla="*/ 2 w 194"/>
                  <a:gd name="T33" fmla="*/ 2 h 282"/>
                  <a:gd name="T34" fmla="*/ 2 w 194"/>
                  <a:gd name="T35" fmla="*/ 2 h 282"/>
                  <a:gd name="T36" fmla="*/ 2 w 194"/>
                  <a:gd name="T37" fmla="*/ 2 h 282"/>
                  <a:gd name="T38" fmla="*/ 2 w 194"/>
                  <a:gd name="T39" fmla="*/ 2 h 282"/>
                  <a:gd name="T40" fmla="*/ 2 w 194"/>
                  <a:gd name="T41" fmla="*/ 2 h 282"/>
                  <a:gd name="T42" fmla="*/ 2 w 194"/>
                  <a:gd name="T43" fmla="*/ 2 h 282"/>
                  <a:gd name="T44" fmla="*/ 2 w 194"/>
                  <a:gd name="T45" fmla="*/ 3 h 282"/>
                  <a:gd name="T46" fmla="*/ 2 w 194"/>
                  <a:gd name="T47" fmla="*/ 3 h 282"/>
                  <a:gd name="T48" fmla="*/ 2 w 194"/>
                  <a:gd name="T49" fmla="*/ 3 h 28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4"/>
                  <a:gd name="T76" fmla="*/ 0 h 282"/>
                  <a:gd name="T77" fmla="*/ 194 w 194"/>
                  <a:gd name="T78" fmla="*/ 282 h 28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4" h="282">
                    <a:moveTo>
                      <a:pt x="0" y="0"/>
                    </a:moveTo>
                    <a:lnTo>
                      <a:pt x="23" y="13"/>
                    </a:lnTo>
                    <a:lnTo>
                      <a:pt x="44" y="26"/>
                    </a:lnTo>
                    <a:lnTo>
                      <a:pt x="63" y="38"/>
                    </a:lnTo>
                    <a:lnTo>
                      <a:pt x="82" y="51"/>
                    </a:lnTo>
                    <a:lnTo>
                      <a:pt x="98" y="64"/>
                    </a:lnTo>
                    <a:lnTo>
                      <a:pt x="114" y="76"/>
                    </a:lnTo>
                    <a:lnTo>
                      <a:pt x="128" y="89"/>
                    </a:lnTo>
                    <a:lnTo>
                      <a:pt x="141" y="101"/>
                    </a:lnTo>
                    <a:lnTo>
                      <a:pt x="153" y="113"/>
                    </a:lnTo>
                    <a:lnTo>
                      <a:pt x="162" y="124"/>
                    </a:lnTo>
                    <a:lnTo>
                      <a:pt x="171" y="136"/>
                    </a:lnTo>
                    <a:lnTo>
                      <a:pt x="179" y="149"/>
                    </a:lnTo>
                    <a:lnTo>
                      <a:pt x="184" y="160"/>
                    </a:lnTo>
                    <a:lnTo>
                      <a:pt x="189" y="172"/>
                    </a:lnTo>
                    <a:lnTo>
                      <a:pt x="192" y="183"/>
                    </a:lnTo>
                    <a:lnTo>
                      <a:pt x="194" y="194"/>
                    </a:lnTo>
                    <a:lnTo>
                      <a:pt x="194" y="206"/>
                    </a:lnTo>
                    <a:lnTo>
                      <a:pt x="193" y="217"/>
                    </a:lnTo>
                    <a:lnTo>
                      <a:pt x="190" y="228"/>
                    </a:lnTo>
                    <a:lnTo>
                      <a:pt x="186" y="239"/>
                    </a:lnTo>
                    <a:lnTo>
                      <a:pt x="181" y="250"/>
                    </a:lnTo>
                    <a:lnTo>
                      <a:pt x="174" y="261"/>
                    </a:lnTo>
                    <a:lnTo>
                      <a:pt x="166" y="272"/>
                    </a:lnTo>
                    <a:lnTo>
                      <a:pt x="156" y="282"/>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29" name="Freeform 26"/>
              <p:cNvSpPr>
                <a:spLocks/>
              </p:cNvSpPr>
              <p:nvPr/>
            </p:nvSpPr>
            <p:spPr bwMode="auto">
              <a:xfrm>
                <a:off x="5560" y="1172"/>
                <a:ext cx="47" cy="40"/>
              </a:xfrm>
              <a:custGeom>
                <a:avLst/>
                <a:gdLst>
                  <a:gd name="T0" fmla="*/ 1 w 93"/>
                  <a:gd name="T1" fmla="*/ 1 h 80"/>
                  <a:gd name="T2" fmla="*/ 0 w 93"/>
                  <a:gd name="T3" fmla="*/ 1 h 80"/>
                  <a:gd name="T4" fmla="*/ 1 w 93"/>
                  <a:gd name="T5" fmla="*/ 0 h 80"/>
                  <a:gd name="T6" fmla="*/ 1 w 93"/>
                  <a:gd name="T7" fmla="*/ 1 h 80"/>
                  <a:gd name="T8" fmla="*/ 0 60000 65536"/>
                  <a:gd name="T9" fmla="*/ 0 60000 65536"/>
                  <a:gd name="T10" fmla="*/ 0 60000 65536"/>
                  <a:gd name="T11" fmla="*/ 0 60000 65536"/>
                  <a:gd name="T12" fmla="*/ 0 w 93"/>
                  <a:gd name="T13" fmla="*/ 0 h 80"/>
                  <a:gd name="T14" fmla="*/ 93 w 93"/>
                  <a:gd name="T15" fmla="*/ 80 h 80"/>
                </a:gdLst>
                <a:ahLst/>
                <a:cxnLst>
                  <a:cxn ang="T8">
                    <a:pos x="T0" y="T1"/>
                  </a:cxn>
                  <a:cxn ang="T9">
                    <a:pos x="T2" y="T3"/>
                  </a:cxn>
                  <a:cxn ang="T10">
                    <a:pos x="T4" y="T5"/>
                  </a:cxn>
                  <a:cxn ang="T11">
                    <a:pos x="T6" y="T7"/>
                  </a:cxn>
                </a:cxnLst>
                <a:rect l="T12" t="T13" r="T14" b="T15"/>
                <a:pathLst>
                  <a:path w="93" h="80">
                    <a:moveTo>
                      <a:pt x="93" y="46"/>
                    </a:moveTo>
                    <a:lnTo>
                      <a:pt x="0" y="80"/>
                    </a:lnTo>
                    <a:lnTo>
                      <a:pt x="54" y="0"/>
                    </a:lnTo>
                    <a:lnTo>
                      <a:pt x="93" y="46"/>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30" name="Rectangle 27"/>
              <p:cNvSpPr>
                <a:spLocks noChangeArrowheads="1"/>
              </p:cNvSpPr>
              <p:nvPr/>
            </p:nvSpPr>
            <p:spPr bwMode="auto">
              <a:xfrm>
                <a:off x="4977" y="438"/>
                <a:ext cx="463" cy="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700">
                    <a:solidFill>
                      <a:srgbClr val="000000"/>
                    </a:solidFill>
                    <a:latin typeface="Arial" charset="0"/>
                  </a:rPr>
                  <a:t>HEAD OF FREE</a:t>
                </a:r>
                <a:endParaRPr lang="en-US"/>
              </a:p>
            </p:txBody>
          </p:sp>
          <p:sp>
            <p:nvSpPr>
              <p:cNvPr id="23631" name="Rectangle 28"/>
              <p:cNvSpPr>
                <a:spLocks noChangeArrowheads="1"/>
              </p:cNvSpPr>
              <p:nvPr/>
            </p:nvSpPr>
            <p:spPr bwMode="auto">
              <a:xfrm>
                <a:off x="5228" y="1154"/>
                <a:ext cx="67" cy="1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32" name="Rectangle 29"/>
              <p:cNvSpPr>
                <a:spLocks noChangeArrowheads="1"/>
              </p:cNvSpPr>
              <p:nvPr/>
            </p:nvSpPr>
            <p:spPr bwMode="auto">
              <a:xfrm>
                <a:off x="5228" y="1254"/>
                <a:ext cx="67" cy="1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33" name="Rectangle 30"/>
              <p:cNvSpPr>
                <a:spLocks noChangeArrowheads="1"/>
              </p:cNvSpPr>
              <p:nvPr/>
            </p:nvSpPr>
            <p:spPr bwMode="auto">
              <a:xfrm>
                <a:off x="5228" y="1355"/>
                <a:ext cx="67" cy="1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34" name="Rectangle 31"/>
              <p:cNvSpPr>
                <a:spLocks noChangeArrowheads="1"/>
              </p:cNvSpPr>
              <p:nvPr/>
            </p:nvSpPr>
            <p:spPr bwMode="auto">
              <a:xfrm>
                <a:off x="4032" y="450"/>
                <a:ext cx="532" cy="836"/>
              </a:xfrm>
              <a:prstGeom prst="rect">
                <a:avLst/>
              </a:prstGeom>
              <a:solidFill>
                <a:srgbClr val="FFFFFF"/>
              </a:solidFill>
              <a:ln w="1588">
                <a:solidFill>
                  <a:srgbClr val="000000"/>
                </a:solidFill>
                <a:miter lim="800000"/>
                <a:headEnd/>
                <a:tailEnd/>
              </a:ln>
            </p:spPr>
            <p:txBody>
              <a:bodyPr/>
              <a:lstStyle/>
              <a:p>
                <a:endParaRPr lang="en-US"/>
              </a:p>
            </p:txBody>
          </p:sp>
          <p:sp>
            <p:nvSpPr>
              <p:cNvPr id="23635" name="Rectangle 32"/>
              <p:cNvSpPr>
                <a:spLocks noChangeArrowheads="1"/>
              </p:cNvSpPr>
              <p:nvPr/>
            </p:nvSpPr>
            <p:spPr bwMode="auto">
              <a:xfrm>
                <a:off x="4150" y="233"/>
                <a:ext cx="246" cy="1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stack</a:t>
                </a:r>
                <a:endParaRPr lang="en-US"/>
              </a:p>
            </p:txBody>
          </p:sp>
          <p:sp>
            <p:nvSpPr>
              <p:cNvPr id="23636" name="Rectangle 33"/>
              <p:cNvSpPr>
                <a:spLocks noChangeArrowheads="1"/>
              </p:cNvSpPr>
              <p:nvPr/>
            </p:nvSpPr>
            <p:spPr bwMode="auto">
              <a:xfrm>
                <a:off x="5102" y="233"/>
                <a:ext cx="235" cy="1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heap</a:t>
                </a:r>
                <a:endParaRPr lang="en-US"/>
              </a:p>
            </p:txBody>
          </p:sp>
          <p:sp>
            <p:nvSpPr>
              <p:cNvPr id="23637" name="Freeform 34"/>
              <p:cNvSpPr>
                <a:spLocks/>
              </p:cNvSpPr>
              <p:nvPr/>
            </p:nvSpPr>
            <p:spPr bwMode="auto">
              <a:xfrm>
                <a:off x="4032" y="1105"/>
                <a:ext cx="532" cy="14"/>
              </a:xfrm>
              <a:custGeom>
                <a:avLst/>
                <a:gdLst>
                  <a:gd name="T0" fmla="*/ 0 w 1063"/>
                  <a:gd name="T1" fmla="*/ 1 h 28"/>
                  <a:gd name="T2" fmla="*/ 7 w 1063"/>
                  <a:gd name="T3" fmla="*/ 1 h 28"/>
                  <a:gd name="T4" fmla="*/ 7 w 1063"/>
                  <a:gd name="T5" fmla="*/ 1 h 28"/>
                  <a:gd name="T6" fmla="*/ 7 w 1063"/>
                  <a:gd name="T7" fmla="*/ 1 h 28"/>
                  <a:gd name="T8" fmla="*/ 7 w 1063"/>
                  <a:gd name="T9" fmla="*/ 1 h 28"/>
                  <a:gd name="T10" fmla="*/ 7 w 1063"/>
                  <a:gd name="T11" fmla="*/ 0 h 28"/>
                  <a:gd name="T12" fmla="*/ 8 w 1063"/>
                  <a:gd name="T13" fmla="*/ 1 h 28"/>
                  <a:gd name="T14" fmla="*/ 8 w 1063"/>
                  <a:gd name="T15" fmla="*/ 1 h 28"/>
                  <a:gd name="T16" fmla="*/ 8 w 1063"/>
                  <a:gd name="T17" fmla="*/ 1 h 28"/>
                  <a:gd name="T18" fmla="*/ 8 w 1063"/>
                  <a:gd name="T19" fmla="*/ 1 h 28"/>
                  <a:gd name="T20" fmla="*/ 9 w 1063"/>
                  <a:gd name="T21" fmla="*/ 1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63"/>
                  <a:gd name="T34" fmla="*/ 0 h 28"/>
                  <a:gd name="T35" fmla="*/ 1063 w 1063"/>
                  <a:gd name="T36" fmla="*/ 28 h 2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63" h="28">
                    <a:moveTo>
                      <a:pt x="0" y="28"/>
                    </a:moveTo>
                    <a:lnTo>
                      <a:pt x="860" y="28"/>
                    </a:lnTo>
                    <a:lnTo>
                      <a:pt x="862" y="18"/>
                    </a:lnTo>
                    <a:lnTo>
                      <a:pt x="868" y="8"/>
                    </a:lnTo>
                    <a:lnTo>
                      <a:pt x="879" y="2"/>
                    </a:lnTo>
                    <a:lnTo>
                      <a:pt x="889" y="0"/>
                    </a:lnTo>
                    <a:lnTo>
                      <a:pt x="901" y="2"/>
                    </a:lnTo>
                    <a:lnTo>
                      <a:pt x="911" y="8"/>
                    </a:lnTo>
                    <a:lnTo>
                      <a:pt x="918" y="18"/>
                    </a:lnTo>
                    <a:lnTo>
                      <a:pt x="920" y="28"/>
                    </a:lnTo>
                    <a:lnTo>
                      <a:pt x="1063" y="28"/>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38" name="Line 35"/>
              <p:cNvSpPr>
                <a:spLocks noChangeShapeType="1"/>
              </p:cNvSpPr>
              <p:nvPr/>
            </p:nvSpPr>
            <p:spPr bwMode="auto">
              <a:xfrm>
                <a:off x="4032" y="952"/>
                <a:ext cx="532"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39" name="Rectangle 36"/>
              <p:cNvSpPr>
                <a:spLocks noChangeArrowheads="1"/>
              </p:cNvSpPr>
              <p:nvPr/>
            </p:nvSpPr>
            <p:spPr bwMode="auto">
              <a:xfrm>
                <a:off x="4117" y="1153"/>
                <a:ext cx="148"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str1</a:t>
                </a:r>
                <a:endParaRPr lang="en-US" dirty="0"/>
              </a:p>
            </p:txBody>
          </p:sp>
          <p:sp>
            <p:nvSpPr>
              <p:cNvPr id="23640" name="Rectangle 37"/>
              <p:cNvSpPr>
                <a:spLocks noChangeArrowheads="1"/>
              </p:cNvSpPr>
              <p:nvPr/>
            </p:nvSpPr>
            <p:spPr bwMode="auto">
              <a:xfrm>
                <a:off x="4113" y="985"/>
                <a:ext cx="148"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str2</a:t>
                </a:r>
                <a:endParaRPr lang="en-US" dirty="0"/>
              </a:p>
            </p:txBody>
          </p:sp>
          <p:sp>
            <p:nvSpPr>
              <p:cNvPr id="23641" name="Freeform 38"/>
              <p:cNvSpPr>
                <a:spLocks/>
              </p:cNvSpPr>
              <p:nvPr/>
            </p:nvSpPr>
            <p:spPr bwMode="auto">
              <a:xfrm>
                <a:off x="4441" y="617"/>
                <a:ext cx="433" cy="570"/>
              </a:xfrm>
              <a:custGeom>
                <a:avLst/>
                <a:gdLst>
                  <a:gd name="T0" fmla="*/ 0 w 865"/>
                  <a:gd name="T1" fmla="*/ 9 h 1140"/>
                  <a:gd name="T2" fmla="*/ 5 w 865"/>
                  <a:gd name="T3" fmla="*/ 0 h 1140"/>
                  <a:gd name="T4" fmla="*/ 7 w 865"/>
                  <a:gd name="T5" fmla="*/ 0 h 1140"/>
                  <a:gd name="T6" fmla="*/ 0 60000 65536"/>
                  <a:gd name="T7" fmla="*/ 0 60000 65536"/>
                  <a:gd name="T8" fmla="*/ 0 60000 65536"/>
                  <a:gd name="T9" fmla="*/ 0 w 865"/>
                  <a:gd name="T10" fmla="*/ 0 h 1140"/>
                  <a:gd name="T11" fmla="*/ 865 w 865"/>
                  <a:gd name="T12" fmla="*/ 1140 h 1140"/>
                </a:gdLst>
                <a:ahLst/>
                <a:cxnLst>
                  <a:cxn ang="T6">
                    <a:pos x="T0" y="T1"/>
                  </a:cxn>
                  <a:cxn ang="T7">
                    <a:pos x="T2" y="T3"/>
                  </a:cxn>
                  <a:cxn ang="T8">
                    <a:pos x="T4" y="T5"/>
                  </a:cxn>
                </a:cxnLst>
                <a:rect l="T9" t="T10" r="T11" b="T12"/>
                <a:pathLst>
                  <a:path w="865" h="1140">
                    <a:moveTo>
                      <a:pt x="0" y="1140"/>
                    </a:moveTo>
                    <a:lnTo>
                      <a:pt x="591" y="0"/>
                    </a:lnTo>
                    <a:lnTo>
                      <a:pt x="865" y="0"/>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42" name="Freeform 39"/>
              <p:cNvSpPr>
                <a:spLocks/>
              </p:cNvSpPr>
              <p:nvPr/>
            </p:nvSpPr>
            <p:spPr bwMode="auto">
              <a:xfrm>
                <a:off x="4870" y="602"/>
                <a:ext cx="48" cy="30"/>
              </a:xfrm>
              <a:custGeom>
                <a:avLst/>
                <a:gdLst>
                  <a:gd name="T0" fmla="*/ 0 w 96"/>
                  <a:gd name="T1" fmla="*/ 0 h 60"/>
                  <a:gd name="T2" fmla="*/ 1 w 96"/>
                  <a:gd name="T3" fmla="*/ 1 h 60"/>
                  <a:gd name="T4" fmla="*/ 0 w 96"/>
                  <a:gd name="T5" fmla="*/ 1 h 60"/>
                  <a:gd name="T6" fmla="*/ 0 w 96"/>
                  <a:gd name="T7" fmla="*/ 0 h 60"/>
                  <a:gd name="T8" fmla="*/ 0 60000 65536"/>
                  <a:gd name="T9" fmla="*/ 0 60000 65536"/>
                  <a:gd name="T10" fmla="*/ 0 60000 65536"/>
                  <a:gd name="T11" fmla="*/ 0 60000 65536"/>
                  <a:gd name="T12" fmla="*/ 0 w 96"/>
                  <a:gd name="T13" fmla="*/ 0 h 60"/>
                  <a:gd name="T14" fmla="*/ 96 w 96"/>
                  <a:gd name="T15" fmla="*/ 60 h 60"/>
                </a:gdLst>
                <a:ahLst/>
                <a:cxnLst>
                  <a:cxn ang="T8">
                    <a:pos x="T0" y="T1"/>
                  </a:cxn>
                  <a:cxn ang="T9">
                    <a:pos x="T2" y="T3"/>
                  </a:cxn>
                  <a:cxn ang="T10">
                    <a:pos x="T4" y="T5"/>
                  </a:cxn>
                  <a:cxn ang="T11">
                    <a:pos x="T6" y="T7"/>
                  </a:cxn>
                </a:cxnLst>
                <a:rect l="T12" t="T13" r="T14" b="T15"/>
                <a:pathLst>
                  <a:path w="96" h="60">
                    <a:moveTo>
                      <a:pt x="0" y="0"/>
                    </a:moveTo>
                    <a:lnTo>
                      <a:pt x="96" y="30"/>
                    </a:lnTo>
                    <a:lnTo>
                      <a:pt x="0" y="60"/>
                    </a:lnTo>
                    <a:lnTo>
                      <a:pt x="0"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43" name="Freeform 40"/>
              <p:cNvSpPr>
                <a:spLocks/>
              </p:cNvSpPr>
              <p:nvPr/>
            </p:nvSpPr>
            <p:spPr bwMode="auto">
              <a:xfrm>
                <a:off x="4475" y="806"/>
                <a:ext cx="405" cy="229"/>
              </a:xfrm>
              <a:custGeom>
                <a:avLst/>
                <a:gdLst>
                  <a:gd name="T0" fmla="*/ 0 w 810"/>
                  <a:gd name="T1" fmla="*/ 3 h 459"/>
                  <a:gd name="T2" fmla="*/ 1 w 810"/>
                  <a:gd name="T3" fmla="*/ 3 h 459"/>
                  <a:gd name="T4" fmla="*/ 1 w 810"/>
                  <a:gd name="T5" fmla="*/ 3 h 459"/>
                  <a:gd name="T6" fmla="*/ 1 w 810"/>
                  <a:gd name="T7" fmla="*/ 2 h 459"/>
                  <a:gd name="T8" fmla="*/ 1 w 810"/>
                  <a:gd name="T9" fmla="*/ 2 h 459"/>
                  <a:gd name="T10" fmla="*/ 1 w 810"/>
                  <a:gd name="T11" fmla="*/ 2 h 459"/>
                  <a:gd name="T12" fmla="*/ 1 w 810"/>
                  <a:gd name="T13" fmla="*/ 2 h 459"/>
                  <a:gd name="T14" fmla="*/ 2 w 810"/>
                  <a:gd name="T15" fmla="*/ 2 h 459"/>
                  <a:gd name="T16" fmla="*/ 2 w 810"/>
                  <a:gd name="T17" fmla="*/ 2 h 459"/>
                  <a:gd name="T18" fmla="*/ 2 w 810"/>
                  <a:gd name="T19" fmla="*/ 2 h 459"/>
                  <a:gd name="T20" fmla="*/ 7 w 810"/>
                  <a:gd name="T21" fmla="*/ 0 h 45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10"/>
                  <a:gd name="T34" fmla="*/ 0 h 459"/>
                  <a:gd name="T35" fmla="*/ 810 w 810"/>
                  <a:gd name="T36" fmla="*/ 459 h 45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10" h="459">
                    <a:moveTo>
                      <a:pt x="0" y="459"/>
                    </a:moveTo>
                    <a:lnTo>
                      <a:pt x="103" y="402"/>
                    </a:lnTo>
                    <a:lnTo>
                      <a:pt x="98" y="391"/>
                    </a:lnTo>
                    <a:lnTo>
                      <a:pt x="99" y="380"/>
                    </a:lnTo>
                    <a:lnTo>
                      <a:pt x="104" y="370"/>
                    </a:lnTo>
                    <a:lnTo>
                      <a:pt x="112" y="362"/>
                    </a:lnTo>
                    <a:lnTo>
                      <a:pt x="124" y="359"/>
                    </a:lnTo>
                    <a:lnTo>
                      <a:pt x="135" y="360"/>
                    </a:lnTo>
                    <a:lnTo>
                      <a:pt x="145" y="365"/>
                    </a:lnTo>
                    <a:lnTo>
                      <a:pt x="153" y="373"/>
                    </a:lnTo>
                    <a:lnTo>
                      <a:pt x="810" y="0"/>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44" name="Freeform 41"/>
              <p:cNvSpPr>
                <a:spLocks/>
              </p:cNvSpPr>
              <p:nvPr/>
            </p:nvSpPr>
            <p:spPr bwMode="auto">
              <a:xfrm>
                <a:off x="4869" y="784"/>
                <a:ext cx="49" cy="37"/>
              </a:xfrm>
              <a:custGeom>
                <a:avLst/>
                <a:gdLst>
                  <a:gd name="T0" fmla="*/ 0 w 98"/>
                  <a:gd name="T1" fmla="*/ 1 h 72"/>
                  <a:gd name="T2" fmla="*/ 1 w 98"/>
                  <a:gd name="T3" fmla="*/ 0 h 72"/>
                  <a:gd name="T4" fmla="*/ 1 w 98"/>
                  <a:gd name="T5" fmla="*/ 1 h 72"/>
                  <a:gd name="T6" fmla="*/ 0 w 98"/>
                  <a:gd name="T7" fmla="*/ 1 h 72"/>
                  <a:gd name="T8" fmla="*/ 0 60000 65536"/>
                  <a:gd name="T9" fmla="*/ 0 60000 65536"/>
                  <a:gd name="T10" fmla="*/ 0 60000 65536"/>
                  <a:gd name="T11" fmla="*/ 0 60000 65536"/>
                  <a:gd name="T12" fmla="*/ 0 w 98"/>
                  <a:gd name="T13" fmla="*/ 0 h 72"/>
                  <a:gd name="T14" fmla="*/ 98 w 98"/>
                  <a:gd name="T15" fmla="*/ 72 h 72"/>
                </a:gdLst>
                <a:ahLst/>
                <a:cxnLst>
                  <a:cxn ang="T8">
                    <a:pos x="T0" y="T1"/>
                  </a:cxn>
                  <a:cxn ang="T9">
                    <a:pos x="T2" y="T3"/>
                  </a:cxn>
                  <a:cxn ang="T10">
                    <a:pos x="T4" y="T5"/>
                  </a:cxn>
                  <a:cxn ang="T11">
                    <a:pos x="T6" y="T7"/>
                  </a:cxn>
                </a:cxnLst>
                <a:rect l="T12" t="T13" r="T14" b="T15"/>
                <a:pathLst>
                  <a:path w="98" h="72">
                    <a:moveTo>
                      <a:pt x="0" y="21"/>
                    </a:moveTo>
                    <a:lnTo>
                      <a:pt x="98" y="0"/>
                    </a:lnTo>
                    <a:lnTo>
                      <a:pt x="32" y="72"/>
                    </a:lnTo>
                    <a:lnTo>
                      <a:pt x="0" y="2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45" name="Line 42"/>
              <p:cNvSpPr>
                <a:spLocks noChangeShapeType="1"/>
              </p:cNvSpPr>
              <p:nvPr/>
            </p:nvSpPr>
            <p:spPr bwMode="auto">
              <a:xfrm flipH="1">
                <a:off x="5428" y="355"/>
                <a:ext cx="10" cy="784"/>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46" name="Rectangle 43"/>
              <p:cNvSpPr>
                <a:spLocks noChangeArrowheads="1"/>
              </p:cNvSpPr>
              <p:nvPr/>
            </p:nvSpPr>
            <p:spPr bwMode="auto">
              <a:xfrm>
                <a:off x="5088" y="595"/>
                <a:ext cx="187"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"foo"</a:t>
                </a:r>
                <a:endParaRPr lang="en-US"/>
              </a:p>
            </p:txBody>
          </p:sp>
          <p:sp>
            <p:nvSpPr>
              <p:cNvPr id="23647" name="Rectangle 44"/>
              <p:cNvSpPr>
                <a:spLocks noChangeArrowheads="1"/>
              </p:cNvSpPr>
              <p:nvPr/>
            </p:nvSpPr>
            <p:spPr bwMode="auto">
              <a:xfrm>
                <a:off x="5088" y="762"/>
                <a:ext cx="192"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"bar"</a:t>
                </a:r>
                <a:endParaRPr lang="en-US"/>
              </a:p>
            </p:txBody>
          </p:sp>
        </p:grpSp>
        <p:cxnSp>
          <p:nvCxnSpPr>
            <p:cNvPr id="5" name="Straight Connector 4">
              <a:extLst>
                <a:ext uri="{FF2B5EF4-FFF2-40B4-BE49-F238E27FC236}">
                  <a16:creationId xmlns:a16="http://schemas.microsoft.com/office/drawing/2014/main" id="{CCDD86D4-C60A-4643-8322-110B43C10A00}"/>
                </a:ext>
              </a:extLst>
            </p:cNvPr>
            <p:cNvCxnSpPr>
              <a:cxnSpLocks/>
            </p:cNvCxnSpPr>
            <p:nvPr/>
          </p:nvCxnSpPr>
          <p:spPr bwMode="auto">
            <a:xfrm>
              <a:off x="6929437" y="1537800"/>
              <a:ext cx="4763" cy="515449"/>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grpSp>
        <p:nvGrpSpPr>
          <p:cNvPr id="4" name="Group 3" descr="Diagram of the stack and heap at CHECKPOINT 2 in the code segment. The entries for str1 and str2 on the stack both point to the heap entry containing “bar”. The heap entry containing “foo” is returned to the free list. ">
            <a:extLst>
              <a:ext uri="{FF2B5EF4-FFF2-40B4-BE49-F238E27FC236}">
                <a16:creationId xmlns:a16="http://schemas.microsoft.com/office/drawing/2014/main" id="{42EFBA07-019F-858A-B1B4-A7117E10AF14}"/>
              </a:ext>
            </a:extLst>
          </p:cNvPr>
          <p:cNvGrpSpPr/>
          <p:nvPr/>
        </p:nvGrpSpPr>
        <p:grpSpPr>
          <a:xfrm>
            <a:off x="6400800" y="2514600"/>
            <a:ext cx="2743200" cy="2435225"/>
            <a:chOff x="6400800" y="2514600"/>
            <a:chExt cx="2743200" cy="2435225"/>
          </a:xfrm>
        </p:grpSpPr>
        <p:grpSp>
          <p:nvGrpSpPr>
            <p:cNvPr id="3" name="Group 105"/>
            <p:cNvGrpSpPr>
              <a:grpSpLocks/>
            </p:cNvGrpSpPr>
            <p:nvPr/>
          </p:nvGrpSpPr>
          <p:grpSpPr bwMode="auto">
            <a:xfrm>
              <a:off x="6400800" y="2514600"/>
              <a:ext cx="2743200" cy="2435225"/>
              <a:chOff x="4032" y="1584"/>
              <a:chExt cx="1728" cy="1534"/>
            </a:xfrm>
          </p:grpSpPr>
          <p:sp>
            <p:nvSpPr>
              <p:cNvPr id="23591" name="AutoShape 45"/>
              <p:cNvSpPr>
                <a:spLocks noChangeAspect="1" noChangeArrowheads="1" noTextEdit="1"/>
              </p:cNvSpPr>
              <p:nvPr/>
            </p:nvSpPr>
            <p:spPr bwMode="auto">
              <a:xfrm>
                <a:off x="4032" y="1584"/>
                <a:ext cx="1728" cy="15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3592" name="Rectangle 47"/>
              <p:cNvSpPr>
                <a:spLocks noChangeArrowheads="1"/>
              </p:cNvSpPr>
              <p:nvPr/>
            </p:nvSpPr>
            <p:spPr bwMode="auto">
              <a:xfrm>
                <a:off x="4908" y="1851"/>
                <a:ext cx="620" cy="1128"/>
              </a:xfrm>
              <a:prstGeom prst="rect">
                <a:avLst/>
              </a:prstGeom>
              <a:solidFill>
                <a:srgbClr val="FFFFFF"/>
              </a:solidFill>
              <a:ln w="1588">
                <a:solidFill>
                  <a:srgbClr val="000000"/>
                </a:solidFill>
                <a:miter lim="800000"/>
                <a:headEnd/>
                <a:tailEnd/>
              </a:ln>
            </p:spPr>
            <p:txBody>
              <a:bodyPr/>
              <a:lstStyle/>
              <a:p>
                <a:endParaRPr lang="en-US"/>
              </a:p>
            </p:txBody>
          </p:sp>
          <p:sp>
            <p:nvSpPr>
              <p:cNvPr id="23593" name="Line 48"/>
              <p:cNvSpPr>
                <a:spLocks noChangeShapeType="1"/>
              </p:cNvSpPr>
              <p:nvPr/>
            </p:nvSpPr>
            <p:spPr bwMode="auto">
              <a:xfrm>
                <a:off x="4931" y="2043"/>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94" name="Line 49"/>
              <p:cNvSpPr>
                <a:spLocks noChangeShapeType="1"/>
              </p:cNvSpPr>
              <p:nvPr/>
            </p:nvSpPr>
            <p:spPr bwMode="auto">
              <a:xfrm>
                <a:off x="4931" y="2210"/>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95" name="Line 50"/>
              <p:cNvSpPr>
                <a:spLocks noChangeShapeType="1"/>
              </p:cNvSpPr>
              <p:nvPr/>
            </p:nvSpPr>
            <p:spPr bwMode="auto">
              <a:xfrm>
                <a:off x="4908" y="2415"/>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96" name="Line 51"/>
              <p:cNvSpPr>
                <a:spLocks noChangeShapeType="1"/>
              </p:cNvSpPr>
              <p:nvPr/>
            </p:nvSpPr>
            <p:spPr bwMode="auto">
              <a:xfrm>
                <a:off x="4918" y="2616"/>
                <a:ext cx="620"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97" name="Freeform 52"/>
              <p:cNvSpPr>
                <a:spLocks/>
              </p:cNvSpPr>
              <p:nvPr/>
            </p:nvSpPr>
            <p:spPr bwMode="auto">
              <a:xfrm>
                <a:off x="5507" y="1959"/>
                <a:ext cx="141" cy="167"/>
              </a:xfrm>
              <a:custGeom>
                <a:avLst/>
                <a:gdLst>
                  <a:gd name="T0" fmla="*/ 0 w 284"/>
                  <a:gd name="T1" fmla="*/ 0 h 335"/>
                  <a:gd name="T2" fmla="*/ 0 w 284"/>
                  <a:gd name="T3" fmla="*/ 0 h 335"/>
                  <a:gd name="T4" fmla="*/ 0 w 284"/>
                  <a:gd name="T5" fmla="*/ 0 h 335"/>
                  <a:gd name="T6" fmla="*/ 0 w 284"/>
                  <a:gd name="T7" fmla="*/ 0 h 335"/>
                  <a:gd name="T8" fmla="*/ 0 w 284"/>
                  <a:gd name="T9" fmla="*/ 0 h 335"/>
                  <a:gd name="T10" fmla="*/ 1 w 284"/>
                  <a:gd name="T11" fmla="*/ 0 h 335"/>
                  <a:gd name="T12" fmla="*/ 1 w 284"/>
                  <a:gd name="T13" fmla="*/ 0 h 335"/>
                  <a:gd name="T14" fmla="*/ 1 w 284"/>
                  <a:gd name="T15" fmla="*/ 0 h 335"/>
                  <a:gd name="T16" fmla="*/ 1 w 284"/>
                  <a:gd name="T17" fmla="*/ 0 h 335"/>
                  <a:gd name="T18" fmla="*/ 1 w 284"/>
                  <a:gd name="T19" fmla="*/ 0 h 335"/>
                  <a:gd name="T20" fmla="*/ 1 w 284"/>
                  <a:gd name="T21" fmla="*/ 0 h 335"/>
                  <a:gd name="T22" fmla="*/ 1 w 284"/>
                  <a:gd name="T23" fmla="*/ 1 h 335"/>
                  <a:gd name="T24" fmla="*/ 2 w 284"/>
                  <a:gd name="T25" fmla="*/ 1 h 335"/>
                  <a:gd name="T26" fmla="*/ 2 w 284"/>
                  <a:gd name="T27" fmla="*/ 1 h 335"/>
                  <a:gd name="T28" fmla="*/ 2 w 284"/>
                  <a:gd name="T29" fmla="*/ 1 h 335"/>
                  <a:gd name="T30" fmla="*/ 2 w 284"/>
                  <a:gd name="T31" fmla="*/ 1 h 335"/>
                  <a:gd name="T32" fmla="*/ 2 w 284"/>
                  <a:gd name="T33" fmla="*/ 1 h 335"/>
                  <a:gd name="T34" fmla="*/ 2 w 284"/>
                  <a:gd name="T35" fmla="*/ 1 h 335"/>
                  <a:gd name="T36" fmla="*/ 2 w 284"/>
                  <a:gd name="T37" fmla="*/ 1 h 335"/>
                  <a:gd name="T38" fmla="*/ 2 w 284"/>
                  <a:gd name="T39" fmla="*/ 1 h 335"/>
                  <a:gd name="T40" fmla="*/ 2 w 284"/>
                  <a:gd name="T41" fmla="*/ 1 h 335"/>
                  <a:gd name="T42" fmla="*/ 2 w 284"/>
                  <a:gd name="T43" fmla="*/ 1 h 335"/>
                  <a:gd name="T44" fmla="*/ 2 w 284"/>
                  <a:gd name="T45" fmla="*/ 1 h 335"/>
                  <a:gd name="T46" fmla="*/ 2 w 284"/>
                  <a:gd name="T47" fmla="*/ 1 h 335"/>
                  <a:gd name="T48" fmla="*/ 1 w 284"/>
                  <a:gd name="T49" fmla="*/ 2 h 335"/>
                  <a:gd name="T50" fmla="*/ 1 w 284"/>
                  <a:gd name="T51" fmla="*/ 2 h 335"/>
                  <a:gd name="T52" fmla="*/ 1 w 284"/>
                  <a:gd name="T53" fmla="*/ 2 h 335"/>
                  <a:gd name="T54" fmla="*/ 1 w 284"/>
                  <a:gd name="T55" fmla="*/ 2 h 335"/>
                  <a:gd name="T56" fmla="*/ 1 w 284"/>
                  <a:gd name="T57" fmla="*/ 2 h 335"/>
                  <a:gd name="T58" fmla="*/ 1 w 284"/>
                  <a:gd name="T59" fmla="*/ 2 h 335"/>
                  <a:gd name="T60" fmla="*/ 1 w 284"/>
                  <a:gd name="T61" fmla="*/ 2 h 335"/>
                  <a:gd name="T62" fmla="*/ 0 w 284"/>
                  <a:gd name="T63" fmla="*/ 2 h 335"/>
                  <a:gd name="T64" fmla="*/ 0 w 284"/>
                  <a:gd name="T65" fmla="*/ 2 h 335"/>
                  <a:gd name="T66" fmla="*/ 0 w 284"/>
                  <a:gd name="T67" fmla="*/ 2 h 33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84"/>
                  <a:gd name="T103" fmla="*/ 0 h 335"/>
                  <a:gd name="T104" fmla="*/ 284 w 284"/>
                  <a:gd name="T105" fmla="*/ 335 h 33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84" h="335">
                    <a:moveTo>
                      <a:pt x="0" y="0"/>
                    </a:moveTo>
                    <a:lnTo>
                      <a:pt x="31" y="13"/>
                    </a:lnTo>
                    <a:lnTo>
                      <a:pt x="62" y="26"/>
                    </a:lnTo>
                    <a:lnTo>
                      <a:pt x="89" y="39"/>
                    </a:lnTo>
                    <a:lnTo>
                      <a:pt x="115" y="52"/>
                    </a:lnTo>
                    <a:lnTo>
                      <a:pt x="140" y="64"/>
                    </a:lnTo>
                    <a:lnTo>
                      <a:pt x="162" y="76"/>
                    </a:lnTo>
                    <a:lnTo>
                      <a:pt x="182" y="88"/>
                    </a:lnTo>
                    <a:lnTo>
                      <a:pt x="201" y="99"/>
                    </a:lnTo>
                    <a:lnTo>
                      <a:pt x="218" y="112"/>
                    </a:lnTo>
                    <a:lnTo>
                      <a:pt x="232" y="123"/>
                    </a:lnTo>
                    <a:lnTo>
                      <a:pt x="246" y="134"/>
                    </a:lnTo>
                    <a:lnTo>
                      <a:pt x="257" y="145"/>
                    </a:lnTo>
                    <a:lnTo>
                      <a:pt x="266" y="156"/>
                    </a:lnTo>
                    <a:lnTo>
                      <a:pt x="273" y="168"/>
                    </a:lnTo>
                    <a:lnTo>
                      <a:pt x="279" y="178"/>
                    </a:lnTo>
                    <a:lnTo>
                      <a:pt x="283" y="188"/>
                    </a:lnTo>
                    <a:lnTo>
                      <a:pt x="284" y="198"/>
                    </a:lnTo>
                    <a:lnTo>
                      <a:pt x="284" y="208"/>
                    </a:lnTo>
                    <a:lnTo>
                      <a:pt x="283" y="218"/>
                    </a:lnTo>
                    <a:lnTo>
                      <a:pt x="279" y="228"/>
                    </a:lnTo>
                    <a:lnTo>
                      <a:pt x="273" y="237"/>
                    </a:lnTo>
                    <a:lnTo>
                      <a:pt x="265" y="246"/>
                    </a:lnTo>
                    <a:lnTo>
                      <a:pt x="257" y="254"/>
                    </a:lnTo>
                    <a:lnTo>
                      <a:pt x="245" y="263"/>
                    </a:lnTo>
                    <a:lnTo>
                      <a:pt x="232" y="272"/>
                    </a:lnTo>
                    <a:lnTo>
                      <a:pt x="216" y="281"/>
                    </a:lnTo>
                    <a:lnTo>
                      <a:pt x="200" y="289"/>
                    </a:lnTo>
                    <a:lnTo>
                      <a:pt x="181" y="297"/>
                    </a:lnTo>
                    <a:lnTo>
                      <a:pt x="161" y="305"/>
                    </a:lnTo>
                    <a:lnTo>
                      <a:pt x="138" y="312"/>
                    </a:lnTo>
                    <a:lnTo>
                      <a:pt x="114" y="320"/>
                    </a:lnTo>
                    <a:lnTo>
                      <a:pt x="88" y="327"/>
                    </a:lnTo>
                    <a:lnTo>
                      <a:pt x="59" y="335"/>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598" name="Freeform 53"/>
              <p:cNvSpPr>
                <a:spLocks/>
              </p:cNvSpPr>
              <p:nvPr/>
            </p:nvSpPr>
            <p:spPr bwMode="auto">
              <a:xfrm>
                <a:off x="5494" y="2111"/>
                <a:ext cx="50" cy="29"/>
              </a:xfrm>
              <a:custGeom>
                <a:avLst/>
                <a:gdLst>
                  <a:gd name="T0" fmla="*/ 0 w 101"/>
                  <a:gd name="T1" fmla="*/ 0 h 59"/>
                  <a:gd name="T2" fmla="*/ 0 w 101"/>
                  <a:gd name="T3" fmla="*/ 0 h 59"/>
                  <a:gd name="T4" fmla="*/ 0 w 101"/>
                  <a:gd name="T5" fmla="*/ 0 h 59"/>
                  <a:gd name="T6" fmla="*/ 0 w 101"/>
                  <a:gd name="T7" fmla="*/ 0 h 59"/>
                  <a:gd name="T8" fmla="*/ 0 60000 65536"/>
                  <a:gd name="T9" fmla="*/ 0 60000 65536"/>
                  <a:gd name="T10" fmla="*/ 0 60000 65536"/>
                  <a:gd name="T11" fmla="*/ 0 60000 65536"/>
                  <a:gd name="T12" fmla="*/ 0 w 101"/>
                  <a:gd name="T13" fmla="*/ 0 h 59"/>
                  <a:gd name="T14" fmla="*/ 101 w 101"/>
                  <a:gd name="T15" fmla="*/ 59 h 59"/>
                </a:gdLst>
                <a:ahLst/>
                <a:cxnLst>
                  <a:cxn ang="T8">
                    <a:pos x="T0" y="T1"/>
                  </a:cxn>
                  <a:cxn ang="T9">
                    <a:pos x="T2" y="T3"/>
                  </a:cxn>
                  <a:cxn ang="T10">
                    <a:pos x="T4" y="T5"/>
                  </a:cxn>
                  <a:cxn ang="T11">
                    <a:pos x="T6" y="T7"/>
                  </a:cxn>
                </a:cxnLst>
                <a:rect l="T12" t="T13" r="T14" b="T15"/>
                <a:pathLst>
                  <a:path w="101" h="59">
                    <a:moveTo>
                      <a:pt x="87" y="0"/>
                    </a:moveTo>
                    <a:lnTo>
                      <a:pt x="0" y="49"/>
                    </a:lnTo>
                    <a:lnTo>
                      <a:pt x="101" y="59"/>
                    </a:lnTo>
                    <a:lnTo>
                      <a:pt x="87"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599" name="Freeform 54"/>
              <p:cNvSpPr>
                <a:spLocks/>
              </p:cNvSpPr>
              <p:nvPr/>
            </p:nvSpPr>
            <p:spPr bwMode="auto">
              <a:xfrm>
                <a:off x="5516" y="2533"/>
                <a:ext cx="97" cy="141"/>
              </a:xfrm>
              <a:custGeom>
                <a:avLst/>
                <a:gdLst>
                  <a:gd name="T0" fmla="*/ 0 w 194"/>
                  <a:gd name="T1" fmla="*/ 0 h 282"/>
                  <a:gd name="T2" fmla="*/ 1 w 194"/>
                  <a:gd name="T3" fmla="*/ 1 h 282"/>
                  <a:gd name="T4" fmla="*/ 1 w 194"/>
                  <a:gd name="T5" fmla="*/ 1 h 282"/>
                  <a:gd name="T6" fmla="*/ 1 w 194"/>
                  <a:gd name="T7" fmla="*/ 1 h 282"/>
                  <a:gd name="T8" fmla="*/ 1 w 194"/>
                  <a:gd name="T9" fmla="*/ 1 h 282"/>
                  <a:gd name="T10" fmla="*/ 1 w 194"/>
                  <a:gd name="T11" fmla="*/ 1 h 282"/>
                  <a:gd name="T12" fmla="*/ 1 w 194"/>
                  <a:gd name="T13" fmla="*/ 1 h 282"/>
                  <a:gd name="T14" fmla="*/ 1 w 194"/>
                  <a:gd name="T15" fmla="*/ 1 h 282"/>
                  <a:gd name="T16" fmla="*/ 2 w 194"/>
                  <a:gd name="T17" fmla="*/ 1 h 282"/>
                  <a:gd name="T18" fmla="*/ 2 w 194"/>
                  <a:gd name="T19" fmla="*/ 1 h 282"/>
                  <a:gd name="T20" fmla="*/ 2 w 194"/>
                  <a:gd name="T21" fmla="*/ 1 h 282"/>
                  <a:gd name="T22" fmla="*/ 2 w 194"/>
                  <a:gd name="T23" fmla="*/ 2 h 282"/>
                  <a:gd name="T24" fmla="*/ 2 w 194"/>
                  <a:gd name="T25" fmla="*/ 2 h 282"/>
                  <a:gd name="T26" fmla="*/ 2 w 194"/>
                  <a:gd name="T27" fmla="*/ 2 h 282"/>
                  <a:gd name="T28" fmla="*/ 2 w 194"/>
                  <a:gd name="T29" fmla="*/ 2 h 282"/>
                  <a:gd name="T30" fmla="*/ 2 w 194"/>
                  <a:gd name="T31" fmla="*/ 2 h 282"/>
                  <a:gd name="T32" fmla="*/ 2 w 194"/>
                  <a:gd name="T33" fmla="*/ 2 h 282"/>
                  <a:gd name="T34" fmla="*/ 2 w 194"/>
                  <a:gd name="T35" fmla="*/ 2 h 282"/>
                  <a:gd name="T36" fmla="*/ 2 w 194"/>
                  <a:gd name="T37" fmla="*/ 2 h 282"/>
                  <a:gd name="T38" fmla="*/ 2 w 194"/>
                  <a:gd name="T39" fmla="*/ 2 h 282"/>
                  <a:gd name="T40" fmla="*/ 2 w 194"/>
                  <a:gd name="T41" fmla="*/ 2 h 282"/>
                  <a:gd name="T42" fmla="*/ 2 w 194"/>
                  <a:gd name="T43" fmla="*/ 2 h 282"/>
                  <a:gd name="T44" fmla="*/ 2 w 194"/>
                  <a:gd name="T45" fmla="*/ 3 h 282"/>
                  <a:gd name="T46" fmla="*/ 2 w 194"/>
                  <a:gd name="T47" fmla="*/ 3 h 282"/>
                  <a:gd name="T48" fmla="*/ 2 w 194"/>
                  <a:gd name="T49" fmla="*/ 3 h 28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4"/>
                  <a:gd name="T76" fmla="*/ 0 h 282"/>
                  <a:gd name="T77" fmla="*/ 194 w 194"/>
                  <a:gd name="T78" fmla="*/ 282 h 28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4" h="282">
                    <a:moveTo>
                      <a:pt x="0" y="0"/>
                    </a:moveTo>
                    <a:lnTo>
                      <a:pt x="23" y="13"/>
                    </a:lnTo>
                    <a:lnTo>
                      <a:pt x="44" y="26"/>
                    </a:lnTo>
                    <a:lnTo>
                      <a:pt x="63" y="38"/>
                    </a:lnTo>
                    <a:lnTo>
                      <a:pt x="82" y="51"/>
                    </a:lnTo>
                    <a:lnTo>
                      <a:pt x="98" y="64"/>
                    </a:lnTo>
                    <a:lnTo>
                      <a:pt x="114" y="76"/>
                    </a:lnTo>
                    <a:lnTo>
                      <a:pt x="128" y="89"/>
                    </a:lnTo>
                    <a:lnTo>
                      <a:pt x="141" y="101"/>
                    </a:lnTo>
                    <a:lnTo>
                      <a:pt x="153" y="113"/>
                    </a:lnTo>
                    <a:lnTo>
                      <a:pt x="162" y="124"/>
                    </a:lnTo>
                    <a:lnTo>
                      <a:pt x="171" y="136"/>
                    </a:lnTo>
                    <a:lnTo>
                      <a:pt x="179" y="149"/>
                    </a:lnTo>
                    <a:lnTo>
                      <a:pt x="184" y="160"/>
                    </a:lnTo>
                    <a:lnTo>
                      <a:pt x="189" y="172"/>
                    </a:lnTo>
                    <a:lnTo>
                      <a:pt x="192" y="183"/>
                    </a:lnTo>
                    <a:lnTo>
                      <a:pt x="194" y="194"/>
                    </a:lnTo>
                    <a:lnTo>
                      <a:pt x="194" y="206"/>
                    </a:lnTo>
                    <a:lnTo>
                      <a:pt x="193" y="217"/>
                    </a:lnTo>
                    <a:lnTo>
                      <a:pt x="190" y="228"/>
                    </a:lnTo>
                    <a:lnTo>
                      <a:pt x="186" y="239"/>
                    </a:lnTo>
                    <a:lnTo>
                      <a:pt x="181" y="250"/>
                    </a:lnTo>
                    <a:lnTo>
                      <a:pt x="174" y="261"/>
                    </a:lnTo>
                    <a:lnTo>
                      <a:pt x="166" y="272"/>
                    </a:lnTo>
                    <a:lnTo>
                      <a:pt x="156" y="282"/>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00" name="Freeform 55"/>
              <p:cNvSpPr>
                <a:spLocks/>
              </p:cNvSpPr>
              <p:nvPr/>
            </p:nvSpPr>
            <p:spPr bwMode="auto">
              <a:xfrm>
                <a:off x="5560" y="2660"/>
                <a:ext cx="47" cy="40"/>
              </a:xfrm>
              <a:custGeom>
                <a:avLst/>
                <a:gdLst>
                  <a:gd name="T0" fmla="*/ 1 w 93"/>
                  <a:gd name="T1" fmla="*/ 1 h 80"/>
                  <a:gd name="T2" fmla="*/ 0 w 93"/>
                  <a:gd name="T3" fmla="*/ 1 h 80"/>
                  <a:gd name="T4" fmla="*/ 1 w 93"/>
                  <a:gd name="T5" fmla="*/ 0 h 80"/>
                  <a:gd name="T6" fmla="*/ 1 w 93"/>
                  <a:gd name="T7" fmla="*/ 1 h 80"/>
                  <a:gd name="T8" fmla="*/ 0 60000 65536"/>
                  <a:gd name="T9" fmla="*/ 0 60000 65536"/>
                  <a:gd name="T10" fmla="*/ 0 60000 65536"/>
                  <a:gd name="T11" fmla="*/ 0 60000 65536"/>
                  <a:gd name="T12" fmla="*/ 0 w 93"/>
                  <a:gd name="T13" fmla="*/ 0 h 80"/>
                  <a:gd name="T14" fmla="*/ 93 w 93"/>
                  <a:gd name="T15" fmla="*/ 80 h 80"/>
                </a:gdLst>
                <a:ahLst/>
                <a:cxnLst>
                  <a:cxn ang="T8">
                    <a:pos x="T0" y="T1"/>
                  </a:cxn>
                  <a:cxn ang="T9">
                    <a:pos x="T2" y="T3"/>
                  </a:cxn>
                  <a:cxn ang="T10">
                    <a:pos x="T4" y="T5"/>
                  </a:cxn>
                  <a:cxn ang="T11">
                    <a:pos x="T6" y="T7"/>
                  </a:cxn>
                </a:cxnLst>
                <a:rect l="T12" t="T13" r="T14" b="T15"/>
                <a:pathLst>
                  <a:path w="93" h="80">
                    <a:moveTo>
                      <a:pt x="93" y="46"/>
                    </a:moveTo>
                    <a:lnTo>
                      <a:pt x="0" y="80"/>
                    </a:lnTo>
                    <a:lnTo>
                      <a:pt x="54" y="0"/>
                    </a:lnTo>
                    <a:lnTo>
                      <a:pt x="93" y="46"/>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01" name="Rectangle 56"/>
              <p:cNvSpPr>
                <a:spLocks noChangeArrowheads="1"/>
              </p:cNvSpPr>
              <p:nvPr/>
            </p:nvSpPr>
            <p:spPr bwMode="auto">
              <a:xfrm>
                <a:off x="4977" y="1926"/>
                <a:ext cx="412" cy="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700">
                    <a:solidFill>
                      <a:srgbClr val="000000"/>
                    </a:solidFill>
                    <a:latin typeface="Arial" charset="0"/>
                  </a:rPr>
                  <a:t>HEAD OF FREE</a:t>
                </a:r>
                <a:endParaRPr lang="en-US"/>
              </a:p>
            </p:txBody>
          </p:sp>
          <p:sp>
            <p:nvSpPr>
              <p:cNvPr id="23602" name="Rectangle 57"/>
              <p:cNvSpPr>
                <a:spLocks noChangeArrowheads="1"/>
              </p:cNvSpPr>
              <p:nvPr/>
            </p:nvSpPr>
            <p:spPr bwMode="auto">
              <a:xfrm>
                <a:off x="5228" y="2642"/>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03" name="Rectangle 58"/>
              <p:cNvSpPr>
                <a:spLocks noChangeArrowheads="1"/>
              </p:cNvSpPr>
              <p:nvPr/>
            </p:nvSpPr>
            <p:spPr bwMode="auto">
              <a:xfrm>
                <a:off x="5228" y="2742"/>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04" name="Rectangle 59"/>
              <p:cNvSpPr>
                <a:spLocks noChangeArrowheads="1"/>
              </p:cNvSpPr>
              <p:nvPr/>
            </p:nvSpPr>
            <p:spPr bwMode="auto">
              <a:xfrm>
                <a:off x="5228" y="2843"/>
                <a:ext cx="24"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605" name="Rectangle 60"/>
              <p:cNvSpPr>
                <a:spLocks noChangeArrowheads="1"/>
              </p:cNvSpPr>
              <p:nvPr/>
            </p:nvSpPr>
            <p:spPr bwMode="auto">
              <a:xfrm>
                <a:off x="4032" y="1938"/>
                <a:ext cx="532" cy="836"/>
              </a:xfrm>
              <a:prstGeom prst="rect">
                <a:avLst/>
              </a:prstGeom>
              <a:solidFill>
                <a:srgbClr val="FFFFFF"/>
              </a:solidFill>
              <a:ln w="1588">
                <a:solidFill>
                  <a:srgbClr val="000000"/>
                </a:solidFill>
                <a:miter lim="800000"/>
                <a:headEnd/>
                <a:tailEnd/>
              </a:ln>
            </p:spPr>
            <p:txBody>
              <a:bodyPr/>
              <a:lstStyle/>
              <a:p>
                <a:endParaRPr lang="en-US"/>
              </a:p>
            </p:txBody>
          </p:sp>
          <p:sp>
            <p:nvSpPr>
              <p:cNvPr id="23606" name="Rectangle 61"/>
              <p:cNvSpPr>
                <a:spLocks noChangeArrowheads="1"/>
              </p:cNvSpPr>
              <p:nvPr/>
            </p:nvSpPr>
            <p:spPr bwMode="auto">
              <a:xfrm>
                <a:off x="4150" y="1721"/>
                <a:ext cx="205"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stack</a:t>
                </a:r>
                <a:endParaRPr lang="en-US"/>
              </a:p>
            </p:txBody>
          </p:sp>
          <p:sp>
            <p:nvSpPr>
              <p:cNvPr id="23607" name="Rectangle 62"/>
              <p:cNvSpPr>
                <a:spLocks noChangeArrowheads="1"/>
              </p:cNvSpPr>
              <p:nvPr/>
            </p:nvSpPr>
            <p:spPr bwMode="auto">
              <a:xfrm>
                <a:off x="5102" y="1721"/>
                <a:ext cx="196" cy="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heap</a:t>
                </a:r>
                <a:endParaRPr lang="en-US"/>
              </a:p>
            </p:txBody>
          </p:sp>
          <p:sp>
            <p:nvSpPr>
              <p:cNvPr id="23608" name="Line 63"/>
              <p:cNvSpPr>
                <a:spLocks noChangeShapeType="1"/>
              </p:cNvSpPr>
              <p:nvPr/>
            </p:nvSpPr>
            <p:spPr bwMode="auto">
              <a:xfrm>
                <a:off x="4032" y="2607"/>
                <a:ext cx="532"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09" name="Line 64"/>
              <p:cNvSpPr>
                <a:spLocks noChangeShapeType="1"/>
              </p:cNvSpPr>
              <p:nvPr/>
            </p:nvSpPr>
            <p:spPr bwMode="auto">
              <a:xfrm>
                <a:off x="4032" y="2440"/>
                <a:ext cx="532" cy="1"/>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10" name="Rectangle 65"/>
              <p:cNvSpPr>
                <a:spLocks noChangeArrowheads="1"/>
              </p:cNvSpPr>
              <p:nvPr/>
            </p:nvSpPr>
            <p:spPr bwMode="auto">
              <a:xfrm>
                <a:off x="4128" y="2641"/>
                <a:ext cx="148"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str1</a:t>
                </a:r>
                <a:endParaRPr lang="en-US" dirty="0"/>
              </a:p>
            </p:txBody>
          </p:sp>
          <p:sp>
            <p:nvSpPr>
              <p:cNvPr id="23611" name="Rectangle 66"/>
              <p:cNvSpPr>
                <a:spLocks noChangeArrowheads="1"/>
              </p:cNvSpPr>
              <p:nvPr/>
            </p:nvSpPr>
            <p:spPr bwMode="auto">
              <a:xfrm>
                <a:off x="4124" y="2473"/>
                <a:ext cx="148"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str2</a:t>
                </a:r>
                <a:endParaRPr lang="en-US" dirty="0"/>
              </a:p>
            </p:txBody>
          </p:sp>
          <p:sp>
            <p:nvSpPr>
              <p:cNvPr id="23612" name="Line 67"/>
              <p:cNvSpPr>
                <a:spLocks noChangeShapeType="1"/>
              </p:cNvSpPr>
              <p:nvPr/>
            </p:nvSpPr>
            <p:spPr bwMode="auto">
              <a:xfrm flipV="1">
                <a:off x="4475" y="2294"/>
                <a:ext cx="405" cy="229"/>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13" name="Freeform 68"/>
              <p:cNvSpPr>
                <a:spLocks/>
              </p:cNvSpPr>
              <p:nvPr/>
            </p:nvSpPr>
            <p:spPr bwMode="auto">
              <a:xfrm>
                <a:off x="4869" y="2272"/>
                <a:ext cx="49" cy="37"/>
              </a:xfrm>
              <a:custGeom>
                <a:avLst/>
                <a:gdLst>
                  <a:gd name="T0" fmla="*/ 0 w 98"/>
                  <a:gd name="T1" fmla="*/ 1 h 72"/>
                  <a:gd name="T2" fmla="*/ 1 w 98"/>
                  <a:gd name="T3" fmla="*/ 0 h 72"/>
                  <a:gd name="T4" fmla="*/ 1 w 98"/>
                  <a:gd name="T5" fmla="*/ 1 h 72"/>
                  <a:gd name="T6" fmla="*/ 0 w 98"/>
                  <a:gd name="T7" fmla="*/ 1 h 72"/>
                  <a:gd name="T8" fmla="*/ 0 60000 65536"/>
                  <a:gd name="T9" fmla="*/ 0 60000 65536"/>
                  <a:gd name="T10" fmla="*/ 0 60000 65536"/>
                  <a:gd name="T11" fmla="*/ 0 60000 65536"/>
                  <a:gd name="T12" fmla="*/ 0 w 98"/>
                  <a:gd name="T13" fmla="*/ 0 h 72"/>
                  <a:gd name="T14" fmla="*/ 98 w 98"/>
                  <a:gd name="T15" fmla="*/ 72 h 72"/>
                </a:gdLst>
                <a:ahLst/>
                <a:cxnLst>
                  <a:cxn ang="T8">
                    <a:pos x="T0" y="T1"/>
                  </a:cxn>
                  <a:cxn ang="T9">
                    <a:pos x="T2" y="T3"/>
                  </a:cxn>
                  <a:cxn ang="T10">
                    <a:pos x="T4" y="T5"/>
                  </a:cxn>
                  <a:cxn ang="T11">
                    <a:pos x="T6" y="T7"/>
                  </a:cxn>
                </a:cxnLst>
                <a:rect l="T12" t="T13" r="T14" b="T15"/>
                <a:pathLst>
                  <a:path w="98" h="72">
                    <a:moveTo>
                      <a:pt x="0" y="21"/>
                    </a:moveTo>
                    <a:lnTo>
                      <a:pt x="98" y="0"/>
                    </a:lnTo>
                    <a:lnTo>
                      <a:pt x="32" y="72"/>
                    </a:lnTo>
                    <a:lnTo>
                      <a:pt x="0" y="2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14" name="Line 69"/>
              <p:cNvSpPr>
                <a:spLocks noChangeShapeType="1"/>
              </p:cNvSpPr>
              <p:nvPr/>
            </p:nvSpPr>
            <p:spPr bwMode="auto">
              <a:xfrm flipH="1">
                <a:off x="5428" y="1843"/>
                <a:ext cx="10" cy="784"/>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615" name="Rectangle 70"/>
              <p:cNvSpPr>
                <a:spLocks noChangeArrowheads="1"/>
              </p:cNvSpPr>
              <p:nvPr/>
            </p:nvSpPr>
            <p:spPr bwMode="auto">
              <a:xfrm>
                <a:off x="5088" y="2083"/>
                <a:ext cx="187"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"foo"</a:t>
                </a:r>
                <a:endParaRPr lang="en-US"/>
              </a:p>
            </p:txBody>
          </p:sp>
          <p:sp>
            <p:nvSpPr>
              <p:cNvPr id="23616" name="Rectangle 71"/>
              <p:cNvSpPr>
                <a:spLocks noChangeArrowheads="1"/>
              </p:cNvSpPr>
              <p:nvPr/>
            </p:nvSpPr>
            <p:spPr bwMode="auto">
              <a:xfrm>
                <a:off x="5088" y="2250"/>
                <a:ext cx="192" cy="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"bar"</a:t>
                </a:r>
                <a:endParaRPr lang="en-US"/>
              </a:p>
            </p:txBody>
          </p:sp>
          <p:sp>
            <p:nvSpPr>
              <p:cNvPr id="23617" name="Freeform 72"/>
              <p:cNvSpPr>
                <a:spLocks/>
              </p:cNvSpPr>
              <p:nvPr/>
            </p:nvSpPr>
            <p:spPr bwMode="auto">
              <a:xfrm>
                <a:off x="5488" y="2151"/>
                <a:ext cx="150" cy="339"/>
              </a:xfrm>
              <a:custGeom>
                <a:avLst/>
                <a:gdLst>
                  <a:gd name="T0" fmla="*/ 0 w 299"/>
                  <a:gd name="T1" fmla="*/ 0 h 679"/>
                  <a:gd name="T2" fmla="*/ 1 w 299"/>
                  <a:gd name="T3" fmla="*/ 0 h 679"/>
                  <a:gd name="T4" fmla="*/ 1 w 299"/>
                  <a:gd name="T5" fmla="*/ 0 h 679"/>
                  <a:gd name="T6" fmla="*/ 1 w 299"/>
                  <a:gd name="T7" fmla="*/ 0 h 679"/>
                  <a:gd name="T8" fmla="*/ 1 w 299"/>
                  <a:gd name="T9" fmla="*/ 0 h 679"/>
                  <a:gd name="T10" fmla="*/ 2 w 299"/>
                  <a:gd name="T11" fmla="*/ 0 h 679"/>
                  <a:gd name="T12" fmla="*/ 2 w 299"/>
                  <a:gd name="T13" fmla="*/ 1 h 679"/>
                  <a:gd name="T14" fmla="*/ 2 w 299"/>
                  <a:gd name="T15" fmla="*/ 1 h 679"/>
                  <a:gd name="T16" fmla="*/ 2 w 299"/>
                  <a:gd name="T17" fmla="*/ 1 h 679"/>
                  <a:gd name="T18" fmla="*/ 2 w 299"/>
                  <a:gd name="T19" fmla="*/ 1 h 679"/>
                  <a:gd name="T20" fmla="*/ 2 w 299"/>
                  <a:gd name="T21" fmla="*/ 1 h 679"/>
                  <a:gd name="T22" fmla="*/ 2 w 299"/>
                  <a:gd name="T23" fmla="*/ 1 h 679"/>
                  <a:gd name="T24" fmla="*/ 3 w 299"/>
                  <a:gd name="T25" fmla="*/ 2 h 679"/>
                  <a:gd name="T26" fmla="*/ 3 w 299"/>
                  <a:gd name="T27" fmla="*/ 2 h 679"/>
                  <a:gd name="T28" fmla="*/ 3 w 299"/>
                  <a:gd name="T29" fmla="*/ 2 h 679"/>
                  <a:gd name="T30" fmla="*/ 3 w 299"/>
                  <a:gd name="T31" fmla="*/ 2 h 679"/>
                  <a:gd name="T32" fmla="*/ 3 w 299"/>
                  <a:gd name="T33" fmla="*/ 2 h 679"/>
                  <a:gd name="T34" fmla="*/ 3 w 299"/>
                  <a:gd name="T35" fmla="*/ 2 h 679"/>
                  <a:gd name="T36" fmla="*/ 3 w 299"/>
                  <a:gd name="T37" fmla="*/ 3 h 679"/>
                  <a:gd name="T38" fmla="*/ 3 w 299"/>
                  <a:gd name="T39" fmla="*/ 3 h 679"/>
                  <a:gd name="T40" fmla="*/ 3 w 299"/>
                  <a:gd name="T41" fmla="*/ 3 h 679"/>
                  <a:gd name="T42" fmla="*/ 3 w 299"/>
                  <a:gd name="T43" fmla="*/ 3 h 679"/>
                  <a:gd name="T44" fmla="*/ 3 w 299"/>
                  <a:gd name="T45" fmla="*/ 3 h 679"/>
                  <a:gd name="T46" fmla="*/ 3 w 299"/>
                  <a:gd name="T47" fmla="*/ 3 h 679"/>
                  <a:gd name="T48" fmla="*/ 3 w 299"/>
                  <a:gd name="T49" fmla="*/ 3 h 679"/>
                  <a:gd name="T50" fmla="*/ 2 w 299"/>
                  <a:gd name="T51" fmla="*/ 4 h 679"/>
                  <a:gd name="T52" fmla="*/ 2 w 299"/>
                  <a:gd name="T53" fmla="*/ 4 h 679"/>
                  <a:gd name="T54" fmla="*/ 2 w 299"/>
                  <a:gd name="T55" fmla="*/ 4 h 679"/>
                  <a:gd name="T56" fmla="*/ 2 w 299"/>
                  <a:gd name="T57" fmla="*/ 4 h 679"/>
                  <a:gd name="T58" fmla="*/ 2 w 299"/>
                  <a:gd name="T59" fmla="*/ 4 h 679"/>
                  <a:gd name="T60" fmla="*/ 2 w 299"/>
                  <a:gd name="T61" fmla="*/ 4 h 679"/>
                  <a:gd name="T62" fmla="*/ 1 w 299"/>
                  <a:gd name="T63" fmla="*/ 5 h 679"/>
                  <a:gd name="T64" fmla="*/ 1 w 299"/>
                  <a:gd name="T65" fmla="*/ 5 h 679"/>
                  <a:gd name="T66" fmla="*/ 1 w 299"/>
                  <a:gd name="T67" fmla="*/ 5 h 67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9"/>
                  <a:gd name="T103" fmla="*/ 0 h 679"/>
                  <a:gd name="T104" fmla="*/ 299 w 299"/>
                  <a:gd name="T105" fmla="*/ 679 h 67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9" h="679">
                    <a:moveTo>
                      <a:pt x="0" y="0"/>
                    </a:moveTo>
                    <a:lnTo>
                      <a:pt x="32" y="23"/>
                    </a:lnTo>
                    <a:lnTo>
                      <a:pt x="63" y="45"/>
                    </a:lnTo>
                    <a:lnTo>
                      <a:pt x="92" y="69"/>
                    </a:lnTo>
                    <a:lnTo>
                      <a:pt x="119" y="91"/>
                    </a:lnTo>
                    <a:lnTo>
                      <a:pt x="144" y="113"/>
                    </a:lnTo>
                    <a:lnTo>
                      <a:pt x="167" y="136"/>
                    </a:lnTo>
                    <a:lnTo>
                      <a:pt x="189" y="157"/>
                    </a:lnTo>
                    <a:lnTo>
                      <a:pt x="209" y="179"/>
                    </a:lnTo>
                    <a:lnTo>
                      <a:pt x="226" y="200"/>
                    </a:lnTo>
                    <a:lnTo>
                      <a:pt x="242" y="223"/>
                    </a:lnTo>
                    <a:lnTo>
                      <a:pt x="255" y="244"/>
                    </a:lnTo>
                    <a:lnTo>
                      <a:pt x="267" y="265"/>
                    </a:lnTo>
                    <a:lnTo>
                      <a:pt x="277" y="286"/>
                    </a:lnTo>
                    <a:lnTo>
                      <a:pt x="286" y="307"/>
                    </a:lnTo>
                    <a:lnTo>
                      <a:pt x="291" y="329"/>
                    </a:lnTo>
                    <a:lnTo>
                      <a:pt x="295" y="349"/>
                    </a:lnTo>
                    <a:lnTo>
                      <a:pt x="297" y="370"/>
                    </a:lnTo>
                    <a:lnTo>
                      <a:pt x="299" y="390"/>
                    </a:lnTo>
                    <a:lnTo>
                      <a:pt x="296" y="410"/>
                    </a:lnTo>
                    <a:lnTo>
                      <a:pt x="293" y="430"/>
                    </a:lnTo>
                    <a:lnTo>
                      <a:pt x="288" y="450"/>
                    </a:lnTo>
                    <a:lnTo>
                      <a:pt x="281" y="470"/>
                    </a:lnTo>
                    <a:lnTo>
                      <a:pt x="271" y="489"/>
                    </a:lnTo>
                    <a:lnTo>
                      <a:pt x="260" y="509"/>
                    </a:lnTo>
                    <a:lnTo>
                      <a:pt x="247" y="528"/>
                    </a:lnTo>
                    <a:lnTo>
                      <a:pt x="232" y="548"/>
                    </a:lnTo>
                    <a:lnTo>
                      <a:pt x="216" y="567"/>
                    </a:lnTo>
                    <a:lnTo>
                      <a:pt x="197" y="586"/>
                    </a:lnTo>
                    <a:lnTo>
                      <a:pt x="176" y="605"/>
                    </a:lnTo>
                    <a:lnTo>
                      <a:pt x="153" y="623"/>
                    </a:lnTo>
                    <a:lnTo>
                      <a:pt x="128" y="642"/>
                    </a:lnTo>
                    <a:lnTo>
                      <a:pt x="102" y="661"/>
                    </a:lnTo>
                    <a:lnTo>
                      <a:pt x="74" y="679"/>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618" name="Freeform 73"/>
              <p:cNvSpPr>
                <a:spLocks/>
              </p:cNvSpPr>
              <p:nvPr/>
            </p:nvSpPr>
            <p:spPr bwMode="auto">
              <a:xfrm>
                <a:off x="5488" y="2475"/>
                <a:ext cx="49" cy="37"/>
              </a:xfrm>
              <a:custGeom>
                <a:avLst/>
                <a:gdLst>
                  <a:gd name="T0" fmla="*/ 1 w 98"/>
                  <a:gd name="T1" fmla="*/ 0 h 72"/>
                  <a:gd name="T2" fmla="*/ 0 w 98"/>
                  <a:gd name="T3" fmla="*/ 1 h 72"/>
                  <a:gd name="T4" fmla="*/ 1 w 98"/>
                  <a:gd name="T5" fmla="*/ 1 h 72"/>
                  <a:gd name="T6" fmla="*/ 1 w 98"/>
                  <a:gd name="T7" fmla="*/ 0 h 72"/>
                  <a:gd name="T8" fmla="*/ 0 60000 65536"/>
                  <a:gd name="T9" fmla="*/ 0 60000 65536"/>
                  <a:gd name="T10" fmla="*/ 0 60000 65536"/>
                  <a:gd name="T11" fmla="*/ 0 60000 65536"/>
                  <a:gd name="T12" fmla="*/ 0 w 98"/>
                  <a:gd name="T13" fmla="*/ 0 h 72"/>
                  <a:gd name="T14" fmla="*/ 98 w 98"/>
                  <a:gd name="T15" fmla="*/ 72 h 72"/>
                </a:gdLst>
                <a:ahLst/>
                <a:cxnLst>
                  <a:cxn ang="T8">
                    <a:pos x="T0" y="T1"/>
                  </a:cxn>
                  <a:cxn ang="T9">
                    <a:pos x="T2" y="T3"/>
                  </a:cxn>
                  <a:cxn ang="T10">
                    <a:pos x="T4" y="T5"/>
                  </a:cxn>
                  <a:cxn ang="T11">
                    <a:pos x="T6" y="T7"/>
                  </a:cxn>
                </a:cxnLst>
                <a:rect l="T12" t="T13" r="T14" b="T15"/>
                <a:pathLst>
                  <a:path w="98" h="72">
                    <a:moveTo>
                      <a:pt x="65" y="0"/>
                    </a:moveTo>
                    <a:lnTo>
                      <a:pt x="0" y="72"/>
                    </a:lnTo>
                    <a:lnTo>
                      <a:pt x="98" y="51"/>
                    </a:lnTo>
                    <a:lnTo>
                      <a:pt x="65"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619" name="Line 103"/>
              <p:cNvSpPr>
                <a:spLocks noChangeShapeType="1"/>
              </p:cNvSpPr>
              <p:nvPr/>
            </p:nvSpPr>
            <p:spPr bwMode="auto">
              <a:xfrm flipV="1">
                <a:off x="4464" y="2352"/>
                <a:ext cx="432" cy="336"/>
              </a:xfrm>
              <a:prstGeom prst="line">
                <a:avLst/>
              </a:prstGeom>
              <a:noFill/>
              <a:ln w="635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cxnSp>
          <p:nvCxnSpPr>
            <p:cNvPr id="101" name="Straight Connector 100">
              <a:extLst>
                <a:ext uri="{FF2B5EF4-FFF2-40B4-BE49-F238E27FC236}">
                  <a16:creationId xmlns:a16="http://schemas.microsoft.com/office/drawing/2014/main" id="{C06CD143-EC6E-CF48-A459-4F8F9E4773CD}"/>
                </a:ext>
              </a:extLst>
            </p:cNvPr>
            <p:cNvCxnSpPr>
              <a:cxnSpLocks/>
            </p:cNvCxnSpPr>
            <p:nvPr/>
          </p:nvCxnSpPr>
          <p:spPr bwMode="auto">
            <a:xfrm>
              <a:off x="6916492" y="3886200"/>
              <a:ext cx="4763" cy="515449"/>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grpSp>
        <p:nvGrpSpPr>
          <p:cNvPr id="8" name="Group 7" descr="Diagram of the stack and heap at CHECKPOINT 2 in the code segment. The stack entries for str1 and str2 still point to the heap entry containing “bar”. An entry for str3 is added to the stack, which points to the location previously storing “foo”, but now storing “barn”. ">
            <a:extLst>
              <a:ext uri="{FF2B5EF4-FFF2-40B4-BE49-F238E27FC236}">
                <a16:creationId xmlns:a16="http://schemas.microsoft.com/office/drawing/2014/main" id="{5D4D410A-6D7D-1A6E-7774-68EE0D769B5B}"/>
              </a:ext>
            </a:extLst>
          </p:cNvPr>
          <p:cNvGrpSpPr/>
          <p:nvPr/>
        </p:nvGrpSpPr>
        <p:grpSpPr>
          <a:xfrm>
            <a:off x="6347071" y="4735513"/>
            <a:ext cx="2764934" cy="2435225"/>
            <a:chOff x="3456233" y="3295650"/>
            <a:chExt cx="2764934" cy="2435225"/>
          </a:xfrm>
        </p:grpSpPr>
        <p:grpSp>
          <p:nvGrpSpPr>
            <p:cNvPr id="23560" name="Group 97"/>
            <p:cNvGrpSpPr>
              <a:grpSpLocks/>
            </p:cNvGrpSpPr>
            <p:nvPr/>
          </p:nvGrpSpPr>
          <p:grpSpPr bwMode="auto">
            <a:xfrm>
              <a:off x="3497017" y="3522662"/>
              <a:ext cx="2724150" cy="1997075"/>
              <a:chOff x="6383338" y="5097463"/>
              <a:chExt cx="2724150" cy="1997075"/>
            </a:xfrm>
          </p:grpSpPr>
          <p:sp>
            <p:nvSpPr>
              <p:cNvPr id="23561" name="Rectangle 108"/>
              <p:cNvSpPr>
                <a:spLocks noChangeArrowheads="1"/>
              </p:cNvSpPr>
              <p:nvPr/>
            </p:nvSpPr>
            <p:spPr bwMode="auto">
              <a:xfrm>
                <a:off x="7791450" y="5303838"/>
                <a:ext cx="984250" cy="1790700"/>
              </a:xfrm>
              <a:prstGeom prst="rect">
                <a:avLst/>
              </a:prstGeom>
              <a:solidFill>
                <a:srgbClr val="FFFFFF"/>
              </a:solidFill>
              <a:ln w="1588">
                <a:solidFill>
                  <a:srgbClr val="000000"/>
                </a:solidFill>
                <a:miter lim="800000"/>
                <a:headEnd/>
                <a:tailEnd/>
              </a:ln>
            </p:spPr>
            <p:txBody>
              <a:bodyPr/>
              <a:lstStyle/>
              <a:p>
                <a:endParaRPr lang="en-US"/>
              </a:p>
            </p:txBody>
          </p:sp>
          <p:sp>
            <p:nvSpPr>
              <p:cNvPr id="23562" name="Line 109"/>
              <p:cNvSpPr>
                <a:spLocks noChangeShapeType="1"/>
              </p:cNvSpPr>
              <p:nvPr/>
            </p:nvSpPr>
            <p:spPr bwMode="auto">
              <a:xfrm>
                <a:off x="7827963" y="5608638"/>
                <a:ext cx="9842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63" name="Line 110"/>
              <p:cNvSpPr>
                <a:spLocks noChangeShapeType="1"/>
              </p:cNvSpPr>
              <p:nvPr/>
            </p:nvSpPr>
            <p:spPr bwMode="auto">
              <a:xfrm>
                <a:off x="7827963" y="5873750"/>
                <a:ext cx="9842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64" name="Line 111"/>
              <p:cNvSpPr>
                <a:spLocks noChangeShapeType="1"/>
              </p:cNvSpPr>
              <p:nvPr/>
            </p:nvSpPr>
            <p:spPr bwMode="auto">
              <a:xfrm>
                <a:off x="7791450" y="6199188"/>
                <a:ext cx="9842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65" name="Line 112"/>
              <p:cNvSpPr>
                <a:spLocks noChangeShapeType="1"/>
              </p:cNvSpPr>
              <p:nvPr/>
            </p:nvSpPr>
            <p:spPr bwMode="auto">
              <a:xfrm>
                <a:off x="7807325" y="6518275"/>
                <a:ext cx="9842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66" name="Freeform 113"/>
              <p:cNvSpPr>
                <a:spLocks/>
              </p:cNvSpPr>
              <p:nvPr/>
            </p:nvSpPr>
            <p:spPr bwMode="auto">
              <a:xfrm>
                <a:off x="8742363" y="5475288"/>
                <a:ext cx="365125" cy="863600"/>
              </a:xfrm>
              <a:custGeom>
                <a:avLst/>
                <a:gdLst>
                  <a:gd name="T0" fmla="*/ 0 w 461"/>
                  <a:gd name="T1" fmla="*/ 0 h 1088"/>
                  <a:gd name="T2" fmla="*/ 2147483647 w 461"/>
                  <a:gd name="T3" fmla="*/ 2147483647 h 1088"/>
                  <a:gd name="T4" fmla="*/ 2147483647 w 461"/>
                  <a:gd name="T5" fmla="*/ 2147483647 h 1088"/>
                  <a:gd name="T6" fmla="*/ 2147483647 w 461"/>
                  <a:gd name="T7" fmla="*/ 2147483647 h 1088"/>
                  <a:gd name="T8" fmla="*/ 2147483647 w 461"/>
                  <a:gd name="T9" fmla="*/ 2147483647 h 1088"/>
                  <a:gd name="T10" fmla="*/ 2147483647 w 461"/>
                  <a:gd name="T11" fmla="*/ 2147483647 h 1088"/>
                  <a:gd name="T12" fmla="*/ 2147483647 w 461"/>
                  <a:gd name="T13" fmla="*/ 2147483647 h 1088"/>
                  <a:gd name="T14" fmla="*/ 2147483647 w 461"/>
                  <a:gd name="T15" fmla="*/ 2147483647 h 1088"/>
                  <a:gd name="T16" fmla="*/ 2147483647 w 461"/>
                  <a:gd name="T17" fmla="*/ 2147483647 h 1088"/>
                  <a:gd name="T18" fmla="*/ 2147483647 w 461"/>
                  <a:gd name="T19" fmla="*/ 2147483647 h 1088"/>
                  <a:gd name="T20" fmla="*/ 2147483647 w 461"/>
                  <a:gd name="T21" fmla="*/ 2147483647 h 1088"/>
                  <a:gd name="T22" fmla="*/ 2147483647 w 461"/>
                  <a:gd name="T23" fmla="*/ 2147483647 h 1088"/>
                  <a:gd name="T24" fmla="*/ 2147483647 w 461"/>
                  <a:gd name="T25" fmla="*/ 2147483647 h 1088"/>
                  <a:gd name="T26" fmla="*/ 2147483647 w 461"/>
                  <a:gd name="T27" fmla="*/ 2147483647 h 1088"/>
                  <a:gd name="T28" fmla="*/ 2147483647 w 461"/>
                  <a:gd name="T29" fmla="*/ 2147483647 h 1088"/>
                  <a:gd name="T30" fmla="*/ 2147483647 w 461"/>
                  <a:gd name="T31" fmla="*/ 2147483647 h 1088"/>
                  <a:gd name="T32" fmla="*/ 2147483647 w 461"/>
                  <a:gd name="T33" fmla="*/ 2147483647 h 1088"/>
                  <a:gd name="T34" fmla="*/ 2147483647 w 461"/>
                  <a:gd name="T35" fmla="*/ 2147483647 h 1088"/>
                  <a:gd name="T36" fmla="*/ 2147483647 w 461"/>
                  <a:gd name="T37" fmla="*/ 2147483647 h 1088"/>
                  <a:gd name="T38" fmla="*/ 2147483647 w 461"/>
                  <a:gd name="T39" fmla="*/ 2147483647 h 1088"/>
                  <a:gd name="T40" fmla="*/ 2147483647 w 461"/>
                  <a:gd name="T41" fmla="*/ 2147483647 h 1088"/>
                  <a:gd name="T42" fmla="*/ 2147483647 w 461"/>
                  <a:gd name="T43" fmla="*/ 2147483647 h 1088"/>
                  <a:gd name="T44" fmla="*/ 2147483647 w 461"/>
                  <a:gd name="T45" fmla="*/ 2147483647 h 1088"/>
                  <a:gd name="T46" fmla="*/ 2147483647 w 461"/>
                  <a:gd name="T47" fmla="*/ 2147483647 h 1088"/>
                  <a:gd name="T48" fmla="*/ 2147483647 w 461"/>
                  <a:gd name="T49" fmla="*/ 2147483647 h 1088"/>
                  <a:gd name="T50" fmla="*/ 2147483647 w 461"/>
                  <a:gd name="T51" fmla="*/ 2147483647 h 1088"/>
                  <a:gd name="T52" fmla="*/ 2147483647 w 461"/>
                  <a:gd name="T53" fmla="*/ 2147483647 h 1088"/>
                  <a:gd name="T54" fmla="*/ 2147483647 w 461"/>
                  <a:gd name="T55" fmla="*/ 2147483647 h 1088"/>
                  <a:gd name="T56" fmla="*/ 2147483647 w 461"/>
                  <a:gd name="T57" fmla="*/ 2147483647 h 1088"/>
                  <a:gd name="T58" fmla="*/ 2147483647 w 461"/>
                  <a:gd name="T59" fmla="*/ 2147483647 h 1088"/>
                  <a:gd name="T60" fmla="*/ 2147483647 w 461"/>
                  <a:gd name="T61" fmla="*/ 2147483647 h 1088"/>
                  <a:gd name="T62" fmla="*/ 2147483647 w 461"/>
                  <a:gd name="T63" fmla="*/ 2147483647 h 1088"/>
                  <a:gd name="T64" fmla="*/ 2147483647 w 461"/>
                  <a:gd name="T65" fmla="*/ 2147483647 h 1088"/>
                  <a:gd name="T66" fmla="*/ 2147483647 w 461"/>
                  <a:gd name="T67" fmla="*/ 2147483647 h 1088"/>
                  <a:gd name="T68" fmla="*/ 2147483647 w 461"/>
                  <a:gd name="T69" fmla="*/ 2147483647 h 1088"/>
                  <a:gd name="T70" fmla="*/ 2147483647 w 461"/>
                  <a:gd name="T71" fmla="*/ 2147483647 h 1088"/>
                  <a:gd name="T72" fmla="*/ 2147483647 w 461"/>
                  <a:gd name="T73" fmla="*/ 2147483647 h 1088"/>
                  <a:gd name="T74" fmla="*/ 2147483647 w 461"/>
                  <a:gd name="T75" fmla="*/ 2147483647 h 1088"/>
                  <a:gd name="T76" fmla="*/ 2147483647 w 461"/>
                  <a:gd name="T77" fmla="*/ 2147483647 h 1088"/>
                  <a:gd name="T78" fmla="*/ 2147483647 w 461"/>
                  <a:gd name="T79" fmla="*/ 2147483647 h 1088"/>
                  <a:gd name="T80" fmla="*/ 2147483647 w 461"/>
                  <a:gd name="T81" fmla="*/ 2147483647 h 1088"/>
                  <a:gd name="T82" fmla="*/ 2147483647 w 461"/>
                  <a:gd name="T83" fmla="*/ 2147483647 h 1088"/>
                  <a:gd name="T84" fmla="*/ 2147483647 w 461"/>
                  <a:gd name="T85" fmla="*/ 2147483647 h 10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61"/>
                  <a:gd name="T130" fmla="*/ 0 h 1088"/>
                  <a:gd name="T131" fmla="*/ 461 w 461"/>
                  <a:gd name="T132" fmla="*/ 1088 h 10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61" h="1088">
                    <a:moveTo>
                      <a:pt x="0" y="0"/>
                    </a:moveTo>
                    <a:lnTo>
                      <a:pt x="42" y="31"/>
                    </a:lnTo>
                    <a:lnTo>
                      <a:pt x="81" y="62"/>
                    </a:lnTo>
                    <a:lnTo>
                      <a:pt x="118" y="93"/>
                    </a:lnTo>
                    <a:lnTo>
                      <a:pt x="155" y="123"/>
                    </a:lnTo>
                    <a:lnTo>
                      <a:pt x="188" y="153"/>
                    </a:lnTo>
                    <a:lnTo>
                      <a:pt x="220" y="183"/>
                    </a:lnTo>
                    <a:lnTo>
                      <a:pt x="251" y="213"/>
                    </a:lnTo>
                    <a:lnTo>
                      <a:pt x="278" y="242"/>
                    </a:lnTo>
                    <a:lnTo>
                      <a:pt x="304" y="271"/>
                    </a:lnTo>
                    <a:lnTo>
                      <a:pt x="327" y="300"/>
                    </a:lnTo>
                    <a:lnTo>
                      <a:pt x="350" y="329"/>
                    </a:lnTo>
                    <a:lnTo>
                      <a:pt x="370" y="357"/>
                    </a:lnTo>
                    <a:lnTo>
                      <a:pt x="388" y="385"/>
                    </a:lnTo>
                    <a:lnTo>
                      <a:pt x="404" y="413"/>
                    </a:lnTo>
                    <a:lnTo>
                      <a:pt x="418" y="441"/>
                    </a:lnTo>
                    <a:lnTo>
                      <a:pt x="430" y="467"/>
                    </a:lnTo>
                    <a:lnTo>
                      <a:pt x="441" y="495"/>
                    </a:lnTo>
                    <a:lnTo>
                      <a:pt x="449" y="522"/>
                    </a:lnTo>
                    <a:lnTo>
                      <a:pt x="455" y="549"/>
                    </a:lnTo>
                    <a:lnTo>
                      <a:pt x="459" y="574"/>
                    </a:lnTo>
                    <a:lnTo>
                      <a:pt x="461" y="601"/>
                    </a:lnTo>
                    <a:lnTo>
                      <a:pt x="461" y="627"/>
                    </a:lnTo>
                    <a:lnTo>
                      <a:pt x="460" y="652"/>
                    </a:lnTo>
                    <a:lnTo>
                      <a:pt x="456" y="677"/>
                    </a:lnTo>
                    <a:lnTo>
                      <a:pt x="450" y="703"/>
                    </a:lnTo>
                    <a:lnTo>
                      <a:pt x="443" y="727"/>
                    </a:lnTo>
                    <a:lnTo>
                      <a:pt x="434" y="752"/>
                    </a:lnTo>
                    <a:lnTo>
                      <a:pt x="422" y="776"/>
                    </a:lnTo>
                    <a:lnTo>
                      <a:pt x="408" y="800"/>
                    </a:lnTo>
                    <a:lnTo>
                      <a:pt x="392" y="824"/>
                    </a:lnTo>
                    <a:lnTo>
                      <a:pt x="375" y="848"/>
                    </a:lnTo>
                    <a:lnTo>
                      <a:pt x="356" y="870"/>
                    </a:lnTo>
                    <a:lnTo>
                      <a:pt x="335" y="893"/>
                    </a:lnTo>
                    <a:lnTo>
                      <a:pt x="311" y="916"/>
                    </a:lnTo>
                    <a:lnTo>
                      <a:pt x="285" y="939"/>
                    </a:lnTo>
                    <a:lnTo>
                      <a:pt x="258" y="961"/>
                    </a:lnTo>
                    <a:lnTo>
                      <a:pt x="228" y="982"/>
                    </a:lnTo>
                    <a:lnTo>
                      <a:pt x="198" y="1005"/>
                    </a:lnTo>
                    <a:lnTo>
                      <a:pt x="164" y="1026"/>
                    </a:lnTo>
                    <a:lnTo>
                      <a:pt x="129" y="1047"/>
                    </a:lnTo>
                    <a:lnTo>
                      <a:pt x="91" y="1068"/>
                    </a:lnTo>
                    <a:lnTo>
                      <a:pt x="52" y="1088"/>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567" name="Freeform 114"/>
              <p:cNvSpPr>
                <a:spLocks/>
              </p:cNvSpPr>
              <p:nvPr/>
            </p:nvSpPr>
            <p:spPr bwMode="auto">
              <a:xfrm>
                <a:off x="8721725" y="6315075"/>
                <a:ext cx="77787" cy="53975"/>
              </a:xfrm>
              <a:custGeom>
                <a:avLst/>
                <a:gdLst>
                  <a:gd name="T0" fmla="*/ 2147483647 w 100"/>
                  <a:gd name="T1" fmla="*/ 0 h 68"/>
                  <a:gd name="T2" fmla="*/ 0 w 100"/>
                  <a:gd name="T3" fmla="*/ 2147483647 h 68"/>
                  <a:gd name="T4" fmla="*/ 2147483647 w 100"/>
                  <a:gd name="T5" fmla="*/ 2147483647 h 68"/>
                  <a:gd name="T6" fmla="*/ 2147483647 w 100"/>
                  <a:gd name="T7" fmla="*/ 0 h 68"/>
                  <a:gd name="T8" fmla="*/ 0 60000 65536"/>
                  <a:gd name="T9" fmla="*/ 0 60000 65536"/>
                  <a:gd name="T10" fmla="*/ 0 60000 65536"/>
                  <a:gd name="T11" fmla="*/ 0 60000 65536"/>
                  <a:gd name="T12" fmla="*/ 0 w 100"/>
                  <a:gd name="T13" fmla="*/ 0 h 68"/>
                  <a:gd name="T14" fmla="*/ 100 w 100"/>
                  <a:gd name="T15" fmla="*/ 68 h 68"/>
                </a:gdLst>
                <a:ahLst/>
                <a:cxnLst>
                  <a:cxn ang="T8">
                    <a:pos x="T0" y="T1"/>
                  </a:cxn>
                  <a:cxn ang="T9">
                    <a:pos x="T2" y="T3"/>
                  </a:cxn>
                  <a:cxn ang="T10">
                    <a:pos x="T4" y="T5"/>
                  </a:cxn>
                  <a:cxn ang="T11">
                    <a:pos x="T6" y="T7"/>
                  </a:cxn>
                </a:cxnLst>
                <a:rect l="T12" t="T13" r="T14" b="T15"/>
                <a:pathLst>
                  <a:path w="100" h="68">
                    <a:moveTo>
                      <a:pt x="71" y="0"/>
                    </a:moveTo>
                    <a:lnTo>
                      <a:pt x="0" y="68"/>
                    </a:lnTo>
                    <a:lnTo>
                      <a:pt x="100" y="54"/>
                    </a:lnTo>
                    <a:lnTo>
                      <a:pt x="71"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568" name="Freeform 115"/>
              <p:cNvSpPr>
                <a:spLocks/>
              </p:cNvSpPr>
              <p:nvPr/>
            </p:nvSpPr>
            <p:spPr bwMode="auto">
              <a:xfrm>
                <a:off x="8756650" y="6386513"/>
                <a:ext cx="153987" cy="223838"/>
              </a:xfrm>
              <a:custGeom>
                <a:avLst/>
                <a:gdLst>
                  <a:gd name="T0" fmla="*/ 0 w 194"/>
                  <a:gd name="T1" fmla="*/ 0 h 282"/>
                  <a:gd name="T2" fmla="*/ 2147483647 w 194"/>
                  <a:gd name="T3" fmla="*/ 2147483647 h 282"/>
                  <a:gd name="T4" fmla="*/ 2147483647 w 194"/>
                  <a:gd name="T5" fmla="*/ 2147483647 h 282"/>
                  <a:gd name="T6" fmla="*/ 2147483647 w 194"/>
                  <a:gd name="T7" fmla="*/ 2147483647 h 282"/>
                  <a:gd name="T8" fmla="*/ 2147483647 w 194"/>
                  <a:gd name="T9" fmla="*/ 2147483647 h 282"/>
                  <a:gd name="T10" fmla="*/ 2147483647 w 194"/>
                  <a:gd name="T11" fmla="*/ 2147483647 h 282"/>
                  <a:gd name="T12" fmla="*/ 2147483647 w 194"/>
                  <a:gd name="T13" fmla="*/ 2147483647 h 282"/>
                  <a:gd name="T14" fmla="*/ 2147483647 w 194"/>
                  <a:gd name="T15" fmla="*/ 2147483647 h 282"/>
                  <a:gd name="T16" fmla="*/ 2147483647 w 194"/>
                  <a:gd name="T17" fmla="*/ 2147483647 h 282"/>
                  <a:gd name="T18" fmla="*/ 2147483647 w 194"/>
                  <a:gd name="T19" fmla="*/ 2147483647 h 282"/>
                  <a:gd name="T20" fmla="*/ 2147483647 w 194"/>
                  <a:gd name="T21" fmla="*/ 2147483647 h 282"/>
                  <a:gd name="T22" fmla="*/ 2147483647 w 194"/>
                  <a:gd name="T23" fmla="*/ 2147483647 h 282"/>
                  <a:gd name="T24" fmla="*/ 2147483647 w 194"/>
                  <a:gd name="T25" fmla="*/ 2147483647 h 282"/>
                  <a:gd name="T26" fmla="*/ 2147483647 w 194"/>
                  <a:gd name="T27" fmla="*/ 2147483647 h 282"/>
                  <a:gd name="T28" fmla="*/ 2147483647 w 194"/>
                  <a:gd name="T29" fmla="*/ 2147483647 h 282"/>
                  <a:gd name="T30" fmla="*/ 2147483647 w 194"/>
                  <a:gd name="T31" fmla="*/ 2147483647 h 282"/>
                  <a:gd name="T32" fmla="*/ 2147483647 w 194"/>
                  <a:gd name="T33" fmla="*/ 2147483647 h 282"/>
                  <a:gd name="T34" fmla="*/ 2147483647 w 194"/>
                  <a:gd name="T35" fmla="*/ 2147483647 h 282"/>
                  <a:gd name="T36" fmla="*/ 2147483647 w 194"/>
                  <a:gd name="T37" fmla="*/ 2147483647 h 282"/>
                  <a:gd name="T38" fmla="*/ 2147483647 w 194"/>
                  <a:gd name="T39" fmla="*/ 2147483647 h 282"/>
                  <a:gd name="T40" fmla="*/ 2147483647 w 194"/>
                  <a:gd name="T41" fmla="*/ 2147483647 h 282"/>
                  <a:gd name="T42" fmla="*/ 2147483647 w 194"/>
                  <a:gd name="T43" fmla="*/ 2147483647 h 282"/>
                  <a:gd name="T44" fmla="*/ 2147483647 w 194"/>
                  <a:gd name="T45" fmla="*/ 2147483647 h 282"/>
                  <a:gd name="T46" fmla="*/ 2147483647 w 194"/>
                  <a:gd name="T47" fmla="*/ 2147483647 h 282"/>
                  <a:gd name="T48" fmla="*/ 2147483647 w 194"/>
                  <a:gd name="T49" fmla="*/ 2147483647 h 28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4"/>
                  <a:gd name="T76" fmla="*/ 0 h 282"/>
                  <a:gd name="T77" fmla="*/ 194 w 194"/>
                  <a:gd name="T78" fmla="*/ 282 h 28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4" h="282">
                    <a:moveTo>
                      <a:pt x="0" y="0"/>
                    </a:moveTo>
                    <a:lnTo>
                      <a:pt x="23" y="13"/>
                    </a:lnTo>
                    <a:lnTo>
                      <a:pt x="44" y="26"/>
                    </a:lnTo>
                    <a:lnTo>
                      <a:pt x="63" y="38"/>
                    </a:lnTo>
                    <a:lnTo>
                      <a:pt x="82" y="51"/>
                    </a:lnTo>
                    <a:lnTo>
                      <a:pt x="98" y="64"/>
                    </a:lnTo>
                    <a:lnTo>
                      <a:pt x="114" y="76"/>
                    </a:lnTo>
                    <a:lnTo>
                      <a:pt x="128" y="89"/>
                    </a:lnTo>
                    <a:lnTo>
                      <a:pt x="141" y="101"/>
                    </a:lnTo>
                    <a:lnTo>
                      <a:pt x="153" y="113"/>
                    </a:lnTo>
                    <a:lnTo>
                      <a:pt x="162" y="124"/>
                    </a:lnTo>
                    <a:lnTo>
                      <a:pt x="171" y="136"/>
                    </a:lnTo>
                    <a:lnTo>
                      <a:pt x="179" y="149"/>
                    </a:lnTo>
                    <a:lnTo>
                      <a:pt x="184" y="160"/>
                    </a:lnTo>
                    <a:lnTo>
                      <a:pt x="189" y="172"/>
                    </a:lnTo>
                    <a:lnTo>
                      <a:pt x="192" y="183"/>
                    </a:lnTo>
                    <a:lnTo>
                      <a:pt x="194" y="194"/>
                    </a:lnTo>
                    <a:lnTo>
                      <a:pt x="194" y="206"/>
                    </a:lnTo>
                    <a:lnTo>
                      <a:pt x="193" y="217"/>
                    </a:lnTo>
                    <a:lnTo>
                      <a:pt x="190" y="228"/>
                    </a:lnTo>
                    <a:lnTo>
                      <a:pt x="186" y="239"/>
                    </a:lnTo>
                    <a:lnTo>
                      <a:pt x="181" y="250"/>
                    </a:lnTo>
                    <a:lnTo>
                      <a:pt x="174" y="261"/>
                    </a:lnTo>
                    <a:lnTo>
                      <a:pt x="166" y="272"/>
                    </a:lnTo>
                    <a:lnTo>
                      <a:pt x="156" y="282"/>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569" name="Freeform 116"/>
              <p:cNvSpPr>
                <a:spLocks/>
              </p:cNvSpPr>
              <p:nvPr/>
            </p:nvSpPr>
            <p:spPr bwMode="auto">
              <a:xfrm>
                <a:off x="8826500" y="6588125"/>
                <a:ext cx="74612" cy="63500"/>
              </a:xfrm>
              <a:custGeom>
                <a:avLst/>
                <a:gdLst>
                  <a:gd name="T0" fmla="*/ 2147483647 w 93"/>
                  <a:gd name="T1" fmla="*/ 2147483647 h 80"/>
                  <a:gd name="T2" fmla="*/ 0 w 93"/>
                  <a:gd name="T3" fmla="*/ 2147483647 h 80"/>
                  <a:gd name="T4" fmla="*/ 2147483647 w 93"/>
                  <a:gd name="T5" fmla="*/ 0 h 80"/>
                  <a:gd name="T6" fmla="*/ 2147483647 w 93"/>
                  <a:gd name="T7" fmla="*/ 2147483647 h 80"/>
                  <a:gd name="T8" fmla="*/ 0 60000 65536"/>
                  <a:gd name="T9" fmla="*/ 0 60000 65536"/>
                  <a:gd name="T10" fmla="*/ 0 60000 65536"/>
                  <a:gd name="T11" fmla="*/ 0 60000 65536"/>
                  <a:gd name="T12" fmla="*/ 0 w 93"/>
                  <a:gd name="T13" fmla="*/ 0 h 80"/>
                  <a:gd name="T14" fmla="*/ 93 w 93"/>
                  <a:gd name="T15" fmla="*/ 80 h 80"/>
                </a:gdLst>
                <a:ahLst/>
                <a:cxnLst>
                  <a:cxn ang="T8">
                    <a:pos x="T0" y="T1"/>
                  </a:cxn>
                  <a:cxn ang="T9">
                    <a:pos x="T2" y="T3"/>
                  </a:cxn>
                  <a:cxn ang="T10">
                    <a:pos x="T4" y="T5"/>
                  </a:cxn>
                  <a:cxn ang="T11">
                    <a:pos x="T6" y="T7"/>
                  </a:cxn>
                </a:cxnLst>
                <a:rect l="T12" t="T13" r="T14" b="T15"/>
                <a:pathLst>
                  <a:path w="93" h="80">
                    <a:moveTo>
                      <a:pt x="93" y="46"/>
                    </a:moveTo>
                    <a:lnTo>
                      <a:pt x="0" y="80"/>
                    </a:lnTo>
                    <a:lnTo>
                      <a:pt x="54" y="0"/>
                    </a:lnTo>
                    <a:lnTo>
                      <a:pt x="93" y="46"/>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570" name="Rectangle 117"/>
              <p:cNvSpPr>
                <a:spLocks noChangeArrowheads="1"/>
              </p:cNvSpPr>
              <p:nvPr/>
            </p:nvSpPr>
            <p:spPr bwMode="auto">
              <a:xfrm>
                <a:off x="7900988" y="5422900"/>
                <a:ext cx="654050" cy="106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700">
                    <a:solidFill>
                      <a:srgbClr val="000000"/>
                    </a:solidFill>
                    <a:latin typeface="Arial" charset="0"/>
                  </a:rPr>
                  <a:t>HEAD OF FREE</a:t>
                </a:r>
                <a:endParaRPr lang="en-US"/>
              </a:p>
            </p:txBody>
          </p:sp>
          <p:sp>
            <p:nvSpPr>
              <p:cNvPr id="23571" name="Rectangle 118"/>
              <p:cNvSpPr>
                <a:spLocks noChangeArrowheads="1"/>
              </p:cNvSpPr>
              <p:nvPr/>
            </p:nvSpPr>
            <p:spPr bwMode="auto">
              <a:xfrm>
                <a:off x="8299450" y="6559550"/>
                <a:ext cx="3810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572" name="Rectangle 119"/>
              <p:cNvSpPr>
                <a:spLocks noChangeArrowheads="1"/>
              </p:cNvSpPr>
              <p:nvPr/>
            </p:nvSpPr>
            <p:spPr bwMode="auto">
              <a:xfrm>
                <a:off x="8299450" y="6718300"/>
                <a:ext cx="3810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573" name="Rectangle 120"/>
              <p:cNvSpPr>
                <a:spLocks noChangeArrowheads="1"/>
              </p:cNvSpPr>
              <p:nvPr/>
            </p:nvSpPr>
            <p:spPr bwMode="auto">
              <a:xfrm>
                <a:off x="8299450" y="6878638"/>
                <a:ext cx="3810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Arial" charset="0"/>
                  </a:rPr>
                  <a:t>.</a:t>
                </a:r>
                <a:endParaRPr lang="en-US"/>
              </a:p>
            </p:txBody>
          </p:sp>
          <p:sp>
            <p:nvSpPr>
              <p:cNvPr id="23574" name="Rectangle 121"/>
              <p:cNvSpPr>
                <a:spLocks noChangeArrowheads="1"/>
              </p:cNvSpPr>
              <p:nvPr/>
            </p:nvSpPr>
            <p:spPr bwMode="auto">
              <a:xfrm>
                <a:off x="6400800" y="5441950"/>
                <a:ext cx="844550" cy="1327150"/>
              </a:xfrm>
              <a:prstGeom prst="rect">
                <a:avLst/>
              </a:prstGeom>
              <a:solidFill>
                <a:srgbClr val="FFFFFF"/>
              </a:solidFill>
              <a:ln w="1588">
                <a:solidFill>
                  <a:srgbClr val="000000"/>
                </a:solidFill>
                <a:miter lim="800000"/>
                <a:headEnd/>
                <a:tailEnd/>
              </a:ln>
            </p:spPr>
            <p:txBody>
              <a:bodyPr/>
              <a:lstStyle/>
              <a:p>
                <a:endParaRPr lang="en-US"/>
              </a:p>
            </p:txBody>
          </p:sp>
          <p:sp>
            <p:nvSpPr>
              <p:cNvPr id="23575" name="Rectangle 122"/>
              <p:cNvSpPr>
                <a:spLocks noChangeArrowheads="1"/>
              </p:cNvSpPr>
              <p:nvPr/>
            </p:nvSpPr>
            <p:spPr bwMode="auto">
              <a:xfrm>
                <a:off x="6588125" y="5097463"/>
                <a:ext cx="325437"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stack</a:t>
                </a:r>
                <a:endParaRPr lang="en-US"/>
              </a:p>
            </p:txBody>
          </p:sp>
          <p:sp>
            <p:nvSpPr>
              <p:cNvPr id="23576" name="Rectangle 123"/>
              <p:cNvSpPr>
                <a:spLocks noChangeArrowheads="1"/>
              </p:cNvSpPr>
              <p:nvPr/>
            </p:nvSpPr>
            <p:spPr bwMode="auto">
              <a:xfrm>
                <a:off x="8099425" y="5097463"/>
                <a:ext cx="311150"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heap</a:t>
                </a:r>
                <a:endParaRPr lang="en-US"/>
              </a:p>
            </p:txBody>
          </p:sp>
          <p:sp>
            <p:nvSpPr>
              <p:cNvPr id="23577" name="Line 124"/>
              <p:cNvSpPr>
                <a:spLocks noChangeShapeType="1"/>
              </p:cNvSpPr>
              <p:nvPr/>
            </p:nvSpPr>
            <p:spPr bwMode="auto">
              <a:xfrm>
                <a:off x="6400800" y="6503988"/>
                <a:ext cx="8445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78" name="Line 125"/>
              <p:cNvSpPr>
                <a:spLocks noChangeShapeType="1"/>
              </p:cNvSpPr>
              <p:nvPr/>
            </p:nvSpPr>
            <p:spPr bwMode="auto">
              <a:xfrm>
                <a:off x="6383338" y="6270625"/>
                <a:ext cx="842962"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79" name="Rectangle 126"/>
              <p:cNvSpPr>
                <a:spLocks noChangeArrowheads="1"/>
              </p:cNvSpPr>
              <p:nvPr/>
            </p:nvSpPr>
            <p:spPr bwMode="auto">
              <a:xfrm>
                <a:off x="6553200" y="6557963"/>
                <a:ext cx="235153"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str1</a:t>
                </a:r>
                <a:endParaRPr lang="en-US" dirty="0"/>
              </a:p>
            </p:txBody>
          </p:sp>
          <p:sp>
            <p:nvSpPr>
              <p:cNvPr id="23580" name="Rectangle 127"/>
              <p:cNvSpPr>
                <a:spLocks noChangeArrowheads="1"/>
              </p:cNvSpPr>
              <p:nvPr/>
            </p:nvSpPr>
            <p:spPr bwMode="auto">
              <a:xfrm>
                <a:off x="6553200" y="6291263"/>
                <a:ext cx="235153"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str2</a:t>
                </a:r>
                <a:endParaRPr lang="en-US" dirty="0"/>
              </a:p>
            </p:txBody>
          </p:sp>
          <p:sp>
            <p:nvSpPr>
              <p:cNvPr id="23581" name="Freeform 128"/>
              <p:cNvSpPr>
                <a:spLocks/>
              </p:cNvSpPr>
              <p:nvPr/>
            </p:nvSpPr>
            <p:spPr bwMode="auto">
              <a:xfrm>
                <a:off x="7069138" y="5707063"/>
                <a:ext cx="668337" cy="396875"/>
              </a:xfrm>
              <a:custGeom>
                <a:avLst/>
                <a:gdLst>
                  <a:gd name="T0" fmla="*/ 0 w 842"/>
                  <a:gd name="T1" fmla="*/ 2147483647 h 500"/>
                  <a:gd name="T2" fmla="*/ 2147483647 w 842"/>
                  <a:gd name="T3" fmla="*/ 0 h 500"/>
                  <a:gd name="T4" fmla="*/ 2147483647 w 842"/>
                  <a:gd name="T5" fmla="*/ 0 h 500"/>
                  <a:gd name="T6" fmla="*/ 0 60000 65536"/>
                  <a:gd name="T7" fmla="*/ 0 60000 65536"/>
                  <a:gd name="T8" fmla="*/ 0 60000 65536"/>
                  <a:gd name="T9" fmla="*/ 0 w 842"/>
                  <a:gd name="T10" fmla="*/ 0 h 500"/>
                  <a:gd name="T11" fmla="*/ 842 w 842"/>
                  <a:gd name="T12" fmla="*/ 500 h 500"/>
                </a:gdLst>
                <a:ahLst/>
                <a:cxnLst>
                  <a:cxn ang="T6">
                    <a:pos x="T0" y="T1"/>
                  </a:cxn>
                  <a:cxn ang="T7">
                    <a:pos x="T2" y="T3"/>
                  </a:cxn>
                  <a:cxn ang="T8">
                    <a:pos x="T4" y="T5"/>
                  </a:cxn>
                </a:cxnLst>
                <a:rect l="T9" t="T10" r="T11" b="T12"/>
                <a:pathLst>
                  <a:path w="842" h="500">
                    <a:moveTo>
                      <a:pt x="0" y="500"/>
                    </a:moveTo>
                    <a:lnTo>
                      <a:pt x="568" y="0"/>
                    </a:lnTo>
                    <a:lnTo>
                      <a:pt x="842" y="0"/>
                    </a:lnTo>
                  </a:path>
                </a:pathLst>
              </a:custGeom>
              <a:noFill/>
              <a:ln w="635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
            <p:nvSpPr>
              <p:cNvPr id="23582" name="Freeform 129"/>
              <p:cNvSpPr>
                <a:spLocks/>
              </p:cNvSpPr>
              <p:nvPr/>
            </p:nvSpPr>
            <p:spPr bwMode="auto">
              <a:xfrm>
                <a:off x="7731125" y="5683250"/>
                <a:ext cx="76200" cy="47625"/>
              </a:xfrm>
              <a:custGeom>
                <a:avLst/>
                <a:gdLst>
                  <a:gd name="T0" fmla="*/ 0 w 96"/>
                  <a:gd name="T1" fmla="*/ 0 h 60"/>
                  <a:gd name="T2" fmla="*/ 2147483647 w 96"/>
                  <a:gd name="T3" fmla="*/ 2147483647 h 60"/>
                  <a:gd name="T4" fmla="*/ 0 w 96"/>
                  <a:gd name="T5" fmla="*/ 2147483647 h 60"/>
                  <a:gd name="T6" fmla="*/ 0 w 96"/>
                  <a:gd name="T7" fmla="*/ 0 h 60"/>
                  <a:gd name="T8" fmla="*/ 0 60000 65536"/>
                  <a:gd name="T9" fmla="*/ 0 60000 65536"/>
                  <a:gd name="T10" fmla="*/ 0 60000 65536"/>
                  <a:gd name="T11" fmla="*/ 0 60000 65536"/>
                  <a:gd name="T12" fmla="*/ 0 w 96"/>
                  <a:gd name="T13" fmla="*/ 0 h 60"/>
                  <a:gd name="T14" fmla="*/ 96 w 96"/>
                  <a:gd name="T15" fmla="*/ 60 h 60"/>
                </a:gdLst>
                <a:ahLst/>
                <a:cxnLst>
                  <a:cxn ang="T8">
                    <a:pos x="T0" y="T1"/>
                  </a:cxn>
                  <a:cxn ang="T9">
                    <a:pos x="T2" y="T3"/>
                  </a:cxn>
                  <a:cxn ang="T10">
                    <a:pos x="T4" y="T5"/>
                  </a:cxn>
                  <a:cxn ang="T11">
                    <a:pos x="T6" y="T7"/>
                  </a:cxn>
                </a:cxnLst>
                <a:rect l="T12" t="T13" r="T14" b="T15"/>
                <a:pathLst>
                  <a:path w="96" h="60">
                    <a:moveTo>
                      <a:pt x="0" y="0"/>
                    </a:moveTo>
                    <a:lnTo>
                      <a:pt x="96" y="30"/>
                    </a:lnTo>
                    <a:lnTo>
                      <a:pt x="0" y="60"/>
                    </a:lnTo>
                    <a:lnTo>
                      <a:pt x="0" y="0"/>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583" name="Line 130"/>
              <p:cNvSpPr>
                <a:spLocks noChangeShapeType="1"/>
              </p:cNvSpPr>
              <p:nvPr/>
            </p:nvSpPr>
            <p:spPr bwMode="auto">
              <a:xfrm flipV="1">
                <a:off x="7104063" y="6007100"/>
                <a:ext cx="642937" cy="36353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84" name="Freeform 131"/>
              <p:cNvSpPr>
                <a:spLocks/>
              </p:cNvSpPr>
              <p:nvPr/>
            </p:nvSpPr>
            <p:spPr bwMode="auto">
              <a:xfrm>
                <a:off x="7729538" y="5972175"/>
                <a:ext cx="77787" cy="58738"/>
              </a:xfrm>
              <a:custGeom>
                <a:avLst/>
                <a:gdLst>
                  <a:gd name="T0" fmla="*/ 0 w 98"/>
                  <a:gd name="T1" fmla="*/ 2147483647 h 72"/>
                  <a:gd name="T2" fmla="*/ 2147483647 w 98"/>
                  <a:gd name="T3" fmla="*/ 0 h 72"/>
                  <a:gd name="T4" fmla="*/ 2147483647 w 98"/>
                  <a:gd name="T5" fmla="*/ 2147483647 h 72"/>
                  <a:gd name="T6" fmla="*/ 0 w 98"/>
                  <a:gd name="T7" fmla="*/ 2147483647 h 72"/>
                  <a:gd name="T8" fmla="*/ 0 60000 65536"/>
                  <a:gd name="T9" fmla="*/ 0 60000 65536"/>
                  <a:gd name="T10" fmla="*/ 0 60000 65536"/>
                  <a:gd name="T11" fmla="*/ 0 60000 65536"/>
                  <a:gd name="T12" fmla="*/ 0 w 98"/>
                  <a:gd name="T13" fmla="*/ 0 h 72"/>
                  <a:gd name="T14" fmla="*/ 98 w 98"/>
                  <a:gd name="T15" fmla="*/ 72 h 72"/>
                </a:gdLst>
                <a:ahLst/>
                <a:cxnLst>
                  <a:cxn ang="T8">
                    <a:pos x="T0" y="T1"/>
                  </a:cxn>
                  <a:cxn ang="T9">
                    <a:pos x="T2" y="T3"/>
                  </a:cxn>
                  <a:cxn ang="T10">
                    <a:pos x="T4" y="T5"/>
                  </a:cxn>
                  <a:cxn ang="T11">
                    <a:pos x="T6" y="T7"/>
                  </a:cxn>
                </a:cxnLst>
                <a:rect l="T12" t="T13" r="T14" b="T15"/>
                <a:pathLst>
                  <a:path w="98" h="72">
                    <a:moveTo>
                      <a:pt x="0" y="21"/>
                    </a:moveTo>
                    <a:lnTo>
                      <a:pt x="98" y="0"/>
                    </a:lnTo>
                    <a:lnTo>
                      <a:pt x="32" y="72"/>
                    </a:lnTo>
                    <a:lnTo>
                      <a:pt x="0" y="2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585" name="Line 132"/>
              <p:cNvSpPr>
                <a:spLocks noChangeShapeType="1"/>
              </p:cNvSpPr>
              <p:nvPr/>
            </p:nvSpPr>
            <p:spPr bwMode="auto">
              <a:xfrm flipH="1">
                <a:off x="8616950" y="5291138"/>
                <a:ext cx="15875" cy="1244600"/>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86" name="Rectangle 133"/>
              <p:cNvSpPr>
                <a:spLocks noChangeArrowheads="1"/>
              </p:cNvSpPr>
              <p:nvPr/>
            </p:nvSpPr>
            <p:spPr bwMode="auto">
              <a:xfrm>
                <a:off x="8077200" y="5672138"/>
                <a:ext cx="382485"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"barn"</a:t>
                </a:r>
                <a:endParaRPr lang="en-US" dirty="0"/>
              </a:p>
            </p:txBody>
          </p:sp>
          <p:sp>
            <p:nvSpPr>
              <p:cNvPr id="23587" name="Rectangle 134"/>
              <p:cNvSpPr>
                <a:spLocks noChangeArrowheads="1"/>
              </p:cNvSpPr>
              <p:nvPr/>
            </p:nvSpPr>
            <p:spPr bwMode="auto">
              <a:xfrm>
                <a:off x="8077200" y="5937250"/>
                <a:ext cx="304032"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a:solidFill>
                      <a:srgbClr val="000000"/>
                    </a:solidFill>
                    <a:latin typeface="Arial" charset="0"/>
                  </a:rPr>
                  <a:t>"bar"</a:t>
                </a:r>
                <a:endParaRPr lang="en-US"/>
              </a:p>
            </p:txBody>
          </p:sp>
          <p:sp>
            <p:nvSpPr>
              <p:cNvPr id="23588" name="Line 135"/>
              <p:cNvSpPr>
                <a:spLocks noChangeShapeType="1"/>
              </p:cNvSpPr>
              <p:nvPr/>
            </p:nvSpPr>
            <p:spPr bwMode="auto">
              <a:xfrm>
                <a:off x="6418263" y="5938838"/>
                <a:ext cx="844550" cy="1588"/>
              </a:xfrm>
              <a:prstGeom prst="line">
                <a:avLst/>
              </a:prstGeom>
              <a:noFill/>
              <a:ln w="6350">
                <a:solidFill>
                  <a:srgbClr val="000000"/>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3589" name="Rectangle 136"/>
              <p:cNvSpPr>
                <a:spLocks noChangeArrowheads="1"/>
              </p:cNvSpPr>
              <p:nvPr/>
            </p:nvSpPr>
            <p:spPr bwMode="auto">
              <a:xfrm>
                <a:off x="6553200" y="6042025"/>
                <a:ext cx="235153" cy="1692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r>
                  <a:rPr lang="en-US" sz="1100" dirty="0">
                    <a:solidFill>
                      <a:srgbClr val="000000"/>
                    </a:solidFill>
                    <a:latin typeface="Arial" charset="0"/>
                  </a:rPr>
                  <a:t>str3</a:t>
                </a:r>
                <a:endParaRPr lang="en-US" dirty="0"/>
              </a:p>
            </p:txBody>
          </p:sp>
          <p:sp>
            <p:nvSpPr>
              <p:cNvPr id="23590" name="Line 137"/>
              <p:cNvSpPr>
                <a:spLocks noChangeShapeType="1"/>
              </p:cNvSpPr>
              <p:nvPr/>
            </p:nvSpPr>
            <p:spPr bwMode="auto">
              <a:xfrm flipV="1">
                <a:off x="7086600" y="6172200"/>
                <a:ext cx="685800" cy="457200"/>
              </a:xfrm>
              <a:prstGeom prst="line">
                <a:avLst/>
              </a:prstGeom>
              <a:noFill/>
              <a:ln w="6350">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grpSp>
          <p:nvGrpSpPr>
            <p:cNvPr id="7" name="Group 6">
              <a:extLst>
                <a:ext uri="{FF2B5EF4-FFF2-40B4-BE49-F238E27FC236}">
                  <a16:creationId xmlns:a16="http://schemas.microsoft.com/office/drawing/2014/main" id="{F3AE85C3-CF7F-1075-234D-A2B5D480F718}"/>
                </a:ext>
              </a:extLst>
            </p:cNvPr>
            <p:cNvGrpSpPr/>
            <p:nvPr/>
          </p:nvGrpSpPr>
          <p:grpSpPr>
            <a:xfrm>
              <a:off x="3456233" y="3295650"/>
              <a:ext cx="2743200" cy="2435225"/>
              <a:chOff x="6400800" y="4879975"/>
              <a:chExt cx="2743200" cy="2435225"/>
            </a:xfrm>
          </p:grpSpPr>
          <p:sp>
            <p:nvSpPr>
              <p:cNvPr id="23559" name="AutoShape 106"/>
              <p:cNvSpPr>
                <a:spLocks noChangeAspect="1" noChangeArrowheads="1" noTextEdit="1"/>
              </p:cNvSpPr>
              <p:nvPr/>
            </p:nvSpPr>
            <p:spPr bwMode="auto">
              <a:xfrm>
                <a:off x="6400800" y="4879975"/>
                <a:ext cx="2743200" cy="2435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cxnSp>
            <p:nvCxnSpPr>
              <p:cNvPr id="102" name="Straight Connector 101">
                <a:extLst>
                  <a:ext uri="{FF2B5EF4-FFF2-40B4-BE49-F238E27FC236}">
                    <a16:creationId xmlns:a16="http://schemas.microsoft.com/office/drawing/2014/main" id="{15B087FE-C8C1-F244-B451-87F132D70E26}"/>
                  </a:ext>
                </a:extLst>
              </p:cNvPr>
              <p:cNvCxnSpPr>
                <a:cxnSpLocks/>
              </p:cNvCxnSpPr>
              <p:nvPr/>
            </p:nvCxnSpPr>
            <p:spPr bwMode="auto">
              <a:xfrm>
                <a:off x="6929437" y="5966815"/>
                <a:ext cx="11113" cy="802285"/>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
      <a:dk1>
        <a:srgbClr val="000000"/>
      </a:dk1>
      <a:lt1>
        <a:srgbClr val="FFFFFF"/>
      </a:lt1>
      <a:dk2>
        <a:srgbClr val="FF0033"/>
      </a:dk2>
      <a:lt2>
        <a:srgbClr val="969696"/>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fontScheme name="Blank Presentatio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1867</TotalTime>
  <Words>1951</Words>
  <Application>Microsoft Macintosh PowerPoint</Application>
  <PresentationFormat>Custom</PresentationFormat>
  <Paragraphs>428</Paragraphs>
  <Slides>20</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9" baseType="lpstr">
      <vt:lpstr>Arial</vt:lpstr>
      <vt:lpstr>Arial Narrow</vt:lpstr>
      <vt:lpstr>Courier New</vt:lpstr>
      <vt:lpstr>Times</vt:lpstr>
      <vt:lpstr>Times New Roman</vt:lpstr>
      <vt:lpstr>Wingdings</vt:lpstr>
      <vt:lpstr>Blank Presentation</vt:lpstr>
      <vt:lpstr>VISIO</vt:lpstr>
      <vt:lpstr>Picture</vt:lpstr>
      <vt:lpstr>CSC 533: Programming Languages  Spring 2026</vt:lpstr>
      <vt:lpstr>Primitive types: integer</vt:lpstr>
      <vt:lpstr>Primitive types: floating-point</vt:lpstr>
      <vt:lpstr>Primitive types: Boolean</vt:lpstr>
      <vt:lpstr>Primitive types: character</vt:lpstr>
      <vt:lpstr>Primitive types: pointer</vt:lpstr>
      <vt:lpstr>Primitive types: pointer (cont.)</vt:lpstr>
      <vt:lpstr>Heap management</vt:lpstr>
      <vt:lpstr>Heap example</vt:lpstr>
      <vt:lpstr>Pointer problems</vt:lpstr>
      <vt:lpstr>Reference counts</vt:lpstr>
      <vt:lpstr>Reference counts example</vt:lpstr>
      <vt:lpstr>Reference counts (cont.)</vt:lpstr>
      <vt:lpstr>Garbage collection</vt:lpstr>
      <vt:lpstr>Partition &amp; Copy approach</vt:lpstr>
      <vt:lpstr>Partition &amp; Copy example</vt:lpstr>
      <vt:lpstr>Mark &amp; Sweep approach</vt:lpstr>
      <vt:lpstr>Mark &amp; Sweep example</vt:lpstr>
      <vt:lpstr>Mark &amp; Sweep &amp; Compactify</vt:lpstr>
      <vt:lpstr>Partition &amp; Copy vs. Mark &amp; Sweep &amp; Compactify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and History</dc:title>
  <dc:creator>Dave Reed</dc:creator>
  <cp:lastModifiedBy>Reed, Dave</cp:lastModifiedBy>
  <cp:revision>78</cp:revision>
  <cp:lastPrinted>2017-12-28T07:33:59Z</cp:lastPrinted>
  <dcterms:created xsi:type="dcterms:W3CDTF">2014-01-09T19:42:42Z</dcterms:created>
  <dcterms:modified xsi:type="dcterms:W3CDTF">2026-02-04T17:17:42Z</dcterms:modified>
</cp:coreProperties>
</file>