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3" r:id="rId3"/>
    <p:sldId id="274" r:id="rId4"/>
    <p:sldId id="278" r:id="rId5"/>
    <p:sldId id="280" r:id="rId6"/>
    <p:sldId id="281" r:id="rId7"/>
    <p:sldId id="282" r:id="rId8"/>
    <p:sldId id="283" r:id="rId9"/>
    <p:sldId id="284" r:id="rId10"/>
    <p:sldId id="286" r:id="rId11"/>
    <p:sldId id="293" r:id="rId12"/>
    <p:sldId id="294" r:id="rId13"/>
    <p:sldId id="295" r:id="rId14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286"/>
  </p:normalViewPr>
  <p:slideViewPr>
    <p:cSldViewPr>
      <p:cViewPr varScale="1">
        <p:scale>
          <a:sx n="109" d="100"/>
          <a:sy n="109" d="100"/>
        </p:scale>
        <p:origin x="80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Spr 26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024E7C5-4976-EB4B-ABF6-1491FC6BC6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2026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Complex data types &amp; control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string, </a:t>
            </a:r>
            <a:r>
              <a:rPr lang="en-US" dirty="0" err="1">
                <a:latin typeface="Arial Narrow" charset="0"/>
                <a:ea typeface="ＭＳ Ｐゴシック" charset="0"/>
              </a:rPr>
              <a:t>enum</a:t>
            </a:r>
            <a:r>
              <a:rPr lang="en-US" dirty="0">
                <a:latin typeface="Arial Narrow" charset="0"/>
                <a:ea typeface="ＭＳ Ｐゴシック" charset="0"/>
              </a:rPr>
              <a:t>, subrange, array, record, …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expressions and assignments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conditional control &amp; branching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E8A7E6-DF40-7541-9FC0-D48C237650C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124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an assignment is evaluated,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expression on rhs is evaluated first, then assigned to variable on lhs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within an expression, the order of evaluation can make a difference</a:t>
            </a:r>
          </a:p>
          <a:p>
            <a:pPr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x = 2;				foo(x++, x);</a:t>
            </a: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y = x + x++;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C/C++, if not covered by precedence/associativity rules, order is undefined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(i.e., implementation dependent) – similarly, in Pascal, Ada, …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WHY?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Assignments and expressions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685800" y="47244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one exception:</a:t>
            </a:r>
            <a:r>
              <a:rPr lang="en-US" sz="2000">
                <a:latin typeface="Arial Narrow" charset="0"/>
              </a:rPr>
              <a:t> boolean expressions with and/or are evaluated left-to-right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for (int i = 0; i &lt; size &amp;&amp; nums[i] != 0; i++) {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60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Java, expressions are always evaluated left-to-right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CD6CF47-71C2-E34E-85EA-9C9839FE306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Conditionals &amp; loops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685800" y="1143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early control structures were tied closely to machine architecture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e.g., FORTRAN arithmetic if: based on IBM 704 instruction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latin typeface="Arial Narrow" charset="0"/>
            </a:endParaRP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IF (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expression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) 10, 20, 30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10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&lt;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GO TO 40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20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=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GO TO 40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30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&gt;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40   . . .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later languages focused more on abstraction and machine independence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267200"/>
            <a:ext cx="8702675" cy="25908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 languages provide counter-controlled loops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in Pascal: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i := 1 to 100 do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begin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    . . . 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end;</a:t>
            </a:r>
          </a:p>
          <a:p>
            <a:pPr lvl="1">
              <a:spcBef>
                <a:spcPct val="3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counter-controlled loops tend to be more efficient than logic-controlled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C/C++ and Java don't have counter-controlled loops (for is syntactic sugar for while)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9993CDF-1CFD-DD40-9F44-C3B7454662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Branching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unconditional branching (i.e., GOTO statement) is very dangerous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leads to </a:t>
            </a:r>
            <a:r>
              <a:rPr lang="en-US" i="1">
                <a:latin typeface="Arial Narrow" charset="0"/>
                <a:ea typeface="ＭＳ Ｐゴシック" charset="0"/>
              </a:rPr>
              <a:t>spaghetti code</a:t>
            </a:r>
            <a:r>
              <a:rPr lang="en-US">
                <a:latin typeface="Arial Narrow" charset="0"/>
                <a:ea typeface="ＭＳ Ｐゴシック" charset="0"/>
              </a:rPr>
              <a:t>,  raises tricky questions w.r.t. scope and lifetime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out of a function/block?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into a function/block?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into the middle of a control structure?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85800" y="30480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most languages that allow GOTO</a:t>
            </a:r>
            <a:r>
              <a:rPr lang="ja-JP" altLang="en-US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>
                <a:solidFill>
                  <a:schemeClr val="accent2"/>
                </a:solidFill>
                <a:latin typeface="Arial Narrow" charset="0"/>
              </a:rPr>
              <a:t>s restrict their use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in C/C++,	can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>
                <a:latin typeface="Arial Narrow" charset="0"/>
              </a:rPr>
              <a:t>t jump into another function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			can jump into a block, but not past declarations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foo()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goto label2; 	// illegal: skips declaration of str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label1: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string str; 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label2: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goto label1;	// legal: str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400">
                <a:solidFill>
                  <a:srgbClr val="FF0033"/>
                </a:solidFill>
                <a:latin typeface="Courier New" charset="0"/>
              </a:rPr>
              <a:t>s lifetime ends before branch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  <a:endParaRPr lang="en-US" sz="90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C8C604-141C-9443-A80E-89322247AD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Branching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why provide GOTO'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s at all?   (Java doesn't)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backward compatibility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some argue for its use in specific cases (e.g., jump out of deeply nested loops)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685800" y="2743200"/>
            <a:ext cx="87026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C/C++ and Java provide statements for more controlled loop branching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break: </a:t>
            </a:r>
            <a:r>
              <a:rPr lang="en-US" sz="2000">
                <a:latin typeface="Arial Narrow" charset="0"/>
              </a:rPr>
              <a:t>causes termination of a loop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while (true)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num = input.nextInt();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if (num &lt; 0) break;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sum += num;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continue:</a:t>
            </a:r>
            <a:r>
              <a:rPr lang="en-US" sz="2000">
                <a:latin typeface="Arial Narrow" charset="0"/>
              </a:rPr>
              <a:t> causes control to pass to the loop test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while (inputKey != </a:t>
            </a:r>
            <a:r>
              <a:rPr lang="ja-JP" altLang="en-US" sz="12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200">
                <a:solidFill>
                  <a:srgbClr val="FF0033"/>
                </a:solidFill>
                <a:latin typeface="Courier New" charset="0"/>
              </a:rPr>
              <a:t>Q</a:t>
            </a:r>
            <a:r>
              <a:rPr lang="ja-JP" altLang="en-US" sz="12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200">
                <a:solidFill>
                  <a:srgbClr val="FF0033"/>
                </a:solidFill>
                <a:latin typeface="Courier New" charset="0"/>
              </a:rPr>
              <a:t>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if (keyPressed())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inputKey = GetInput();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continue;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3D70C5-6D88-C447-B7F3-F08EF7D4E4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Complex data types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early languages had limited data types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FORTRAN	elementary types + arrays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COBOL	introduced structured data type for record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PL/I	included many data types, with the intent of supporting 				a wide range of applications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approach: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ALGOL 68 provided a few basic types &amp; a few flexible combination methods that allow the programmer to structure data</a:t>
            </a:r>
          </a:p>
          <a:p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common types/structures: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string	enumeration	subrange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array	record		union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set 		list		. . 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596E01A-6496-3944-BA04-99459891A0B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Strings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a primitive type (e.g., Scheme, SNOBOL)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a special kind of character array (e.g., Pascal, Ada, C)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C++ &amp; Java, OOP can make the string type appear primitive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C++ string type is part of the Standard Template Library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#include &lt;string&gt;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 String type is part of the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java.lang</a:t>
            </a:r>
            <a:r>
              <a:rPr lang="en-US" dirty="0">
                <a:latin typeface="Arial Narrow" charset="0"/>
                <a:ea typeface="ＭＳ Ｐゴシック" charset="0"/>
              </a:rPr>
              <a:t> package (automatically loaded)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both are classes built on top of '\0'-terminated, C-style strings</a:t>
            </a:r>
          </a:p>
          <a:p>
            <a:pPr lvl="1"/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 = "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Dave";      str		 'D'  'a' 'v'  'e'  '\0'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grpSp>
        <p:nvGrpSpPr>
          <p:cNvPr id="2" name="Group 1" descr="Diagram of a String object in C++ and Java. A reference points to an array of characters, ending in the ‘\0’ character.">
            <a:extLst>
              <a:ext uri="{FF2B5EF4-FFF2-40B4-BE49-F238E27FC236}">
                <a16:creationId xmlns:a16="http://schemas.microsoft.com/office/drawing/2014/main" id="{01027203-6832-AC07-1DC8-BD73C0B0A47C}"/>
              </a:ext>
            </a:extLst>
          </p:cNvPr>
          <p:cNvGrpSpPr/>
          <p:nvPr/>
        </p:nvGrpSpPr>
        <p:grpSpPr>
          <a:xfrm>
            <a:off x="5334000" y="4114800"/>
            <a:ext cx="3962400" cy="304800"/>
            <a:chOff x="5334000" y="4114800"/>
            <a:chExt cx="3962400" cy="304800"/>
          </a:xfrm>
        </p:grpSpPr>
        <p:sp>
          <p:nvSpPr>
            <p:cNvPr id="17412" name="Rectangle 4"/>
            <p:cNvSpPr>
              <a:spLocks noChangeArrowheads="1"/>
            </p:cNvSpPr>
            <p:nvPr/>
          </p:nvSpPr>
          <p:spPr bwMode="auto">
            <a:xfrm>
              <a:off x="5334000" y="4191000"/>
              <a:ext cx="2286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6248400" y="4114800"/>
              <a:ext cx="30480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4" name="Line 6"/>
            <p:cNvSpPr>
              <a:spLocks noChangeShapeType="1"/>
            </p:cNvSpPr>
            <p:nvPr/>
          </p:nvSpPr>
          <p:spPr bwMode="auto">
            <a:xfrm>
              <a:off x="6781800" y="41148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5" name="Line 7"/>
            <p:cNvSpPr>
              <a:spLocks noChangeShapeType="1"/>
            </p:cNvSpPr>
            <p:nvPr/>
          </p:nvSpPr>
          <p:spPr bwMode="auto">
            <a:xfrm>
              <a:off x="7391400" y="41148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6" name="Line 8"/>
            <p:cNvSpPr>
              <a:spLocks noChangeShapeType="1"/>
            </p:cNvSpPr>
            <p:nvPr/>
          </p:nvSpPr>
          <p:spPr bwMode="auto">
            <a:xfrm>
              <a:off x="7924800" y="41148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>
              <a:off x="8534400" y="41148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8" name="Line 10"/>
            <p:cNvSpPr>
              <a:spLocks noChangeShapeType="1"/>
            </p:cNvSpPr>
            <p:nvPr/>
          </p:nvSpPr>
          <p:spPr bwMode="auto">
            <a:xfrm>
              <a:off x="5410200" y="4267200"/>
              <a:ext cx="76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685800" y="4800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Java strings are immutable – can'</a:t>
            </a:r>
            <a:r>
              <a:rPr lang="en-US" altLang="ja-JP" sz="2000" dirty="0">
                <a:latin typeface="Arial Narrow" charset="0"/>
              </a:rPr>
              <a:t>t change individual characters, but can reassign an entire new value</a:t>
            </a:r>
          </a:p>
          <a:p>
            <a:pPr marL="342900" indent="-342900">
              <a:spcBef>
                <a:spcPct val="20000"/>
              </a:spcBef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=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str.substring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(0, 1) + "el" +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str.substring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(2, 5);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2000" i="1" dirty="0">
                <a:latin typeface="Arial Narrow" charset="0"/>
              </a:rPr>
              <a:t>	reason: structure sharing is used to save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956775-B030-4047-9E86-558F36E5527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Enumerations &amp; subranges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86800" cy="3581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enumeration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user-defined ordinal type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 possible values (symbolic constants) are enumerated</a:t>
            </a:r>
          </a:p>
          <a:p>
            <a:pPr lvl="1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in C++ &amp; Java:   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enum Day {Mon, Tue, Wed, Thu, Fri, Sat, Sun};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C++: enum values are mapped to ints by the preprocessor (</a:t>
            </a:r>
            <a:r>
              <a:rPr lang="en-US" i="1">
                <a:latin typeface="Arial Narrow" charset="0"/>
                <a:ea typeface="ＭＳ Ｐゴシック" charset="0"/>
              </a:rPr>
              <a:t>kludgy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Day today = Wed;		// same as  today = 2;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cout &lt;&lt; today &lt;&lt; endl;		// prints 2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today = 12; 			// illegal 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Java: enum values are treated as new, unique values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Day today = Day.Wed;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System.out.println(today);	// prints Wed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609600" y="4800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some languages allow new types that are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subranges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of other types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subranges inherit operations from the parent type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lead to clearer code (since more specific), safer code (since range checked)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9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in Ada:	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subtype Digits is INTEGER range 0..9;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no subranges in C, C++ or Java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D086A4A-E5AA-BE44-BA50-790E85B2553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90678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array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homogeneous aggregate of data elements that supports random access via indexing</a:t>
            </a:r>
          </a:p>
          <a:p>
            <a:pPr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design issues: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index type (C/C++ &amp; Java only allow int, others allow any ordinal type)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index range (C/C++ &amp; Java fix low bound to 0, others allow any range)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bindings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static (index range fixed at compile time, memory static)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FORTRAN, C/C++ (for globals)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fixed stack-dynamic (range fixed at compile time, memory stack-dynamic)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Pascal, C/C++ (for locals)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stack-dynamic (range fixed when bound, memory stack-dynamic)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Ada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heap-dynamic (range can change, memory heap-dynamic)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C/C++ &amp; Java (using new), JavaScript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dimensionality (C/C++ &amp; Java only allow 1-D, but can have array of arrays)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067673-DEE5-6B4A-BEFD-F3D33FECB9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arrays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C/C++ think of an array as a pointer to the first element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when referred to, array name is converted to its starting address</a:t>
            </a:r>
          </a:p>
          <a:p>
            <a:pPr marL="838200" lvl="1" indent="-381000"/>
            <a:endParaRPr lang="en-US" sz="1600" dirty="0">
              <a:latin typeface="Courier New" charset="0"/>
              <a:ea typeface="ＭＳ Ｐゴシック" charset="0"/>
            </a:endParaRPr>
          </a:p>
          <a:p>
            <a:pPr marL="1295400" lvl="2" indent="-381000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counts[NUM_LETTERS];		// counts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≡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&amp;counts[0]</a:t>
            </a:r>
          </a:p>
          <a:p>
            <a:pPr marL="838200" lvl="1" indent="-381000"/>
            <a:endParaRPr lang="en-US" dirty="0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array indexing is implemented via pointer arithmetic:</a:t>
            </a:r>
            <a:r>
              <a:rPr lang="en-US" sz="1800" dirty="0">
                <a:latin typeface="Arial Narrow" charset="0"/>
                <a:ea typeface="ＭＳ Ｐゴシック" charset="0"/>
              </a:rPr>
              <a:t>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array[k]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≡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*(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array+k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1752600" lvl="3" indent="-381000"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*(array-1)   *array   *(array+1)  *(array+2)</a:t>
            </a:r>
          </a:p>
          <a:p>
            <a:pPr marL="1752600" lvl="3" indent="-381000">
              <a:buFontTx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1752600" lvl="3" indent="-381000">
              <a:buFontTx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1752600" lvl="3" indent="-381000">
              <a:buFontTx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the pointer type determines the distance added to the pointer </a:t>
            </a:r>
          </a:p>
        </p:txBody>
      </p:sp>
      <p:grpSp>
        <p:nvGrpSpPr>
          <p:cNvPr id="2" name="Group 1" descr="Diagram of the cells in an array labeled: *(array-1), *array, *(array+1), *(array+2).">
            <a:extLst>
              <a:ext uri="{FF2B5EF4-FFF2-40B4-BE49-F238E27FC236}">
                <a16:creationId xmlns:a16="http://schemas.microsoft.com/office/drawing/2014/main" id="{A0B3C49E-B975-3208-61A9-CAD8242AAAEC}"/>
              </a:ext>
            </a:extLst>
          </p:cNvPr>
          <p:cNvGrpSpPr/>
          <p:nvPr/>
        </p:nvGrpSpPr>
        <p:grpSpPr>
          <a:xfrm>
            <a:off x="2133600" y="3352800"/>
            <a:ext cx="4800600" cy="533400"/>
            <a:chOff x="2133600" y="3581400"/>
            <a:chExt cx="4800600" cy="533400"/>
          </a:xfrm>
        </p:grpSpPr>
        <p:sp>
          <p:nvSpPr>
            <p:cNvPr id="20484" name="Line 4"/>
            <p:cNvSpPr>
              <a:spLocks noChangeShapeType="1"/>
            </p:cNvSpPr>
            <p:nvPr/>
          </p:nvSpPr>
          <p:spPr bwMode="auto">
            <a:xfrm>
              <a:off x="2133600" y="3581400"/>
              <a:ext cx="480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5" name="Line 5"/>
            <p:cNvSpPr>
              <a:spLocks noChangeShapeType="1"/>
            </p:cNvSpPr>
            <p:nvPr/>
          </p:nvSpPr>
          <p:spPr bwMode="auto">
            <a:xfrm>
              <a:off x="2133600" y="4114800"/>
              <a:ext cx="480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>
              <a:off x="24384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>
              <a:off x="35052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>
              <a:off x="45720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auto">
            <a:xfrm>
              <a:off x="56388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>
              <a:off x="66294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685800" y="49530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since an array is a pointer, can dynamically allocate memory from heap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endParaRPr lang="en-US" sz="1000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int * nums = new int[numNums];	   // allocates array of ints</a:t>
            </a: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900">
              <a:solidFill>
                <a:srgbClr val="FF0033"/>
              </a:solidFill>
              <a:latin typeface="Courier New" charset="0"/>
            </a:endParaRP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resize by allocating new space, copying values, and reassigning the pointer</a:t>
            </a: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C++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vector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class encapsulates a dynamic array, with useful methods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7A3B77-8996-FD46-BD01-4C4D15F56E9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arrays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Java, arrays are reference types (dynamic objects)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must:  	</a:t>
            </a:r>
            <a:r>
              <a:rPr lang="en-US" sz="1800">
                <a:latin typeface="Arial Narrow" charset="0"/>
                <a:ea typeface="ＭＳ Ｐゴシック" charset="0"/>
              </a:rPr>
              <a:t>1) declare an array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nums[];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	2) allocate space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nums = new int[20];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</a:t>
            </a: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3">
              <a:buFontTx/>
              <a:buNone/>
            </a:pPr>
            <a:r>
              <a:rPr lang="en-US" sz="1800">
                <a:ea typeface="ＭＳ Ｐゴシック" charset="0"/>
              </a:rPr>
              <a:t>		</a:t>
            </a:r>
            <a:r>
              <a:rPr lang="en-US" sz="1800">
                <a:latin typeface="Arial Narrow" charset="0"/>
                <a:ea typeface="ＭＳ Ｐゴシック" charset="0"/>
              </a:rPr>
              <a:t>can combine:</a:t>
            </a:r>
            <a:r>
              <a:rPr lang="en-US" sz="1800">
                <a:ea typeface="ＭＳ Ｐゴシック" charset="0"/>
              </a:rPr>
              <a:t>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nums[] = new int[20];</a:t>
            </a: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as in C/C++, array indices start at 0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unlike C/C++, bounds checking performed, can access length field</a:t>
            </a:r>
          </a:p>
          <a:p>
            <a:pPr lvl="2"/>
            <a:endParaRPr lang="en-US" sz="1600">
              <a:solidFill>
                <a:schemeClr val="accent2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nums.length; i++) {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System.out.println(nums[i]);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2"/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like C++, Java also provides a more flexible </a:t>
            </a:r>
            <a:r>
              <a:rPr lang="en-US" sz="1800">
                <a:latin typeface="Courier New" charset="0"/>
                <a:ea typeface="ＭＳ Ｐゴシック" charset="0"/>
              </a:rPr>
              <a:t>ArrayList</a:t>
            </a:r>
            <a:r>
              <a:rPr lang="en-US">
                <a:latin typeface="Arial Narrow" charset="0"/>
                <a:ea typeface="ＭＳ Ｐゴシック" charset="0"/>
              </a:rPr>
              <a:t> class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but can only store objects (no primitives)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B00226-0F3E-B644-A2F9-71BBCF7057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Records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record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(possibly) heterogeneous aggregate of data elements, each identified by a field name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heterogeneous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flexible		access by field name  restrictive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C, a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can group data values into a new type of object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struct Person {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string lastName, firstName;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char middleInit;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int age;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};</a:t>
            </a:r>
          </a:p>
          <a:p>
            <a:pPr>
              <a:lnSpc>
                <a:spcPct val="90000"/>
              </a:lnSpc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C++: has both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class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only difference: default protection (</a:t>
            </a:r>
            <a:r>
              <a:rPr lang="en-US" sz="1800">
                <a:latin typeface="Courier New" charset="0"/>
                <a:ea typeface="ＭＳ Ｐゴシック" charset="0"/>
              </a:rPr>
              <a:t>public</a:t>
            </a:r>
            <a:r>
              <a:rPr lang="en-US">
                <a:latin typeface="Arial Narrow" charset="0"/>
                <a:ea typeface="ＭＳ Ｐゴシック" charset="0"/>
              </a:rPr>
              <a:t> in struct, </a:t>
            </a:r>
            <a:r>
              <a:rPr lang="en-US" sz="1800">
                <a:latin typeface="Courier New" charset="0"/>
                <a:ea typeface="ＭＳ Ｐゴシック" charset="0"/>
              </a:rPr>
              <a:t>private</a:t>
            </a:r>
            <a:r>
              <a:rPr lang="en-US">
                <a:latin typeface="Arial Narrow" charset="0"/>
                <a:ea typeface="ＭＳ Ｐゴシック" charset="0"/>
              </a:rPr>
              <a:t> in class)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structs can have methods, but generally used for C-style structures</a:t>
            </a:r>
            <a:endParaRPr lang="en-US" sz="1600"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Java: simplifies so that only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class</a:t>
            </a: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2584A6-0DE5-3447-B7F9-3CEF10A40A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Unions (variant records)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union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allowed to store different values at different times</a:t>
            </a:r>
          </a:p>
          <a:p>
            <a:endParaRPr lang="en-US" sz="9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struct Person {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string name;				    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name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union {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string spouse;			 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spouse/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string relative;			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relative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};</a:t>
            </a:r>
          </a:p>
          <a:p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do no type checking wrt unions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Person p;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p.relative = 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Mom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cout &lt;&lt; p.spouse &lt;&lt; endl;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Ada, a tag value forces type checking (can only access one way)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 unions in Java</a:t>
            </a:r>
          </a:p>
        </p:txBody>
      </p:sp>
      <p:sp>
        <p:nvSpPr>
          <p:cNvPr id="23556" name="Rectangle 4" descr="Diagram of a memory cell with two fields, labeled “name” and “spouse/relative”."/>
          <p:cNvSpPr>
            <a:spLocks noChangeArrowheads="1"/>
          </p:cNvSpPr>
          <p:nvPr/>
        </p:nvSpPr>
        <p:spPr bwMode="auto">
          <a:xfrm>
            <a:off x="7391400" y="2133600"/>
            <a:ext cx="10668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 descr="Diagram of a memory cell with two fields, labeled “name” and “spouse/relative”."/>
          <p:cNvSpPr>
            <a:spLocks noChangeShapeType="1"/>
          </p:cNvSpPr>
          <p:nvPr/>
        </p:nvSpPr>
        <p:spPr bwMode="auto">
          <a:xfrm>
            <a:off x="7391400" y="2667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1841</TotalTime>
  <Words>1736</Words>
  <Application>Microsoft Macintosh PowerPoint</Application>
  <PresentationFormat>Custom</PresentationFormat>
  <Paragraphs>237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 Narrow</vt:lpstr>
      <vt:lpstr>Courier New</vt:lpstr>
      <vt:lpstr>Times New Roman</vt:lpstr>
      <vt:lpstr>Wingdings</vt:lpstr>
      <vt:lpstr>Blank Presentation</vt:lpstr>
      <vt:lpstr>CSC 533: Programming Languages  Spring 2026</vt:lpstr>
      <vt:lpstr>Complex data types</vt:lpstr>
      <vt:lpstr>Strings</vt:lpstr>
      <vt:lpstr>Enumerations &amp; subranges</vt:lpstr>
      <vt:lpstr>Arrays</vt:lpstr>
      <vt:lpstr>C/C++ arrays</vt:lpstr>
      <vt:lpstr>Java arrays</vt:lpstr>
      <vt:lpstr>Records</vt:lpstr>
      <vt:lpstr>Unions (variant records)</vt:lpstr>
      <vt:lpstr>Assignments and expressions</vt:lpstr>
      <vt:lpstr>Conditionals &amp; loops</vt:lpstr>
      <vt:lpstr>Branching</vt:lpstr>
      <vt:lpstr>Branching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78</cp:revision>
  <cp:lastPrinted>2017-12-28T07:33:59Z</cp:lastPrinted>
  <dcterms:created xsi:type="dcterms:W3CDTF">2014-01-09T19:42:42Z</dcterms:created>
  <dcterms:modified xsi:type="dcterms:W3CDTF">2026-02-04T17:23:46Z</dcterms:modified>
</cp:coreProperties>
</file>