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86" r:id="rId3"/>
    <p:sldId id="287" r:id="rId4"/>
    <p:sldId id="291" r:id="rId5"/>
    <p:sldId id="348" r:id="rId6"/>
    <p:sldId id="288" r:id="rId7"/>
    <p:sldId id="289" r:id="rId8"/>
    <p:sldId id="258" r:id="rId9"/>
    <p:sldId id="290" r:id="rId10"/>
    <p:sldId id="349" r:id="rId11"/>
    <p:sldId id="351" r:id="rId12"/>
    <p:sldId id="350" r:id="rId13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3"/>
    <p:restoredTop sz="94286"/>
  </p:normalViewPr>
  <p:slideViewPr>
    <p:cSldViewPr>
      <p:cViewPr varScale="1">
        <p:scale>
          <a:sx n="109" d="100"/>
          <a:sy n="109" d="100"/>
        </p:scale>
        <p:origin x="44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88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anning.com/books/the-joy-of-clojure-second-editio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tryclojur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functional vs. imperative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functional programming principles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functional features in Java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LISP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 and basic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Clojure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modern updates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A6BEA-E3E7-14DD-6B18-7F2E11F80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Clojure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32285-D444-027A-570B-79F7C67D5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 dirty="0"/>
              <a:t>Clojure is a modern variant of LISP</a:t>
            </a:r>
          </a:p>
          <a:p>
            <a:pPr lvl="1"/>
            <a:r>
              <a:rPr lang="en-US" dirty="0"/>
              <a:t>developed by Rich Hickey in 2005</a:t>
            </a:r>
          </a:p>
          <a:p>
            <a:pPr lvl="1"/>
            <a:r>
              <a:rPr lang="en-US" dirty="0"/>
              <a:t>very LISP-like, with some updates to relate to more modern expectations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concepts underlying the Clojure philosophy, from </a:t>
            </a:r>
            <a:r>
              <a:rPr lang="en-US" i="1" dirty="0">
                <a:hlinkClick r:id="rId2"/>
              </a:rPr>
              <a:t>The Joy of Clojure (2</a:t>
            </a:r>
            <a:r>
              <a:rPr lang="en-US" i="1" baseline="30000" dirty="0">
                <a:hlinkClick r:id="rId2"/>
              </a:rPr>
              <a:t>nd</a:t>
            </a:r>
            <a:r>
              <a:rPr lang="en-US" i="1" dirty="0">
                <a:hlinkClick r:id="rId2"/>
              </a:rPr>
              <a:t> ed.)</a:t>
            </a:r>
            <a:endParaRPr lang="en-US" i="1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BC3FD-5A83-41B0-7BC4-769062BDE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FF6486-CE0A-3613-C96A-88E73138E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3373616"/>
            <a:ext cx="4114800" cy="3532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564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E742A-9380-E631-1FD3-2D399C0EE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EF83D-0383-9CE6-A689-5DFCA2CF1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Clojure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5DCE8-BD44-F2E1-6D4F-C3CF71AB3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dynamic typing (like LISP)</a:t>
            </a:r>
          </a:p>
          <a:p>
            <a:pPr lvl="1"/>
            <a:r>
              <a:rPr lang="en-US" dirty="0"/>
              <a:t>dynamic memory management (like LISP)</a:t>
            </a:r>
          </a:p>
          <a:p>
            <a:pPr lvl="1"/>
            <a:r>
              <a:rPr lang="en-US" dirty="0"/>
              <a:t>static scoping (unlike LISP)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whereas LISP was interpreted (and slow), Clojure uses a hybrid approach</a:t>
            </a:r>
          </a:p>
          <a:p>
            <a:pPr lvl="2"/>
            <a:r>
              <a:rPr lang="en-US" dirty="0"/>
              <a:t>code is compiled into Java Byte Code, then interpreted</a:t>
            </a:r>
          </a:p>
          <a:p>
            <a:pPr lvl="1"/>
            <a:r>
              <a:rPr lang="en-US" dirty="0"/>
              <a:t>takes advantage of wide popularity &amp; availability of Java</a:t>
            </a:r>
          </a:p>
          <a:p>
            <a:pPr lvl="1"/>
            <a:r>
              <a:rPr lang="en-US" dirty="0"/>
              <a:t>utilizes Java's garbage collection, support for concurrency, data types, …</a:t>
            </a:r>
          </a:p>
          <a:p>
            <a:pPr lvl="1"/>
            <a:r>
              <a:rPr lang="en-US" dirty="0"/>
              <a:t>this approach also makes it easy to integrate Clojure and Java code</a:t>
            </a:r>
          </a:p>
          <a:p>
            <a:pPr lvl="2"/>
            <a:r>
              <a:rPr lang="en-US" dirty="0"/>
              <a:t>can import Java classes, create objects and call methods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added modern features</a:t>
            </a:r>
          </a:p>
          <a:p>
            <a:pPr lvl="2"/>
            <a:r>
              <a:rPr lang="en-US" dirty="0"/>
              <a:t>additional built-in data structures: arrays, sets, maps (based on Java)</a:t>
            </a:r>
          </a:p>
          <a:p>
            <a:pPr lvl="2"/>
            <a:r>
              <a:rPr lang="en-US" dirty="0"/>
              <a:t>support for exception handling, concurrency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21ED4-EB9F-0B77-E641-B5ACD1DD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94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42566-9F4A-F5B6-FC09-B7939F393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Clojure tutorial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C7F0F-E49E-55BC-3982-88EDB9562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13F223E6-85D3-E605-6E22-CA3F81EEA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447800"/>
            <a:ext cx="7772400" cy="533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338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78BCFE-60A0-4740-B9DE-BD31CE3A64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219200"/>
            <a:ext cx="8651875" cy="22860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imperative languages are modeled on the von Neumann architecture</a:t>
            </a:r>
          </a:p>
          <a:p>
            <a:pPr marL="857250" lvl="1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program is a sequence of statements that alter its state</a:t>
            </a:r>
          </a:p>
          <a:p>
            <a:pPr marL="857250" lvl="1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key features: variable assignments, conditionals, loops, functions</a:t>
            </a:r>
          </a:p>
          <a:p>
            <a:pPr marL="857250" lvl="1" indent="-45720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57250" lvl="1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OOP is a specialization that emphasizes modularity &amp; reusability</a:t>
            </a:r>
          </a:p>
          <a:p>
            <a:pPr marL="1257300" lvl="2" indent="-220663">
              <a:buFont typeface="Arial" panose="020B0604020202020204" pitchFamily="34" charset="0"/>
              <a:buChar char="•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each object maintains its own state (fields) and modifies via methods</a:t>
            </a:r>
          </a:p>
          <a:p>
            <a:pPr marL="1257300" lvl="2" indent="-220663">
              <a:buFont typeface="Arial" panose="020B0604020202020204" pitchFamily="34" charset="0"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can utilize inheritance and polymorphism to ease development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17B708E-E7BD-0F85-AB8B-A0B2FF1E8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798" y="3962400"/>
            <a:ext cx="8651875" cy="2057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457200" indent="-457200"/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 represents a very different approach</a:t>
            </a:r>
          </a:p>
          <a:p>
            <a:pPr marL="838200" lvl="1" indent="-381000"/>
            <a:r>
              <a:rPr lang="en-US" kern="0" dirty="0">
                <a:latin typeface="Arial Narrow" charset="0"/>
                <a:ea typeface="ＭＳ Ｐゴシック" charset="0"/>
              </a:rPr>
              <a:t>a program is a collection of functions with no internal state</a:t>
            </a:r>
          </a:p>
          <a:p>
            <a:pPr marL="838200" lvl="1" indent="-381000"/>
            <a:r>
              <a:rPr lang="en-US" kern="0" dirty="0">
                <a:latin typeface="Arial Narrow" charset="0"/>
                <a:ea typeface="ＭＳ Ｐゴシック" charset="0"/>
              </a:rPr>
              <a:t>computation occurs not by executing a sequence of statements, but by composing functions to transform data into its desired form</a:t>
            </a:r>
          </a:p>
          <a:p>
            <a:pPr marL="457200" lvl="1" indent="0">
              <a:buFont typeface="Wingdings" charset="0"/>
              <a:buNone/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marL="457200" lvl="1" indent="0">
              <a:buFont typeface="Wingdings" charset="0"/>
              <a:buNone/>
            </a:pPr>
            <a:r>
              <a:rPr lang="en-US" u="sng" kern="0" dirty="0">
                <a:latin typeface="Arial Narrow" charset="0"/>
                <a:ea typeface="ＭＳ Ｐゴシック" charset="0"/>
              </a:rPr>
              <a:t>Procedural approach			Functional approach		</a:t>
            </a:r>
          </a:p>
          <a:p>
            <a:pPr marL="914400" lvl="1" indent="-457200">
              <a:buFont typeface="Wingdings" charset="0"/>
              <a:buAutoNum type="arabicPeriod"/>
            </a:pPr>
            <a:r>
              <a:rPr lang="en-US" kern="0" dirty="0">
                <a:latin typeface="Arial Narrow" charset="0"/>
                <a:ea typeface="ＭＳ Ｐゴシック" charset="0"/>
              </a:rPr>
              <a:t>get list of grades</a:t>
            </a:r>
          </a:p>
          <a:p>
            <a:pPr marL="914400" lvl="1" indent="-457200">
              <a:buFont typeface="Wingdings" charset="0"/>
              <a:buAutoNum type="arabicPeriod"/>
            </a:pPr>
            <a:r>
              <a:rPr lang="en-US" kern="0" dirty="0">
                <a:latin typeface="Arial Narrow" charset="0"/>
                <a:ea typeface="ＭＳ Ｐゴシック" charset="0"/>
              </a:rPr>
              <a:t>sort in increasing order		(get-last (sort (get-grades)))</a:t>
            </a:r>
          </a:p>
          <a:p>
            <a:pPr marL="914400" lvl="1" indent="-457200">
              <a:buFont typeface="Wingdings" charset="0"/>
              <a:buAutoNum type="arabicPeriod"/>
            </a:pPr>
            <a:r>
              <a:rPr lang="en-US" kern="0" dirty="0">
                <a:latin typeface="Arial Narrow" charset="0"/>
                <a:ea typeface="ＭＳ Ｐゴシック" charset="0"/>
              </a:rPr>
              <a:t>get last entry in list</a:t>
            </a:r>
          </a:p>
          <a:p>
            <a:pPr marL="914400" lvl="1" indent="-457200">
              <a:buFont typeface="Wingdings" charset="0"/>
              <a:buAutoNum type="arabicPeriod"/>
            </a:pPr>
            <a:endParaRPr lang="en-US" kern="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D577B-FE57-6A61-4905-797786A96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4505A-CE5C-1CD4-0E8C-993B2F52C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several principles that define functional programming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62013" lvl="1" indent="-455613">
              <a:buFont typeface="+mj-lt"/>
              <a:buAutoNum type="arabicPeriod"/>
            </a:pPr>
            <a:r>
              <a:rPr lang="en-US" dirty="0">
                <a:latin typeface="+mn-lt"/>
              </a:rPr>
              <a:t>pure functions</a:t>
            </a:r>
          </a:p>
          <a:p>
            <a:pPr marL="1257300" lvl="2" indent="-279400">
              <a:buFont typeface="Arial" panose="020B0604020202020204" pitchFamily="34" charset="0"/>
              <a:buChar char="•"/>
            </a:pPr>
            <a:r>
              <a:rPr lang="en-US" sz="1800" dirty="0"/>
              <a:t>functions should return a value based solely on the inputs, with no side-effects</a:t>
            </a:r>
          </a:p>
          <a:p>
            <a:pPr marL="1257300" lvl="2" indent="-2794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first-class functions</a:t>
            </a:r>
          </a:p>
          <a:p>
            <a:pPr marL="1257300" lvl="2" indent="-220663">
              <a:buFont typeface="Arial" panose="020B0604020202020204" pitchFamily="34" charset="0"/>
              <a:buChar char="•"/>
            </a:pPr>
            <a:r>
              <a:rPr lang="en-US" sz="1800" dirty="0"/>
              <a:t>functions are allowed to support all operations available to other entities</a:t>
            </a:r>
          </a:p>
          <a:p>
            <a:pPr marL="1493837" lvl="3" indent="0">
              <a:buNone/>
            </a:pPr>
            <a:r>
              <a:rPr lang="en-US" sz="1800" dirty="0">
                <a:latin typeface="+mn-lt"/>
              </a:rPr>
              <a:t>e.g., assigning to variables, passing as inputs to functions, returning as outputs of functions</a:t>
            </a:r>
          </a:p>
          <a:p>
            <a:pPr marL="1493837" lvl="3" indent="0">
              <a:buNone/>
            </a:pPr>
            <a:endParaRPr lang="en-US" sz="1800" dirty="0">
              <a:latin typeface="+mn-lt"/>
            </a:endParaRPr>
          </a:p>
          <a:p>
            <a:pPr marL="862013" lvl="1" indent="-455613">
              <a:buFont typeface="+mj-lt"/>
              <a:buAutoNum type="arabicPeriod"/>
            </a:pPr>
            <a:r>
              <a:rPr lang="en-US" dirty="0">
                <a:latin typeface="+mn-lt"/>
              </a:rPr>
              <a:t>immutability</a:t>
            </a:r>
          </a:p>
          <a:p>
            <a:pPr marL="1257300" lvl="2" indent="-279400">
              <a:buFont typeface="Arial" panose="020B0604020202020204" pitchFamily="34" charset="0"/>
              <a:buChar char="•"/>
            </a:pPr>
            <a:r>
              <a:rPr lang="en-US" sz="1800" dirty="0"/>
              <a:t>an entity cannot be modified after it is instantiated</a:t>
            </a:r>
          </a:p>
          <a:p>
            <a:pPr marL="1435100" lvl="3" indent="0">
              <a:buNone/>
            </a:pPr>
            <a:r>
              <a:rPr lang="en-US" sz="1800" dirty="0">
                <a:latin typeface="+mn-lt"/>
              </a:rPr>
              <a:t>e.g., variables can't be reassigned, data structures can't be changed</a:t>
            </a:r>
          </a:p>
          <a:p>
            <a:pPr marL="1435100" lvl="3" indent="0">
              <a:buNone/>
            </a:pPr>
            <a:endParaRPr lang="en-US" sz="1800" dirty="0">
              <a:latin typeface="+mn-lt"/>
            </a:endParaRPr>
          </a:p>
          <a:p>
            <a:pPr marL="862013" lvl="1" indent="-455613">
              <a:buFont typeface="+mj-lt"/>
              <a:buAutoNum type="arabicPeriod"/>
            </a:pPr>
            <a:r>
              <a:rPr lang="en-US" dirty="0">
                <a:latin typeface="+mn-lt"/>
              </a:rPr>
              <a:t>referential transparency</a:t>
            </a:r>
          </a:p>
          <a:p>
            <a:pPr marL="1257300" lvl="2" indent="-279400">
              <a:buFont typeface="Arial" panose="020B0604020202020204" pitchFamily="34" charset="0"/>
              <a:buChar char="•"/>
            </a:pPr>
            <a:r>
              <a:rPr lang="en-US" sz="1800" dirty="0"/>
              <a:t>replacing an expression with its corresponding value should have no impact on the program's behavior</a:t>
            </a:r>
          </a:p>
          <a:p>
            <a:pPr marL="1435100" lvl="3" indent="0">
              <a:buNone/>
            </a:pPr>
            <a:endParaRPr lang="en-US" sz="1800" dirty="0">
              <a:latin typeface="+mn-lt"/>
            </a:endParaRPr>
          </a:p>
          <a:p>
            <a:pPr marL="1257300" lvl="2" indent="-279400">
              <a:buFont typeface="Arial" panose="020B0604020202020204" pitchFamily="34" charset="0"/>
              <a:buChar char="•"/>
            </a:pPr>
            <a:endParaRPr lang="en-US" sz="1800" dirty="0">
              <a:latin typeface="+mn-lt"/>
            </a:endParaRPr>
          </a:p>
          <a:p>
            <a:pPr marL="862013" lvl="1" indent="-455613">
              <a:buFont typeface="+mj-lt"/>
              <a:buAutoNum type="arabicPeriod"/>
            </a:pPr>
            <a:endParaRPr lang="en-US" sz="18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EDF49-6C27-8767-F5E6-9421924BA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4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B94E5-2C30-B5BC-F2F2-090CDE924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 in imperative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DA260-D8A3-8168-CA3E-A27265AD8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possible (but not necessarily easy) to program in a functional style using imperative languages</a:t>
            </a:r>
          </a:p>
          <a:p>
            <a:endParaRPr lang="en-US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Funky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void main(String[]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double[] numbers = { 1, 3, 10, 8 };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(square(sum(numbers)));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double square(double x)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x * x;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double sum(double[]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double sum = 0.0;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(double n :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sum += n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sum;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CE60F-8FD2-6DA9-0DF2-B57C14161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94C1F6-19BA-3F8E-0885-D7E4843C313A}"/>
              </a:ext>
            </a:extLst>
          </p:cNvPr>
          <p:cNvSpPr txBox="1"/>
          <p:nvPr/>
        </p:nvSpPr>
        <p:spPr>
          <a:xfrm>
            <a:off x="3886200" y="5994737"/>
            <a:ext cx="4876800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+mn-lt"/>
              </a:rPr>
              <a:t>functions not first class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+mn-lt"/>
              </a:rPr>
              <a:t>variables not immutable (nor are most objects)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+mn-lt"/>
              </a:rPr>
              <a:t>definitely not referential transparency</a:t>
            </a:r>
          </a:p>
        </p:txBody>
      </p:sp>
    </p:spTree>
    <p:extLst>
      <p:ext uri="{BB962C8B-B14F-4D97-AF65-F5344CB8AC3E}">
        <p14:creationId xmlns:p14="http://schemas.microsoft.com/office/powerpoint/2010/main" val="225889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94EA9-5144-F846-8301-E84E4CB71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 in Java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429000"/>
            <a:ext cx="8001000" cy="2362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for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n :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nums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if (n &gt; 50)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+= n;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-------------------------------------------------------------------------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nums.stream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().filter(n -&gt; n &gt; 50).reduce(0, Integer::sum);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</p:txBody>
      </p:sp>
      <p:sp>
        <p:nvSpPr>
          <p:cNvPr id="65540" name="Rectangle 13"/>
          <p:cNvSpPr>
            <a:spLocks noChangeArrowheads="1"/>
          </p:cNvSpPr>
          <p:nvPr/>
        </p:nvSpPr>
        <p:spPr bwMode="auto">
          <a:xfrm>
            <a:off x="457200" y="1524000"/>
            <a:ext cx="8686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Java 8 (2014) introduced many functional programming constructs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lambda expressions (unnamed functions)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first-class functions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streams with filter, map, reduce, </a:t>
            </a:r>
            <a:r>
              <a:rPr lang="is-IS" sz="2000" dirty="0">
                <a:latin typeface="Arial Narrow" charset="0"/>
                <a:sym typeface="Wingdings" charset="0"/>
              </a:rPr>
              <a:t>…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131762" lvl="1">
              <a:spcBef>
                <a:spcPct val="10000"/>
              </a:spcBef>
              <a:tabLst>
                <a:tab pos="231775" algn="l"/>
              </a:tabLst>
            </a:pPr>
            <a:endParaRPr lang="is-IS" sz="2000" b="1" dirty="0">
              <a:solidFill>
                <a:srgbClr val="FF0000"/>
              </a:solidFill>
              <a:latin typeface="+mn-lt"/>
              <a:sym typeface="Wingdings" charset="0"/>
            </a:endParaRPr>
          </a:p>
          <a:p>
            <a:pPr marL="131762" lvl="1">
              <a:spcBef>
                <a:spcPct val="10000"/>
              </a:spcBef>
              <a:tabLst>
                <a:tab pos="231775" algn="l"/>
              </a:tabLst>
            </a:pPr>
            <a:r>
              <a:rPr lang="is-IS" sz="2000" dirty="0">
                <a:solidFill>
                  <a:srgbClr val="FF0000"/>
                </a:solidFill>
                <a:latin typeface="+mn-lt"/>
                <a:sym typeface="Wingdings" charset="0"/>
              </a:rPr>
              <a:t>to really understand the function approach, you need to learn a functional language</a:t>
            </a:r>
            <a:endParaRPr lang="en-US" sz="2000" dirty="0">
              <a:solidFill>
                <a:srgbClr val="FF0000"/>
              </a:solidFill>
              <a:latin typeface="+mn-lt"/>
              <a:sym typeface="Wingding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586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FDD1D2-7AAE-244E-A83E-72009BCFD5B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2438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2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nd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high-level language developed was LISP (List Processing Language)</a:t>
            </a:r>
          </a:p>
          <a:p>
            <a:pPr lvl="1">
              <a:spcBef>
                <a:spcPts val="600"/>
              </a:spcBef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while FORTRAN was well-suited to scientific computing, not so much for AI</a:t>
            </a:r>
          </a:p>
          <a:p>
            <a:pPr lvl="1">
              <a:spcBef>
                <a:spcPts val="600"/>
              </a:spcBef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Artificial Intelligence was driving a number of initiatives in 50's, and required a language closer to human reasoning </a:t>
            </a:r>
            <a:r>
              <a:rPr lang="en-US" dirty="0">
                <a:latin typeface="Arial Narrow" charset="0"/>
                <a:ea typeface="ＭＳ Ｐゴシック" charset="0"/>
              </a:rPr>
              <a:t>symbolic</a:t>
            </a:r>
          </a:p>
          <a:p>
            <a:pPr marL="1257300" lvl="2" indent="-342900">
              <a:spcBef>
                <a:spcPts val="600"/>
              </a:spcBef>
              <a:buFont typeface="Wingdings" pitchFamily="2" charset="2"/>
              <a:buChar char="ü"/>
            </a:pPr>
            <a:r>
              <a:rPr lang="en-US" dirty="0">
                <a:latin typeface="Arial Narrow" charset="0"/>
                <a:ea typeface="ＭＳ Ｐゴシック" charset="0"/>
              </a:rPr>
              <a:t>(dynamic) list-oriented vs. array-oriented</a:t>
            </a:r>
          </a:p>
          <a:p>
            <a:pPr marL="1257300" lvl="2" indent="-342900">
              <a:spcBef>
                <a:spcPts val="600"/>
              </a:spcBef>
              <a:buFont typeface="Wingdings" pitchFamily="2" charset="2"/>
              <a:buChar char="ü"/>
            </a:pPr>
            <a:r>
              <a:rPr lang="en-US" dirty="0">
                <a:latin typeface="Arial Narrow" charset="0"/>
                <a:ea typeface="ＭＳ Ｐゴシック" charset="0"/>
              </a:rPr>
              <a:t>transparent memory management vs. programmer-controlled</a:t>
            </a:r>
          </a:p>
          <a:p>
            <a:pPr marL="1257300" lvl="2" indent="-342900">
              <a:spcBef>
                <a:spcPts val="600"/>
              </a:spcBef>
              <a:buFont typeface="Wingdings" pitchFamily="2" charset="2"/>
              <a:buChar char="ü"/>
            </a:pPr>
            <a:r>
              <a:rPr lang="en-US" dirty="0">
                <a:latin typeface="Arial Narrow" charset="0"/>
                <a:ea typeface="ＭＳ Ｐゴシック" charset="0"/>
              </a:rPr>
              <a:t>functional vs. imperative</a:t>
            </a:r>
          </a:p>
        </p:txBody>
      </p:sp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685800" y="4267200"/>
            <a:ext cx="82296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LISP was developed by John McCarthy at MIT in 1958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Wingdings" charset="0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instantly popular as the language for AI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Wingdings" charset="0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functional approach produced a separation from the underlying architecture that made it less efficient (and usually interpreted)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over the years, many variants have been developed</a:t>
            </a:r>
          </a:p>
          <a:p>
            <a:pPr lvl="2">
              <a:lnSpc>
                <a:spcPct val="90000"/>
              </a:lnSpc>
              <a:spcBef>
                <a:spcPts val="600"/>
              </a:spcBef>
            </a:pP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e.g., Scheme (1975), Common Lisp (1984), Racket (1994), Clojure (2005)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C820F-BE0F-0CBB-3AEF-947EA9EE3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DBB7FC23-13BA-52D7-6396-D7067431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650645-6389-DA4C-809D-6F8C8475D31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488DAC06-ADFE-185F-3748-AFF6CBC1D3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 design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10CEA7C-8E57-EEB1-A09E-D43AB0C11F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667000"/>
          </a:xfrm>
        </p:spPr>
        <p:txBody>
          <a:bodyPr/>
          <a:lstStyle/>
          <a:p>
            <a:pPr marL="457200" indent="-457200"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 is very simple and orthogonal</a:t>
            </a:r>
          </a:p>
          <a:p>
            <a:pPr marL="838200" lvl="1" indent="-381000"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only 2 kinds of data objects</a:t>
            </a:r>
          </a:p>
          <a:p>
            <a:pPr marL="838200" lvl="1" indent="-381000">
              <a:tabLst>
                <a:tab pos="3319463" algn="l"/>
              </a:tabLst>
            </a:pPr>
            <a:endParaRPr lang="en-US" sz="900" dirty="0">
              <a:latin typeface="Arial Narrow" charset="0"/>
              <a:ea typeface="ＭＳ Ｐゴシック" charset="0"/>
            </a:endParaRP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atoms (symbols, strings, numbers,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booleans</a:t>
            </a:r>
            <a:r>
              <a:rPr lang="en-US" dirty="0">
                <a:latin typeface="Arial Narrow" charset="0"/>
                <a:ea typeface="ＭＳ Ｐゴシック" charset="0"/>
              </a:rPr>
              <a:t>, …)</a:t>
            </a: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1371600" lvl="3" indent="0">
              <a:buNone/>
              <a:tabLst>
                <a:tab pos="3319463" algn="l"/>
              </a:tabLst>
            </a:pP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red   above   "foo"    12    1.5   #t   #f</a:t>
            </a: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lists (of atoms and sublists)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unlike arrays, lists do not have to store items of same type/size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	                       do not have to be stored contiguously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	                       do not have to provide random access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endParaRPr lang="en-US" i="1" dirty="0">
              <a:latin typeface="Arial Narrow" charset="0"/>
              <a:ea typeface="ＭＳ Ｐゴシック" charset="0"/>
            </a:endParaRPr>
          </a:p>
          <a:p>
            <a:pPr marL="1752600" lvl="3" indent="-381000">
              <a:spcBef>
                <a:spcPct val="5000"/>
              </a:spcBef>
              <a:buNone/>
              <a:tabLst>
                <a:tab pos="3319463" algn="l"/>
              </a:tabLst>
            </a:pP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()</a:t>
            </a:r>
          </a:p>
          <a:p>
            <a:pPr marL="1752600" lvl="3" indent="-381000">
              <a:spcBef>
                <a:spcPct val="5000"/>
              </a:spcBef>
              <a:buNone/>
              <a:tabLst>
                <a:tab pos="3319463" algn="l"/>
              </a:tabLst>
            </a:pP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(1 2 3)</a:t>
            </a:r>
          </a:p>
          <a:p>
            <a:pPr marL="1752600" lvl="3" indent="-381000">
              <a:spcBef>
                <a:spcPct val="5000"/>
              </a:spcBef>
              <a:buNone/>
              <a:tabLst>
                <a:tab pos="3319463" algn="l"/>
              </a:tabLst>
            </a:pP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("foo" 100 #t)</a:t>
            </a:r>
          </a:p>
          <a:p>
            <a:pPr marL="1752600" lvl="3" indent="-381000">
              <a:spcBef>
                <a:spcPct val="5000"/>
              </a:spcBef>
              <a:buNone/>
              <a:tabLst>
                <a:tab pos="3319463" algn="l"/>
              </a:tabLst>
            </a:pP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(block1 (color red) (above block2))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endParaRPr lang="en-US" i="1" dirty="0"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292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650645-6389-DA4C-809D-6F8C8475D31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 design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685800" y="1330569"/>
            <a:ext cx="870267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38200" lvl="1" indent="-38100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all computation is performed by applying functions to arguments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latin typeface="Arial Narrow" charset="0"/>
              </a:rPr>
              <a:t>function calls appear as lists:</a:t>
            </a:r>
            <a:r>
              <a:rPr lang="en-US" dirty="0"/>
              <a:t>  </a:t>
            </a:r>
            <a:r>
              <a:rPr lang="en-US" dirty="0">
                <a:latin typeface="Courier New" charset="0"/>
              </a:rPr>
              <a:t>(FUNC ARG1 ARG2 … </a:t>
            </a:r>
            <a:r>
              <a:rPr lang="en-US" dirty="0" err="1">
                <a:latin typeface="Courier New" charset="0"/>
              </a:rPr>
              <a:t>ARGn</a:t>
            </a:r>
            <a:r>
              <a:rPr lang="en-US" dirty="0">
                <a:latin typeface="Courier New" charset="0"/>
              </a:rPr>
              <a:t>)</a:t>
            </a:r>
          </a:p>
          <a:p>
            <a:pPr lvl="1">
              <a:lnSpc>
                <a:spcPct val="90000"/>
              </a:lnSpc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no variables, no assignments, no iteration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41D442-D550-7930-77E3-79143DC98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971800"/>
            <a:ext cx="87026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lvl="1"/>
            <a:endParaRPr lang="en-US" sz="1600" dirty="0">
              <a:solidFill>
                <a:schemeClr val="tx1"/>
              </a:solidFill>
            </a:endParaRPr>
          </a:p>
          <a:p>
            <a:pPr marL="1665288" lvl="1" indent="-279400">
              <a:buFont typeface="Wingdings" charset="0"/>
              <a:buChar char="Ø"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(+ 3 2)</a:t>
            </a:r>
          </a:p>
          <a:p>
            <a:pPr marL="1665288" lvl="1" indent="-279400">
              <a:buFont typeface="Wingdings" charset="0"/>
              <a:buNone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5</a:t>
            </a:r>
          </a:p>
          <a:p>
            <a:pPr marL="1665288" lvl="1" indent="-279400"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(+ 3 (* 2 5))</a:t>
            </a:r>
          </a:p>
          <a:p>
            <a:pPr marL="1665288" lvl="1" indent="-279400">
              <a:buFont typeface="Wingdings" charset="0"/>
              <a:buNone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13</a:t>
            </a:r>
          </a:p>
          <a:p>
            <a:pPr marL="1665288" lvl="1" indent="-279400"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(list 'a 'b 'c)</a:t>
            </a:r>
          </a:p>
          <a:p>
            <a:pPr marL="1665288" lvl="1" indent="-279400">
              <a:buFont typeface="Wingdings" charset="0"/>
              <a:buNone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(a b c)</a:t>
            </a:r>
          </a:p>
          <a:p>
            <a:pPr marL="1665288" lvl="1" indent="-279400"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(car '(foo bar biz baz))</a:t>
            </a:r>
          </a:p>
          <a:p>
            <a:pPr marL="1665288" lvl="1" indent="-279400">
              <a:buFont typeface="Wingdings" charset="0"/>
              <a:buNone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foo</a:t>
            </a:r>
          </a:p>
          <a:p>
            <a:pPr marL="1665288" lvl="1" indent="-279400"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(cdr '(foo bar biz baz))</a:t>
            </a:r>
          </a:p>
          <a:p>
            <a:pPr marL="1665288" lvl="1" indent="-279400">
              <a:buFont typeface="Wingdings" charset="0"/>
              <a:buNone/>
            </a:pP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(bar biz baz)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4FCFF-D3D5-2A63-DCEF-3E4493AC3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77754C93-834C-B6ED-057E-876B7DA00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650645-6389-DA4C-809D-6F8C8475D31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E90B30FB-955D-9C81-B8EB-3B6DFAD11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 design</a:t>
            </a:r>
          </a:p>
        </p:txBody>
      </p:sp>
      <p:sp>
        <p:nvSpPr>
          <p:cNvPr id="163844" name="Rectangle 4">
            <a:extLst>
              <a:ext uri="{FF2B5EF4-FFF2-40B4-BE49-F238E27FC236}">
                <a16:creationId xmlns:a16="http://schemas.microsoft.com/office/drawing/2014/main" id="{567FC5DA-AD65-346C-EC91-ACA77ED07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30569"/>
            <a:ext cx="8702675" cy="118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38200" lvl="1" indent="-38100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latin typeface="Arial Narrow" charset="0"/>
              </a:rPr>
              <a:t>functions and function calls are also represented as lists</a:t>
            </a: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endParaRPr lang="en-US" i="1" dirty="0">
              <a:latin typeface="Arial Narrow" charset="0"/>
            </a:endParaRP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r>
              <a:rPr lang="en-US" i="1" dirty="0">
                <a:latin typeface="Arial Narrow" charset="0"/>
              </a:rPr>
              <a:t>no distinction between program and data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4789FF7-61E1-CC61-72B1-546F9437A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778368"/>
            <a:ext cx="8702675" cy="407963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>
              <a:buFont typeface="Wingdings" charset="0"/>
              <a:buNone/>
            </a:pPr>
            <a:r>
              <a:rPr lang="en-US" kern="0" dirty="0">
                <a:latin typeface="Courier New" charset="0"/>
                <a:ea typeface="ＭＳ Ｐゴシック" charset="0"/>
              </a:rPr>
              <a:t>(define FUNC </a:t>
            </a:r>
          </a:p>
          <a:p>
            <a:pPr lvl="1">
              <a:buFont typeface="Wingdings" charset="0"/>
              <a:buNone/>
            </a:pPr>
            <a:r>
              <a:rPr lang="en-US" kern="0" dirty="0">
                <a:latin typeface="Courier New" charset="0"/>
                <a:ea typeface="ＭＳ Ｐゴシック" charset="0"/>
              </a:rPr>
              <a:t>    (lambda (ARG1 ARG2 . . . </a:t>
            </a:r>
            <a:r>
              <a:rPr lang="en-US" kern="0" dirty="0" err="1">
                <a:latin typeface="Courier New" charset="0"/>
                <a:ea typeface="ＭＳ Ｐゴシック" charset="0"/>
              </a:rPr>
              <a:t>ARGn</a:t>
            </a:r>
            <a:r>
              <a:rPr lang="en-US" kern="0" dirty="0"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buFont typeface="Wingdings" charset="0"/>
              <a:buNone/>
            </a:pPr>
            <a:r>
              <a:rPr lang="en-US" kern="0" dirty="0">
                <a:latin typeface="Courier New" charset="0"/>
                <a:ea typeface="ＭＳ Ｐゴシック" charset="0"/>
              </a:rPr>
              <a:t>        RETURN_EXPRESSION))</a:t>
            </a:r>
          </a:p>
          <a:p>
            <a:pPr lvl="1">
              <a:buFont typeface="Wingdings" charset="0"/>
              <a:buNone/>
            </a:pPr>
            <a:endParaRPr lang="en-US" kern="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kern="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4054475" algn="l"/>
              </a:tabLst>
            </a:pP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(define square 		(define last</a:t>
            </a:r>
          </a:p>
          <a:p>
            <a:pPr lvl="1">
              <a:buFont typeface="Wingdings" charset="0"/>
              <a:buNone/>
              <a:tabLst>
                <a:tab pos="4054475" algn="l"/>
              </a:tabLst>
            </a:pP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   (lambda (x)		  (lambda (</a:t>
            </a:r>
            <a:r>
              <a:rPr lang="en-US" sz="1800" kern="0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buFont typeface="Wingdings" charset="0"/>
              <a:buNone/>
              <a:tabLst>
                <a:tab pos="4054475" algn="l"/>
              </a:tabLst>
            </a:pP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     (* x x))		    (car (reverse </a:t>
            </a:r>
            <a:r>
              <a:rPr lang="en-US" sz="1800" kern="0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arblist</a:t>
            </a: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)))</a:t>
            </a:r>
          </a:p>
          <a:p>
            <a:pPr lvl="1">
              <a:buFont typeface="Wingdings" charset="0"/>
              <a:buNone/>
              <a:tabLst>
                <a:tab pos="4054475" algn="l"/>
              </a:tabLst>
            </a:pPr>
            <a:endParaRPr lang="en-US" sz="1800" kern="0" dirty="0">
              <a:solidFill>
                <a:srgbClr val="FF0000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4054475" algn="l"/>
              </a:tabLst>
            </a:pPr>
            <a:endParaRPr lang="en-US" sz="1800" kern="0" dirty="0">
              <a:solidFill>
                <a:srgbClr val="FF0000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Char char="Ø"/>
              <a:tabLst>
                <a:tab pos="4054475" algn="l"/>
              </a:tabLst>
            </a:pP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(square 3)		</a:t>
            </a: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 (last '(a b c))</a:t>
            </a:r>
          </a:p>
          <a:p>
            <a:pPr lvl="1">
              <a:buFont typeface="Wingdings" charset="0"/>
              <a:buNone/>
              <a:tabLst>
                <a:tab pos="4054475" algn="l"/>
              </a:tabLst>
            </a:pP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9			c</a:t>
            </a:r>
          </a:p>
          <a:p>
            <a:pPr lvl="1">
              <a:buFont typeface="Wingdings" charset="0"/>
              <a:buChar char="Ø"/>
              <a:tabLst>
                <a:tab pos="4054475" algn="l"/>
              </a:tabLst>
            </a:pP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(square 1.5)		</a:t>
            </a: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 (last '(foo))</a:t>
            </a:r>
          </a:p>
          <a:p>
            <a:pPr lvl="1">
              <a:buFont typeface="Wingdings" charset="0"/>
              <a:buNone/>
              <a:tabLst>
                <a:tab pos="4054475" algn="l"/>
              </a:tabLst>
            </a:pPr>
            <a:r>
              <a:rPr lang="en-US" sz="1800" kern="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2.25		foo</a:t>
            </a:r>
          </a:p>
          <a:p>
            <a:pPr lvl="1">
              <a:buFont typeface="Wingdings" charset="0"/>
              <a:buNone/>
            </a:pPr>
            <a:endParaRPr lang="en-US" sz="1800" kern="0" dirty="0"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31147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2153</TotalTime>
  <Words>1082</Words>
  <Application>Microsoft Macintosh PowerPoint</Application>
  <PresentationFormat>Custom</PresentationFormat>
  <Paragraphs>197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Courier New</vt:lpstr>
      <vt:lpstr>Times New Roman</vt:lpstr>
      <vt:lpstr>Wingdings</vt:lpstr>
      <vt:lpstr>Blank Presentation</vt:lpstr>
      <vt:lpstr>CSC 533: Programming Languages  Spring 2024</vt:lpstr>
      <vt:lpstr>Functional programming</vt:lpstr>
      <vt:lpstr>Basic principles</vt:lpstr>
      <vt:lpstr>Functional programming in imperative languages</vt:lpstr>
      <vt:lpstr>Functional programming in Java</vt:lpstr>
      <vt:lpstr>LISP</vt:lpstr>
      <vt:lpstr>LISP design</vt:lpstr>
      <vt:lpstr>LISP design</vt:lpstr>
      <vt:lpstr>LISP design</vt:lpstr>
      <vt:lpstr>Clojure</vt:lpstr>
      <vt:lpstr>Clojure details</vt:lpstr>
      <vt:lpstr>Online Clojure tutorial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79</cp:revision>
  <cp:lastPrinted>2017-12-28T07:33:59Z</cp:lastPrinted>
  <dcterms:created xsi:type="dcterms:W3CDTF">2014-01-09T19:42:42Z</dcterms:created>
  <dcterms:modified xsi:type="dcterms:W3CDTF">2024-03-09T22:16:57Z</dcterms:modified>
</cp:coreProperties>
</file>