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3" r:id="rId3"/>
    <p:sldId id="274" r:id="rId4"/>
    <p:sldId id="278" r:id="rId5"/>
    <p:sldId id="280" r:id="rId6"/>
    <p:sldId id="281" r:id="rId7"/>
    <p:sldId id="282" r:id="rId8"/>
    <p:sldId id="283" r:id="rId9"/>
    <p:sldId id="284" r:id="rId10"/>
    <p:sldId id="286" r:id="rId11"/>
    <p:sldId id="293" r:id="rId12"/>
    <p:sldId id="294" r:id="rId13"/>
    <p:sldId id="295" r:id="rId1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024E7C5-4976-EB4B-ABF6-1491FC6BC66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Complex data types &amp; control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string, </a:t>
            </a:r>
            <a:r>
              <a:rPr lang="en-US" dirty="0" err="1">
                <a:latin typeface="Arial Narrow" charset="0"/>
                <a:ea typeface="ＭＳ Ｐゴシック" charset="0"/>
              </a:rPr>
              <a:t>enum</a:t>
            </a:r>
            <a:r>
              <a:rPr lang="en-US" dirty="0">
                <a:latin typeface="Arial Narrow" charset="0"/>
                <a:ea typeface="ＭＳ Ｐゴシック" charset="0"/>
              </a:rPr>
              <a:t>, subrange, array, record, 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expressions and assignments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conditional control &amp; branching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E8A7E6-DF40-7541-9FC0-D48C237650C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an assignment is evaluated,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expression on rhs is evaluated first, then assigned to variable on lhs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within an expression, the order of evaluation can make a difference</a:t>
            </a:r>
          </a:p>
          <a:p>
            <a:pPr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 = 2;				foo(x++, x);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y = x + x++;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if not covered by precedence/associativity rules, order is undefined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(i.e., implementation dependent) – similarly, in Pascal, Ada, …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Assignments and expressions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685800" y="47244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one exception:</a:t>
            </a:r>
            <a:r>
              <a:rPr lang="en-US" sz="2000">
                <a:latin typeface="Arial Narrow" charset="0"/>
              </a:rPr>
              <a:t> boolean expressions with and/or are evaluated left-to-right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size &amp;&amp; nums[i] != 0; i++) {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Java, expressions are always evaluated left-to-right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CD6CF47-71C2-E34E-85EA-9C9839FE3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Conditionals &amp; loops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early control structures were tied closely to machine architecture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e.g., FORTRAN arithmetic if: based on IBM 704 instruction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Arial Narrow" charset="0"/>
            </a:endParaRP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IF (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expression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) 10, 20, 30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10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&lt;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20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=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GO TO 40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30   </a:t>
            </a:r>
            <a:r>
              <a:rPr lang="en-US" sz="1200" i="1">
                <a:solidFill>
                  <a:srgbClr val="FF0033"/>
                </a:solidFill>
                <a:latin typeface="Courier New" charset="0"/>
              </a:rPr>
              <a:t>code to execute if expression &gt; 0</a:t>
            </a:r>
          </a:p>
          <a:p>
            <a:pPr marL="1828800" lvl="3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40   . . .</a:t>
            </a: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later languages focused more on abstraction and machine independence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8702675" cy="25908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some languages provide counter-controlled loops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in Pascal: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i := 1 to 100 do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begin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    . . . 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end;</a:t>
            </a:r>
          </a:p>
          <a:p>
            <a:pPr lvl="1">
              <a:spcBef>
                <a:spcPct val="3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counter-controlled loops tend to be more efficient than logic-controlled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C/C++ and Java don't have counter-controlled loops (for is syntactic sugar for while)</a:t>
            </a:r>
          </a:p>
        </p:txBody>
      </p:sp>
      <p:sp>
        <p:nvSpPr>
          <p:cNvPr id="25605" name="TextBox 1"/>
          <p:cNvSpPr txBox="1">
            <a:spLocks noChangeArrowheads="1"/>
          </p:cNvSpPr>
          <p:nvPr/>
        </p:nvSpPr>
        <p:spPr bwMode="auto">
          <a:xfrm>
            <a:off x="-204788" y="1503363"/>
            <a:ext cx="185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993CDF-1CFD-DD40-9F44-C3B7454662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unconditional branching (i.e., GOTO statement) is very dangerous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leads to </a:t>
            </a:r>
            <a:r>
              <a:rPr lang="en-US" i="1">
                <a:latin typeface="Arial Narrow" charset="0"/>
                <a:ea typeface="ＭＳ Ｐゴシック" charset="0"/>
              </a:rPr>
              <a:t>spaghetti code</a:t>
            </a:r>
            <a:r>
              <a:rPr lang="en-US">
                <a:latin typeface="Arial Narrow" charset="0"/>
                <a:ea typeface="ＭＳ Ｐゴシック" charset="0"/>
              </a:rPr>
              <a:t>,  raises tricky questions w.r.t. scope and lifetime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out of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a function/block?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what happens when you jump into the middle of a control structure?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85800" y="3048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languages that allow GOTO</a:t>
            </a:r>
            <a:r>
              <a:rPr lang="ja-JP" altLang="en-US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accent2"/>
                </a:solidFill>
                <a:latin typeface="Arial Narrow" charset="0"/>
              </a:rPr>
              <a:t>s restrict their use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in C/C++,	can</a:t>
            </a:r>
            <a:r>
              <a:rPr lang="ja-JP" altLang="en-US" sz="2000">
                <a:latin typeface="Arial Narrow" charset="0"/>
              </a:rPr>
              <a:t>’</a:t>
            </a:r>
            <a:r>
              <a:rPr lang="en-US" altLang="ja-JP" sz="2000">
                <a:latin typeface="Arial Narrow" charset="0"/>
              </a:rPr>
              <a:t>t jump into another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  <a:tabLst>
                <a:tab pos="1481138" algn="l"/>
              </a:tabLst>
            </a:pPr>
            <a:r>
              <a:rPr lang="en-US" sz="2000">
                <a:latin typeface="Arial Narrow" charset="0"/>
              </a:rPr>
              <a:t>			can jump into a block, but not past declarations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foo()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label2; 	// illegal: skips declaration of str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label1: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string str;  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label2: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goto label1;	// legal: str</a:t>
            </a:r>
            <a:r>
              <a:rPr lang="ja-JP" altLang="en-US" sz="14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400">
                <a:solidFill>
                  <a:srgbClr val="FF0033"/>
                </a:solidFill>
                <a:latin typeface="Courier New" charset="0"/>
              </a:rPr>
              <a:t>s lifetime ends before branch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tabLst>
                <a:tab pos="1481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  <a:endParaRPr lang="en-US" sz="90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8C604-141C-9443-A80E-89322247AD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Branching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provide GOTO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s at all?   (Java doesn</a:t>
            </a:r>
            <a:r>
              <a:rPr lang="ja-JP" altLang="en-US">
                <a:latin typeface="Arial Narrow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  <a:cs typeface="ＭＳ Ｐゴシック" charset="0"/>
              </a:rPr>
              <a:t>t)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backward compatibility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some argue for its use in specific cases (e.g., jump out of deeply nested loops)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5800" y="2743200"/>
            <a:ext cx="87026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C/C++ and Java provide statements for more controlled loop branching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break: </a:t>
            </a:r>
            <a:r>
              <a:rPr lang="en-US" sz="2000">
                <a:latin typeface="Arial Narrow" charset="0"/>
              </a:rPr>
              <a:t>causes termination of a loop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(true)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num = input.nextInt();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(num &lt; 0) break;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sum += num;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continue:</a:t>
            </a:r>
            <a:r>
              <a:rPr lang="en-US" sz="2000">
                <a:latin typeface="Arial Narrow" charset="0"/>
              </a:rPr>
              <a:t> causes control to pass to the loop test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endParaRPr lang="en-US" sz="1400">
              <a:solidFill>
                <a:srgbClr val="FF0033"/>
              </a:solidFill>
              <a:latin typeface="Arial Narrow" charset="0"/>
            </a:endParaRP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while (inputKey != 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Q</a:t>
            </a:r>
            <a:r>
              <a:rPr lang="ja-JP" altLang="en-US" sz="1200">
                <a:solidFill>
                  <a:srgbClr val="FF0033"/>
                </a:solidFill>
                <a:latin typeface="Courier New" charset="0"/>
              </a:rPr>
              <a:t>’</a:t>
            </a:r>
            <a:r>
              <a:rPr lang="en-US" altLang="ja-JP" sz="120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if (keyPressed()) {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inputKey = GetInput();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    continue;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</a:pPr>
            <a:r>
              <a:rPr lang="en-US" sz="12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3D70C5-6D88-C447-B7F3-F08EF7D4E4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Complex data types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early languages had limited data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FORTRAN	elementary types + arrays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COBOL	introduced structured data type for record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PL/I	included many data types, with the intent of supporting 				a wide range of applications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approach: 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ALGOL 68 provided a few basic types &amp; a few flexible combination methods that allow the programmer to structure data</a:t>
            </a:r>
          </a:p>
          <a:p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common types/structures: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string	enumeration	subrange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array	record		union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set 		list		. .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96E01A-6496-3944-BA04-99459891A0B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Strings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primitive type (e.g., Scheme, SNOBOL)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a special kind of character array (e.g., Pascal, Ada, C)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 &amp; Java,  OOP can make the string type appear primitive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C++ string type is part of the Standard Template Library	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#include &lt;string&gt;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String type is part of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java.lang</a:t>
            </a:r>
            <a:r>
              <a:rPr lang="en-US" dirty="0">
                <a:latin typeface="Arial Narrow" charset="0"/>
                <a:ea typeface="ＭＳ Ｐゴシック" charset="0"/>
              </a:rPr>
              <a:t> package (automatically loaded)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both are classes built on top of '\0'-terminated, C-style strings</a:t>
            </a:r>
          </a:p>
          <a:p>
            <a:pPr lvl="1"/>
            <a:endParaRPr lang="en-US" sz="1600" dirty="0">
              <a:latin typeface="Arial Narro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 = "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Dave";      str		 'D'  'a' 'v'  'e'  '\0'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248400" y="4114800"/>
            <a:ext cx="30480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6781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391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248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853440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5410200" y="42672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858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strings are immutable – can'</a:t>
            </a:r>
            <a:r>
              <a:rPr lang="en-US" altLang="ja-JP" sz="2000" dirty="0">
                <a:latin typeface="Arial Narrow" charset="0"/>
              </a:rPr>
              <a:t>t change individual characters, but can reassign an entire new value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(0, 1) + "el" +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str.substring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(2, 5);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	reason: structure sharing is used to save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956775-B030-4047-9E86-558F36E55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Enumerations &amp; subranges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86800" cy="358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enumeration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user-defined ordinal type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 possible values (symbolic constants) are enumerated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in C++ &amp; Java:   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enum Day {Mon, Tue, Wed, Thu, Fri, Sat, Sun};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C++: enum values are mapped to ints by the preprocessor (</a:t>
            </a:r>
            <a:r>
              <a:rPr lang="en-US" i="1">
                <a:latin typeface="Arial Narrow" charset="0"/>
                <a:ea typeface="ＭＳ Ｐゴシック" charset="0"/>
              </a:rPr>
              <a:t>kludgy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Wed;		// same as  today = 2;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cout &lt;&lt; today &lt;&lt; endl;		// prints 2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today = 12; 			// illegal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Java: enum values are treated as new, unique values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Day today = Day.Wed;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System.out.println(today);	// prints Wed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9600" y="48006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some languages allow new types that are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subranges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of other types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subranges inherit operations from the parent type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lead to clearer code (since more specific), safer code (since range checked)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in Ada: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subtype Digits is INTEGER range 0..9;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	no subranges in C, C++ or 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086A4A-E5AA-BE44-BA50-790E85B255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9067800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homogeneous aggregate of data elements that supports random access via indexing</a:t>
            </a: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design issues: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type (C/C++ &amp; Java only allow int, others allow any ordinal type)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index range (C/C++ &amp; Java fix low bound to 0, others allow any range)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bindings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static (index range fixed at compile time, memory static)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FORTRAN, C/C++ (for globals)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fixed stack-dynamic (range fixed at compile time,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Pascal, C/C++ (for locals)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stack-dynamic (range fixed when bound, memory stack-dynamic)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Ada</a:t>
            </a:r>
          </a:p>
          <a:p>
            <a:pPr lvl="2">
              <a:lnSpc>
                <a:spcPct val="7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heap-dynamic (range can change, memory heap-dynamic)</a:t>
            </a:r>
          </a:p>
          <a:p>
            <a:pPr lvl="3">
              <a:lnSpc>
                <a:spcPct val="90000"/>
              </a:lnSpc>
            </a:pPr>
            <a:r>
              <a:rPr lang="en-US" sz="1800">
                <a:latin typeface="Arial Narrow" charset="0"/>
                <a:ea typeface="ＭＳ Ｐゴシック" charset="0"/>
              </a:rPr>
              <a:t>C/C++ &amp; Java (using new), JavaScript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dimensionality (C/C++ &amp; Java only allow 1-D, but can have array of arrays)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067673-DEE5-6B4A-BEFD-F3D33FECB9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429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think of an array as a pointer to the first element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when referred to, array name is converted to its starting address</a:t>
            </a:r>
          </a:p>
          <a:p>
            <a:pPr marL="838200" lvl="1" indent="-381000"/>
            <a:endParaRPr lang="en-US" sz="1600" dirty="0">
              <a:latin typeface="Courier New" charset="0"/>
              <a:ea typeface="ＭＳ Ｐゴシック" charset="0"/>
            </a:endParaRPr>
          </a:p>
          <a:p>
            <a:pPr marL="12954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counts[NUM_LETTERS];		// counts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&amp;counts[0]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array indexing is implemented via pointer arithmetic:</a:t>
            </a:r>
            <a:r>
              <a:rPr lang="en-US" sz="1800" dirty="0">
                <a:latin typeface="Arial Narrow" charset="0"/>
                <a:ea typeface="ＭＳ Ｐゴシック" charset="0"/>
              </a:rPr>
              <a:t> 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array[k]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Courier New" charset="0"/>
              </a:rPr>
              <a:t>≡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*(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array+k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marL="1752600" lvl="3" indent="-3810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*(array-1)   *array   *(array+1)  *(array+2)</a:t>
            </a: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1752600" lvl="3" indent="-381000">
              <a:buFontTx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the pointer type determines the distance added to the pointer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0B3C49E-B975-3208-61A9-CAD8242AAAEC}"/>
              </a:ext>
            </a:extLst>
          </p:cNvPr>
          <p:cNvGrpSpPr/>
          <p:nvPr/>
        </p:nvGrpSpPr>
        <p:grpSpPr>
          <a:xfrm>
            <a:off x="2133600" y="3352800"/>
            <a:ext cx="4800600" cy="533400"/>
            <a:chOff x="2133600" y="3581400"/>
            <a:chExt cx="4800600" cy="533400"/>
          </a:xfrm>
        </p:grpSpPr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>
              <a:off x="2133600" y="35814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Line 5"/>
            <p:cNvSpPr>
              <a:spLocks noChangeShapeType="1"/>
            </p:cNvSpPr>
            <p:nvPr/>
          </p:nvSpPr>
          <p:spPr bwMode="auto">
            <a:xfrm>
              <a:off x="2133600" y="4114800"/>
              <a:ext cx="480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>
              <a:off x="2438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35052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45720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56388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6629400" y="3581400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685800" y="49530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since an array is a pointer, can dynamically allocate memory from heap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int * nums = new int[numNums];	   // allocates array of ints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</a:endParaRP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resize by allocating new space, copying values, and reassigning the pointer</a:t>
            </a:r>
          </a:p>
          <a:p>
            <a:pPr marL="838200" lvl="1" indent="-3810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the C++ </a:t>
            </a:r>
            <a:r>
              <a:rPr lang="en-US" sz="2000">
                <a:solidFill>
                  <a:schemeClr val="accent2"/>
                </a:solidFill>
                <a:latin typeface="Courier New" charset="0"/>
              </a:rPr>
              <a:t>vector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class encapsulates a dynamic array, with useful methods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7A3B77-8996-FD46-BD01-4C4D15F56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arrays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arrays are reference types (dynamic objects)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must:  	</a:t>
            </a:r>
            <a:r>
              <a:rPr lang="en-US" sz="1800">
                <a:latin typeface="Arial Narrow" charset="0"/>
                <a:ea typeface="ＭＳ Ｐゴシック" charset="0"/>
              </a:rPr>
              <a:t>1) declare an array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	2) allocate space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 = new int[20];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3">
              <a:buFontTx/>
              <a:buNone/>
            </a:pPr>
            <a:r>
              <a:rPr lang="en-US" sz="1800">
                <a:ea typeface="ＭＳ Ｐゴシック" charset="0"/>
              </a:rPr>
              <a:t>		</a:t>
            </a:r>
            <a:r>
              <a:rPr lang="en-US" sz="1800">
                <a:latin typeface="Arial Narrow" charset="0"/>
                <a:ea typeface="ＭＳ Ｐゴシック" charset="0"/>
              </a:rPr>
              <a:t>can combine:</a:t>
            </a:r>
            <a:r>
              <a:rPr lang="en-US" sz="1800">
                <a:ea typeface="ＭＳ Ｐゴシック" charset="0"/>
              </a:rPr>
              <a:t>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nums[] = new int[20];</a:t>
            </a: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as in C/C++, array indices start at 0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unlike C/C++, bounds checking performed, can access length field</a:t>
            </a:r>
          </a:p>
          <a:p>
            <a:pPr lvl="2"/>
            <a:endParaRPr lang="en-US" sz="1600">
              <a:solidFill>
                <a:schemeClr val="accent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nums.length; i++) {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System.out.println(nums[i]);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2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like C++, Java also provides a more flexible </a:t>
            </a:r>
            <a:r>
              <a:rPr lang="en-US" sz="1800">
                <a:latin typeface="Courier New" charset="0"/>
                <a:ea typeface="ＭＳ Ｐゴシック" charset="0"/>
              </a:rPr>
              <a:t>ArrayList</a:t>
            </a:r>
            <a:r>
              <a:rPr lang="en-US">
                <a:latin typeface="Arial Narrow" charset="0"/>
                <a:ea typeface="ＭＳ Ｐゴシック" charset="0"/>
              </a:rPr>
              <a:t> class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but can only store objects (no primitives)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B00226-0F3E-B644-A2F9-71BBCF7057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Records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record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(possibly) heterogeneous aggregate of data elements, each identified by a field name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heterogeneous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flexible		access by field name  restrictive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a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can group data values into a new type of object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struct Person {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string lastName, firstName;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char middleInit;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    int age;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};</a:t>
            </a:r>
          </a:p>
          <a:p>
            <a:pPr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C++: has both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only difference: default protection (</a:t>
            </a:r>
            <a:r>
              <a:rPr lang="en-US" sz="1800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in struct, </a:t>
            </a:r>
            <a:r>
              <a:rPr lang="en-US" sz="1800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in class)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structs can have methods, but generally used for C-style structures</a:t>
            </a:r>
            <a:endParaRPr lang="en-US" sz="16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Java: simplifies so that only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class</a:t>
            </a: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2584A6-0DE5-3447-B7F9-3CEF10A40A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Unions (variant records)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union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allowed to store different values at different times</a:t>
            </a:r>
          </a:p>
          <a:p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struct Person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string name;				   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name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union {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spouse;			 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spouse/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    string relative;			</a:t>
            </a:r>
            <a:r>
              <a:rPr lang="en-US" sz="1600" i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relative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}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};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C/C++ do no type checking wrt unions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Person p;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p.relative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Mom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cout &lt;&lt; p.spouse &lt;&lt; endl;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Ada, a tag value forces type checking (can only access one way)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 unions in Java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391400" y="2133600"/>
            <a:ext cx="1066800" cy="1219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7391400" y="2667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1827</TotalTime>
  <Words>1740</Words>
  <Application>Microsoft Macintosh PowerPoint</Application>
  <PresentationFormat>Custom</PresentationFormat>
  <Paragraphs>237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CSC 533: Programming Languages  Spring 2024</vt:lpstr>
      <vt:lpstr>Complex data types</vt:lpstr>
      <vt:lpstr>Strings</vt:lpstr>
      <vt:lpstr>Enumerations &amp; subranges</vt:lpstr>
      <vt:lpstr>Arrays</vt:lpstr>
      <vt:lpstr>C/C++ arrays</vt:lpstr>
      <vt:lpstr>Java arrays</vt:lpstr>
      <vt:lpstr>Records</vt:lpstr>
      <vt:lpstr>Unions (variant records)</vt:lpstr>
      <vt:lpstr>Assignments and expressions</vt:lpstr>
      <vt:lpstr>Conditionals &amp; loops</vt:lpstr>
      <vt:lpstr>Branching</vt:lpstr>
      <vt:lpstr>Branching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2023-12-26T19:59:05Z</dcterms:modified>
</cp:coreProperties>
</file>