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302" r:id="rId3"/>
    <p:sldId id="321" r:id="rId4"/>
    <p:sldId id="322" r:id="rId5"/>
    <p:sldId id="323" r:id="rId6"/>
    <p:sldId id="324" r:id="rId7"/>
    <p:sldId id="326" r:id="rId8"/>
    <p:sldId id="327" r:id="rId9"/>
    <p:sldId id="328" r:id="rId10"/>
    <p:sldId id="330" r:id="rId11"/>
    <p:sldId id="329" r:id="rId12"/>
    <p:sldId id="325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13" r:id="rId21"/>
    <p:sldId id="315" r:id="rId22"/>
    <p:sldId id="314" r:id="rId23"/>
    <p:sldId id="295" r:id="rId24"/>
    <p:sldId id="338" r:id="rId25"/>
    <p:sldId id="339" r:id="rId26"/>
    <p:sldId id="340" r:id="rId2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79"/>
    <p:restoredTop sz="94286"/>
  </p:normalViewPr>
  <p:slideViewPr>
    <p:cSldViewPr>
      <p:cViewPr varScale="1">
        <p:scale>
          <a:sx n="109" d="100"/>
          <a:sy n="109" d="100"/>
        </p:scale>
        <p:origin x="164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550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057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E3FB89-624D-D74B-9D3A-A6636A55FF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2024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971800"/>
            <a:ext cx="7162800" cy="35814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Advanced Clojure programming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first class functions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composing functions, anonymous functions, filtering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lazy sequences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infinite lists, filtering/mapping, delay/force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closures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OOP in Clojure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B888E-6A04-B879-CC9A-7A9873CEE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Third attempt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DCF89-C366-DBC2-8E66-BB9976FEF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if we cared about efficiency, this version of merge-lists is O(n log n)</a:t>
            </a:r>
          </a:p>
          <a:p>
            <a:pPr marL="914400" lvl="2" indent="0"/>
            <a:r>
              <a:rPr lang="en-US" dirty="0"/>
              <a:t>concatenating the two lists is O(n), but sorting is O(n log n)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744538" lvl="1" indent="-279400">
              <a:buFont typeface="Wingdings" pitchFamily="2" charset="2"/>
              <a:buChar char="§"/>
            </a:pPr>
            <a:r>
              <a:rPr lang="en-US" dirty="0"/>
              <a:t>since the original lists are assumed to be sorted, we can do better: O(n)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merge-lists</a:t>
            </a: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([lst1 lst2] (merge-lists compare lst1 lst2))</a:t>
            </a: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lst1 lst2]</a:t>
            </a: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(empty? lst1) lst2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(empty? lst2) lst1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600" i="1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:else 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(let [result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(first lst1) (first lst2))]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(if (or (= result true) </a:t>
            </a:r>
          </a:p>
          <a:p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(and (number? result) (neg? result)))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(cons (first lst1) </a:t>
            </a:r>
          </a:p>
          <a:p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(merge-lists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(rest lst1) lst2))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(cons (first lst2) </a:t>
            </a:r>
          </a:p>
          <a:p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(merge-lists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lst1 (rest lst2))))))))</a:t>
            </a:r>
            <a:br>
              <a:rPr lang="en-US" sz="1200" dirty="0">
                <a:solidFill>
                  <a:srgbClr val="080808"/>
                </a:solidFill>
                <a:effectLst/>
                <a:highlight>
                  <a:srgbClr val="FFFFFF"/>
                </a:highlight>
              </a:rPr>
            </a:br>
            <a:endParaRPr lang="en-US" sz="1200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  <a:p>
            <a:pPr marL="1316038" indent="-338138"/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16038" indent="-338138"/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31775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154EC-1704-8919-9693-61AE15F37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66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B888E-6A04-B879-CC9A-7A9873CEE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Dice revisited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DCF89-C366-DBC2-8E66-BB9976FEF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can now redefine dice functions to use a default of 6-sided dice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803275" indent="-338138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die-roll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([]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(rand-int 6)))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([num-sides]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(rand-int num-sides))))</a:t>
            </a:r>
          </a:p>
          <a:p>
            <a:pPr marL="803275" indent="-338138"/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3275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die-roll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([] (die-roll 6))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([num-sides]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(rand-int num-sides))))</a:t>
            </a:r>
          </a:p>
          <a:p>
            <a:pPr marL="803275" indent="-338138"/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3275" indent="-338138"/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3275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dice-roll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([] (dice-roll 6))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([num-sides] (+ (die-roll num-sides) (die-roll num-sides))))</a:t>
            </a:r>
            <a:br>
              <a:rPr lang="en-US" sz="1200" dirty="0">
                <a:solidFill>
                  <a:srgbClr val="080808"/>
                </a:solidFill>
                <a:effectLst/>
                <a:highlight>
                  <a:srgbClr val="FFFFFF"/>
                </a:highlight>
              </a:rPr>
            </a:br>
            <a:endParaRPr lang="en-US" sz="1200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  <a:p>
            <a:pPr marL="1316038" indent="-338138"/>
            <a:br>
              <a:rPr lang="en-US" dirty="0">
                <a:highlight>
                  <a:srgbClr val="FFFFFF"/>
                </a:highlight>
              </a:rPr>
            </a:br>
            <a:endParaRPr lang="en-US" dirty="0">
              <a:highlight>
                <a:srgbClr val="FFFFFF"/>
              </a:highlight>
            </a:endParaRPr>
          </a:p>
          <a:p>
            <a:pPr marL="231775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154EC-1704-8919-9693-61AE15F37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3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82FC-5FF8-B723-7D01-0ED48C99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Filtering with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1DE0-F79B-F9A6-56D0-E81D0C1EE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recall: 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filter</a:t>
            </a:r>
            <a:r>
              <a:rPr lang="en-US" dirty="0"/>
              <a:t> function filters a list using a predicate (true/false) function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(filter even? '(1 2 4 5 8 12 15))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(2 4 8 12)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(filter odd? '(1 2 4 5 8 12 15))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5 15)</a:t>
            </a:r>
          </a:p>
          <a:p>
            <a:pPr lvl="1">
              <a:buFont typeface="Symbol" pitchFamily="2" charset="2"/>
              <a:buChar char="Þ"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multiples [n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(filter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(zero? (rem x n)))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(multiples 3 '(1 6 8 12 33 34 99))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(6 12 33 99)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(multiples 23 (range 1 101))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(23 46 69 92)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3C50E-643B-627B-CAE2-5214D173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9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82FC-5FF8-B723-7D01-0ED48C99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with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1DE0-F79B-F9A6-56D0-E81D0C1EE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recall: 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dirty="0"/>
              <a:t> function calls a function on each item in a list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(map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'(1 2 4 5))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(2 3 5 6)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(map 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'(1 2 4 5))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(0 1 3 4)</a:t>
            </a:r>
          </a:p>
          <a:p>
            <a:pPr lvl="1">
              <a:buFont typeface="Symbol" pitchFamily="2" charset="2"/>
              <a:buChar char="Þ"/>
            </a:pPr>
            <a:endParaRPr lang="en-US" sz="1600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(map count '("foo" "banana" "zyzzyva"))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(3 6 7)</a:t>
            </a:r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(map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(* x x)) '(1 2 4 5))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4 16 25)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(map hailstone-tail (range 1 11)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2 8 3 6 9 17 4 20 7)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3C50E-643B-627B-CAE2-5214D173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5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82FC-5FF8-B723-7D01-0ED48C99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Infinite ranges?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1DE0-F79B-F9A6-56D0-E81D0C1EE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702675" cy="5934075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dirty="0"/>
              <a:t> function can take 1, 2 or 3 inputs</a:t>
            </a:r>
          </a:p>
          <a:p>
            <a:pPr marL="628650" lvl="1" indent="-27940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(range HIGH)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 returns a range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(0 1 2 3 … HIGH-1)</a:t>
            </a:r>
          </a:p>
          <a:p>
            <a:pPr marL="628650" lvl="1" indent="-27940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(range LOW HIGH) </a:t>
            </a:r>
            <a:r>
              <a:rPr lang="en-US" dirty="0">
                <a:sym typeface="Wingdings" pitchFamily="2" charset="2"/>
              </a:rPr>
              <a:t> returns a range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(LOW LOW+1 LOW+2 … HIGH-1)</a:t>
            </a:r>
          </a:p>
          <a:p>
            <a:pPr marL="628650" lvl="1" indent="-27940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(range LOW HIGH STEP) </a:t>
            </a:r>
            <a:r>
              <a:rPr lang="en-US" dirty="0">
                <a:sym typeface="Wingdings" pitchFamily="2" charset="2"/>
              </a:rPr>
              <a:t> returns a range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(LOW LOW+STEP … )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r>
              <a:rPr lang="en-US" dirty="0"/>
              <a:t>you can even call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dirty="0"/>
              <a:t> without an input</a:t>
            </a:r>
          </a:p>
          <a:p>
            <a:pPr lvl="1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(range) </a:t>
            </a:r>
            <a:r>
              <a:rPr lang="en-US" dirty="0">
                <a:sym typeface="Wingdings" pitchFamily="2" charset="2"/>
              </a:rPr>
              <a:t> returns an infinite range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(0 1 2 3 4 …)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(range))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2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(0 1)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(0 1 2 3 4 5 6 7 8 9)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sym typeface="Wingdings" pitchFamily="2" charset="2"/>
              </a:rPr>
              <a:t>infinite ranges are called </a:t>
            </a:r>
            <a:r>
              <a:rPr lang="en-US" i="1" dirty="0">
                <a:sym typeface="Wingdings" pitchFamily="2" charset="2"/>
              </a:rPr>
              <a:t>lazy sequences</a:t>
            </a:r>
          </a:p>
          <a:p>
            <a:pPr lvl="1"/>
            <a:r>
              <a:rPr lang="en-US" sz="1800" dirty="0">
                <a:sym typeface="Wingdings" pitchFamily="2" charset="2"/>
              </a:rPr>
              <a:t>need to use the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take</a:t>
            </a:r>
            <a:r>
              <a:rPr lang="en-US" sz="1800" dirty="0">
                <a:sym typeface="Wingdings" pitchFamily="2" charset="2"/>
              </a:rPr>
              <a:t> function to take a finite subsequence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3C50E-643B-627B-CAE2-5214D173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82FC-5FF8-B723-7D01-0ED48C99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Filtering lazy 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1DE0-F79B-F9A6-56D0-E81D0C1EE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702675" cy="5934075"/>
          </a:xfrm>
        </p:spPr>
        <p:txBody>
          <a:bodyPr/>
          <a:lstStyle/>
          <a:p>
            <a:r>
              <a:rPr lang="en-US" dirty="0"/>
              <a:t>can filter lazy sequences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(rest (range)))</a:t>
            </a: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2 3 4 5 6 7 8 9 10)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evens (filter even?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evens)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(2 4 6 8 10 12 14 16 18 20)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50888" indent="-285750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sym typeface="Wingdings" pitchFamily="2" charset="2"/>
              </a:rPr>
              <a:t>lazy sequences can be passed to functions (just like finite sequences)</a:t>
            </a:r>
            <a:endParaRPr lang="en-US" i="1" dirty="0">
              <a:sym typeface="Wingdings" pitchFamily="2" charset="2"/>
            </a:endParaRPr>
          </a:p>
          <a:p>
            <a:pPr marL="465138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multiples [n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(filter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(zero? (rem x n)))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threes (multiples 3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threes)</a:t>
            </a: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(3 6 9 12 15 18 21 24 27 30)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3C50E-643B-627B-CAE2-5214D173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6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82FC-5FF8-B723-7D01-0ED48C99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lazy 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1DE0-F79B-F9A6-56D0-E81D0C1EE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686800" cy="5934075"/>
          </a:xfrm>
        </p:spPr>
        <p:txBody>
          <a:bodyPr/>
          <a:lstStyle/>
          <a:p>
            <a:r>
              <a:rPr lang="en-US" dirty="0"/>
              <a:t>similarly, can map lazy sequences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squares (map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(* x x)) pos-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squares)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4 9 16 25 36 49 64 81 100)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pows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(map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(int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java.lang.Math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/pow 2 x))) pos-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10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pows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(2 4 8 16 32 64 128 256 512 1024)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hail (map hailstone-tail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hail)</a:t>
            </a: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2 8 3 6 9 17 4 20 7)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(apply max (take 1000 hail))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179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(.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indexOf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hail 179)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870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3C50E-643B-627B-CAE2-5214D173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0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82FC-5FF8-B723-7D01-0ED48C99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bizz</a:t>
            </a:r>
            <a:r>
              <a:rPr lang="en-US" dirty="0"/>
              <a:t>-buzz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1DE0-F79B-F9A6-56D0-E81D0C1EE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686800" cy="5934075"/>
          </a:xfrm>
        </p:spPr>
        <p:txBody>
          <a:bodyPr/>
          <a:lstStyle/>
          <a:p>
            <a:r>
              <a:rPr lang="en-US" dirty="0"/>
              <a:t>consider the children's game</a:t>
            </a:r>
          </a:p>
          <a:p>
            <a:pPr lvl="1"/>
            <a:r>
              <a:rPr lang="en-US" dirty="0"/>
              <a:t>kids sit in a circle, take turns counting</a:t>
            </a:r>
          </a:p>
          <a:p>
            <a:pPr marL="1257300" lvl="2" indent="-342900">
              <a:buFont typeface="System Font Regular"/>
              <a:buChar char="-"/>
            </a:pPr>
            <a:r>
              <a:rPr lang="en-US" dirty="0"/>
              <a:t>if a number is divisible by 3, say "</a:t>
            </a:r>
            <a:r>
              <a:rPr lang="en-US" dirty="0" err="1"/>
              <a:t>bizz</a:t>
            </a:r>
            <a:r>
              <a:rPr lang="en-US" dirty="0"/>
              <a:t>"</a:t>
            </a:r>
          </a:p>
          <a:p>
            <a:pPr marL="1257300" lvl="2" indent="-342900">
              <a:buFont typeface="System Font Regular"/>
              <a:buChar char="-"/>
            </a:pPr>
            <a:r>
              <a:rPr lang="en-US" dirty="0"/>
              <a:t>if a number is divisible by 5, say "buzz"</a:t>
            </a:r>
          </a:p>
          <a:p>
            <a:pPr marL="1257300" lvl="2" indent="-342900">
              <a:buFont typeface="System Font Regular"/>
              <a:buChar char="-"/>
            </a:pPr>
            <a:r>
              <a:rPr lang="en-US" dirty="0"/>
              <a:t>if a number is divisible by 3 and 5, say "</a:t>
            </a:r>
            <a:r>
              <a:rPr lang="en-US" dirty="0" err="1"/>
              <a:t>bizz</a:t>
            </a:r>
            <a:r>
              <a:rPr lang="en-US" dirty="0"/>
              <a:t>-buzz"</a:t>
            </a:r>
          </a:p>
          <a:p>
            <a:pPr marL="1257300" lvl="2" indent="-342900">
              <a:buFont typeface="System Font Regular"/>
              <a:buChar char="-"/>
            </a:pPr>
            <a:endParaRPr lang="en-US" dirty="0"/>
          </a:p>
          <a:p>
            <a:pPr marL="514350" lvl="1" indent="0">
              <a:buNone/>
            </a:pPr>
            <a:r>
              <a:rPr lang="en-US" dirty="0"/>
              <a:t>1  2  </a:t>
            </a:r>
            <a:r>
              <a:rPr lang="en-US" dirty="0" err="1"/>
              <a:t>bizz</a:t>
            </a:r>
            <a:r>
              <a:rPr lang="en-US" dirty="0"/>
              <a:t>  4  buzz  </a:t>
            </a:r>
            <a:r>
              <a:rPr lang="en-US" dirty="0" err="1"/>
              <a:t>bizz</a:t>
            </a:r>
            <a:r>
              <a:rPr lang="en-US" dirty="0"/>
              <a:t>  7  8  </a:t>
            </a:r>
            <a:r>
              <a:rPr lang="en-US" dirty="0" err="1"/>
              <a:t>bizz</a:t>
            </a:r>
            <a:r>
              <a:rPr lang="en-US" dirty="0"/>
              <a:t>  buzz  11  </a:t>
            </a:r>
            <a:r>
              <a:rPr lang="en-US" dirty="0" err="1"/>
              <a:t>bizz</a:t>
            </a:r>
            <a:r>
              <a:rPr lang="en-US" dirty="0"/>
              <a:t>  13  14  </a:t>
            </a:r>
            <a:r>
              <a:rPr lang="en-US" dirty="0" err="1"/>
              <a:t>bizz</a:t>
            </a:r>
            <a:r>
              <a:rPr lang="en-US" dirty="0"/>
              <a:t>-buzz  16 …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-buzz 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(map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(and (zero? (rem x 3)) (zero? (rem x 5)))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: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-buzz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(zero? (rem x 3)) :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(zero? (rem x 5)) :buzz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:else x))  pos-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65138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-buzz)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 2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4 :buzz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7 8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:buzz 11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13 14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-buzz 16 17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19 :buzz)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3C50E-643B-627B-CAE2-5214D173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4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AA76D-F1A1-3F29-A73A-897F9DCD9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lazy sequences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B67CC-F8A5-2719-D0AC-52006BA64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/>
              <a:t>obviously, the computer is not generating and storing an infinite sequence</a:t>
            </a:r>
          </a:p>
          <a:p>
            <a:pPr lvl="1"/>
            <a:r>
              <a:rPr lang="en-US" dirty="0"/>
              <a:t>it generates a pair consisting of the first item and a PROMISE for the rest</a:t>
            </a:r>
          </a:p>
          <a:p>
            <a:pPr lvl="1"/>
            <a:endParaRPr lang="en-US" dirty="0"/>
          </a:p>
          <a:p>
            <a:pPr lvl="1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(delay EXPR) </a:t>
            </a:r>
            <a:r>
              <a:rPr lang="en-US" dirty="0">
                <a:sym typeface="Wingdings" pitchFamily="2" charset="2"/>
              </a:rPr>
              <a:t> yields a PROMISE to evaluate the EXPR at a future time</a:t>
            </a:r>
          </a:p>
          <a:p>
            <a:pPr lvl="1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(force PROMISE) </a:t>
            </a:r>
            <a:r>
              <a:rPr lang="en-US" dirty="0">
                <a:sym typeface="Wingdings" pitchFamily="2" charset="2"/>
              </a:rPr>
              <a:t> makes good on the PROMISE by evaluating it</a:t>
            </a:r>
          </a:p>
          <a:p>
            <a:pPr lvl="1"/>
            <a:endParaRPr lang="en-US" dirty="0">
              <a:sym typeface="Wingdings" pitchFamily="2" charset="2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[start] [start (delay (lazy-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start)))])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1))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[1 #object[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clojure.lang.Delay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0x5758c5b8 … ]</a:t>
            </a:r>
          </a:p>
          <a:p>
            <a:pPr marL="457200" lvl="1" indent="0">
              <a:buNone/>
            </a:pPr>
            <a:endParaRPr lang="en-US" sz="1600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(first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1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(force (second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[2 #object[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clojure.lang.Delay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0x3dfb0516 … ]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2781F7-4DAD-3B2F-64BE-E57D87EE9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6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AA76D-F1A1-3F29-A73A-897F9DCD9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Delay/force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B67CC-F8A5-2719-D0AC-52006BA64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/>
              <a:t>Clojure hides the details of delay/force when providing lazy sequences</a:t>
            </a:r>
          </a:p>
          <a:p>
            <a:pPr lvl="1"/>
            <a:r>
              <a:rPr lang="en-US" dirty="0"/>
              <a:t>the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take</a:t>
            </a:r>
            <a:r>
              <a:rPr lang="en-US" dirty="0"/>
              <a:t> </a:t>
            </a:r>
            <a:r>
              <a:rPr lang="en-US"/>
              <a:t>function forces each </a:t>
            </a:r>
            <a:r>
              <a:rPr lang="en-US" dirty="0"/>
              <a:t>PROMISE to extract the values, build a finite list</a:t>
            </a:r>
          </a:p>
          <a:p>
            <a:pPr marL="457200" lvl="1" indent="0">
              <a:buNone/>
            </a:pPr>
            <a:endParaRPr lang="en-US" dirty="0">
              <a:sym typeface="Wingdings" pitchFamily="2" charset="2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my-take [num-to-take num-stream]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take-help [num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strm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sofar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(if (zero? num)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(reverse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sofar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(recur (dec num) (force (second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strm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 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(cons (first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strm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sofar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(take-help num-to-take num-stream '()))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[start] [start (delay (lazy-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start)))])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1))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(my-take 10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2 3 4 5 6 7 8 9 10)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2781F7-4DAD-3B2F-64BE-E57D87EE9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class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Clojure has a built-in function for sorting a list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(sort '(1 5 2 7 4 3 6))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=&gt; (1 2 3 4 5 6 7)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(sort '(:b :d :a :c))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=&gt; (:a :b :c :d)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(sort '("foo" "bar" "biz" "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baz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"))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=&gt; ("bar" "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baz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" "biz" "foo")</a:t>
            </a:r>
          </a:p>
          <a:p>
            <a:endParaRPr lang="en-US" sz="1800" dirty="0">
              <a:solidFill>
                <a:schemeClr val="tx1"/>
              </a:solidFill>
              <a:latin typeface="Courier New"/>
              <a:cs typeface="Courier New"/>
            </a:endParaRPr>
          </a:p>
          <a:p>
            <a:pPr lvl="1"/>
            <a:r>
              <a:rPr lang="en-US" dirty="0"/>
              <a:t>by default, sort uses the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dirty="0"/>
              <a:t> function to order the list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alternatively, can supply a comparison function to use</a:t>
            </a:r>
          </a:p>
          <a:p>
            <a:pPr lvl="1"/>
            <a:endParaRPr lang="en-US" sz="1600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(sort &gt; '(1 5 2 7 4 3 6))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=&gt; (7 6 5 4 3 2 1)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1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Sieve of Eratosthenes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931275" cy="5638800"/>
          </a:xfrm>
        </p:spPr>
        <p:txBody>
          <a:bodyPr/>
          <a:lstStyle/>
          <a:p>
            <a:r>
              <a:rPr lang="en-US" dirty="0"/>
              <a:t>the idea of filtering leads to an efficient algorithm for generating primes</a:t>
            </a:r>
          </a:p>
          <a:p>
            <a:pPr lvl="1"/>
            <a:r>
              <a:rPr lang="en-US" dirty="0"/>
              <a:t>start with (2 3 4 5 6 7 8 9 10 11 </a:t>
            </a:r>
            <a:r>
              <a:rPr lang="is-IS" dirty="0"/>
              <a:t>…)</a:t>
            </a:r>
          </a:p>
          <a:p>
            <a:pPr lvl="1"/>
            <a:r>
              <a:rPr lang="is-IS" dirty="0"/>
              <a:t>first prime number is 2  +  filter out all multiples of 2: (3 5 7 9 11 13 15 17 19 ...)</a:t>
            </a:r>
          </a:p>
          <a:p>
            <a:pPr lvl="1"/>
            <a:r>
              <a:rPr lang="is-IS" dirty="0"/>
              <a:t>next prime number is 3  +  filter out all multiples of 3: (5 7 11 13 17 19 23 25 29 ...)</a:t>
            </a:r>
          </a:p>
          <a:p>
            <a:pPr lvl="1"/>
            <a:r>
              <a:rPr lang="is-IS" dirty="0"/>
              <a:t>next prime number is 5  +  filter out all multiples of 5: (7 11 13 17 19 23 29 31 37 ...)</a:t>
            </a:r>
          </a:p>
          <a:p>
            <a:pPr lvl="1"/>
            <a:r>
              <a:rPr lang="is-IS" dirty="0"/>
              <a:t>...</a:t>
            </a:r>
          </a:p>
          <a:p>
            <a:endParaRPr lang="en-US" sz="1800" dirty="0"/>
          </a:p>
          <a:p>
            <a:pPr indent="635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sieve [s]</a:t>
            </a: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[(first s) (delay (sieve (filter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(&gt; (rem x (first s)) 0)) </a:t>
            </a:r>
          </a:p>
          <a:p>
            <a:pPr indent="635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(rest s))))])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primes (sieve (rest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pPr indent="635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(my-take 20 primes)</a:t>
            </a:r>
          </a:p>
          <a:p>
            <a:pPr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(2 3 5 7 11 13 17 19 23 29 31 37 41 43 47 53 59 61 67 71)</a:t>
            </a:r>
          </a:p>
          <a:p>
            <a:pPr indent="0"/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(last (my-take 1000 primes))</a:t>
            </a:r>
          </a:p>
          <a:p>
            <a:pPr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7919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9436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closure</a:t>
            </a:r>
            <a:r>
              <a:rPr lang="en-US" dirty="0"/>
              <a:t> is a persistent scope</a:t>
            </a:r>
          </a:p>
          <a:p>
            <a:pPr lvl="1"/>
            <a:r>
              <a:rPr lang="en-US" dirty="0"/>
              <a:t>the built-in </a:t>
            </a:r>
            <a:r>
              <a:rPr lang="en-US" sz="1800" dirty="0">
                <a:latin typeface="Courier New"/>
                <a:cs typeface="Courier New"/>
              </a:rPr>
              <a:t>comp</a:t>
            </a:r>
            <a:r>
              <a:rPr lang="en-US" dirty="0"/>
              <a:t> returns a function, the composition of two (or more) other functions</a:t>
            </a:r>
          </a:p>
          <a:p>
            <a:pPr lvl="1"/>
            <a:r>
              <a:rPr lang="en-US" dirty="0"/>
              <a:t>can implement using a </a:t>
            </a:r>
            <a:r>
              <a:rPr lang="en-US" sz="1800" dirty="0">
                <a:latin typeface="Courier New"/>
                <a:cs typeface="Courier New"/>
              </a:rPr>
              <a:t>helper</a:t>
            </a:r>
            <a:r>
              <a:rPr lang="en-US" dirty="0"/>
              <a:t> function, defined within the scope of </a:t>
            </a:r>
            <a:r>
              <a:rPr lang="en-US" sz="1800" dirty="0">
                <a:latin typeface="Courier New"/>
                <a:cs typeface="Courier New"/>
              </a:rPr>
              <a:t>f1 </a:t>
            </a:r>
            <a:r>
              <a:rPr lang="en-US" dirty="0"/>
              <a:t>&amp; </a:t>
            </a:r>
            <a:r>
              <a:rPr lang="en-US" sz="2000" dirty="0">
                <a:latin typeface="Courier New"/>
                <a:cs typeface="Courier New"/>
              </a:rPr>
              <a:t>f2</a:t>
            </a:r>
            <a:endParaRPr lang="en-US" dirty="0"/>
          </a:p>
          <a:p>
            <a:pPr lvl="1"/>
            <a:r>
              <a:rPr lang="en-US" dirty="0"/>
              <a:t>when the </a:t>
            </a:r>
            <a:r>
              <a:rPr lang="en-US" sz="1800" dirty="0">
                <a:latin typeface="Courier New"/>
                <a:cs typeface="Courier New"/>
              </a:rPr>
              <a:t>my-comp </a:t>
            </a:r>
            <a:r>
              <a:rPr lang="en-US" dirty="0"/>
              <a:t>function returns function, the scope that contains </a:t>
            </a:r>
            <a:r>
              <a:rPr lang="en-US" sz="1600" dirty="0">
                <a:latin typeface="Courier New"/>
                <a:cs typeface="Courier New"/>
              </a:rPr>
              <a:t>f1 </a:t>
            </a:r>
            <a:r>
              <a:rPr lang="en-US" sz="1800" dirty="0"/>
              <a:t>&amp; </a:t>
            </a:r>
            <a:r>
              <a:rPr lang="en-US" sz="1800" dirty="0">
                <a:latin typeface="Courier New"/>
                <a:cs typeface="Courier New"/>
              </a:rPr>
              <a:t>f2 </a:t>
            </a:r>
            <a:r>
              <a:rPr lang="en-US" dirty="0"/>
              <a:t>is encapsulated and returned with it</a:t>
            </a: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defn</a:t>
            </a:r>
            <a:r>
              <a:rPr lang="en-US" sz="1600" dirty="0">
                <a:latin typeface="Courier New"/>
                <a:cs typeface="Courier New"/>
              </a:rPr>
              <a:t> my-comp [f1 f2]</a:t>
            </a: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</a:t>
            </a:r>
            <a:r>
              <a:rPr lang="en-US" sz="1600" dirty="0" err="1">
                <a:latin typeface="Courier New"/>
                <a:cs typeface="Courier New"/>
              </a:rPr>
              <a:t>defn</a:t>
            </a:r>
            <a:r>
              <a:rPr lang="en-US" sz="1600" dirty="0">
                <a:latin typeface="Courier New"/>
                <a:cs typeface="Courier New"/>
              </a:rPr>
              <a:t> helper [x] </a:t>
            </a: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  (f1 (f2 x)))</a:t>
            </a:r>
          </a:p>
          <a:p>
            <a:pPr marL="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helper)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 my-second (my-comp first rest))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(my-second '(:a :b :c :d))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=&gt; :b</a:t>
            </a:r>
          </a:p>
          <a:p>
            <a:pPr marL="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 my-last (my-comp first reverse))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(my-last '(:a :b :c :d))</a:t>
            </a:r>
          </a:p>
          <a:p>
            <a:pPr marL="0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=&gt; :d</a:t>
            </a:r>
          </a:p>
          <a:p>
            <a:pPr marL="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6096000" y="4572000"/>
            <a:ext cx="3124200" cy="830997"/>
            <a:chOff x="5314715" y="4039939"/>
            <a:chExt cx="2895600" cy="830997"/>
          </a:xfrm>
        </p:grpSpPr>
        <p:sp>
          <p:nvSpPr>
            <p:cNvPr id="6" name="TextBox 5"/>
            <p:cNvSpPr txBox="1"/>
            <p:nvPr/>
          </p:nvSpPr>
          <p:spPr>
            <a:xfrm>
              <a:off x="5314715" y="4039939"/>
              <a:ext cx="2895600" cy="8309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f1 = first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f2 = rest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90915" y="4496695"/>
              <a:ext cx="2743200" cy="276999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ourier New"/>
                  <a:cs typeface="Courier New"/>
                </a:rPr>
                <a:t>(</a:t>
              </a:r>
              <a:r>
                <a:rPr lang="en-US" sz="1200" dirty="0" err="1">
                  <a:latin typeface="Courier New"/>
                  <a:cs typeface="Courier New"/>
                </a:rPr>
                <a:t>fn</a:t>
              </a:r>
              <a:r>
                <a:rPr lang="en-US" sz="1200" dirty="0">
                  <a:latin typeface="Courier New"/>
                  <a:cs typeface="Courier New"/>
                </a:rPr>
                <a:t> [x] (f1 (f2 x)))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82D0ED3-778D-8E57-658D-C659A86288A2}"/>
              </a:ext>
            </a:extLst>
          </p:cNvPr>
          <p:cNvGrpSpPr/>
          <p:nvPr/>
        </p:nvGrpSpPr>
        <p:grpSpPr>
          <a:xfrm>
            <a:off x="6096000" y="5701746"/>
            <a:ext cx="3124200" cy="830997"/>
            <a:chOff x="5314715" y="4039939"/>
            <a:chExt cx="2895600" cy="83099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3E212CF-037A-203E-C7D4-C19F9AD28D34}"/>
                </a:ext>
              </a:extLst>
            </p:cNvPr>
            <p:cNvSpPr txBox="1"/>
            <p:nvPr/>
          </p:nvSpPr>
          <p:spPr>
            <a:xfrm>
              <a:off x="5314715" y="4039939"/>
              <a:ext cx="2895600" cy="8309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f1 = first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f2 = reverse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6E5C90D-3DB8-0F63-33E0-30B6FF15EB45}"/>
                </a:ext>
              </a:extLst>
            </p:cNvPr>
            <p:cNvSpPr txBox="1"/>
            <p:nvPr/>
          </p:nvSpPr>
          <p:spPr>
            <a:xfrm>
              <a:off x="5390915" y="4465365"/>
              <a:ext cx="2743200" cy="276999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ourier New"/>
                  <a:cs typeface="Courier New"/>
                </a:rPr>
                <a:t>(</a:t>
              </a:r>
              <a:r>
                <a:rPr lang="en-US" sz="1200" dirty="0" err="1">
                  <a:latin typeface="Courier New"/>
                  <a:cs typeface="Courier New"/>
                </a:rPr>
                <a:t>fn</a:t>
              </a:r>
              <a:r>
                <a:rPr lang="en-US" sz="1200" dirty="0">
                  <a:latin typeface="Courier New"/>
                  <a:cs typeface="Courier New"/>
                </a:rPr>
                <a:t> [x] (f1 (f2 x)))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420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Mystery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743200"/>
          </a:xfrm>
        </p:spPr>
        <p:txBody>
          <a:bodyPr/>
          <a:lstStyle/>
          <a:p>
            <a:r>
              <a:rPr lang="en-US" dirty="0"/>
              <a:t>what does the following function do?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lockbox 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message password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sz="1600" dirty="0">
              <a:solidFill>
                <a:srgbClr val="080808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6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lookup 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pass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pass password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message</a:t>
            </a:r>
            <a:b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i="1" dirty="0">
                <a:solidFill>
                  <a:srgbClr val="871094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:LOCKED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600" dirty="0">
                <a:solidFill>
                  <a:srgbClr val="080808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lookup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343400"/>
            <a:ext cx="82296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(def secret (lockbox "Hi there"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foobar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"))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  <a:latin typeface="Courier New"/>
              <a:cs typeface="Courier New"/>
            </a:endParaRPr>
          </a:p>
          <a:p>
            <a:pPr marL="0" indent="0"/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(secret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barfoo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=&gt; :LOCKED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  <a:latin typeface="Courier New"/>
              <a:cs typeface="Courier New"/>
            </a:endParaRPr>
          </a:p>
          <a:p>
            <a:pPr marL="0" indent="0"/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(secret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foobar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=&gt; "Hi there"</a:t>
            </a: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037137" y="4950586"/>
            <a:ext cx="2971800" cy="1569660"/>
            <a:chOff x="5334000" y="4038600"/>
            <a:chExt cx="2895600" cy="1569660"/>
          </a:xfrm>
        </p:grpSpPr>
        <p:sp>
          <p:nvSpPr>
            <p:cNvPr id="7" name="TextBox 6"/>
            <p:cNvSpPr txBox="1"/>
            <p:nvPr/>
          </p:nvSpPr>
          <p:spPr>
            <a:xfrm>
              <a:off x="5334000" y="4038600"/>
              <a:ext cx="2895600" cy="156966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message = "Hi there"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password = "</a:t>
              </a:r>
              <a:r>
                <a:rPr lang="en-US" sz="1200" dirty="0" err="1">
                  <a:latin typeface="Courier New"/>
                  <a:cs typeface="Courier New"/>
                </a:rPr>
                <a:t>foobar</a:t>
              </a:r>
              <a:r>
                <a:rPr lang="en-US" sz="1200" dirty="0">
                  <a:latin typeface="Courier New"/>
                  <a:cs typeface="Courier New"/>
                </a:rPr>
                <a:t>"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410200" y="4638764"/>
              <a:ext cx="2743200" cy="8309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(</a:t>
              </a:r>
              <a:r>
                <a:rPr lang="en-US" sz="1200" dirty="0" err="1">
                  <a:latin typeface="Courier New"/>
                  <a:cs typeface="Courier New"/>
                </a:rPr>
                <a:t>fn</a:t>
              </a:r>
              <a:r>
                <a:rPr lang="en-US" sz="1200" dirty="0">
                  <a:latin typeface="Courier New"/>
                  <a:cs typeface="Courier New"/>
                </a:rPr>
                <a:t> [pass]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(if (= pass password)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    message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    :LOCKED))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978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7725A2-5092-3A45-92D4-30DA329BD9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OOP in Clojure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closures are the key to encapsulating "fields" inside of "objects"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"field" was really an input that is saved in the </a:t>
            </a:r>
            <a:r>
              <a:rPr lang="en-US" dirty="0" err="1">
                <a:latin typeface="Arial Narrow" charset="0"/>
                <a:ea typeface="ＭＳ Ｐゴシック" charset="0"/>
              </a:rPr>
              <a:t>clojure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"object" was really a function that performs an action and access the </a:t>
            </a:r>
            <a:r>
              <a:rPr lang="en-US" dirty="0" err="1">
                <a:latin typeface="Arial Narrow" charset="0"/>
                <a:ea typeface="ＭＳ Ｐゴシック" charset="0"/>
              </a:rPr>
              <a:t>clojure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</a:rPr>
              <a:t>to implement mutable fields, we have to go outside of functional features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Clojure provides Java-like features for defining classes and objects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</a:rPr>
              <a:t>a </a:t>
            </a:r>
            <a:r>
              <a:rPr lang="en-US" i="1" dirty="0">
                <a:latin typeface="Arial Narrow" charset="0"/>
                <a:ea typeface="ＭＳ Ｐゴシック" charset="0"/>
              </a:rPr>
              <a:t>protocol</a:t>
            </a:r>
            <a:r>
              <a:rPr lang="en-US" dirty="0">
                <a:latin typeface="Arial Narrow" charset="0"/>
                <a:ea typeface="ＭＳ Ｐゴシック" charset="0"/>
              </a:rPr>
              <a:t> defines the methods a class must provide (like Java interface)</a:t>
            </a:r>
          </a:p>
          <a:p>
            <a:endParaRPr lang="en-US" dirty="0">
              <a:latin typeface="Arial Narrow" charset="0"/>
              <a:ea typeface="ＭＳ Ｐゴシック" charset="0"/>
            </a:endParaRP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defprotocol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DieInterface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(roll [this])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(get-sides [this])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(get-rolls [this]))</a:t>
            </a:r>
          </a:p>
          <a:p>
            <a:endParaRPr lang="en-US" dirty="0"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52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7725A2-5092-3A45-92D4-30DA329BD9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OOP Die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type definition defines the fields and methods of a class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fields are specified as inputs (i.e., an implicit constructor)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identify fields as being </a:t>
            </a:r>
            <a:r>
              <a:rPr lang="en-US" i="1" dirty="0">
                <a:latin typeface="Arial Narrow" charset="0"/>
                <a:ea typeface="ＭＳ Ｐゴシック" charset="0"/>
              </a:rPr>
              <a:t>mutable</a:t>
            </a:r>
            <a:r>
              <a:rPr lang="en-US" dirty="0">
                <a:latin typeface="Arial Narrow" charset="0"/>
                <a:ea typeface="ＭＳ Ｐゴシック" charset="0"/>
              </a:rPr>
              <a:t>, then assign value using </a:t>
            </a:r>
            <a:r>
              <a:rPr lang="en-US" sz="18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set!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after naming the protocol, functions are defined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deftype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Die [sides ^</a:t>
            </a:r>
            <a:r>
              <a:rPr lang="en-US" sz="1600" i="1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:unsynchronized-mutable 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rolls]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DieInterface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(roll [this] 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(do (set! rolls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rolls))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(rand-int sides))))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(get-sides [this] sides)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(get-rolls [this] rolls))</a:t>
            </a:r>
          </a:p>
          <a:p>
            <a:pPr marL="744538" indent="-338138"/>
            <a:endParaRPr lang="en-US" dirty="0">
              <a:latin typeface="Arial Narrow" charset="0"/>
              <a:ea typeface="ＭＳ Ｐゴシック" charset="0"/>
            </a:endParaRP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d6 (Die. 6 0))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 d6)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4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(get-sides d6)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6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(get-rolls d6)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1</a:t>
            </a:r>
          </a:p>
        </p:txBody>
      </p:sp>
    </p:spTree>
    <p:extLst>
      <p:ext uri="{BB962C8B-B14F-4D97-AF65-F5344CB8AC3E}">
        <p14:creationId xmlns:p14="http://schemas.microsoft.com/office/powerpoint/2010/main" val="39300725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7725A2-5092-3A45-92D4-30DA329BD9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OOP Die (cont.)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199"/>
            <a:ext cx="8702675" cy="5934075"/>
          </a:xfrm>
        </p:spPr>
        <p:txBody>
          <a:bodyPr/>
          <a:lstStyle/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since all fields must be listed as inputs, can't have hidden fields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get around this by defining a maker function</a:t>
            </a:r>
          </a:p>
          <a:p>
            <a:pPr marL="457200" lvl="1" indent="0">
              <a:spcBef>
                <a:spcPts val="984"/>
              </a:spcBef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make-die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([] (Die. 6 0))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([num-sides] (Die. num-sides 0)))</a:t>
            </a:r>
          </a:p>
          <a:p>
            <a:pPr marL="919163" indent="-338138">
              <a:spcBef>
                <a:spcPts val="984"/>
              </a:spcBef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d6 (make-die))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 d6)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2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 d6)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6</a:t>
            </a:r>
          </a:p>
          <a:p>
            <a:pPr marL="919163" indent="-338138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d8 (make-die 8))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 d8)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7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 d8)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1</a:t>
            </a:r>
          </a:p>
          <a:p>
            <a:endParaRPr lang="en-US" dirty="0"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8684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E592-2823-CC0D-FD25-697074F09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Clojure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81362-6418-00EF-78B5-A36739996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Clojure is a modern, functional programming language</a:t>
            </a:r>
          </a:p>
          <a:p>
            <a:pPr lvl="1"/>
            <a:r>
              <a:rPr lang="en-US" dirty="0"/>
              <a:t>heavily influenced by LISP, but with features based on modern practices</a:t>
            </a:r>
          </a:p>
          <a:p>
            <a:pPr lvl="1"/>
            <a:r>
              <a:rPr lang="en-US" dirty="0"/>
              <a:t>supports dynamic lists, but adds Java-like vectors, sets &amp; maps</a:t>
            </a:r>
          </a:p>
          <a:p>
            <a:pPr lvl="1"/>
            <a:r>
              <a:rPr lang="en-US" dirty="0"/>
              <a:t>can build efficient hierarchical data structures, e.g. BSTs </a:t>
            </a:r>
          </a:p>
          <a:p>
            <a:pPr lvl="1"/>
            <a:r>
              <a:rPr lang="en-US" dirty="0"/>
              <a:t>advanced features allow for infinite data structures, closures, OOP</a:t>
            </a:r>
          </a:p>
          <a:p>
            <a:pPr lvl="1"/>
            <a:endParaRPr lang="en-US" dirty="0"/>
          </a:p>
          <a:p>
            <a:r>
              <a:rPr lang="en-US" dirty="0"/>
              <a:t>functional philosophy is adhered to</a:t>
            </a:r>
          </a:p>
          <a:p>
            <a:pPr lvl="1"/>
            <a:r>
              <a:rPr lang="en-US" dirty="0"/>
              <a:t>pure functions, 1</a:t>
            </a:r>
            <a:r>
              <a:rPr lang="en-US" baseline="30000" dirty="0"/>
              <a:t>st</a:t>
            </a:r>
            <a:r>
              <a:rPr lang="en-US" dirty="0"/>
              <a:t> class functions, immutable data, referential transparency</a:t>
            </a:r>
          </a:p>
          <a:p>
            <a:pPr lvl="1"/>
            <a:r>
              <a:rPr lang="en-US" dirty="0"/>
              <a:t>programs are series of transformations (i.e., function applications) to data</a:t>
            </a:r>
          </a:p>
          <a:p>
            <a:pPr lvl="1"/>
            <a:r>
              <a:rPr lang="en-US" dirty="0"/>
              <a:t>no changeable variables (but can use let), no loops (use recursion instead)</a:t>
            </a:r>
          </a:p>
          <a:p>
            <a:pPr lvl="1"/>
            <a:endParaRPr lang="en-US" dirty="0"/>
          </a:p>
          <a:p>
            <a:r>
              <a:rPr lang="en-US" dirty="0"/>
              <a:t>execution model makes it fast and interoperable</a:t>
            </a:r>
          </a:p>
          <a:p>
            <a:pPr lvl="1"/>
            <a:r>
              <a:rPr lang="en-US" dirty="0"/>
              <a:t>code is compiled into Java Byte Code, interpreted by Java Virtual Machine</a:t>
            </a:r>
          </a:p>
          <a:p>
            <a:pPr lvl="1"/>
            <a:r>
              <a:rPr lang="en-US" dirty="0"/>
              <a:t>utilizes Java memory management, garbage collection, exception handling</a:t>
            </a:r>
          </a:p>
          <a:p>
            <a:pPr lvl="1"/>
            <a:r>
              <a:rPr lang="en-US" dirty="0"/>
              <a:t>can access Java libraries, mix code across </a:t>
            </a:r>
            <a:r>
              <a:rPr lang="en-US"/>
              <a:t>langauges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5BC3E8-AFBA-39DE-F9F5-F6ADAFE2C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9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class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&lt; and &gt; only work for numbers - what if we wanted to reverse-sort an arbitrary list?</a:t>
            </a:r>
          </a:p>
          <a:p>
            <a:pPr lvl="1"/>
            <a:r>
              <a:rPr lang="en-US" dirty="0"/>
              <a:t>special case: we could sort in increasing order, then reverse</a:t>
            </a:r>
          </a:p>
          <a:p>
            <a:pPr lvl="1"/>
            <a:endParaRPr lang="en-US" sz="1600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(reverse (sort '(:b :d :a :c)))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=&gt; (:d :c :b :a)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or, more generally we could define a reverse-compare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defn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reverse-compare [x y]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cond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(&lt; (compare x y) 0) 1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(&gt; (compare x y) 0) -1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:else 0))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defn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reverse-compare [x y]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(- (compare x y)))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(sort reverse-compare '(:b :d :a :c))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=&gt; (:d :c :b :a)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4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Composing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702675" cy="5334000"/>
          </a:xfrm>
        </p:spPr>
        <p:txBody>
          <a:bodyPr/>
          <a:lstStyle/>
          <a:p>
            <a:pPr lvl="1"/>
            <a:r>
              <a:rPr lang="en-US" dirty="0"/>
              <a:t>if you need to apply a series of functions, can use the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comp</a:t>
            </a:r>
            <a:r>
              <a:rPr lang="en-US" dirty="0"/>
              <a:t> function</a:t>
            </a:r>
          </a:p>
          <a:p>
            <a:pPr lvl="1"/>
            <a:endParaRPr lang="en-US" sz="1600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((comp FUNC1 FUNC2) X Y)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  <a:sym typeface="Wingdings" pitchFamily="2" charset="2"/>
              </a:rPr>
              <a:t> (FUNC1 (FUNC2 X Y))</a:t>
            </a: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((comp 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inc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+) 3 4)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=&gt; 8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could redefine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reverse-compare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defn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reverse-compare [x y]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(comp – compare))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(sort reverse-compare '(:b :d :a :c))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=&gt; (:d :c :b :a)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>
                <a:cs typeface="Courier New" panose="02070309020205020404" pitchFamily="49" charset="0"/>
              </a:rPr>
              <a:t>or better yet, just call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r>
              <a:rPr lang="en-US" dirty="0">
                <a:cs typeface="Courier New" panose="02070309020205020404" pitchFamily="49" charset="0"/>
              </a:rPr>
              <a:t> with the composition</a:t>
            </a:r>
          </a:p>
          <a:p>
            <a:pPr marL="457200" lvl="1" indent="0">
              <a:buNone/>
            </a:pPr>
            <a:endParaRPr lang="en-US" sz="2000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(sort (comp – compare) '(:b :d :a :c))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=&gt; (:d :c :b :a)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6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EBC91-5270-5E6F-CC76-7DBAF3F1B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complex comparisons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3757C-5E5B-4139-4783-B03738233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we want to sort based on a more complex relation</a:t>
            </a:r>
          </a:p>
          <a:p>
            <a:pPr lvl="1"/>
            <a:r>
              <a:rPr lang="en-US" dirty="0"/>
              <a:t>e.g., want to sort a list of words based on their lengths</a:t>
            </a:r>
          </a:p>
          <a:p>
            <a:pPr lvl="1"/>
            <a:r>
              <a:rPr lang="en-US" dirty="0"/>
              <a:t>can define new comparison function (less </a:t>
            </a:r>
            <a:r>
              <a:rPr lang="en-US" dirty="0">
                <a:sym typeface="Wingdings" pitchFamily="2" charset="2"/>
              </a:rPr>
              <a:t> neg, equal  0, greater  pos)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compare-lengths [s1 s2]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(compare (count s1) (count s2)))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(sort compare-lengths '("the" "of" "four" "three" "a"))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("a" "of" "the" "four" "three")</a:t>
            </a:r>
            <a:endParaRPr lang="en-US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(sort (comp - compare-lengths) '("the" "of" "four" "three" "a"))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("three" "four" "the" "of" "a")</a:t>
            </a:r>
            <a:endParaRPr lang="en-US" sz="1600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131478-A25C-0BAC-53A3-6AA38829E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1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82FC-5FF8-B723-7D01-0ED48C99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Anonymous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1DE0-F79B-F9A6-56D0-E81D0C1EE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seems tedious/wasteful to create a name for a single-use function</a:t>
            </a:r>
          </a:p>
          <a:p>
            <a:endParaRPr lang="en-US" dirty="0"/>
          </a:p>
          <a:p>
            <a:r>
              <a:rPr lang="en-US" dirty="0"/>
              <a:t>recall: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dirty="0"/>
              <a:t> is really a combination of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/>
              <a:t>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dirty="0"/>
              <a:t> creates a function that maps the input arguments to the output expression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/>
              <a:t> assigns a name to that function</a:t>
            </a:r>
          </a:p>
          <a:p>
            <a:endParaRPr lang="en-US" dirty="0"/>
          </a:p>
          <a:p>
            <a:pPr marL="1549400" indent="-338138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FUNC [ARGS]		(def FUNC</a:t>
            </a: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549400" indent="-338138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EXPR)			   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[ARGS]</a:t>
            </a:r>
          </a:p>
          <a:p>
            <a:pPr marL="1549400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					        EXPR))</a:t>
            </a: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pPr lvl="1"/>
            <a:r>
              <a:rPr lang="en-US" dirty="0"/>
              <a:t>can create an anonymous function using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endParaRPr lang="en-US" dirty="0"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(sort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[s1 s2] (compare (count s1) (count s2)))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'("the" "of" "four" "three" "a"))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("a" "of" "the" "four" "three")</a:t>
            </a:r>
            <a:endParaRPr lang="en-US" sz="1600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3C50E-643B-627B-CAE2-5214D173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60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B888E-6A04-B879-CC9A-7A9873CEE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Optional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DCF89-C366-DBC2-8E66-BB9976FEF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r>
              <a:rPr lang="en-US" dirty="0"/>
              <a:t> has the optional comparison function as input</a:t>
            </a:r>
          </a:p>
          <a:p>
            <a:pPr lvl="1"/>
            <a:r>
              <a:rPr lang="en-US" dirty="0"/>
              <a:t>how do you define a function with optional inputs?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example: suppose we want to merge 2 sorted lists (as in merge sort)</a:t>
            </a:r>
          </a:p>
          <a:p>
            <a:pPr lvl="1"/>
            <a:r>
              <a:rPr lang="en-US" dirty="0"/>
              <a:t>default uses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dirty="0"/>
              <a:t>, but can specify a comparison function</a:t>
            </a:r>
          </a:p>
          <a:p>
            <a:pPr lvl="1"/>
            <a:endParaRPr lang="en-US" dirty="0"/>
          </a:p>
          <a:p>
            <a:pPr marL="687388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(merge-lists '(1 3 5) '(2 4 6))</a:t>
            </a:r>
          </a:p>
          <a:p>
            <a:pPr marL="687388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2 3 4 5 6)</a:t>
            </a:r>
          </a:p>
          <a:p>
            <a:pPr marL="687388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7388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(merge-lists '("four" "of" "the") '("a" "three"))</a:t>
            </a:r>
          </a:p>
          <a:p>
            <a:pPr marL="687388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("a" "four" "of" "the" "three")</a:t>
            </a:r>
            <a:endParaRPr lang="en-US" sz="1600" dirty="0"/>
          </a:p>
          <a:p>
            <a:pPr marL="687388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7388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7388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(merge-lists (comp – compare) '(5 3 1) '(6 4 2))</a:t>
            </a:r>
          </a:p>
          <a:p>
            <a:pPr marL="687388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(6 5 4 3 2 1)</a:t>
            </a:r>
          </a:p>
          <a:p>
            <a:pPr marL="687388" lvl="1" indent="0">
              <a:buNone/>
            </a:pPr>
            <a:endParaRPr lang="en-US" sz="1600" dirty="0"/>
          </a:p>
          <a:p>
            <a:pPr marL="687388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(merge-lists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[s1 s2] (compare (count s1) (count s2)))</a:t>
            </a:r>
          </a:p>
          <a:p>
            <a:pPr marL="687388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'("of" "the" "four") '("a" "three"))</a:t>
            </a:r>
          </a:p>
          <a:p>
            <a:pPr marL="687388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("a" "of" "the" "four" "three")</a:t>
            </a:r>
            <a:endParaRPr lang="en-US" sz="16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154EC-1704-8919-9693-61AE15F37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3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B888E-6A04-B879-CC9A-7A9873CEE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attempt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DCF89-C366-DBC2-8E66-BB9976FEF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we could define two versions of the function</a:t>
            </a:r>
          </a:p>
          <a:p>
            <a:pPr marL="231775" lvl="1" indent="0">
              <a:buNone/>
            </a:pPr>
            <a:endParaRPr lang="en-US" dirty="0"/>
          </a:p>
          <a:p>
            <a:pPr marL="23177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merge-lists [lst1 lst2]</a:t>
            </a: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3177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(sort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lst1 lst2)))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31775" indent="0"/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3177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merge-lists [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lst1 lst2]</a:t>
            </a: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3177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(sort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lst1 lst2)))</a:t>
            </a:r>
          </a:p>
          <a:p>
            <a:pPr marL="231775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31775" indent="0"/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31775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(merge-lists &gt; '(4 2) (3 1))</a:t>
            </a:r>
          </a:p>
          <a:p>
            <a:pPr marL="23177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(4 3 2 1)</a:t>
            </a:r>
          </a:p>
          <a:p>
            <a:pPr marL="231775" lvl="1" indent="0">
              <a:buNone/>
            </a:pPr>
            <a:endParaRPr lang="en-US" dirty="0"/>
          </a:p>
          <a:p>
            <a:pPr marL="231775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(merge-lists '(4 2) (3 1))</a:t>
            </a:r>
          </a:p>
          <a:p>
            <a:pPr marL="23177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Execution error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ArityException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at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functional.core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/eval2996 (form-init14914349120433598254.clj:1).</a:t>
            </a:r>
          </a:p>
          <a:p>
            <a:pPr marL="23177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Wrong number of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(2) passed to: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functional.core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/merge-lists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154EC-1704-8919-9693-61AE15F37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1D1E0B-1CA3-05D6-3B31-56A6CAB183C0}"/>
              </a:ext>
            </a:extLst>
          </p:cNvPr>
          <p:cNvSpPr txBox="1"/>
          <p:nvPr/>
        </p:nvSpPr>
        <p:spPr>
          <a:xfrm>
            <a:off x="6172200" y="2954804"/>
            <a:ext cx="274320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problem: can't have two different functions with the same name 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the 2</a:t>
            </a:r>
            <a:r>
              <a:rPr lang="en-US" sz="2000" baseline="30000" dirty="0">
                <a:latin typeface="+mn-lt"/>
              </a:rPr>
              <a:t>nd</a:t>
            </a:r>
            <a:r>
              <a:rPr lang="en-US" sz="2000" dirty="0">
                <a:latin typeface="+mn-lt"/>
              </a:rPr>
              <a:t> definition overwrites the first</a:t>
            </a:r>
          </a:p>
        </p:txBody>
      </p:sp>
    </p:spTree>
    <p:extLst>
      <p:ext uri="{BB962C8B-B14F-4D97-AF65-F5344CB8AC3E}">
        <p14:creationId xmlns:p14="http://schemas.microsoft.com/office/powerpoint/2010/main" val="77747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B888E-6A04-B879-CC9A-7A9873CEE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attempt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DCF89-C366-DBC2-8E66-BB9976FEF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pPr lvl="1"/>
            <a:r>
              <a:rPr lang="en-US" dirty="0"/>
              <a:t>instead, can define a single function with different numbers of inputs</a:t>
            </a:r>
          </a:p>
          <a:p>
            <a:pPr lvl="1"/>
            <a:endParaRPr lang="en-US" dirty="0"/>
          </a:p>
          <a:p>
            <a:pPr marL="1316038" indent="-338138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FUNC</a:t>
            </a: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16038" indent="-338138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([ARGs1] EXPR1)</a:t>
            </a:r>
          </a:p>
          <a:p>
            <a:pPr marL="13160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([ARGS2] EXPR2)</a:t>
            </a:r>
          </a:p>
          <a:p>
            <a:pPr marL="1316038" indent="-338138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. . .</a:t>
            </a:r>
          </a:p>
          <a:p>
            <a:pPr marL="13160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ARGSn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EXPRn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16038" indent="-338138"/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4538" indent="-349250">
              <a:buFont typeface="Wingdings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for merge-lists, want 	a 2-input version (the two lists) and </a:t>
            </a:r>
          </a:p>
          <a:p>
            <a:pPr marL="395288" indent="0"/>
            <a:r>
              <a:rPr lang="en-US" sz="2000" dirty="0">
                <a:solidFill>
                  <a:schemeClr val="tx1"/>
                </a:solidFill>
              </a:rPr>
              <a:t>			a 3-input version (comparison function + two lists)</a:t>
            </a:r>
          </a:p>
          <a:p>
            <a:pPr marL="1316038" indent="-338138"/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160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merge-lists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([lst1 lst2] (sort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lst1 lst2)))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lst1 lst2] (sort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lst1 lst2))))</a:t>
            </a:r>
          </a:p>
          <a:p>
            <a:pPr marL="1316038" indent="-338138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160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merge-lists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([lst1 lst2] (merge-lists compare lst1 lst2))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lst1 lst2] (sort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lst1 lst2))))</a:t>
            </a:r>
          </a:p>
          <a:p>
            <a:pPr marL="1316038" indent="-338138"/>
            <a:br>
              <a:rPr lang="en-US" dirty="0">
                <a:highlight>
                  <a:srgbClr val="FFFFFF"/>
                </a:highlight>
              </a:rPr>
            </a:br>
            <a:endParaRPr lang="en-US" dirty="0">
              <a:highlight>
                <a:srgbClr val="FFFFFF"/>
              </a:highlight>
            </a:endParaRPr>
          </a:p>
          <a:p>
            <a:pPr marL="231775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154EC-1704-8919-9693-61AE15F37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2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2789</TotalTime>
  <Words>3377</Words>
  <Application>Microsoft Macintosh PowerPoint</Application>
  <PresentationFormat>Custom</PresentationFormat>
  <Paragraphs>475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Arial Narrow</vt:lpstr>
      <vt:lpstr>Courier New</vt:lpstr>
      <vt:lpstr>Symbol</vt:lpstr>
      <vt:lpstr>System Font Regular</vt:lpstr>
      <vt:lpstr>Times New Roman</vt:lpstr>
      <vt:lpstr>Wingdings</vt:lpstr>
      <vt:lpstr>Blank Presentation</vt:lpstr>
      <vt:lpstr>CSC 533: Programming Languages  Spring 2024</vt:lpstr>
      <vt:lpstr>First class functions</vt:lpstr>
      <vt:lpstr>First class functions</vt:lpstr>
      <vt:lpstr>Composing functions</vt:lpstr>
      <vt:lpstr>More complex comparisons</vt:lpstr>
      <vt:lpstr>Anonymous functions</vt:lpstr>
      <vt:lpstr>Optional parameters</vt:lpstr>
      <vt:lpstr>First attempt</vt:lpstr>
      <vt:lpstr>Second attempt</vt:lpstr>
      <vt:lpstr>Third attempt</vt:lpstr>
      <vt:lpstr>Dice revisited</vt:lpstr>
      <vt:lpstr>Filtering with functions</vt:lpstr>
      <vt:lpstr>Mapping with functions</vt:lpstr>
      <vt:lpstr>Infinite ranges?</vt:lpstr>
      <vt:lpstr>Filtering lazy sequences</vt:lpstr>
      <vt:lpstr>Mapping lazy sequences</vt:lpstr>
      <vt:lpstr>Example: bizz-buzz</vt:lpstr>
      <vt:lpstr>How do lazy sequences work?</vt:lpstr>
      <vt:lpstr>Delay/force</vt:lpstr>
      <vt:lpstr>Sieve of Eratosthenes</vt:lpstr>
      <vt:lpstr>Closures</vt:lpstr>
      <vt:lpstr>Mystery function</vt:lpstr>
      <vt:lpstr>OOP in Clojure</vt:lpstr>
      <vt:lpstr>OOP Die</vt:lpstr>
      <vt:lpstr>OOP Die (cont.)</vt:lpstr>
      <vt:lpstr>Clojure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90</cp:revision>
  <cp:lastPrinted>2017-12-28T07:33:59Z</cp:lastPrinted>
  <dcterms:created xsi:type="dcterms:W3CDTF">2014-01-09T19:42:42Z</dcterms:created>
  <dcterms:modified xsi:type="dcterms:W3CDTF">2024-04-11T02:12:08Z</dcterms:modified>
</cp:coreProperties>
</file>