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1" r:id="rId3"/>
    <p:sldId id="282" r:id="rId4"/>
    <p:sldId id="283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58" r:id="rId14"/>
    <p:sldId id="266" r:id="rId15"/>
    <p:sldId id="259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93" r:id="rId24"/>
    <p:sldId id="275" r:id="rId25"/>
    <p:sldId id="276" r:id="rId26"/>
    <p:sldId id="294" r:id="rId27"/>
    <p:sldId id="295" r:id="rId28"/>
    <p:sldId id="277" r:id="rId29"/>
    <p:sldId id="279" r:id="rId3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45"/>
    <p:restoredTop sz="94286"/>
  </p:normalViewPr>
  <p:slideViewPr>
    <p:cSldViewPr>
      <p:cViewPr varScale="1">
        <p:scale>
          <a:sx n="109" d="100"/>
          <a:sy n="109" d="100"/>
        </p:scale>
        <p:origin x="2352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421EA873-FAF4-7142-8D01-DCA361B0C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95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0491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65F3A4EB-B7A9-C647-8B66-D9E204975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98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43FDE-D8DE-B546-A8FA-8F05CADC0A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205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EF3BF-2C79-C149-BFD1-6C480C2F89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694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E1A01-18FD-DC49-AEA1-8694962A3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66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08F01-E3AA-F340-9C79-A86488F23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D2B1C-78B2-4946-BB15-D155BD7892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98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111E4-C44E-1C49-B98B-A49BAFD0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825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998A1-E609-C047-BE58-4115DD514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70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011EB-8C20-C949-BC67-23CD6B35A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37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D6F10-D2BC-D94E-B08A-5BC35F14F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6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45C89-BFA8-B34F-8EEA-7F90F1A6F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520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E7B58-694A-6B49-84DA-3DD18D8C3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35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B3D429-5783-DE4A-A071-6ABD2647E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BE3A5E-C698-0F39-9D0E-3C99CB347B88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7D4342-21DB-12BB-CCCA-191BFDF159CA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C8B64C-1B28-D33D-EEFA-4361EFC5AC69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cui.unige.ch/isi/bnf/BNFweb.html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0F0F30D-1E51-5F40-A97F-BDEB5C0D2CE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2024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971800"/>
            <a:ext cx="7712075" cy="34290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Background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machine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 assembly  high-level languages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software development methodologies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key languages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Syntax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grammars, BNF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derivation trees, parsing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EBNF, syntax graphs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Semantics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operational, axiomatic,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denotational</a:t>
            </a:r>
            <a:endParaRPr lang="en-US" sz="1800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388EE9-EE88-2349-BDC3-D6F92EB6D0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JavaScript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533400" y="1295400"/>
            <a:ext cx="4191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3175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ALGOL </a:t>
            </a:r>
            <a:r>
              <a:rPr lang="en-US" sz="2000">
                <a:latin typeface="Arial Narrow" charset="0"/>
              </a:rPr>
              <a:t>influenced the development of virtually all modern languages</a:t>
            </a:r>
          </a:p>
          <a:p>
            <a:pPr indent="3175">
              <a:lnSpc>
                <a:spcPct val="9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C (1971, Dennis Ritchie at Bell Labs)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designed for system programming (used to implement UNIX)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provided high-level constructs and low-level machine access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C++ (1985, Bjarne Stroustrup at Bell Labs)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extended C to include objects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allowed for object-oriented programming, with most of the efficiency of C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Java (1993, Sun Microsystems)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based on C++, but simpler &amp; more reliable 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purely object-oriented, with better support for abstraction and networking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JavaScript (1995, Netscape)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Web scripting language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876800" y="990600"/>
            <a:ext cx="4495800" cy="12001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#include &lt;stdio.h&gt; </a:t>
            </a:r>
          </a:p>
          <a:p>
            <a:r>
              <a:rPr lang="en-US" sz="1200">
                <a:latin typeface="Courier New" charset="0"/>
              </a:rPr>
              <a:t>main() { </a:t>
            </a:r>
          </a:p>
          <a:p>
            <a:r>
              <a:rPr lang="en-US" sz="1200">
                <a:latin typeface="Courier New" charset="0"/>
              </a:rPr>
              <a:t>  for(int i = 0; i &lt; 10; i++) { </a:t>
            </a:r>
          </a:p>
          <a:p>
            <a:r>
              <a:rPr lang="en-US" sz="1200">
                <a:latin typeface="Courier New" charset="0"/>
              </a:rPr>
              <a:t>      printf ("Hello World!\n"); 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} 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876800" y="2244725"/>
            <a:ext cx="4495800" cy="1565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#include &lt;iostream&gt;</a:t>
            </a:r>
          </a:p>
          <a:p>
            <a:r>
              <a:rPr lang="en-US" sz="1200">
                <a:latin typeface="Courier New" charset="0"/>
              </a:rPr>
              <a:t>using namespace std; </a:t>
            </a:r>
          </a:p>
          <a:p>
            <a:r>
              <a:rPr lang="en-US" sz="1200">
                <a:latin typeface="Courier New" charset="0"/>
              </a:rPr>
              <a:t>int main() { </a:t>
            </a:r>
          </a:p>
          <a:p>
            <a:r>
              <a:rPr lang="en-US" sz="1200">
                <a:latin typeface="Courier New" charset="0"/>
              </a:rPr>
              <a:t>  for(int i = 0; i &lt; 10; i++) { </a:t>
            </a:r>
          </a:p>
          <a:p>
            <a:r>
              <a:rPr lang="en-US" sz="1200">
                <a:latin typeface="Courier New" charset="0"/>
              </a:rPr>
              <a:t>      cout &lt;&lt; "Hello World!" &lt;&lt; endl;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  return 0;</a:t>
            </a:r>
          </a:p>
          <a:p>
            <a:r>
              <a:rPr lang="en-US" sz="1200">
                <a:latin typeface="Courier New" charset="0"/>
              </a:rPr>
              <a:t>} 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876800" y="3875088"/>
            <a:ext cx="4495800" cy="13827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HelloWorld { </a:t>
            </a:r>
          </a:p>
          <a:p>
            <a:r>
              <a:rPr lang="en-US" sz="1200">
                <a:latin typeface="Courier New" charset="0"/>
              </a:rPr>
              <a:t>  public static void main (String args[]) { </a:t>
            </a:r>
          </a:p>
          <a:p>
            <a:r>
              <a:rPr lang="en-US" sz="1200">
                <a:latin typeface="Courier New" charset="0"/>
              </a:rPr>
              <a:t>    for(int i = 0; i &lt; 10; i++) { </a:t>
            </a:r>
          </a:p>
          <a:p>
            <a:r>
              <a:rPr lang="en-US" sz="1200">
                <a:latin typeface="Courier New" charset="0"/>
              </a:rPr>
              <a:t>        System.out.println("Hello World "); </a:t>
            </a:r>
          </a:p>
          <a:p>
            <a:r>
              <a:rPr lang="en-US" sz="1200">
                <a:latin typeface="Courier New" charset="0"/>
              </a:rPr>
              <a:t>    } 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} 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876800" y="5338763"/>
            <a:ext cx="4495800" cy="17478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&lt;html&gt;</a:t>
            </a:r>
          </a:p>
          <a:p>
            <a:r>
              <a:rPr lang="en-US" sz="1200" dirty="0">
                <a:latin typeface="Courier New" charset="0"/>
              </a:rPr>
              <a:t>&lt;body&gt;</a:t>
            </a:r>
          </a:p>
          <a:p>
            <a:r>
              <a:rPr lang="en-US" sz="1200" dirty="0">
                <a:latin typeface="Courier New" charset="0"/>
              </a:rPr>
              <a:t>  &lt;script&gt; </a:t>
            </a:r>
          </a:p>
          <a:p>
            <a:r>
              <a:rPr lang="en-US" sz="1200" dirty="0">
                <a:latin typeface="Courier New" charset="0"/>
              </a:rPr>
              <a:t>    for(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= 0;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&lt; 10;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++) { 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document.write</a:t>
            </a:r>
            <a:r>
              <a:rPr lang="en-US" sz="1200" dirty="0">
                <a:latin typeface="Courier New" charset="0"/>
              </a:rPr>
              <a:t>("Hello World&lt;</a:t>
            </a:r>
            <a:r>
              <a:rPr lang="en-US" sz="1200" dirty="0" err="1">
                <a:latin typeface="Courier New" charset="0"/>
              </a:rPr>
              <a:t>br</a:t>
            </a:r>
            <a:r>
              <a:rPr lang="en-US" sz="1200" dirty="0">
                <a:latin typeface="Courier New" charset="0"/>
              </a:rPr>
              <a:t>&gt;"); </a:t>
            </a:r>
          </a:p>
          <a:p>
            <a:r>
              <a:rPr lang="en-US" sz="1200" dirty="0">
                <a:latin typeface="Courier New" charset="0"/>
              </a:rPr>
              <a:t>    } </a:t>
            </a:r>
          </a:p>
          <a:p>
            <a:r>
              <a:rPr lang="en-US" sz="1200" dirty="0">
                <a:latin typeface="Courier New" charset="0"/>
              </a:rPr>
              <a:t>  &lt;/script&gt; </a:t>
            </a:r>
          </a:p>
          <a:p>
            <a:r>
              <a:rPr lang="en-US" sz="1200" dirty="0">
                <a:latin typeface="Courier New" charset="0"/>
              </a:rPr>
              <a:t>&lt;/body&gt;</a:t>
            </a:r>
          </a:p>
          <a:p>
            <a:r>
              <a:rPr lang="en-US" sz="1200" dirty="0">
                <a:latin typeface="Courier New" charset="0"/>
              </a:rPr>
              <a:t>&lt;/html&gt;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2960042-F391-2F48-8D87-EF7D1A46074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influential languages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</p:spPr>
        <p:txBody>
          <a:bodyPr/>
          <a:lstStyle/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COBOL (1960, Dept of Defense/Grace Hopper)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designed for business applications, features for structuring data &amp; managing files</a:t>
            </a:r>
          </a:p>
          <a:p>
            <a:pPr lvl="1"/>
            <a:endParaRPr lang="en-US" sz="16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BASIC (1964, Kemeny &amp; Kurtz – Dartmouth)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designed for beginners, unstructured but popular on microcomputers in 70's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Simula 67 (1967, Nygaard &amp; Dahl – Norwegian Computing Center)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designed for simulations, extended ALGOL to support classes/objects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Pascal (1971, Wirth – Stanford)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designed as a teaching language but used extensively, emphasized structured programming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Prolog (1972, Colmerauer, Roussel – Aix-Marseille, Kowalski – Edinburgh)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logic programming language, programs stated as collection of facts &amp; rules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Ada (1983, Dept of Defense)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large &amp; complex (but powerful) language, designed to be official govt. contract language</a:t>
            </a:r>
          </a:p>
          <a:p>
            <a:pPr lvl="1"/>
            <a:endParaRPr lang="en-US" sz="18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C972CCB-9743-2444-9901-92E08A2DE90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There is no “silver bullet”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remember: there is no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best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programming language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each language has its own strengths and weaknesses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languages can only be judged within a particular domain or for a specific application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business applications  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 COBOL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artificial intelligence 	  LISP/Scheme or Prolog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systems programming	  C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software engineering	  C++ or C# or Java or Smalltalk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Web development 	  JavaScript or </a:t>
            </a:r>
            <a:r>
              <a:rPr lang="en-US" dirty="0" err="1">
                <a:latin typeface="Arial Narrow" charset="0"/>
                <a:ea typeface="ＭＳ Ｐゴシック" charset="0"/>
                <a:sym typeface="Wingdings" charset="0"/>
              </a:rPr>
              <a:t>php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or Ruby or …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905C24-AE19-914E-B480-B0FA11461CE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1676400"/>
          </a:xfrm>
          <a:noFill/>
        </p:spPr>
        <p:txBody>
          <a:bodyPr/>
          <a:lstStyle/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syntax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: the form of expressions, statements, and program units in a programming language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programmers &amp; implementers need a clear, unambiguous description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Syntax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62000" y="34290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formal methods for describing syntax: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Backus-Naur Form (BNF)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developed to describe ALGOL (originally by Backus, updated by Naur)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allowed for clear, concise ALGOL 60 report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(paralleled grammar work by Chomsky:  BNF = context-free grammar)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18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Extended BNF (EBNF)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syntax graphs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FFC5D9A-011F-5647-AAD1-42236756C27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BNF is a meta-language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812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grammar is a collection of rules that define a language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BNF rules define abstractions in terms of terminal symbols and abstractions</a:t>
            </a:r>
          </a:p>
          <a:p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&lt;ASSIGN&gt;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&lt;VAR&gt; </a:t>
            </a:r>
            <a:r>
              <a:rPr lang="en-US" sz="1400" dirty="0">
                <a:latin typeface="Courier New" charset="0"/>
                <a:ea typeface="ＭＳ Ｐゴシック" charset="0"/>
              </a:rPr>
              <a:t>:=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&lt;EXPRESSION&gt;</a:t>
            </a:r>
            <a:endParaRPr lang="en-US" sz="1800" dirty="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33400" y="35052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rules can be conditional using </a:t>
            </a:r>
            <a:r>
              <a:rPr lang="ja-JP" altLang="en-US" sz="2000">
                <a:latin typeface="Arial Narrow" charset="0"/>
              </a:rPr>
              <a:t>‘</a:t>
            </a:r>
            <a:r>
              <a:rPr lang="en-US" altLang="ja-JP" sz="2000" dirty="0">
                <a:solidFill>
                  <a:schemeClr val="accent2"/>
                </a:solidFill>
                <a:latin typeface="Arial Narrow" charset="0"/>
              </a:rPr>
              <a:t>|</a:t>
            </a:r>
            <a:r>
              <a:rPr lang="ja-JP" altLang="en-US" sz="2000">
                <a:latin typeface="Arial Narrow" charset="0"/>
              </a:rPr>
              <a:t>’</a:t>
            </a:r>
            <a:r>
              <a:rPr lang="en-US" altLang="ja-JP" sz="2000" dirty="0">
                <a:latin typeface="Arial Narrow" charset="0"/>
              </a:rPr>
              <a:t> to represent OR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2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827213" algn="l"/>
                <a:tab pos="211137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&lt;IF-STMT&gt;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sym typeface="Wingdings" charset="0"/>
              </a:rPr>
              <a:t>	</a:t>
            </a:r>
            <a:r>
              <a:rPr lang="en-US" sz="1400" dirty="0">
                <a:latin typeface="Courier New" charset="0"/>
              </a:rPr>
              <a:t>if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&lt;LOGIC-EXPR&gt; </a:t>
            </a:r>
            <a:r>
              <a:rPr lang="en-US" sz="1400" dirty="0">
                <a:latin typeface="Courier New" charset="0"/>
              </a:rPr>
              <a:t>then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&lt;STMT&gt;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827213" algn="l"/>
                <a:tab pos="211137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400" dirty="0">
                <a:solidFill>
                  <a:srgbClr val="00B0F0"/>
                </a:solidFill>
                <a:latin typeface="Courier New" charset="0"/>
              </a:rPr>
              <a:t> </a:t>
            </a:r>
            <a:r>
              <a:rPr lang="en-US" sz="1400" dirty="0">
                <a:latin typeface="Courier New" charset="0"/>
              </a:rPr>
              <a:t>if 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&lt;LOGIC-EXPR&gt; </a:t>
            </a:r>
            <a:r>
              <a:rPr lang="en-US" sz="1400" dirty="0">
                <a:latin typeface="Courier New" charset="0"/>
              </a:rPr>
              <a:t>then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&lt;STMT&gt; </a:t>
            </a:r>
            <a:r>
              <a:rPr lang="en-US" sz="1400" dirty="0">
                <a:latin typeface="Courier New" charset="0"/>
              </a:rPr>
              <a:t>else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&lt;STMT&gt;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800" dirty="0">
              <a:solidFill>
                <a:schemeClr val="tx2"/>
              </a:solidFill>
              <a:latin typeface="Courier New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85800" y="52578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arbitrarily long expressions can be defined using recursion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2111375" algn="l"/>
                <a:tab pos="239712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&lt;IDENT-LIST&gt;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	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&lt;IDENTIFIER&gt;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2111375" algn="l"/>
                <a:tab pos="239712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&lt;IDENTIFIER&gt; </a:t>
            </a:r>
            <a:r>
              <a:rPr lang="en-US" sz="1400" dirty="0">
                <a:latin typeface="Courier New" charset="0"/>
              </a:rPr>
              <a:t>,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&lt;IDENT-LIST&gt;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autoUpdateAnimBg="0"/>
      <p:bldP spid="614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A15A719-2DD0-504F-AD36-DA104B2F645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Deriving expressions from a grammar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382000" cy="1828800"/>
          </a:xfrm>
          <a:noFill/>
        </p:spPr>
        <p:txBody>
          <a:bodyPr/>
          <a:lstStyle/>
          <a:p>
            <a:pPr marL="0" indent="0" defTabSz="1365250">
              <a:tabLst>
                <a:tab pos="2060575" algn="l"/>
                <a:tab pos="2576513" algn="l"/>
              </a:tabLst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from ALGOL 60:</a:t>
            </a:r>
          </a:p>
          <a:p>
            <a:pPr lvl="1" defTabSz="1365250">
              <a:lnSpc>
                <a:spcPct val="120000"/>
              </a:lnSpc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&lt;letter&gt;</a:t>
            </a:r>
            <a:r>
              <a:rPr lang="en-US" sz="1400" dirty="0">
                <a:latin typeface="Courier New" charset="0"/>
                <a:ea typeface="ＭＳ Ｐゴシック" charset="0"/>
              </a:rPr>
              <a:t> 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</a:rPr>
              <a:t> a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b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c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 ... | </a:t>
            </a:r>
            <a:r>
              <a:rPr lang="en-US" sz="1400" dirty="0">
                <a:latin typeface="Courier New" charset="0"/>
                <a:ea typeface="ＭＳ Ｐゴシック" charset="0"/>
              </a:rPr>
              <a:t>z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A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B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...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Z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</a:t>
            </a:r>
            <a:r>
              <a:rPr lang="en-US" sz="1400" dirty="0">
                <a:latin typeface="Courier New" charset="0"/>
                <a:ea typeface="ＭＳ Ｐゴシック" charset="0"/>
              </a:rPr>
              <a:t> 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</a:rPr>
              <a:t> 0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1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2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...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9 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&lt;identifier&gt;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&lt;letter&gt;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&lt;identifier&gt; &lt;letter&gt;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&lt;identifier&gt; &lt;digit&gt;</a:t>
            </a:r>
            <a:endParaRPr lang="en-US" sz="1200" dirty="0">
              <a:latin typeface="Arial Narrow" charset="0"/>
              <a:ea typeface="ＭＳ Ｐゴシック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85800" y="3352800"/>
            <a:ext cx="87026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can derive language elements by substituting definitions for abstractions:</a:t>
            </a:r>
          </a:p>
        </p:txBody>
      </p:sp>
      <p:graphicFrame>
        <p:nvGraphicFramePr>
          <p:cNvPr id="7173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762000" y="3946525"/>
          <a:ext cx="3429000" cy="288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225796" imgH="4398264" progId="Visio.Drawing.5">
                  <p:embed/>
                </p:oleObj>
              </mc:Choice>
              <mc:Fallback>
                <p:oleObj name="VISIO" r:id="rId2" imgW="5225796" imgH="439826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46525"/>
                        <a:ext cx="3429000" cy="288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419600" y="4038600"/>
            <a:ext cx="4724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2170113" algn="l"/>
              </a:tabLst>
            </a:pPr>
            <a:r>
              <a:rPr lang="en-US" sz="2000">
                <a:latin typeface="Arial Narrow" charset="0"/>
              </a:rPr>
              <a:t>a hierarchical representation of a derivation is known as a </a:t>
            </a:r>
            <a:r>
              <a:rPr lang="en-US" sz="2000" i="1">
                <a:latin typeface="Arial Narrow" charset="0"/>
              </a:rPr>
              <a:t>parse tree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tabLst>
                <a:tab pos="2170113" algn="l"/>
              </a:tabLst>
            </a:pPr>
            <a:r>
              <a:rPr lang="en-US" sz="2000">
                <a:latin typeface="Arial Narrow" charset="0"/>
              </a:rPr>
              <a:t>internal nodes are abstractions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tabLst>
                <a:tab pos="2170113" algn="l"/>
              </a:tabLst>
            </a:pPr>
            <a:r>
              <a:rPr lang="en-US" sz="2000">
                <a:latin typeface="Arial Narrow" charset="0"/>
              </a:rPr>
              <a:t>leaf nodes are terminal symbols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tabLst>
                <a:tab pos="2170113" algn="l"/>
              </a:tabLst>
            </a:pPr>
            <a:endParaRPr lang="en-US" sz="2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tabLst>
                <a:tab pos="2170113" algn="l"/>
              </a:tabLst>
            </a:pPr>
            <a:r>
              <a:rPr lang="en-US" sz="2000">
                <a:latin typeface="Arial Narrow" charset="0"/>
              </a:rPr>
              <a:t>the derived element is read left-to-right across the leaves (here, </a:t>
            </a:r>
            <a:r>
              <a:rPr lang="en-US" sz="2000">
                <a:latin typeface="Courier New" charset="0"/>
              </a:rPr>
              <a:t>CU1</a:t>
            </a:r>
            <a:r>
              <a:rPr lang="en-US" sz="2000">
                <a:latin typeface="Arial Narrow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 autoUpdateAnimBg="0"/>
      <p:bldP spid="71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05F800-2614-D04A-8CC7-33A1A2527C1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Ambiguous grammars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0480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a grammar for simple assignments</a:t>
            </a:r>
          </a:p>
          <a:p>
            <a:pPr lvl="1">
              <a:lnSpc>
                <a:spcPct val="12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&lt;assign&gt;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C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latin typeface="Courier New" charset="0"/>
                <a:ea typeface="ＭＳ Ｐゴシック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2060575" algn="l"/>
              </a:tabLst>
            </a:pPr>
            <a:endParaRPr lang="en-US" sz="1000" dirty="0">
              <a:solidFill>
                <a:schemeClr val="accent2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 grammar is </a:t>
            </a:r>
            <a:r>
              <a:rPr lang="en-US" sz="2000" i="1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ambiguous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if there is a sentence with 2 or more distinct parse trees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e.g.,        </a:t>
            </a:r>
            <a:r>
              <a:rPr lang="en-US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 := A + B * C</a:t>
            </a:r>
          </a:p>
        </p:txBody>
      </p:sp>
      <p:graphicFrame>
        <p:nvGraphicFramePr>
          <p:cNvPr id="9221" name="Object 2"/>
          <p:cNvGraphicFramePr>
            <a:graphicFrameLocks noChangeAspect="1"/>
          </p:cNvGraphicFramePr>
          <p:nvPr/>
        </p:nvGraphicFramePr>
        <p:xfrm>
          <a:off x="1219200" y="4419600"/>
          <a:ext cx="3048000" cy="250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8376" imgH="5681472" progId="Visio.Drawing.5">
                  <p:embed/>
                </p:oleObj>
              </mc:Choice>
              <mc:Fallback>
                <p:oleObj name="VISIO" r:id="rId2" imgW="6818376" imgH="5681472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19600"/>
                        <a:ext cx="3048000" cy="250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3"/>
          <p:cNvGraphicFramePr>
            <a:graphicFrameLocks noChangeAspect="1"/>
          </p:cNvGraphicFramePr>
          <p:nvPr/>
        </p:nvGraphicFramePr>
        <p:xfrm>
          <a:off x="5410200" y="4419600"/>
          <a:ext cx="3048000" cy="250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6818376" imgH="5681472" progId="Visio.Drawing.5">
                  <p:embed/>
                </p:oleObj>
              </mc:Choice>
              <mc:Fallback>
                <p:oleObj name="VISIO" r:id="rId4" imgW="6818376" imgH="5681472" progId="Visio.Drawing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419600"/>
                        <a:ext cx="3048000" cy="250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C84EA70-660B-5241-B0B9-71EFDB5E796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Ambiguity is bad!</a:t>
            </a:r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programmer's perspective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need to know how code will behave</a:t>
            </a: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language implementer'</a:t>
            </a:r>
            <a:r>
              <a:rPr lang="en-US" altLang="ja-JP">
                <a:latin typeface="Arial Narrow" charset="0"/>
                <a:ea typeface="ＭＳ Ｐゴシック" charset="0"/>
                <a:cs typeface="ＭＳ Ｐゴシック" charset="0"/>
              </a:rPr>
              <a:t>s </a:t>
            </a:r>
            <a:r>
              <a:rPr lang="en-US" altLang="ja-JP" dirty="0">
                <a:latin typeface="Arial Narrow" charset="0"/>
                <a:ea typeface="ＭＳ Ｐゴシック" charset="0"/>
                <a:cs typeface="ＭＳ Ｐゴシック" charset="0"/>
              </a:rPr>
              <a:t>perspective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need to know how the compiler/interpreter should behave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685800" y="3352800"/>
            <a:ext cx="87026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6589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can build concepts such as operator precedence into grammars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8938" algn="l"/>
              </a:tabLst>
            </a:pPr>
            <a:r>
              <a:rPr lang="en-US" sz="2000" dirty="0">
                <a:latin typeface="Arial Narrow" charset="0"/>
              </a:rPr>
              <a:t>introduce a hierarchy of rules,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</a:t>
            </a:r>
            <a:r>
              <a:rPr lang="en-US" sz="2000" dirty="0">
                <a:latin typeface="Arial Narrow" charset="0"/>
              </a:rPr>
              <a:t>lower level </a:t>
            </a:r>
            <a:r>
              <a:rPr lang="en-US" sz="2000" dirty="0">
                <a:latin typeface="Arial Narrow" charset="0"/>
                <a:sym typeface="Wingdings" charset="0"/>
              </a:rPr>
              <a:t> lower in tree </a:t>
            </a:r>
            <a:r>
              <a:rPr lang="en-US" sz="2000" dirty="0">
                <a:latin typeface="Arial Narrow" charset="0"/>
                <a:sym typeface="Wingdings" pitchFamily="2" charset="2"/>
              </a:rPr>
              <a:t> </a:t>
            </a:r>
            <a:r>
              <a:rPr lang="en-US" sz="2000" dirty="0">
                <a:latin typeface="Arial Narrow" charset="0"/>
                <a:sym typeface="Wingdings" charset="0"/>
              </a:rPr>
              <a:t>higher precedence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8938" algn="l"/>
              </a:tabLst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&lt;assign&gt;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C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8938" algn="l"/>
              </a:tabLst>
            </a:pPr>
            <a:endParaRPr lang="en-US" sz="2000" dirty="0"/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2000" dirty="0">
                <a:latin typeface="Arial Narrow" charset="0"/>
              </a:rPr>
              <a:t>higher precedence operators bind tighter, e.g.,</a:t>
            </a:r>
            <a:r>
              <a:rPr lang="en-US" sz="2000" dirty="0"/>
              <a:t>  </a:t>
            </a:r>
            <a:r>
              <a:rPr lang="en-US" sz="2000" dirty="0">
                <a:solidFill>
                  <a:srgbClr val="FF0033"/>
                </a:solidFill>
                <a:latin typeface="Courier New" charset="0"/>
              </a:rPr>
              <a:t>A+B*C </a:t>
            </a:r>
            <a:r>
              <a:rPr lang="en-US" sz="2000" dirty="0">
                <a:solidFill>
                  <a:srgbClr val="FF0033"/>
                </a:solidFill>
                <a:latin typeface="Courier New" charset="0"/>
                <a:cs typeface="Courier New" charset="0"/>
                <a:sym typeface="Wingdings" charset="0"/>
              </a:rPr>
              <a:t>≡ A+(B*C)</a:t>
            </a:r>
            <a:endParaRPr lang="en-US" sz="2000" dirty="0">
              <a:solidFill>
                <a:srgbClr val="FF0033"/>
              </a:solidFill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C351CF8-2340-7F4D-8B60-2AFEB9B8116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Operator precedence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pPr lvl="1">
              <a:lnSpc>
                <a:spcPct val="12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&lt;assign&gt;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C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&lt;term&gt;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&lt;term&gt;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&lt;factor&gt;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</a:p>
        </p:txBody>
      </p:sp>
      <p:graphicFrame>
        <p:nvGraphicFramePr>
          <p:cNvPr id="33796" name="Object 2"/>
          <p:cNvGraphicFramePr>
            <a:graphicFrameLocks noChangeAspect="1"/>
          </p:cNvGraphicFramePr>
          <p:nvPr/>
        </p:nvGraphicFramePr>
        <p:xfrm>
          <a:off x="909638" y="3117850"/>
          <a:ext cx="3895725" cy="343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8376" imgH="6111240" progId="Visio.Drawing.5">
                  <p:embed/>
                </p:oleObj>
              </mc:Choice>
              <mc:Fallback>
                <p:oleObj name="VISIO" r:id="rId2" imgW="6818376" imgH="611124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638" y="3117850"/>
                        <a:ext cx="3895725" cy="343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4953000" y="3352800"/>
            <a:ext cx="39020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Arial Narrow" charset="0"/>
              </a:rPr>
              <a:t>Note: because of hierarchy,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Arial Narrow" charset="0"/>
              </a:rPr>
              <a:t>	+ must appear above * in the parse tree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endParaRPr lang="en-US" sz="1600">
              <a:latin typeface="Arial Narrow" charset="0"/>
            </a:endParaRPr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i="1">
                <a:latin typeface="Arial Narrow" charset="0"/>
              </a:rPr>
              <a:t>here, if tried * above, would not be able to derive + from &lt;term&gt;</a:t>
            </a:r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endParaRPr lang="en-US" sz="1600" i="1">
              <a:latin typeface="Arial Narrow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Arial Narrow" charset="0"/>
              </a:rPr>
              <a:t>In general, lower precedence (looser bind) will appear above higher precedence operators in the parse tree (i.e., closer to root)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418E137-E7BA-B444-91F5-77C79BB1C64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Operator associativity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similarly, can build in associativity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left-recursive definitions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left-associative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right-recursive definitions  right-associative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12292" name="Object 2"/>
          <p:cNvGraphicFramePr>
            <a:graphicFrameLocks noChangeAspect="1"/>
          </p:cNvGraphicFramePr>
          <p:nvPr/>
        </p:nvGraphicFramePr>
        <p:xfrm>
          <a:off x="4876800" y="2743200"/>
          <a:ext cx="3895725" cy="376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8376" imgH="6708648" progId="Visio.Drawing.5">
                  <p:embed/>
                </p:oleObj>
              </mc:Choice>
              <mc:Fallback>
                <p:oleObj name="VISIO" r:id="rId2" imgW="6818376" imgH="6708648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743200"/>
                        <a:ext cx="3895725" cy="376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33400" y="3429000"/>
            <a:ext cx="4038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&lt;assign&gt;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C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sym typeface="Wingdings" charset="0"/>
              </a:rPr>
              <a:t>	</a:t>
            </a:r>
            <a:r>
              <a:rPr lang="en-US" sz="1600" dirty="0">
                <a:latin typeface="Courier New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F8B7D6-F5E4-694E-BC34-352457DAC8A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3581400" cy="4267200"/>
          </a:xfrm>
          <a:noFill/>
        </p:spPr>
        <p:txBody>
          <a:bodyPr/>
          <a:lstStyle/>
          <a:p>
            <a:pPr marL="0" indent="4763">
              <a:lnSpc>
                <a:spcPct val="90000"/>
              </a:lnSpc>
            </a:pPr>
            <a:endParaRPr lang="en-US" sz="9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first computers (e.g., ENIAC) were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not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programmable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had to be rewired/reconfigured for different computations</a:t>
            </a:r>
          </a:p>
          <a:p>
            <a:pPr marL="0" indent="4763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late 40</a:t>
            </a:r>
            <a:r>
              <a:rPr lang="en-US" altLang="ja-JP" dirty="0">
                <a:latin typeface="Arial Narrow" charset="0"/>
                <a:ea typeface="ＭＳ Ｐゴシック" charset="0"/>
                <a:cs typeface="ＭＳ Ｐゴシック" charset="0"/>
              </a:rPr>
              <a:t>s / early 50s: coded directly in machine language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extremely tedious and error prone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machine specific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used numeric codes, absolute addressing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3810000" cy="11430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Evolution of programming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114800" y="625475"/>
            <a:ext cx="4953000" cy="6461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800" dirty="0">
                <a:latin typeface="Courier New" charset="0"/>
              </a:rPr>
              <a:t>011111110100010101001100010001100000000100000010000000010000000000000000000000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000000000000000000000000000000000000000000000000000000000000000001000000000000</a:t>
            </a:r>
          </a:p>
          <a:p>
            <a:r>
              <a:rPr lang="en-US" sz="800" dirty="0">
                <a:latin typeface="Courier New" charset="0"/>
              </a:rPr>
              <a:t>001000000000000000000000000000000001000000000000000000000000000000000000000000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000000000000000000000000000000000000000000001010000100000000000000000000000000</a:t>
            </a:r>
          </a:p>
          <a:p>
            <a:r>
              <a:rPr lang="en-US" sz="800" dirty="0">
                <a:latin typeface="Courier New" charset="0"/>
              </a:rPr>
              <a:t>000000000000000000110100000000000000000000000000000000000000000000101000000000</a:t>
            </a:r>
          </a:p>
          <a:p>
            <a:r>
              <a:rPr lang="en-US" sz="800" dirty="0">
                <a:latin typeface="Courier New" charset="0"/>
              </a:rPr>
              <a:t>000000100000000000000000010000000000101110011100110110100001110011011101000111</a:t>
            </a:r>
          </a:p>
          <a:p>
            <a:r>
              <a:rPr lang="en-US" sz="800" dirty="0">
                <a:latin typeface="Courier New" charset="0"/>
              </a:rPr>
              <a:t>001001110100011000010110001000000000001011100111010001100101011110000111010000</a:t>
            </a:r>
          </a:p>
          <a:p>
            <a:r>
              <a:rPr lang="en-US" sz="800" dirty="0">
                <a:latin typeface="Courier New" charset="0"/>
              </a:rPr>
              <a:t>000000001011100111001001101111011001000110000101110100011000010000000000101110</a:t>
            </a:r>
          </a:p>
          <a:p>
            <a:r>
              <a:rPr lang="en-US" sz="800" dirty="0">
                <a:latin typeface="Courier New" charset="0"/>
              </a:rPr>
              <a:t>011100110111100101101101011101000110000101100010000000000010111001110011011101</a:t>
            </a:r>
          </a:p>
          <a:p>
            <a:r>
              <a:rPr lang="en-US" sz="800" dirty="0">
                <a:latin typeface="Courier New" charset="0"/>
              </a:rPr>
              <a:t>000111001001110100011000010110001000000000001011100111001001100101011011000110</a:t>
            </a:r>
          </a:p>
          <a:p>
            <a:r>
              <a:rPr lang="en-US" sz="800" dirty="0">
                <a:latin typeface="Courier New" charset="0"/>
              </a:rPr>
              <a:t>000100101110011101000110010101111000011101000000000000101110011000110110111101</a:t>
            </a:r>
          </a:p>
          <a:p>
            <a:r>
              <a:rPr lang="en-US" sz="800" dirty="0">
                <a:latin typeface="Courier New" charset="0"/>
              </a:rPr>
              <a:t>101101011011010110010101101110011101000000000000000000000000000000000010011101</a:t>
            </a:r>
          </a:p>
          <a:p>
            <a:r>
              <a:rPr lang="en-US" sz="800" dirty="0">
                <a:latin typeface="Courier New" charset="0"/>
              </a:rPr>
              <a:t>111000111011111110010000000100110000000000000000000000001001000000010010011000</a:t>
            </a:r>
          </a:p>
          <a:p>
            <a:r>
              <a:rPr lang="en-US" sz="800" dirty="0">
                <a:latin typeface="Courier New" charset="0"/>
              </a:rPr>
              <a:t>000000000000010101000000000000000000000000100100100001001010100000000000000100</a:t>
            </a:r>
          </a:p>
          <a:p>
            <a:r>
              <a:rPr lang="en-US" sz="800" dirty="0">
                <a:latin typeface="Courier New" charset="0"/>
              </a:rPr>
              <a:t>000000000000000000000000000000000001000000000000000000000000101000000001000000</a:t>
            </a:r>
          </a:p>
          <a:p>
            <a:r>
              <a:rPr lang="en-US" sz="800" dirty="0">
                <a:latin typeface="Courier New" charset="0"/>
              </a:rPr>
              <a:t>000000000010001001000000010000000000000001000000010101000000000000000000000000</a:t>
            </a:r>
          </a:p>
          <a:p>
            <a:r>
              <a:rPr lang="en-US" sz="800" dirty="0">
                <a:latin typeface="Courier New" charset="0"/>
              </a:rPr>
              <a:t>100100100001001010100000000000000100000000000000000000000000000000000001000000</a:t>
            </a:r>
          </a:p>
          <a:p>
            <a:r>
              <a:rPr lang="en-US" sz="800" dirty="0">
                <a:latin typeface="Courier New" charset="0"/>
              </a:rPr>
              <a:t>000000000000000000101100000001000000000000000100001000000000000000000000100000</a:t>
            </a:r>
          </a:p>
          <a:p>
            <a:r>
              <a:rPr lang="en-US" sz="800" dirty="0">
                <a:latin typeface="Courier New" charset="0"/>
              </a:rPr>
              <a:t>000100000000000000000000000010000001110001111110000000001000100000011110100000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000000000000000000000000000000000000000000000001001000011001010110110001101100</a:t>
            </a:r>
          </a:p>
          <a:p>
            <a:r>
              <a:rPr lang="en-US" sz="800" dirty="0">
                <a:latin typeface="Courier New" charset="0"/>
              </a:rPr>
              <a:t>011011110111011101101111011100100110110001100100001000010000000000000000000000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000000000000000000000000000000000000000001000000000000000000000000000000000000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000000000000000000000000000000000100000000001111111111110001000000000000000000</a:t>
            </a:r>
          </a:p>
          <a:p>
            <a:r>
              <a:rPr lang="en-US" sz="800" dirty="0">
                <a:latin typeface="Courier New" charset="0"/>
              </a:rPr>
              <a:t>000000000000010000000000000000000000000000000000000000000000000000000000000000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000001000000000011111111111100010000000000000000000000000000000000000000000000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000000000000000000000000000000000000000000000000000000001100000000000000000000</a:t>
            </a:r>
          </a:p>
          <a:p>
            <a:r>
              <a:rPr lang="en-US" sz="800" dirty="0">
                <a:latin typeface="Courier New" charset="0"/>
              </a:rPr>
              <a:t>001100000000000000000000000000000000000000000000000000000000000000000000000000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000000000000000000000000000000000000000000010000000000000000000000000000000000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000000000000000000000000000000000000000000000000000000000000000000000110000000</a:t>
            </a:r>
          </a:p>
          <a:p>
            <a:r>
              <a:rPr lang="en-US" sz="800" dirty="0">
                <a:latin typeface="Courier New" charset="0"/>
              </a:rPr>
              <a:t>000000000000000100000000000000000000000000001101000000000000000000000000000000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000000000000000000000000000000000000001000000000000000000000000000000000000000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000000000000000100010000000000000000000000000000000000000000000000000000000000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000000000010000000000000000000000000000000000000000000000000000010001100000000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000000000000000000000000000000000000000000000000000000000000100000000000000000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000000000000000000000000000000000000101100000000000000000000000000000000000000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000000000000000000000000000000001000000000000000000000000000000000000000000000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000000001101001000000000000000000000000000000000000000000000000000000000100100</a:t>
            </a:r>
          </a:p>
          <a:p>
            <a:r>
              <a:rPr lang="en-US" sz="800" dirty="0">
                <a:latin typeface="Courier New" charset="0"/>
              </a:rPr>
              <a:t>000010010000000000000000000000010000000000000000000000000011011100000000000000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000000000000000000000000000000000000000000000000000000100000000000000000000000</a:t>
            </a:r>
          </a:p>
          <a:p>
            <a:r>
              <a:rPr lang="en-US" sz="800" dirty="0">
                <a:latin typeface="Courier New" charset="0"/>
              </a:rPr>
              <a:t>000000000000001101000011001010110110001101100011011110010111001100011011100000</a:t>
            </a:r>
          </a:p>
          <a:p>
            <a:r>
              <a:rPr lang="en-US" sz="800" dirty="0">
                <a:latin typeface="Courier New" charset="0"/>
              </a:rPr>
              <a:t>111000000000000011001110110001101100011001100100101111101100011011011110110110</a:t>
            </a:r>
          </a:p>
          <a:p>
            <a:r>
              <a:rPr lang="en-US" sz="800" dirty="0">
                <a:latin typeface="Courier New" charset="0"/>
              </a:rPr>
              <a:t>101110000011010010110110001100101011001000010111000000000010111110101000101011</a:t>
            </a:r>
          </a:p>
          <a:p>
            <a:r>
              <a:rPr lang="en-US" sz="800" dirty="0">
                <a:latin typeface="Courier New" charset="0"/>
              </a:rPr>
              <a:t>111011100010111010001101111011001000000000001011111010111110110110001110011010</a:t>
            </a:r>
          </a:p>
          <a:p>
            <a:r>
              <a:rPr lang="en-US" sz="800" dirty="0">
                <a:latin typeface="Courier New" charset="0"/>
              </a:rPr>
              <a:t>111110101111100110111011011110111001101110100011100100110010101100001011011010</a:t>
            </a:r>
          </a:p>
          <a:p>
            <a:r>
              <a:rPr lang="en-US" sz="800" dirty="0">
                <a:latin typeface="Courier New" charset="0"/>
              </a:rPr>
              <a:t>101000001000110010100100011011101101111011100110111010001110010011001010110000</a:t>
            </a:r>
          </a:p>
          <a:p>
            <a:r>
              <a:rPr lang="en-US" sz="800" dirty="0">
                <a:latin typeface="Courier New" charset="0"/>
              </a:rPr>
              <a:t>101101101010111110101001000110111011011110111001101110100011100100110010101100</a:t>
            </a:r>
          </a:p>
          <a:p>
            <a:r>
              <a:rPr lang="en-US" sz="800" dirty="0">
                <a:latin typeface="Courier New" charset="0"/>
              </a:rPr>
              <a:t>001011011010000000001011111010111110110110001110011010111110101111100110111011</a:t>
            </a:r>
          </a:p>
          <a:p>
            <a:r>
              <a:rPr lang="en-US" sz="800" dirty="0">
                <a:latin typeface="Courier New" charset="0"/>
              </a:rPr>
              <a:t>011110111001101110100011100100110010101100001011011010101000001000011011000110</a:t>
            </a:r>
          </a:p>
          <a:p>
            <a:r>
              <a:rPr lang="en-US" sz="800" dirty="0">
                <a:latin typeface="Courier New" charset="0"/>
              </a:rPr>
              <a:t>000000001100101011011100110010001101100010111110101111101000110010100100011011</a:t>
            </a:r>
          </a:p>
          <a:p>
            <a:r>
              <a:rPr lang="en-US" sz="800" dirty="0">
                <a:latin typeface="Courier New" charset="0"/>
              </a:rPr>
              <a:t>101101111011100110111010001110010011001010110000101101101000000000110110101100</a:t>
            </a:r>
          </a:p>
          <a:p>
            <a:r>
              <a:rPr lang="en-US" sz="800" dirty="0">
                <a:latin typeface="Courier New" charset="0"/>
              </a:rPr>
              <a:t>001011010010110111000000000011000110110111101110101011101000000000000000000000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BE49EA5-D0B2-554C-A908-3B8A51E826A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Right associativity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066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we wanted exponentiation ^ to be right-associative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need to add right-recursive level to the grammar hierarchy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533400" y="3429000"/>
            <a:ext cx="40386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&lt;assign&gt;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C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exp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^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exp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exp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</a:p>
        </p:txBody>
      </p:sp>
      <p:graphicFrame>
        <p:nvGraphicFramePr>
          <p:cNvPr id="13318" name="Object 2"/>
          <p:cNvGraphicFramePr>
            <a:graphicFrameLocks noChangeAspect="1"/>
          </p:cNvGraphicFramePr>
          <p:nvPr/>
        </p:nvGraphicFramePr>
        <p:xfrm>
          <a:off x="4876800" y="2590800"/>
          <a:ext cx="3895725" cy="409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8376" imgH="7324344" progId="Visio.Drawing.5">
                  <p:embed/>
                </p:oleObj>
              </mc:Choice>
              <mc:Fallback>
                <p:oleObj name="VISIO" r:id="rId2" imgW="6818376" imgH="732434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590800"/>
                        <a:ext cx="3895725" cy="409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955E9F8-BD52-254B-A626-38B81CE8CA4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ALGOL 60…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&lt;math expr&gt;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&lt;simple math&gt;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 &lt;simple math&gt;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else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&lt;math expr&gt;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if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expr&gt;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then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&lt;simple math&gt;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&lt;term&gt;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&lt;add op&gt; &lt;term&gt;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&lt;simple math&gt; &lt;add op&gt; &lt;term&gt;</a:t>
            </a:r>
          </a:p>
          <a:p>
            <a:pPr>
              <a:tabLst>
                <a:tab pos="1717675" algn="l"/>
                <a:tab pos="2046288" algn="l"/>
              </a:tabLst>
            </a:pPr>
            <a:endParaRPr lang="en-US" sz="16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&lt;term&gt;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&lt;factor&gt;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&lt;term&gt;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mult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op&gt; &lt;factor&gt;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&lt;factor&gt;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&lt;primary&gt;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&lt;factor&gt;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↑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&lt;primary&gt;</a:t>
            </a:r>
          </a:p>
          <a:p>
            <a:pPr>
              <a:tabLst>
                <a:tab pos="1717675" algn="l"/>
                <a:tab pos="204628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&lt;add op&gt;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-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mult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op&gt;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х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%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&lt;primary&gt;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&lt;unsigned number&gt;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&lt;variable&gt;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&lt;function designator&gt;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&lt;math expr&gt;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)</a:t>
            </a:r>
          </a:p>
          <a:p>
            <a:pPr>
              <a:tabLst>
                <a:tab pos="1717675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tabLst>
                <a:tab pos="1717675" algn="l"/>
              </a:tabLst>
            </a:pPr>
            <a:endParaRPr lang="en-US" sz="1600" dirty="0"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tabLst>
                <a:tab pos="1717675" algn="l"/>
              </a:tabLst>
            </a:pPr>
            <a:r>
              <a:rPr lang="en-US" sz="2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precedence?    associativity?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670640F-3005-7047-93A2-103CEF9C364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Dangling else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0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the Java/C++/C grammar rule: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&lt;selection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else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potential problems?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4343400" y="3810000"/>
            <a:ext cx="4800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ambiguity!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to which </a:t>
            </a:r>
            <a:r>
              <a:rPr lang="ja-JP" altLang="en-US" sz="1800">
                <a:latin typeface="Arial Narrow" charset="0"/>
              </a:rPr>
              <a:t>‘</a:t>
            </a:r>
            <a:r>
              <a:rPr lang="en-US" altLang="ja-JP" sz="1800">
                <a:latin typeface="Arial Narrow" charset="0"/>
              </a:rPr>
              <a:t>if</a:t>
            </a:r>
            <a:r>
              <a:rPr lang="ja-JP" altLang="en-US" sz="1800">
                <a:latin typeface="Arial Narrow" charset="0"/>
              </a:rPr>
              <a:t>’</a:t>
            </a:r>
            <a:r>
              <a:rPr lang="en-US" altLang="ja-JP" sz="1800">
                <a:latin typeface="Arial Narrow" charset="0"/>
              </a:rPr>
              <a:t> does the </a:t>
            </a:r>
            <a:r>
              <a:rPr lang="ja-JP" altLang="en-US" sz="1800">
                <a:latin typeface="Arial Narrow" charset="0"/>
              </a:rPr>
              <a:t>‘</a:t>
            </a:r>
            <a:r>
              <a:rPr lang="en-US" altLang="ja-JP" sz="1800">
                <a:latin typeface="Arial Narrow" charset="0"/>
              </a:rPr>
              <a:t>else</a:t>
            </a:r>
            <a:r>
              <a:rPr lang="ja-JP" altLang="en-US" sz="1800">
                <a:latin typeface="Arial Narrow" charset="0"/>
              </a:rPr>
              <a:t>’</a:t>
            </a:r>
            <a:r>
              <a:rPr lang="en-US" altLang="ja-JP" sz="1800">
                <a:latin typeface="Arial Narrow" charset="0"/>
              </a:rPr>
              <a:t> belong?</a:t>
            </a:r>
            <a:endParaRPr lang="en-US" sz="1800">
              <a:latin typeface="Arial Narrow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4343400" y="5029200"/>
            <a:ext cx="4953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in Java/C++/C, ambiguity remains in the grammar rules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is clarified in the English description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	(else matches nearest if)</a:t>
            </a:r>
          </a:p>
        </p:txBody>
      </p:sp>
      <p:graphicFrame>
        <p:nvGraphicFramePr>
          <p:cNvPr id="15378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384325"/>
              </p:ext>
            </p:extLst>
          </p:nvPr>
        </p:nvGraphicFramePr>
        <p:xfrm>
          <a:off x="762000" y="3962400"/>
          <a:ext cx="3505200" cy="160020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00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100)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("foo");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else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("bar");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utoUpdateAnimBg="0"/>
      <p:bldP spid="15366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670640F-3005-7047-93A2-103CEF9C364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Avoiding dangling else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855075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dangling else could easily be avoided in the language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&lt;selection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{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 | </a:t>
            </a:r>
            <a:r>
              <a:rPr lang="en-US" sz="1800" dirty="0">
                <a:latin typeface="Courier New" charset="0"/>
                <a:ea typeface="ＭＳ Ｐゴシック" charset="0"/>
              </a:rPr>
              <a:t>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{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} else {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OR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&lt;selection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endif</a:t>
            </a: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else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endif</a:t>
            </a:r>
            <a:endParaRPr lang="en-US" dirty="0"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9" name="Group 18">
            <a:extLst>
              <a:ext uri="{FF2B5EF4-FFF2-40B4-BE49-F238E27FC236}">
                <a16:creationId xmlns:a16="http://schemas.microsoft.com/office/drawing/2014/main" id="{E0ABBCEC-5BAD-8F45-BA31-A5E06F9A45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496162"/>
              </p:ext>
            </p:extLst>
          </p:nvPr>
        </p:nvGraphicFramePr>
        <p:xfrm>
          <a:off x="1257300" y="4667250"/>
          <a:ext cx="3505200" cy="2383536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6502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0)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100)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("foo");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}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else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("bar");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Group 18">
            <a:extLst>
              <a:ext uri="{FF2B5EF4-FFF2-40B4-BE49-F238E27FC236}">
                <a16:creationId xmlns:a16="http://schemas.microsoft.com/office/drawing/2014/main" id="{DC2180B3-1FC4-AC43-B940-771C0DE3E1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355644"/>
              </p:ext>
            </p:extLst>
          </p:nvPr>
        </p:nvGraphicFramePr>
        <p:xfrm>
          <a:off x="5029200" y="4648200"/>
          <a:ext cx="3505200" cy="2383536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6502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0)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if (x &gt; 100)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("foo");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endif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else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System.out.println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("bar");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endif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91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1A06534-288F-F543-A294-D69C7315AC1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Dangling else in ALGOL 60?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54864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sequence&gt;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sequence&gt;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uncond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&lt;for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uncond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&lt;basic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&lt;compound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&lt;compound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begin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sequence&gt;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&lt;if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&lt;if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else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</a:t>
            </a:r>
            <a:r>
              <a:rPr lang="en-US" sz="160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 &lt;for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&lt;if clause&gt;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uncond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if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expr&gt;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then</a:t>
            </a:r>
          </a:p>
          <a:p>
            <a:pPr>
              <a:lnSpc>
                <a:spcPct val="90000"/>
              </a:lnSpc>
            </a:pPr>
            <a:endParaRPr lang="en-US" sz="16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if x &gt; y then		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is this legal in ALGOL 60?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if y &gt; z then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printstring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("foo");		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ambiguous?</a:t>
            </a:r>
            <a:endParaRPr lang="en-US" sz="16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else 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printstring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("bar");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990600" y="5257800"/>
            <a:ext cx="31242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3DA109D-8841-4F42-AD70-0B1410143E8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Extended BNF (EBNF)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extensions have been introduced to increase ease of expression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brackets denote optional features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writeln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writeln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[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&lt;item list&gt;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]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685800" y="3429000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braces denote arbitrary # of repetitions (including 0)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&lt;ident list&gt;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&lt;identifier&gt;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{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400" dirty="0">
                <a:latin typeface="Courier New" charset="0"/>
              </a:rPr>
              <a:t>,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&lt;identifier&gt;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 }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solidFill>
                  <a:schemeClr val="tx2"/>
                </a:solidFill>
                <a:latin typeface="Courier New" charset="0"/>
              </a:rPr>
              <a:t>		 	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85800" y="4953000"/>
            <a:ext cx="8702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solidFill>
                  <a:srgbClr val="00B050"/>
                </a:solidFill>
                <a:latin typeface="Arial Narrow" charset="0"/>
              </a:rPr>
              <a:t>( | )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solidFill>
                  <a:srgbClr val="00B050"/>
                </a:solidFill>
                <a:latin typeface="Arial Narrow" charset="0"/>
              </a:rPr>
              <a:t>[ | ]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solidFill>
                  <a:srgbClr val="00B050"/>
                </a:solidFill>
                <a:latin typeface="Arial Narrow" charset="0"/>
              </a:rPr>
              <a:t>{ | }</a:t>
            </a:r>
            <a:r>
              <a:rPr lang="en-US" sz="2000" dirty="0">
                <a:latin typeface="Arial Narrow" charset="0"/>
              </a:rPr>
              <a:t> denote optional sub-expressions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solidFill>
                  <a:schemeClr val="tx2"/>
                </a:solidFill>
                <a:latin typeface="Courier New" charset="0"/>
              </a:rPr>
              <a:t>	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&lt;for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stmt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400" dirty="0">
                <a:latin typeface="Courier New" charset="0"/>
              </a:rPr>
              <a:t>for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var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&gt; </a:t>
            </a:r>
            <a:r>
              <a:rPr lang="en-US" sz="1400" dirty="0">
                <a:latin typeface="Courier New" charset="0"/>
              </a:rPr>
              <a:t>:=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&lt;expr&gt;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(</a:t>
            </a:r>
            <a:r>
              <a:rPr lang="en-US" sz="1400" dirty="0">
                <a:latin typeface="Courier New" charset="0"/>
              </a:rPr>
              <a:t>to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downto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)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&lt;expr&gt; </a:t>
            </a:r>
            <a:r>
              <a:rPr lang="en-US" sz="1400" dirty="0">
                <a:latin typeface="Courier New" charset="0"/>
              </a:rPr>
              <a:t>do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stmt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400" dirty="0">
              <a:solidFill>
                <a:schemeClr val="tx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400" dirty="0">
              <a:solidFill>
                <a:schemeClr val="tx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Note: could express these in BNF, but not as easily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 autoUpdateAnimBg="0"/>
      <p:bldP spid="17413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CB3C8-E5D5-0443-9EA6-E7E3911AB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EBNF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F08CB-E35A-814E-9A01-2640A29B9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057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simple EBNF rules for representing integers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&lt;integer&gt;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[</a:t>
            </a:r>
            <a:r>
              <a:rPr lang="en-US" sz="1400" dirty="0">
                <a:latin typeface="Courier New" charset="0"/>
                <a:ea typeface="ＭＳ Ｐゴシック" charset="0"/>
              </a:rPr>
              <a:t> +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-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]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{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}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pPr lvl="1"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0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1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2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3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4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5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6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7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8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9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r>
              <a:rPr lang="en-US" sz="1600" dirty="0"/>
              <a:t> </a:t>
            </a:r>
          </a:p>
          <a:p>
            <a:r>
              <a:rPr lang="en-US" dirty="0"/>
              <a:t>if a rule includes optional components, show them in the parse tree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662C6-8272-3647-8815-FB7FDA0AF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508F01-E3AA-F340-9C79-A86488F2327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76F3616-4EF8-DC42-BB07-638624EF53F3}"/>
              </a:ext>
            </a:extLst>
          </p:cNvPr>
          <p:cNvGrpSpPr/>
          <p:nvPr/>
        </p:nvGrpSpPr>
        <p:grpSpPr>
          <a:xfrm>
            <a:off x="1523999" y="3962400"/>
            <a:ext cx="6553201" cy="2248988"/>
            <a:chOff x="1295399" y="3685903"/>
            <a:chExt cx="6553201" cy="224898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18F7CCE-F2A4-2F4F-B71A-1A37CFF15515}"/>
                </a:ext>
              </a:extLst>
            </p:cNvPr>
            <p:cNvSpPr/>
            <p:nvPr/>
          </p:nvSpPr>
          <p:spPr bwMode="auto">
            <a:xfrm>
              <a:off x="3621925" y="3685903"/>
              <a:ext cx="12007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&lt;integer&gt;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3572886-E3C3-2048-A34A-C752C2BEAC3D}"/>
                </a:ext>
              </a:extLst>
            </p:cNvPr>
            <p:cNvSpPr/>
            <p:nvPr/>
          </p:nvSpPr>
          <p:spPr bwMode="auto">
            <a:xfrm>
              <a:off x="1295399" y="4288976"/>
              <a:ext cx="12007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[ + | - ]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68763A1-394F-434A-8C15-50FCA61BE37D}"/>
                </a:ext>
              </a:extLst>
            </p:cNvPr>
            <p:cNvSpPr/>
            <p:nvPr/>
          </p:nvSpPr>
          <p:spPr bwMode="auto">
            <a:xfrm>
              <a:off x="3621925" y="4288974"/>
              <a:ext cx="12007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2543C08-DDED-894A-8A4A-9890984F8F85}"/>
                </a:ext>
              </a:extLst>
            </p:cNvPr>
            <p:cNvSpPr/>
            <p:nvPr/>
          </p:nvSpPr>
          <p:spPr bwMode="auto">
            <a:xfrm>
              <a:off x="5940436" y="4330427"/>
              <a:ext cx="13969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{ &lt;digit&gt; }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69162E2-A2CE-0844-AD16-F64E2B984FF4}"/>
                </a:ext>
              </a:extLst>
            </p:cNvPr>
            <p:cNvCxnSpPr>
              <a:cxnSpLocks/>
              <a:stCxn id="7" idx="2"/>
              <a:endCxn id="8" idx="0"/>
            </p:cNvCxnSpPr>
            <p:nvPr/>
          </p:nvCxnSpPr>
          <p:spPr bwMode="auto">
            <a:xfrm flipH="1">
              <a:off x="1895793" y="3990703"/>
              <a:ext cx="2326526" cy="29827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3D0AF98-C59C-FA4A-A486-1EC067206E35}"/>
                </a:ext>
              </a:extLst>
            </p:cNvPr>
            <p:cNvCxnSpPr>
              <a:cxnSpLocks/>
              <a:stCxn id="7" idx="2"/>
              <a:endCxn id="9" idx="0"/>
            </p:cNvCxnSpPr>
            <p:nvPr/>
          </p:nvCxnSpPr>
          <p:spPr bwMode="auto">
            <a:xfrm>
              <a:off x="4222319" y="3990703"/>
              <a:ext cx="0" cy="29827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81FA031-2C12-6148-9529-5B864C3507AA}"/>
                </a:ext>
              </a:extLst>
            </p:cNvPr>
            <p:cNvCxnSpPr>
              <a:cxnSpLocks/>
              <a:stCxn id="7" idx="2"/>
              <a:endCxn id="10" idx="0"/>
            </p:cNvCxnSpPr>
            <p:nvPr/>
          </p:nvCxnSpPr>
          <p:spPr bwMode="auto">
            <a:xfrm>
              <a:off x="4222319" y="3990703"/>
              <a:ext cx="2416612" cy="33972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C8FC5DB-DA31-FF43-AFC2-8225C93A86B7}"/>
                </a:ext>
              </a:extLst>
            </p:cNvPr>
            <p:cNvSpPr/>
            <p:nvPr/>
          </p:nvSpPr>
          <p:spPr bwMode="auto">
            <a:xfrm>
              <a:off x="3876557" y="4953000"/>
              <a:ext cx="691524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2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4FDE4E6-340F-574A-A6B5-FFF05E5BB025}"/>
                </a:ext>
              </a:extLst>
            </p:cNvPr>
            <p:cNvCxnSpPr>
              <a:cxnSpLocks/>
              <a:stCxn id="9" idx="2"/>
              <a:endCxn id="17" idx="0"/>
            </p:cNvCxnSpPr>
            <p:nvPr/>
          </p:nvCxnSpPr>
          <p:spPr bwMode="auto">
            <a:xfrm>
              <a:off x="4222319" y="4593774"/>
              <a:ext cx="0" cy="35922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23AFD97-89E0-8346-8A3B-2BB2D46D174D}"/>
                </a:ext>
              </a:extLst>
            </p:cNvPr>
            <p:cNvSpPr/>
            <p:nvPr/>
          </p:nvSpPr>
          <p:spPr bwMode="auto">
            <a:xfrm>
              <a:off x="1550029" y="4953000"/>
              <a:ext cx="691526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-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8DC12DB-6CCF-6049-B4E8-A164BACD80CA}"/>
                </a:ext>
              </a:extLst>
            </p:cNvPr>
            <p:cNvSpPr/>
            <p:nvPr/>
          </p:nvSpPr>
          <p:spPr bwMode="auto">
            <a:xfrm>
              <a:off x="7013363" y="5638800"/>
              <a:ext cx="691525" cy="29609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6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2438A64-74AA-8C40-A7B5-147355C4FEBD}"/>
                </a:ext>
              </a:extLst>
            </p:cNvPr>
            <p:cNvSpPr/>
            <p:nvPr/>
          </p:nvSpPr>
          <p:spPr bwMode="auto">
            <a:xfrm>
              <a:off x="6869654" y="4953000"/>
              <a:ext cx="978946" cy="280936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797DDBC0-C4B6-AC48-8613-4A4D4490CE4E}"/>
                </a:ext>
              </a:extLst>
            </p:cNvPr>
            <p:cNvCxnSpPr>
              <a:cxnSpLocks/>
              <a:stCxn id="10" idx="2"/>
              <a:endCxn id="28" idx="0"/>
            </p:cNvCxnSpPr>
            <p:nvPr/>
          </p:nvCxnSpPr>
          <p:spPr bwMode="auto">
            <a:xfrm>
              <a:off x="6638930" y="4635227"/>
              <a:ext cx="720197" cy="31777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E0AB1A4E-674C-F049-BB7A-CA0E8195B17C}"/>
                </a:ext>
              </a:extLst>
            </p:cNvPr>
            <p:cNvCxnSpPr>
              <a:cxnSpLocks/>
              <a:stCxn id="28" idx="2"/>
              <a:endCxn id="21" idx="0"/>
            </p:cNvCxnSpPr>
            <p:nvPr/>
          </p:nvCxnSpPr>
          <p:spPr bwMode="auto">
            <a:xfrm flipH="1">
              <a:off x="7359126" y="5233936"/>
              <a:ext cx="1" cy="40486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1E2ED080-30C1-D041-B552-5BAC1DB29989}"/>
                </a:ext>
              </a:extLst>
            </p:cNvPr>
            <p:cNvCxnSpPr>
              <a:stCxn id="8" idx="2"/>
              <a:endCxn id="20" idx="0"/>
            </p:cNvCxnSpPr>
            <p:nvPr/>
          </p:nvCxnSpPr>
          <p:spPr bwMode="auto">
            <a:xfrm flipH="1">
              <a:off x="1895792" y="4593776"/>
              <a:ext cx="1" cy="35922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DBA1774-7EB6-3F44-91C1-23289E5E0A43}"/>
                </a:ext>
              </a:extLst>
            </p:cNvPr>
            <p:cNvSpPr/>
            <p:nvPr/>
          </p:nvSpPr>
          <p:spPr bwMode="auto">
            <a:xfrm>
              <a:off x="5641763" y="5638800"/>
              <a:ext cx="691525" cy="29609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5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FA71C712-918A-E641-94EA-8D2614B2D8D7}"/>
                </a:ext>
              </a:extLst>
            </p:cNvPr>
            <p:cNvSpPr/>
            <p:nvPr/>
          </p:nvSpPr>
          <p:spPr bwMode="auto">
            <a:xfrm>
              <a:off x="5498054" y="4953000"/>
              <a:ext cx="978946" cy="280936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E6E1CC8-1EDE-5D4C-A8B8-A79922739467}"/>
                </a:ext>
              </a:extLst>
            </p:cNvPr>
            <p:cNvCxnSpPr>
              <a:cxnSpLocks/>
              <a:stCxn id="10" idx="2"/>
              <a:endCxn id="53" idx="0"/>
            </p:cNvCxnSpPr>
            <p:nvPr/>
          </p:nvCxnSpPr>
          <p:spPr bwMode="auto">
            <a:xfrm flipH="1">
              <a:off x="5987527" y="4635227"/>
              <a:ext cx="651403" cy="31777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D2B22A2E-15B1-6B4B-A747-1D19ED6C7D2E}"/>
                </a:ext>
              </a:extLst>
            </p:cNvPr>
            <p:cNvCxnSpPr>
              <a:cxnSpLocks/>
              <a:stCxn id="53" idx="2"/>
              <a:endCxn id="52" idx="0"/>
            </p:cNvCxnSpPr>
            <p:nvPr/>
          </p:nvCxnSpPr>
          <p:spPr bwMode="auto">
            <a:xfrm flipH="1">
              <a:off x="5987526" y="5233936"/>
              <a:ext cx="1" cy="40486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3931696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CB3C8-E5D5-0443-9EA6-E7E3911AB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EBNF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F08CB-E35A-814E-9A01-2640A29B9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pPr lvl="1"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&lt;integer&gt;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[</a:t>
            </a:r>
            <a:r>
              <a:rPr lang="en-US" sz="1400" dirty="0">
                <a:latin typeface="Courier New" charset="0"/>
                <a:ea typeface="ＭＳ Ｐゴシック" charset="0"/>
              </a:rPr>
              <a:t> +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-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]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{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}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pPr lvl="1"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0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1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2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3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4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5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6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7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8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9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endParaRPr lang="en-US" sz="1200" dirty="0"/>
          </a:p>
          <a:p>
            <a:r>
              <a:rPr lang="en-US" dirty="0"/>
              <a:t>if optional elements are not used, either </a:t>
            </a:r>
          </a:p>
          <a:p>
            <a:pPr marL="857250" lvl="1" indent="-457200">
              <a:buFont typeface="+mj-lt"/>
              <a:buAutoNum type="arabicParenR"/>
            </a:pPr>
            <a:r>
              <a:rPr lang="en-US" dirty="0"/>
              <a:t>terminate branch with an X, OR</a:t>
            </a:r>
          </a:p>
          <a:p>
            <a:pPr marL="857250" lvl="1" indent="-457200">
              <a:buFont typeface="+mj-lt"/>
              <a:buAutoNum type="arabicParenR"/>
            </a:pPr>
            <a:r>
              <a:rPr lang="en-US" dirty="0"/>
              <a:t>just leave off the unused optional parts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662C6-8272-3647-8815-FB7FDA0AF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508F01-E3AA-F340-9C79-A86488F23270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015B4A5-3B24-784D-943E-44F6CC719BAC}"/>
              </a:ext>
            </a:extLst>
          </p:cNvPr>
          <p:cNvGrpSpPr/>
          <p:nvPr/>
        </p:nvGrpSpPr>
        <p:grpSpPr>
          <a:xfrm>
            <a:off x="748413" y="3983848"/>
            <a:ext cx="5334003" cy="1592229"/>
            <a:chOff x="1864435" y="5576116"/>
            <a:chExt cx="5009619" cy="137738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904C41D0-6AFF-8C4E-B01A-3601DD832E75}"/>
                </a:ext>
              </a:extLst>
            </p:cNvPr>
            <p:cNvSpPr/>
            <p:nvPr/>
          </p:nvSpPr>
          <p:spPr bwMode="auto">
            <a:xfrm>
              <a:off x="3691068" y="5576116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&lt;integer&gt;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DBFAE17A-83BC-744E-9F31-61C02561FFA8}"/>
                </a:ext>
              </a:extLst>
            </p:cNvPr>
            <p:cNvSpPr/>
            <p:nvPr/>
          </p:nvSpPr>
          <p:spPr bwMode="auto">
            <a:xfrm>
              <a:off x="1864435" y="6095214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[ + | - ]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A061CD5-5DE3-CD4D-A773-486D691779F7}"/>
                </a:ext>
              </a:extLst>
            </p:cNvPr>
            <p:cNvSpPr/>
            <p:nvPr/>
          </p:nvSpPr>
          <p:spPr bwMode="auto">
            <a:xfrm>
              <a:off x="3691068" y="6095212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59494246-3EBF-9444-8CFE-84750ABFB05E}"/>
                </a:ext>
              </a:extLst>
            </p:cNvPr>
            <p:cNvSpPr/>
            <p:nvPr/>
          </p:nvSpPr>
          <p:spPr bwMode="auto">
            <a:xfrm>
              <a:off x="5527059" y="6130893"/>
              <a:ext cx="1346995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{ &lt;digit&gt; }</a:t>
              </a: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F71DA23-F725-F142-9A28-52A54EEC9F19}"/>
                </a:ext>
              </a:extLst>
            </p:cNvPr>
            <p:cNvCxnSpPr>
              <a:stCxn id="66" idx="2"/>
              <a:endCxn id="67" idx="0"/>
            </p:cNvCxnSpPr>
            <p:nvPr/>
          </p:nvCxnSpPr>
          <p:spPr bwMode="auto">
            <a:xfrm flipH="1">
              <a:off x="2443343" y="5838474"/>
              <a:ext cx="1826633" cy="2567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F09156A2-D7AF-DD4D-803F-D71E3F80DD79}"/>
                </a:ext>
              </a:extLst>
            </p:cNvPr>
            <p:cNvCxnSpPr>
              <a:stCxn id="66" idx="2"/>
              <a:endCxn id="68" idx="0"/>
            </p:cNvCxnSpPr>
            <p:nvPr/>
          </p:nvCxnSpPr>
          <p:spPr bwMode="auto">
            <a:xfrm>
              <a:off x="4269975" y="5838474"/>
              <a:ext cx="0" cy="25673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6B5AED98-44F6-7449-8BE0-C2812F89DE2F}"/>
                </a:ext>
              </a:extLst>
            </p:cNvPr>
            <p:cNvCxnSpPr>
              <a:stCxn id="66" idx="2"/>
              <a:endCxn id="69" idx="0"/>
            </p:cNvCxnSpPr>
            <p:nvPr/>
          </p:nvCxnSpPr>
          <p:spPr bwMode="auto">
            <a:xfrm>
              <a:off x="4269977" y="5838474"/>
              <a:ext cx="1930580" cy="29241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B126619D-56AA-524F-AF85-F48A9A4D4EB6}"/>
                </a:ext>
              </a:extLst>
            </p:cNvPr>
            <p:cNvSpPr/>
            <p:nvPr/>
          </p:nvSpPr>
          <p:spPr bwMode="auto">
            <a:xfrm>
              <a:off x="3936587" y="6691138"/>
              <a:ext cx="666777" cy="26235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9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12997E63-8BCE-204B-98EA-E0EF89937E3D}"/>
                </a:ext>
              </a:extLst>
            </p:cNvPr>
            <p:cNvCxnSpPr>
              <a:cxnSpLocks/>
              <a:stCxn id="68" idx="2"/>
              <a:endCxn id="73" idx="0"/>
            </p:cNvCxnSpPr>
            <p:nvPr/>
          </p:nvCxnSpPr>
          <p:spPr bwMode="auto">
            <a:xfrm>
              <a:off x="4269975" y="6357570"/>
              <a:ext cx="0" cy="3335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083C0D14-683D-9948-B1C3-2E779E9310C1}"/>
                </a:ext>
              </a:extLst>
            </p:cNvPr>
            <p:cNvSpPr txBox="1"/>
            <p:nvPr/>
          </p:nvSpPr>
          <p:spPr>
            <a:xfrm>
              <a:off x="2083918" y="6393251"/>
              <a:ext cx="723635" cy="397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Lucida Console" panose="020B0609040504020204" pitchFamily="49" charset="0"/>
                </a:rPr>
                <a:t>X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BB0467DF-BD64-1F4D-AFC4-B5A6F3322572}"/>
                </a:ext>
              </a:extLst>
            </p:cNvPr>
            <p:cNvSpPr txBox="1"/>
            <p:nvPr/>
          </p:nvSpPr>
          <p:spPr>
            <a:xfrm>
              <a:off x="5884889" y="6400800"/>
              <a:ext cx="723635" cy="397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Lucida Console" panose="020B0609040504020204" pitchFamily="49" charset="0"/>
                </a:rPr>
                <a:t>X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13B46D-A19F-4A41-8950-2BB0CED9B627}"/>
              </a:ext>
            </a:extLst>
          </p:cNvPr>
          <p:cNvGrpSpPr/>
          <p:nvPr/>
        </p:nvGrpSpPr>
        <p:grpSpPr>
          <a:xfrm>
            <a:off x="7446923" y="3983848"/>
            <a:ext cx="1232787" cy="1592229"/>
            <a:chOff x="3691068" y="5576116"/>
            <a:chExt cx="1157816" cy="137738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B4FF94AC-2CC1-8A41-8763-3916646BB17E}"/>
                </a:ext>
              </a:extLst>
            </p:cNvPr>
            <p:cNvSpPr/>
            <p:nvPr/>
          </p:nvSpPr>
          <p:spPr bwMode="auto">
            <a:xfrm>
              <a:off x="3691068" y="5576116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&lt;integer&gt;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F544DD4-BF3E-B04C-B3E7-5BA6F0B67D62}"/>
                </a:ext>
              </a:extLst>
            </p:cNvPr>
            <p:cNvSpPr/>
            <p:nvPr/>
          </p:nvSpPr>
          <p:spPr bwMode="auto">
            <a:xfrm>
              <a:off x="3691068" y="6095212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DCD4EFBB-F00D-E14B-A421-0737F9DAA8F5}"/>
                </a:ext>
              </a:extLst>
            </p:cNvPr>
            <p:cNvCxnSpPr>
              <a:stCxn id="46" idx="2"/>
              <a:endCxn id="48" idx="0"/>
            </p:cNvCxnSpPr>
            <p:nvPr/>
          </p:nvCxnSpPr>
          <p:spPr bwMode="auto">
            <a:xfrm>
              <a:off x="4269975" y="5838474"/>
              <a:ext cx="0" cy="25673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40CC8833-EED9-134A-9730-325F52CD134A}"/>
                </a:ext>
              </a:extLst>
            </p:cNvPr>
            <p:cNvSpPr/>
            <p:nvPr/>
          </p:nvSpPr>
          <p:spPr bwMode="auto">
            <a:xfrm>
              <a:off x="3936587" y="6691138"/>
              <a:ext cx="666777" cy="26235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9</a:t>
              </a: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EEE51FC3-64EF-084D-BC31-8B43EC44D893}"/>
                </a:ext>
              </a:extLst>
            </p:cNvPr>
            <p:cNvCxnSpPr>
              <a:cxnSpLocks/>
              <a:stCxn id="48" idx="2"/>
              <a:endCxn id="77" idx="0"/>
            </p:cNvCxnSpPr>
            <p:nvPr/>
          </p:nvCxnSpPr>
          <p:spPr bwMode="auto">
            <a:xfrm>
              <a:off x="4269975" y="6357570"/>
              <a:ext cx="0" cy="3335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425568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311FBE-A4E4-7749-8DD2-2972CF096D7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BNF vs. syntax graphs</a:t>
            </a:r>
          </a:p>
        </p:txBody>
      </p:sp>
      <p:sp>
        <p:nvSpPr>
          <p:cNvPr id="4096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see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hlinkClick r:id="rId2"/>
              </a:rPr>
              <a:t>BNF Web Club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for various language grammars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each grammar rule for a language is indexed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 addition to BNF, syntax graphs are given 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note simplicity of LISP</a:t>
            </a:r>
          </a:p>
        </p:txBody>
      </p:sp>
      <p:pic>
        <p:nvPicPr>
          <p:cNvPr id="40964" name="Picture 6" descr="if_state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733800"/>
            <a:ext cx="7848600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33AD669-7D3E-354F-980E-1696EF29F0B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Semantics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8956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4572000" algn="l"/>
                <a:tab pos="50292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generally, much trickier than syntax</a:t>
            </a:r>
          </a:p>
          <a:p>
            <a:pPr lvl="1">
              <a:lnSpc>
                <a:spcPct val="90000"/>
              </a:lnSpc>
              <a:tabLst>
                <a:tab pos="4572000" algn="l"/>
                <a:tab pos="5029200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  <a:tabLst>
                <a:tab pos="4572000" algn="l"/>
                <a:tab pos="50292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3 common approaches</a:t>
            </a:r>
          </a:p>
          <a:p>
            <a:pPr lvl="1">
              <a:lnSpc>
                <a:spcPct val="90000"/>
              </a:lnSpc>
              <a:tabLst>
                <a:tab pos="4572000" algn="l"/>
                <a:tab pos="5029200" algn="l"/>
              </a:tabLst>
            </a:pPr>
            <a:r>
              <a:rPr lang="en-US" sz="1800" i="1" dirty="0">
                <a:latin typeface="Arial Narrow" charset="0"/>
                <a:ea typeface="ＭＳ Ｐゴシック" charset="0"/>
              </a:rPr>
              <a:t>operational semantics:</a:t>
            </a:r>
            <a:r>
              <a:rPr lang="en-US" sz="1800" dirty="0">
                <a:latin typeface="Arial Narrow" charset="0"/>
                <a:ea typeface="ＭＳ Ｐゴシック" charset="0"/>
              </a:rPr>
              <a:t> describe meaning of a program by executing it on a machine (either real or abstract)</a:t>
            </a:r>
          </a:p>
          <a:p>
            <a:pPr lvl="1">
              <a:lnSpc>
                <a:spcPct val="90000"/>
              </a:lnSpc>
              <a:tabLst>
                <a:tab pos="4572000" algn="l"/>
                <a:tab pos="5029200" algn="l"/>
              </a:tabLst>
            </a:pPr>
            <a:endParaRPr lang="en-US" sz="800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100" u="sng" dirty="0">
                <a:latin typeface="Arial Narrow" charset="0"/>
                <a:ea typeface="ＭＳ Ｐゴシック" charset="0"/>
              </a:rPr>
              <a:t>Pascal code                                        </a:t>
            </a:r>
            <a:r>
              <a:rPr lang="en-US" sz="1100" dirty="0">
                <a:latin typeface="Arial Narrow" charset="0"/>
                <a:ea typeface="ＭＳ Ｐゴシック" charset="0"/>
              </a:rPr>
              <a:t>	</a:t>
            </a:r>
            <a:r>
              <a:rPr lang="en-US" sz="1100" u="sng" dirty="0">
                <a:latin typeface="Arial Narrow" charset="0"/>
                <a:ea typeface="ＭＳ Ｐゴシック" charset="0"/>
              </a:rPr>
              <a:t>Operational semantics		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for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:= first to last do		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= first	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begin	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loop:</a:t>
            </a:r>
            <a:r>
              <a:rPr lang="en-US" sz="1050" dirty="0">
                <a:latin typeface="Courier New" charset="0"/>
                <a:ea typeface="ＭＳ Ｐゴシック" charset="0"/>
              </a:rPr>
              <a:t>	if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&gt; last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goto</a:t>
            </a:r>
            <a:r>
              <a:rPr lang="en-US" sz="1050" dirty="0">
                <a:latin typeface="Courier New" charset="0"/>
                <a:ea typeface="ＭＳ Ｐゴシック" charset="0"/>
              </a:rPr>
              <a:t> out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    …		…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end		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=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+ 1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			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goto</a:t>
            </a:r>
            <a:r>
              <a:rPr lang="en-US" sz="1050" dirty="0">
                <a:latin typeface="Courier New" charset="0"/>
                <a:ea typeface="ＭＳ Ｐゴシック" charset="0"/>
              </a:rPr>
              <a:t> loop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		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out:</a:t>
            </a:r>
            <a:r>
              <a:rPr lang="en-US" sz="1050" dirty="0">
                <a:latin typeface="Courier New" charset="0"/>
                <a:ea typeface="ＭＳ Ｐゴシック" charset="0"/>
              </a:rPr>
              <a:t>	…</a:t>
            </a:r>
            <a:r>
              <a:rPr lang="en-US" sz="900" dirty="0">
                <a:latin typeface="Courier New" charset="0"/>
                <a:ea typeface="ＭＳ Ｐゴシック" charset="0"/>
              </a:rPr>
              <a:t>	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85800" y="4191000"/>
            <a:ext cx="87026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4572000" algn="l"/>
                <a:tab pos="5029200" algn="l"/>
              </a:tabLst>
            </a:pPr>
            <a:r>
              <a:rPr lang="en-US" sz="1800" i="1" dirty="0">
                <a:latin typeface="Arial Narrow" charset="0"/>
              </a:rPr>
              <a:t>axiomatic semantics:</a:t>
            </a:r>
            <a:r>
              <a:rPr lang="en-US" sz="1800" dirty="0">
                <a:latin typeface="Arial Narrow" charset="0"/>
              </a:rPr>
              <a:t> describe meaning using assertions about conditions, can prove properties of program using formal logic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4572000" algn="l"/>
                <a:tab pos="5029200" algn="l"/>
              </a:tabLst>
            </a:pPr>
            <a:endParaRPr lang="en-US" sz="800" dirty="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100" u="sng" dirty="0">
                <a:latin typeface="Arial Narrow" charset="0"/>
              </a:rPr>
              <a:t>Pascal code                                        </a:t>
            </a:r>
            <a:r>
              <a:rPr lang="en-US" sz="1100" dirty="0">
                <a:latin typeface="Arial Narrow" charset="0"/>
              </a:rPr>
              <a:t>	</a:t>
            </a:r>
            <a:r>
              <a:rPr lang="en-US" sz="1100" u="sng" dirty="0">
                <a:latin typeface="Arial Narrow" charset="0"/>
              </a:rPr>
              <a:t>Axiomatic semantics		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while (x &gt; y) do	while (x &gt; y) do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begin	begin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    …	    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</a:rPr>
              <a:t>ASSERT: x &gt; y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4846638" algn="l"/>
              </a:tabLst>
            </a:pPr>
            <a:r>
              <a:rPr lang="en-US" sz="1050" dirty="0">
                <a:latin typeface="Courier New" charset="0"/>
              </a:rPr>
              <a:t>end		 …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		end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		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</a:rPr>
              <a:t>ASSERT: x &lt;= y</a:t>
            </a:r>
            <a:endParaRPr lang="en-US" dirty="0">
              <a:solidFill>
                <a:srgbClr val="FF0000"/>
              </a:solidFill>
              <a:latin typeface="Arial Narrow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685800" y="6019800"/>
            <a:ext cx="8702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4572000" algn="l"/>
                <a:tab pos="5029200" algn="l"/>
              </a:tabLst>
            </a:pPr>
            <a:r>
              <a:rPr lang="en-US" sz="1800" i="1" dirty="0">
                <a:latin typeface="Arial Narrow" charset="0"/>
              </a:rPr>
              <a:t>denotational semantics:</a:t>
            </a:r>
            <a:r>
              <a:rPr lang="en-US" sz="1800" dirty="0">
                <a:latin typeface="Arial Narrow" charset="0"/>
              </a:rPr>
              <a:t> describe meaning by constructing a detailed mathematical model of each language entity – PRECISE, BUT VERY EXACTING!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utoUpdateAnimBg="0"/>
      <p:bldP spid="2048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CAD460B-E808-C646-9551-1A08256BEAB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3733800" cy="990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Evolution of programming (cont.)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000" y="1828800"/>
            <a:ext cx="3733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800">
              <a:solidFill>
                <a:schemeClr val="accent2"/>
              </a:solidFill>
            </a:endParaRP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mid 1950</a:t>
            </a:r>
            <a:r>
              <a:rPr lang="ja-JP" altLang="en-US" sz="2000">
                <a:solidFill>
                  <a:schemeClr val="accent2"/>
                </a:solidFill>
                <a:latin typeface="Arial Narrow" charset="0"/>
              </a:rPr>
              <a:t>’</a:t>
            </a:r>
            <a:r>
              <a:rPr lang="en-US" altLang="ja-JP" sz="2000">
                <a:solidFill>
                  <a:schemeClr val="accent2"/>
                </a:solidFill>
                <a:latin typeface="Arial Narrow" charset="0"/>
              </a:rPr>
              <a:t>s: assembly languages developed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mnemonic names replaced numeric codes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relative addressing via names and labels</a:t>
            </a: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a separate program</a:t>
            </a:r>
            <a:r>
              <a:rPr lang="en-US" sz="2000" i="1">
                <a:latin typeface="Arial Narrow" charset="0"/>
              </a:rPr>
              <a:t> (assembler)</a:t>
            </a:r>
            <a:r>
              <a:rPr lang="en-US" sz="2000">
                <a:latin typeface="Arial Narrow" charset="0"/>
              </a:rPr>
              <a:t> translated from assembly code to machine code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still machine specific, low-level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267200" y="804863"/>
            <a:ext cx="4800600" cy="61293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.file   "hello.cpp"</a:t>
            </a:r>
          </a:p>
          <a:p>
            <a:r>
              <a:rPr lang="en-US" sz="1200">
                <a:latin typeface="Courier New" charset="0"/>
              </a:rPr>
              <a:t>gcc2_compiled.:</a:t>
            </a:r>
          </a:p>
          <a:p>
            <a:r>
              <a:rPr lang="en-US" sz="1200">
                <a:latin typeface="Courier New" charset="0"/>
              </a:rPr>
              <a:t>        .global _Q_qtod</a:t>
            </a:r>
          </a:p>
          <a:p>
            <a:r>
              <a:rPr lang="en-US" sz="1200">
                <a:latin typeface="Courier New" charset="0"/>
              </a:rPr>
              <a:t>.section ".rodata"</a:t>
            </a:r>
          </a:p>
          <a:p>
            <a:r>
              <a:rPr lang="en-US" sz="1200">
                <a:latin typeface="Courier New" charset="0"/>
              </a:rPr>
              <a:t>        .align 8</a:t>
            </a:r>
          </a:p>
          <a:p>
            <a:r>
              <a:rPr lang="en-US" sz="1200">
                <a:latin typeface="Courier New" charset="0"/>
              </a:rPr>
              <a:t>.LLC0:  .asciz  "Hello world!"</a:t>
            </a:r>
          </a:p>
          <a:p>
            <a:r>
              <a:rPr lang="en-US" sz="1200">
                <a:latin typeface="Courier New" charset="0"/>
              </a:rPr>
              <a:t>.section ".text"</a:t>
            </a:r>
          </a:p>
          <a:p>
            <a:r>
              <a:rPr lang="en-US" sz="1200">
                <a:latin typeface="Courier New" charset="0"/>
              </a:rPr>
              <a:t>        .align 4</a:t>
            </a:r>
          </a:p>
          <a:p>
            <a:r>
              <a:rPr lang="en-US" sz="1200">
                <a:latin typeface="Courier New" charset="0"/>
              </a:rPr>
              <a:t>        .global main</a:t>
            </a:r>
          </a:p>
          <a:p>
            <a:r>
              <a:rPr lang="en-US" sz="1200">
                <a:latin typeface="Courier New" charset="0"/>
              </a:rPr>
              <a:t>        .type   main,#function</a:t>
            </a:r>
          </a:p>
          <a:p>
            <a:r>
              <a:rPr lang="en-US" sz="1200">
                <a:latin typeface="Courier New" charset="0"/>
              </a:rPr>
              <a:t>        .proc   04</a:t>
            </a:r>
          </a:p>
          <a:p>
            <a:r>
              <a:rPr lang="en-US" sz="1200">
                <a:latin typeface="Courier New" charset="0"/>
              </a:rPr>
              <a:t>main:   !#PROLOGUE# 0</a:t>
            </a:r>
          </a:p>
          <a:p>
            <a:r>
              <a:rPr lang="en-US" sz="1200">
                <a:latin typeface="Courier New" charset="0"/>
              </a:rPr>
              <a:t>        save %sp,-112,%sp</a:t>
            </a:r>
          </a:p>
          <a:p>
            <a:r>
              <a:rPr lang="en-US" sz="1200">
                <a:latin typeface="Courier New" charset="0"/>
              </a:rPr>
              <a:t>        !#PROLOGUE# 1</a:t>
            </a:r>
          </a:p>
          <a:p>
            <a:r>
              <a:rPr lang="en-US" sz="1200">
                <a:latin typeface="Courier New" charset="0"/>
              </a:rPr>
              <a:t>        sethi %hi(cout),%o1</a:t>
            </a:r>
          </a:p>
          <a:p>
            <a:r>
              <a:rPr lang="en-US" sz="1200">
                <a:latin typeface="Courier New" charset="0"/>
              </a:rPr>
              <a:t>        or %o1,%lo(cout),%o0</a:t>
            </a:r>
          </a:p>
          <a:p>
            <a:r>
              <a:rPr lang="en-US" sz="1200">
                <a:latin typeface="Courier New" charset="0"/>
              </a:rPr>
              <a:t>        sethi %hi(.LLC0),%o2</a:t>
            </a:r>
          </a:p>
          <a:p>
            <a:r>
              <a:rPr lang="en-US" sz="1200">
                <a:latin typeface="Courier New" charset="0"/>
              </a:rPr>
              <a:t>        or %o2,%lo(.LLC0),%o1</a:t>
            </a:r>
          </a:p>
          <a:p>
            <a:r>
              <a:rPr lang="en-US" sz="1200">
                <a:latin typeface="Courier New" charset="0"/>
              </a:rPr>
              <a:t>        call __ls__7ostreamPCc,0</a:t>
            </a:r>
          </a:p>
          <a:p>
            <a:r>
              <a:rPr lang="en-US" sz="1200">
                <a:latin typeface="Courier New" charset="0"/>
              </a:rPr>
              <a:t>        nop</a:t>
            </a:r>
          </a:p>
          <a:p>
            <a:r>
              <a:rPr lang="en-US" sz="1200">
                <a:latin typeface="Courier New" charset="0"/>
              </a:rPr>
              <a:t>        mov %o0,%l0</a:t>
            </a:r>
          </a:p>
          <a:p>
            <a:r>
              <a:rPr lang="en-US" sz="1200">
                <a:latin typeface="Courier New" charset="0"/>
              </a:rPr>
              <a:t>        mov %l0,%o0</a:t>
            </a:r>
          </a:p>
          <a:p>
            <a:r>
              <a:rPr lang="en-US" sz="1200">
                <a:latin typeface="Courier New" charset="0"/>
              </a:rPr>
              <a:t>        sethi %hi(endl__FR7ostream),%o2</a:t>
            </a:r>
          </a:p>
          <a:p>
            <a:r>
              <a:rPr lang="en-US" sz="1200">
                <a:latin typeface="Courier New" charset="0"/>
              </a:rPr>
              <a:t>        or %o2,%lo(endl__FR7ostream),%o1</a:t>
            </a:r>
          </a:p>
          <a:p>
            <a:r>
              <a:rPr lang="en-US" sz="1200">
                <a:latin typeface="Courier New" charset="0"/>
              </a:rPr>
              <a:t>        call __ls__7ostreamPFR7ostream_R7ostream,0</a:t>
            </a:r>
          </a:p>
          <a:p>
            <a:r>
              <a:rPr lang="en-US" sz="1200">
                <a:latin typeface="Courier New" charset="0"/>
              </a:rPr>
              <a:t>        nop</a:t>
            </a:r>
          </a:p>
          <a:p>
            <a:r>
              <a:rPr lang="en-US" sz="1200">
                <a:latin typeface="Courier New" charset="0"/>
              </a:rPr>
              <a:t>        mov 0,%i0</a:t>
            </a:r>
          </a:p>
          <a:p>
            <a:r>
              <a:rPr lang="en-US" sz="1200">
                <a:latin typeface="Courier New" charset="0"/>
              </a:rPr>
              <a:t>        b .LL230</a:t>
            </a:r>
          </a:p>
          <a:p>
            <a:r>
              <a:rPr lang="en-US" sz="1200">
                <a:latin typeface="Courier New" charset="0"/>
              </a:rPr>
              <a:t>        nop</a:t>
            </a:r>
          </a:p>
          <a:p>
            <a:r>
              <a:rPr lang="en-US" sz="1200">
                <a:latin typeface="Courier New" charset="0"/>
              </a:rPr>
              <a:t>.LL230: ret</a:t>
            </a:r>
          </a:p>
          <a:p>
            <a:r>
              <a:rPr lang="en-US" sz="1200">
                <a:latin typeface="Courier New" charset="0"/>
              </a:rPr>
              <a:t>        restore</a:t>
            </a:r>
          </a:p>
          <a:p>
            <a:r>
              <a:rPr lang="en-US" sz="1200">
                <a:latin typeface="Courier New" charset="0"/>
              </a:rPr>
              <a:t>.LLfe1: .size    main,.LLfe1-main</a:t>
            </a:r>
          </a:p>
          <a:p>
            <a:r>
              <a:rPr lang="en-US" sz="1200">
                <a:latin typeface="Courier New" charset="0"/>
              </a:rPr>
              <a:t>        .ident  "GCC: (GNU) 2.7.2"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DB81346-5741-0842-8957-71BC9833E49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3733800" cy="990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Evolution of programming (cont.)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1000" y="1828800"/>
            <a:ext cx="441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4763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late 1950</a:t>
            </a:r>
            <a:r>
              <a:rPr lang="ja-JP" altLang="en-US" sz="2000">
                <a:solidFill>
                  <a:schemeClr val="accent2"/>
                </a:solidFill>
                <a:latin typeface="Arial Narrow" charset="0"/>
              </a:rPr>
              <a:t>’</a:t>
            </a:r>
            <a:r>
              <a:rPr lang="en-US" altLang="ja-JP" sz="2000">
                <a:solidFill>
                  <a:schemeClr val="accent2"/>
                </a:solidFill>
                <a:latin typeface="Arial Narrow" charset="0"/>
              </a:rPr>
              <a:t>s: high-level languages developed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allowed user to program at higher level of abstraction</a:t>
            </a: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however, bridging the gap to low-level hardware was more difficult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a </a:t>
            </a:r>
            <a:r>
              <a:rPr lang="en-US" sz="1800" i="1">
                <a:latin typeface="Arial Narrow" charset="0"/>
              </a:rPr>
              <a:t>compiler</a:t>
            </a:r>
            <a:r>
              <a:rPr lang="en-US" sz="1800">
                <a:latin typeface="Arial Narrow" charset="0"/>
              </a:rPr>
              <a:t> translates code all at once into machine code (e.g., FORTRAN, C++)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an </a:t>
            </a:r>
            <a:r>
              <a:rPr lang="en-US" sz="1800" i="1">
                <a:latin typeface="Arial Narrow" charset="0"/>
              </a:rPr>
              <a:t>interpreter</a:t>
            </a:r>
            <a:r>
              <a:rPr lang="en-US" sz="1800">
                <a:latin typeface="Arial Narrow" charset="0"/>
              </a:rPr>
              <a:t> simulates execution of the code line-by-line (e.g., BASIC, Scheme)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indent="4763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Java utilizes a hybrid scheme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source code is compiled into byte code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the byte code is then interpreted by the Java Virtual Machine (JVM) that is built into the JDK or a Web browser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4876800" y="1752600"/>
            <a:ext cx="4495800" cy="3295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latin typeface="Courier New" charset="0"/>
              </a:rPr>
              <a:t>// File: hello.cpp</a:t>
            </a:r>
          </a:p>
          <a:p>
            <a:r>
              <a:rPr lang="en-US" sz="1400">
                <a:latin typeface="Courier New" charset="0"/>
              </a:rPr>
              <a:t>// Author: Dave Reed</a:t>
            </a:r>
          </a:p>
          <a:p>
            <a:r>
              <a:rPr lang="en-US" sz="1400">
                <a:latin typeface="Courier New" charset="0"/>
              </a:rPr>
              <a:t>//</a:t>
            </a:r>
          </a:p>
          <a:p>
            <a:r>
              <a:rPr lang="en-US" sz="1400">
                <a:latin typeface="Courier New" charset="0"/>
              </a:rPr>
              <a:t>// This program prints "Hello world!"</a:t>
            </a:r>
          </a:p>
          <a:p>
            <a:r>
              <a:rPr lang="en-US" sz="1400">
                <a:latin typeface="Courier New" charset="0"/>
              </a:rPr>
              <a:t>////////////////////////////////////////</a:t>
            </a:r>
          </a:p>
          <a:p>
            <a:endParaRPr lang="en-US" sz="1400">
              <a:latin typeface="Courier New" charset="0"/>
            </a:endParaRPr>
          </a:p>
          <a:p>
            <a:r>
              <a:rPr lang="en-US" sz="1400">
                <a:latin typeface="Courier New" charset="0"/>
              </a:rPr>
              <a:t>#include &lt;iostream&gt;</a:t>
            </a:r>
          </a:p>
          <a:p>
            <a:r>
              <a:rPr lang="en-US" sz="1400">
                <a:latin typeface="Courier New" charset="0"/>
              </a:rPr>
              <a:t>using namespace std;</a:t>
            </a:r>
          </a:p>
          <a:p>
            <a:endParaRPr lang="en-US" sz="1400">
              <a:latin typeface="Courier New" charset="0"/>
            </a:endParaRPr>
          </a:p>
          <a:p>
            <a:r>
              <a:rPr lang="en-US" sz="1400">
                <a:latin typeface="Courier New" charset="0"/>
              </a:rPr>
              <a:t>int main()</a:t>
            </a:r>
          </a:p>
          <a:p>
            <a:r>
              <a:rPr lang="en-US" sz="1400">
                <a:latin typeface="Courier New" charset="0"/>
              </a:rPr>
              <a:t>{</a:t>
            </a:r>
          </a:p>
          <a:p>
            <a:r>
              <a:rPr lang="en-US" sz="1400">
                <a:latin typeface="Courier New" charset="0"/>
              </a:rPr>
              <a:t>    cout &lt;&lt; "Hello world!" &lt;&lt; endl;</a:t>
            </a:r>
          </a:p>
          <a:p>
            <a:endParaRPr lang="en-US" sz="1400">
              <a:latin typeface="Courier New" charset="0"/>
            </a:endParaRPr>
          </a:p>
          <a:p>
            <a:r>
              <a:rPr lang="en-US" sz="1400">
                <a:latin typeface="Courier New" charset="0"/>
              </a:rPr>
              <a:t>    return 0;</a:t>
            </a:r>
          </a:p>
          <a:p>
            <a:r>
              <a:rPr lang="en-US" sz="140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4CAABD-2A9E-6044-ADA9-C797289E573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778875" cy="5334000"/>
          </a:xfrm>
          <a:noFill/>
        </p:spPr>
        <p:txBody>
          <a:bodyPr/>
          <a:lstStyle/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by 70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>
                <a:latin typeface="Arial Narrow" charset="0"/>
                <a:ea typeface="ＭＳ Ｐゴシック" charset="0"/>
                <a:cs typeface="ＭＳ Ｐゴシック" charset="0"/>
              </a:rPr>
              <a:t>s, software costs rivaled hardware</a:t>
            </a: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new development methodologies emerged</a:t>
            </a:r>
          </a:p>
          <a:p>
            <a:endParaRPr lang="en-US" sz="280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early 70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>
                <a:latin typeface="Arial Narrow" charset="0"/>
                <a:ea typeface="ＭＳ Ｐゴシック" charset="0"/>
                <a:cs typeface="ＭＳ Ｐゴシック" charset="0"/>
              </a:rPr>
              <a:t>s: top-down design 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stepwise (iterative) refinement	          (Pascal)</a:t>
            </a:r>
          </a:p>
          <a:p>
            <a:pPr lvl="1"/>
            <a:endParaRPr lang="en-US" sz="28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late 70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>
                <a:latin typeface="Arial Narrow" charset="0"/>
                <a:ea typeface="ＭＳ Ｐゴシック" charset="0"/>
                <a:cs typeface="ＭＳ Ｐゴシック" charset="0"/>
              </a:rPr>
              <a:t>s: data-oriented programming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concentrated on the use of ADT</a:t>
            </a:r>
            <a:r>
              <a:rPr lang="ja-JP" altLang="en-US" sz="1800">
                <a:latin typeface="Arial Narrow" charset="0"/>
                <a:ea typeface="ＭＳ Ｐゴシック" charset="0"/>
              </a:rPr>
              <a:t>’</a:t>
            </a:r>
            <a:r>
              <a:rPr lang="en-US" altLang="ja-JP" sz="1800">
                <a:latin typeface="Arial Narrow" charset="0"/>
                <a:ea typeface="ＭＳ Ｐゴシック" charset="0"/>
              </a:rPr>
              <a:t>s	          (Modula-2, Ada, C/C++)</a:t>
            </a:r>
          </a:p>
          <a:p>
            <a:pPr lvl="1"/>
            <a:endParaRPr lang="en-US" sz="28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early 80</a:t>
            </a:r>
            <a:r>
              <a:rPr lang="ja-JP" altLang="en-US" sz="2000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>
                <a:latin typeface="Arial Narrow" charset="0"/>
                <a:ea typeface="ＭＳ Ｐゴシック" charset="0"/>
                <a:cs typeface="ＭＳ Ｐゴシック" charset="0"/>
              </a:rPr>
              <a:t>s: object-oriented programming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ADT</a:t>
            </a:r>
            <a:r>
              <a:rPr lang="ja-JP" altLang="en-US" sz="1800">
                <a:latin typeface="Arial Narrow" charset="0"/>
                <a:ea typeface="ＭＳ Ｐゴシック" charset="0"/>
              </a:rPr>
              <a:t>’</a:t>
            </a:r>
            <a:r>
              <a:rPr lang="en-US" altLang="ja-JP" sz="1800">
                <a:latin typeface="Arial Narrow" charset="0"/>
                <a:ea typeface="ＭＳ Ｐゴシック" charset="0"/>
              </a:rPr>
              <a:t>s+inheritance+dynamic binding      (Smalltalk, C++, Eiffel, Java)</a:t>
            </a:r>
          </a:p>
          <a:p>
            <a:pPr lvl="1"/>
            <a:endParaRPr lang="en-US" sz="28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Software Engineering processes: waterfall model, extreme programming, agile programming</a:t>
            </a:r>
          </a:p>
          <a:p>
            <a:pPr lvl="1"/>
            <a:endParaRPr lang="en-US" sz="1800">
              <a:latin typeface="Arial Narrow" charset="0"/>
              <a:ea typeface="ＭＳ Ｐゴシック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Software development methodologies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89FB5C0-75C9-5A43-81C0-52E6E0B8510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581400"/>
          </a:xfrm>
          <a:noFill/>
        </p:spPr>
        <p:txBody>
          <a:bodyPr/>
          <a:lstStyle/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virtually all computers follow the </a:t>
            </a:r>
            <a:r>
              <a:rPr lang="en-US" sz="2000" i="1">
                <a:latin typeface="Arial Narrow" charset="0"/>
                <a:ea typeface="ＭＳ Ｐゴシック" charset="0"/>
                <a:cs typeface="ＭＳ Ｐゴシック" charset="0"/>
              </a:rPr>
              <a:t>von Neumann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architecture</a:t>
            </a: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	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fetch-execute cycle:</a:t>
            </a:r>
            <a:r>
              <a:rPr lang="en-US" sz="1800">
                <a:latin typeface="Arial Narro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repeatedly</a:t>
            </a:r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3424238" lvl="2">
              <a:buFontTx/>
              <a:buChar char="•"/>
            </a:pPr>
            <a:r>
              <a:rPr lang="en-US" sz="1600">
                <a:latin typeface="Arial Narrow" charset="0"/>
                <a:ea typeface="ＭＳ Ｐゴシック" charset="0"/>
              </a:rPr>
              <a:t>fetch instructions/data from memory</a:t>
            </a:r>
          </a:p>
          <a:p>
            <a:pPr marL="3424238" lvl="2">
              <a:buFontTx/>
              <a:buChar char="•"/>
            </a:pPr>
            <a:r>
              <a:rPr lang="en-US" sz="1600">
                <a:latin typeface="Arial Narrow" charset="0"/>
                <a:ea typeface="ＭＳ Ｐゴシック" charset="0"/>
              </a:rPr>
              <a:t>execute in CPU</a:t>
            </a:r>
          </a:p>
          <a:p>
            <a:pPr marL="3424238" lvl="2">
              <a:buFontTx/>
              <a:buChar char="•"/>
            </a:pPr>
            <a:r>
              <a:rPr lang="en-US" sz="1600">
                <a:latin typeface="Arial Narrow" charset="0"/>
                <a:ea typeface="ＭＳ Ｐゴシック" charset="0"/>
              </a:rPr>
              <a:t>write results back to memory</a:t>
            </a:r>
          </a:p>
          <a:p>
            <a:pPr marL="3424238" lvl="2"/>
            <a:endParaRPr lang="en-US" sz="16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imperative languages parallel this behavior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variables (memory cells)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assignments (changes to memory)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sequential execution &amp; iteration (fetch/execute cycle)</a:t>
            </a:r>
          </a:p>
          <a:p>
            <a:pPr lvl="1">
              <a:buFont typeface="Wingdings" charset="0"/>
              <a:buNone/>
            </a:pPr>
            <a:endParaRPr lang="en-US" sz="120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since features resemble the underlying implementation, tend to be efficient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Architecture influences design</a:t>
            </a:r>
          </a:p>
        </p:txBody>
      </p:sp>
      <p:pic>
        <p:nvPicPr>
          <p:cNvPr id="21508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52600"/>
            <a:ext cx="1828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685800" y="5029200"/>
            <a:ext cx="8702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declarative languages emphasize problem-solving approaches far-removed from the underlying hardware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e.g., Prolog (logic): specify facts &amp; rules, interpreter performs logical inference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	LISP/Scheme (functional): specify dynamic transformations to symbols &amp; lists</a:t>
            </a:r>
          </a:p>
          <a:p>
            <a:pPr marL="742950" lvl="1" indent="-285750">
              <a:spcBef>
                <a:spcPct val="20000"/>
              </a:spcBef>
            </a:pPr>
            <a:endParaRPr lang="en-US" sz="1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tend to be more flexible, but not as efficient</a:t>
            </a:r>
            <a:r>
              <a:rPr lang="en-US" sz="1800">
                <a:latin typeface="Arial" charset="0"/>
              </a:rPr>
              <a:t> </a:t>
            </a:r>
            <a:r>
              <a:rPr lang="en-US" sz="2000">
                <a:solidFill>
                  <a:schemeClr val="accent2"/>
                </a:solidFill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6DD59E8-A8AC-704F-8E41-EFDD2F576F1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FORTRAN (Formula Translator)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4572000" cy="5486400"/>
          </a:xfrm>
        </p:spPr>
        <p:txBody>
          <a:bodyPr/>
          <a:lstStyle/>
          <a:p>
            <a:pPr marL="0" indent="1588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FORTRAN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was the first* high-level language</a:t>
            </a:r>
          </a:p>
          <a:p>
            <a:pPr marL="0" indent="1588"/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15938" lvl="1"/>
            <a:r>
              <a:rPr lang="en-US" sz="1800">
                <a:latin typeface="Arial Narrow" charset="0"/>
                <a:ea typeface="ＭＳ Ｐゴシック" charset="0"/>
              </a:rPr>
              <a:t>developed by John Backus at IBM</a:t>
            </a:r>
          </a:p>
          <a:p>
            <a:pPr marL="515938" lvl="1"/>
            <a:r>
              <a:rPr lang="en-US" sz="1800">
                <a:latin typeface="Arial Narrow" charset="0"/>
                <a:ea typeface="ＭＳ Ｐゴシック" charset="0"/>
              </a:rPr>
              <a:t>designed for the IBM 704 computer, all control structures corresponded to 704 machine instructions</a:t>
            </a:r>
          </a:p>
          <a:p>
            <a:pPr marL="515938" lvl="1"/>
            <a:r>
              <a:rPr lang="en-US" sz="1800">
                <a:latin typeface="Arial Narrow" charset="0"/>
                <a:ea typeface="ＭＳ Ｐゴシック" charset="0"/>
              </a:rPr>
              <a:t>704 compiler completed in 1957</a:t>
            </a:r>
          </a:p>
          <a:p>
            <a:pPr marL="515938" lvl="1"/>
            <a:endParaRPr lang="en-US" sz="1800">
              <a:latin typeface="Arial Narrow" charset="0"/>
              <a:ea typeface="ＭＳ Ｐゴシック" charset="0"/>
            </a:endParaRPr>
          </a:p>
          <a:p>
            <a:pPr marL="515938" lvl="1"/>
            <a:r>
              <a:rPr lang="en-US" sz="1800">
                <a:latin typeface="Arial Narrow" charset="0"/>
                <a:ea typeface="ＭＳ Ｐゴシック" charset="0"/>
              </a:rPr>
              <a:t>despite some early problems, FORTRAN was immensely popular – adopted universally in 50's &amp; 60's</a:t>
            </a:r>
          </a:p>
          <a:p>
            <a:pPr marL="515938" lvl="1"/>
            <a:endParaRPr lang="en-US" sz="1800">
              <a:latin typeface="Arial Narrow" charset="0"/>
              <a:ea typeface="ＭＳ Ｐゴシック" charset="0"/>
            </a:endParaRPr>
          </a:p>
          <a:p>
            <a:pPr marL="515938" lvl="1"/>
            <a:r>
              <a:rPr lang="en-US" sz="1800">
                <a:latin typeface="Arial Narrow" charset="0"/>
                <a:ea typeface="ＭＳ Ｐゴシック" charset="0"/>
              </a:rPr>
              <a:t>FORTRAN evolved based on experience and new programming features</a:t>
            </a:r>
          </a:p>
          <a:p>
            <a:pPr marL="903288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FORTRAN II (1958)</a:t>
            </a:r>
          </a:p>
          <a:p>
            <a:pPr marL="903288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FORTRAN IV (1962)</a:t>
            </a:r>
          </a:p>
          <a:p>
            <a:pPr marL="903288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FORTRAN 77 (1977)</a:t>
            </a:r>
          </a:p>
          <a:p>
            <a:pPr marL="903288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FORTRAN 90 (1990)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334000" y="1752600"/>
            <a:ext cx="3962400" cy="2232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latin typeface="Courier New" charset="0"/>
              </a:rPr>
              <a:t>C</a:t>
            </a:r>
          </a:p>
          <a:p>
            <a:r>
              <a:rPr lang="en-US" sz="1400">
                <a:latin typeface="Courier New" charset="0"/>
              </a:rPr>
              <a:t>C  FORTRAN program</a:t>
            </a:r>
          </a:p>
          <a:p>
            <a:r>
              <a:rPr lang="en-US" sz="1400">
                <a:latin typeface="Courier New" charset="0"/>
              </a:rPr>
              <a:t>C  Prints "Hello world" 10 times</a:t>
            </a:r>
          </a:p>
          <a:p>
            <a:r>
              <a:rPr lang="en-US" sz="1400">
                <a:latin typeface="Courier New" charset="0"/>
              </a:rPr>
              <a:t>C</a:t>
            </a:r>
          </a:p>
          <a:p>
            <a:r>
              <a:rPr lang="en-US" sz="1400">
                <a:latin typeface="Courier New" charset="0"/>
              </a:rPr>
              <a:t>      PROGRAM HELLO </a:t>
            </a:r>
          </a:p>
          <a:p>
            <a:r>
              <a:rPr lang="en-US" sz="1400">
                <a:latin typeface="Courier New" charset="0"/>
              </a:rPr>
              <a:t>      DO 10, I=1,10 </a:t>
            </a:r>
          </a:p>
          <a:p>
            <a:r>
              <a:rPr lang="en-US" sz="1400">
                <a:latin typeface="Courier New" charset="0"/>
              </a:rPr>
              <a:t>        PRINT *,'Hello world' </a:t>
            </a:r>
          </a:p>
          <a:p>
            <a:r>
              <a:rPr lang="en-US" sz="1400">
                <a:latin typeface="Courier New" charset="0"/>
              </a:rPr>
              <a:t>   10 CONTINUE </a:t>
            </a:r>
          </a:p>
          <a:p>
            <a:r>
              <a:rPr lang="en-US" sz="1400">
                <a:latin typeface="Courier New" charset="0"/>
              </a:rPr>
              <a:t>      STOP </a:t>
            </a:r>
          </a:p>
          <a:p>
            <a:r>
              <a:rPr lang="en-US" sz="1400">
                <a:latin typeface="Courier New" charset="0"/>
              </a:rPr>
              <a:t>      END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E1D8A1-6BFC-2849-A4D5-D0C923F33FA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LISP (List Processing)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4038600" cy="5410200"/>
          </a:xfrm>
        </p:spPr>
        <p:txBody>
          <a:bodyPr/>
          <a:lstStyle/>
          <a:p>
            <a:pPr marL="0" indent="3175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LISP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is a functional language</a:t>
            </a:r>
          </a:p>
          <a:p>
            <a:pPr marL="0" indent="3175"/>
            <a:endParaRPr lang="en-US" sz="8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developed by John McCarthy at MIT</a:t>
            </a: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designed for Artificial Intelligence research – needed to be symbolic, flexible, dynamic</a:t>
            </a: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LISP interpreter completed in 1959</a:t>
            </a:r>
          </a:p>
          <a:p>
            <a:pPr marL="444500" lvl="1" indent="-227013"/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LISP syntax is very simple but flexible, based on the </a:t>
            </a:r>
            <a:r>
              <a:rPr lang="en-US" sz="1800">
                <a:latin typeface="Symbol" charset="0"/>
                <a:ea typeface="ＭＳ Ｐゴシック" charset="0"/>
              </a:rPr>
              <a:t>l</a:t>
            </a:r>
            <a:r>
              <a:rPr lang="en-US" sz="1800">
                <a:latin typeface="Arial Narrow" charset="0"/>
                <a:ea typeface="ＭＳ Ｐゴシック" charset="0"/>
              </a:rPr>
              <a:t>-calculus of Church</a:t>
            </a: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all memory management is dynamic and automatic – simple but inefficient</a:t>
            </a:r>
          </a:p>
          <a:p>
            <a:pPr marL="444500" lvl="1" indent="-227013"/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LISP is still the dominant language in AI</a:t>
            </a:r>
          </a:p>
          <a:p>
            <a:pPr marL="444500" lvl="1" indent="-227013"/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/>
            <a:r>
              <a:rPr lang="en-US" sz="1800">
                <a:latin typeface="Arial Narrow" charset="0"/>
                <a:ea typeface="ＭＳ Ｐゴシック" charset="0"/>
              </a:rPr>
              <a:t>dialects of LISP have evolved</a:t>
            </a:r>
          </a:p>
          <a:p>
            <a:pPr marL="787400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Scheme (1975)</a:t>
            </a:r>
          </a:p>
          <a:p>
            <a:pPr marL="787400" lvl="2"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Common LISP (1984)</a:t>
            </a:r>
          </a:p>
          <a:p>
            <a:pPr marL="0" indent="3175"/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800600" y="1752600"/>
            <a:ext cx="4495800" cy="1565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;;; LISP program</a:t>
            </a:r>
          </a:p>
          <a:p>
            <a:r>
              <a:rPr lang="en-US" sz="1200">
                <a:latin typeface="Courier New" charset="0"/>
              </a:rPr>
              <a:t>;;; (hello N) will return a list containing</a:t>
            </a:r>
          </a:p>
          <a:p>
            <a:r>
              <a:rPr lang="en-US" sz="1200">
                <a:latin typeface="Courier New" charset="0"/>
              </a:rPr>
              <a:t>;;;   N copies of "Hello world"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(define (hello N)</a:t>
            </a:r>
          </a:p>
          <a:p>
            <a:r>
              <a:rPr lang="en-US" sz="1200">
                <a:latin typeface="Courier New" charset="0"/>
              </a:rPr>
              <a:t>  (if (zero? N) </a:t>
            </a:r>
          </a:p>
          <a:p>
            <a:r>
              <a:rPr lang="en-US" sz="1200">
                <a:latin typeface="Courier New" charset="0"/>
              </a:rPr>
              <a:t>      '()</a:t>
            </a:r>
          </a:p>
          <a:p>
            <a:r>
              <a:rPr lang="en-US" sz="1200">
                <a:latin typeface="Courier New" charset="0"/>
              </a:rPr>
              <a:t>      (cons "Hello world" (hello (- N 1)))))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4800600" y="3429000"/>
            <a:ext cx="4495800" cy="2295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&gt; (hello 10)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("Hello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world")</a:t>
            </a:r>
          </a:p>
          <a:p>
            <a:r>
              <a:rPr lang="en-US" sz="1200">
                <a:latin typeface="Courier New" charset="0"/>
              </a:rPr>
              <a:t>&gt;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F5E165F-9091-E749-98F2-0358DE78C6C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ALGOL (Algorithmic Language)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800600" y="1752600"/>
            <a:ext cx="4495800" cy="2019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b="1">
                <a:latin typeface="Courier New" charset="0"/>
              </a:rPr>
              <a:t>comment</a:t>
            </a:r>
            <a:r>
              <a:rPr lang="en-US" sz="1400">
                <a:latin typeface="Courier New" charset="0"/>
              </a:rPr>
              <a:t> ALGOL 60 PROGRAM</a:t>
            </a:r>
          </a:p>
          <a:p>
            <a:r>
              <a:rPr lang="en-US" sz="1400">
                <a:latin typeface="Courier New" charset="0"/>
              </a:rPr>
              <a:t>    displays "Hello world" 10 times;</a:t>
            </a:r>
          </a:p>
          <a:p>
            <a:r>
              <a:rPr lang="en-US" sz="1400" b="1">
                <a:latin typeface="Courier New" charset="0"/>
              </a:rPr>
              <a:t>begin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integer</a:t>
            </a:r>
            <a:r>
              <a:rPr lang="en-US" sz="1400">
                <a:latin typeface="Courier New" charset="0"/>
              </a:rPr>
              <a:t> counter;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for</a:t>
            </a:r>
            <a:r>
              <a:rPr lang="en-US" sz="1400">
                <a:latin typeface="Courier New" charset="0"/>
              </a:rPr>
              <a:t> counter := 1 </a:t>
            </a:r>
            <a:r>
              <a:rPr lang="en-US" sz="1400" b="1">
                <a:latin typeface="Courier New" charset="0"/>
              </a:rPr>
              <a:t>step</a:t>
            </a:r>
            <a:r>
              <a:rPr lang="en-US" sz="1400">
                <a:latin typeface="Courier New" charset="0"/>
              </a:rPr>
              <a:t> 1 </a:t>
            </a:r>
            <a:r>
              <a:rPr lang="en-US" sz="1400" b="1">
                <a:latin typeface="Courier New" charset="0"/>
              </a:rPr>
              <a:t>until</a:t>
            </a:r>
            <a:r>
              <a:rPr lang="en-US" sz="1400">
                <a:latin typeface="Courier New" charset="0"/>
              </a:rPr>
              <a:t> 10 </a:t>
            </a:r>
            <a:r>
              <a:rPr lang="en-US" sz="1400" b="1">
                <a:latin typeface="Courier New" charset="0"/>
              </a:rPr>
              <a:t>do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begin</a:t>
            </a:r>
          </a:p>
          <a:p>
            <a:r>
              <a:rPr lang="en-US" sz="1400">
                <a:latin typeface="Courier New" charset="0"/>
              </a:rPr>
              <a:t>    printstring(Hello world");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end</a:t>
            </a:r>
          </a:p>
          <a:p>
            <a:r>
              <a:rPr lang="en-US" sz="1400" b="1">
                <a:latin typeface="Courier New" charset="0"/>
              </a:rPr>
              <a:t>end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4038600" cy="5410200"/>
          </a:xfrm>
          <a:noFill/>
        </p:spPr>
        <p:txBody>
          <a:bodyPr/>
          <a:lstStyle/>
          <a:p>
            <a:pPr marL="0" indent="3175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ALGOL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was an international effort to design a universal language</a:t>
            </a:r>
          </a:p>
          <a:p>
            <a:pPr marL="0" indent="3175">
              <a:lnSpc>
                <a:spcPct val="90000"/>
              </a:lnSpc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developed by joint committee of ACM and GAMM (German equivalent)</a:t>
            </a: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influenced by FORTRAN, but more flexible &amp; powerful, not machine specific</a:t>
            </a:r>
          </a:p>
          <a:p>
            <a:pPr marL="444500" lvl="1" indent="-227013">
              <a:lnSpc>
                <a:spcPct val="70000"/>
              </a:lnSpc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ALGOL introduced and formalized many common language features of today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data type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compound statements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natural control structures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parameter passing modes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recursive routines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BNF for syntax (Backus &amp; Naur)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ALGOL evolved (58, 60, 68), but not widely adopted as a programming language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instead, accepted as a reference language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1106</TotalTime>
  <Words>3726</Words>
  <Application>Microsoft Macintosh PowerPoint</Application>
  <PresentationFormat>Custom</PresentationFormat>
  <Paragraphs>636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Arial Narrow</vt:lpstr>
      <vt:lpstr>Courier New</vt:lpstr>
      <vt:lpstr>Lucida Console</vt:lpstr>
      <vt:lpstr>Symbol</vt:lpstr>
      <vt:lpstr>Times New Roman</vt:lpstr>
      <vt:lpstr>Wingdings</vt:lpstr>
      <vt:lpstr>Blank Presentation</vt:lpstr>
      <vt:lpstr>VISIO</vt:lpstr>
      <vt:lpstr>CSC 533: Programming Languages  Spring 2024</vt:lpstr>
      <vt:lpstr>Evolution of programming</vt:lpstr>
      <vt:lpstr>Evolution of programming (cont.)</vt:lpstr>
      <vt:lpstr>Evolution of programming (cont.)</vt:lpstr>
      <vt:lpstr>Software development methodologies</vt:lpstr>
      <vt:lpstr>Architecture influences design</vt:lpstr>
      <vt:lpstr>FORTRAN (Formula Translator)</vt:lpstr>
      <vt:lpstr>LISP (List Processing)</vt:lpstr>
      <vt:lpstr>ALGOL (Algorithmic Language)</vt:lpstr>
      <vt:lpstr>C  C++  Java  JavaScript</vt:lpstr>
      <vt:lpstr>Other influential languages</vt:lpstr>
      <vt:lpstr>There is no “silver bullet”</vt:lpstr>
      <vt:lpstr>Syntax</vt:lpstr>
      <vt:lpstr>BNF is a meta-language</vt:lpstr>
      <vt:lpstr>Deriving expressions from a grammar</vt:lpstr>
      <vt:lpstr>Ambiguous grammars</vt:lpstr>
      <vt:lpstr>Ambiguity is bad!</vt:lpstr>
      <vt:lpstr>Operator precedence</vt:lpstr>
      <vt:lpstr>Operator associativity</vt:lpstr>
      <vt:lpstr>Right associativity</vt:lpstr>
      <vt:lpstr>In ALGOL 60…</vt:lpstr>
      <vt:lpstr>Dangling else</vt:lpstr>
      <vt:lpstr>Avoiding dangling else </vt:lpstr>
      <vt:lpstr>Dangling else in ALGOL 60?</vt:lpstr>
      <vt:lpstr>Extended BNF (EBNF)</vt:lpstr>
      <vt:lpstr>EBNF example</vt:lpstr>
      <vt:lpstr>EBNF example</vt:lpstr>
      <vt:lpstr>BNF vs. syntax graphs</vt:lpstr>
      <vt:lpstr>Semantics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Syntax and Semantics</dc:title>
  <dc:creator>Dave Reed</dc:creator>
  <cp:lastModifiedBy>Reed, Dave</cp:lastModifiedBy>
  <cp:revision>71</cp:revision>
  <cp:lastPrinted>2019-01-21T17:51:20Z</cp:lastPrinted>
  <dcterms:created xsi:type="dcterms:W3CDTF">2012-01-07T23:00:19Z</dcterms:created>
  <dcterms:modified xsi:type="dcterms:W3CDTF">2023-12-26T19:45:11Z</dcterms:modified>
</cp:coreProperties>
</file>