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91" r:id="rId3"/>
    <p:sldId id="278" r:id="rId4"/>
    <p:sldId id="290" r:id="rId5"/>
    <p:sldId id="279" r:id="rId6"/>
    <p:sldId id="288" r:id="rId7"/>
    <p:sldId id="289" r:id="rId8"/>
    <p:sldId id="268" r:id="rId9"/>
    <p:sldId id="267" r:id="rId10"/>
    <p:sldId id="281" r:id="rId11"/>
    <p:sldId id="282" r:id="rId12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286"/>
  </p:normalViewPr>
  <p:slideViewPr>
    <p:cSldViewPr>
      <p:cViewPr varScale="1">
        <p:scale>
          <a:sx n="109" d="100"/>
          <a:sy n="109" d="100"/>
        </p:scale>
        <p:origin x="2016" y="176"/>
      </p:cViewPr>
      <p:guideLst>
        <p:guide orient="horz" pos="2304"/>
        <p:guide pos="30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7B2EA96D-62A5-EA47-A1E4-4F3DE8A67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174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10212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B7F8E2E8-BEA5-3A4F-969C-2C5480D0DC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02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DA8B6A-5CFC-A040-A68E-8F58BFAF89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735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EE1BC-6D18-F140-8BAB-B10CBE3F7D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06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345C47-48C3-C245-B3AA-003734DAF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184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F841E9-7B7C-3547-A716-4FE757F8CC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40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64779-E161-2047-83EF-25A4A0A01E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157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D3ABDA-F111-784C-929B-4D5ADE8B58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77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6836B-39B6-AD4A-A45D-D5B32A24C7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1520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FAF75E-E157-504B-8D0B-27198A931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50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83C4F-991F-C14F-A6B3-3CCD96113A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259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D972D-5344-0744-950B-B262178B1A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19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612050-A479-B048-B868-7D7CDDE2FA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363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4CF65705-7CBE-9B41-B6A0-A9E16645F6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0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  <p:sldLayoutId id="2147483789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dave-reed.com/csc533" TargetMode="Externa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6975272-0A9D-594E-960F-AA4EA87C0EB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914400"/>
            <a:ext cx="9067800" cy="1295400"/>
          </a:xfrm>
          <a:noFill/>
        </p:spPr>
        <p:txBody>
          <a:bodyPr/>
          <a:lstStyle/>
          <a:p>
            <a:pPr algn="ctr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CSC 533: Programming Languages</a:t>
            </a:r>
            <a:b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</a:br>
            <a:br>
              <a:rPr lang="en-US" sz="2400" dirty="0">
                <a:latin typeface="Arial Narrow" charset="0"/>
                <a:ea typeface="ＭＳ Ｐゴシック" charset="0"/>
                <a:cs typeface="ＭＳ Ｐゴシック" charset="0"/>
              </a:rPr>
            </a:b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Spring 2023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2819400"/>
            <a:ext cx="8077200" cy="3429000"/>
          </a:xfrm>
          <a:noFill/>
        </p:spPr>
        <p:txBody>
          <a:bodyPr/>
          <a:lstStyle/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See online syllabus at:</a:t>
            </a:r>
          </a:p>
          <a:p>
            <a:pPr lvl="1">
              <a:buFont typeface="Wingdings" charset="0"/>
              <a:buNone/>
            </a:pPr>
            <a:r>
              <a:rPr lang="en-US" dirty="0">
                <a:latin typeface="Arial Narrow" charset="0"/>
                <a:ea typeface="ＭＳ Ｐゴシック" charset="0"/>
              </a:rPr>
              <a:t>	</a:t>
            </a:r>
            <a:r>
              <a:rPr lang="en-US" dirty="0">
                <a:solidFill>
                  <a:schemeClr val="tx2"/>
                </a:solidFill>
                <a:latin typeface="Courier New" charset="0"/>
                <a:ea typeface="ＭＳ Ｐゴシック" charset="0"/>
                <a:hlinkClick r:id="rId2"/>
              </a:rPr>
              <a:t>http://dave-reed.com/csc533</a:t>
            </a:r>
            <a:endParaRPr lang="en-US" dirty="0">
              <a:solidFill>
                <a:schemeClr val="tx2"/>
              </a:solidFill>
              <a:latin typeface="Arial Narrow" charset="0"/>
              <a:ea typeface="ＭＳ Ｐゴシック" charset="0"/>
            </a:endParaRPr>
          </a:p>
          <a:p>
            <a:pPr marL="0" indent="0"/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0" indent="0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Course goals:</a:t>
            </a:r>
          </a:p>
          <a:p>
            <a:pPr marL="0" indent="0">
              <a:lnSpc>
                <a:spcPct val="20000"/>
              </a:lnSpc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understand issues in designing, implementing, and evaluating programming languages</a:t>
            </a:r>
          </a:p>
          <a:p>
            <a:pPr lvl="1">
              <a:lnSpc>
                <a:spcPct val="10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appreciate strengths and tradeoffs of different programming paradigms</a:t>
            </a:r>
          </a:p>
          <a:p>
            <a:pPr lvl="1"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</a:rPr>
              <a:t>working knowledge of Java, Scheme, &amp; a modern scripting language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9EA2C7-B942-6D48-9072-709DB1A3498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 (cont.)?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702675" cy="38862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writability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want to make programming as simple as possible for the programmer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simplicity + orthogonality + natural control &amp; data structures + simple &amp; unambiguous syntax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sz="1800" i="1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support for abstraction:</a:t>
            </a:r>
            <a:r>
              <a:rPr lang="en-US" sz="1800" dirty="0">
                <a:latin typeface="Arial Narrow" charset="0"/>
                <a:ea typeface="ＭＳ Ｐゴシック" charset="0"/>
              </a:rPr>
              <a:t> need to be able to define and utilize abstractions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support for functions, libraries, classes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OK, but more tedious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expressivity: </a:t>
            </a:r>
            <a:r>
              <a:rPr lang="en-US" sz="1800" dirty="0">
                <a:latin typeface="Arial Narrow" charset="0"/>
                <a:ea typeface="ＭＳ Ｐゴシック" charset="0"/>
              </a:rPr>
              <a:t>language provides convenient ways of specifying computations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if &amp; switch, while &amp; do-while &amp; for, bitwise operators, …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not very expressive (few control structures)</a:t>
            </a:r>
            <a:endParaRPr lang="en-US" sz="900" dirty="0">
              <a:latin typeface="Arial Narrow" charset="0"/>
              <a:ea typeface="ＭＳ Ｐゴシック" charset="0"/>
            </a:endParaRPr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685800" y="5181600"/>
            <a:ext cx="87026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note: readability &amp; writability are often at odds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>
                <a:latin typeface="Arial Narrow" charset="0"/>
              </a:rPr>
              <a:t>e.g., more control structures can simplify programmer's task, but make code harder to read and maintain (more to know, more redundancy)</a:t>
            </a:r>
          </a:p>
          <a:p>
            <a:pPr marL="742950" lvl="1" indent="-285750">
              <a:buFont typeface="Wingdings" charset="0"/>
              <a:buNone/>
            </a:pPr>
            <a:r>
              <a:rPr lang="en-US" sz="1800">
                <a:latin typeface="Arial Narrow" charset="0"/>
              </a:rPr>
              <a:t>Common LISP vs. Scheme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FABF226-6A45-3145-88ED-B828F3DA9A86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 (cont.)?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reliability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want to ensure that a program performs to its specifications under all conditions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want to build in strong error checking and recovery capabilities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</a:rPr>
              <a:t>also want to help the programmer to avoid errors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readability + writability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type checking:</a:t>
            </a:r>
            <a:r>
              <a:rPr lang="en-US" sz="1800" dirty="0">
                <a:latin typeface="Arial Narrow" charset="0"/>
                <a:ea typeface="ＭＳ Ｐゴシック" charset="0"/>
              </a:rPr>
              <a:t> identify errors either at compile-time or during execution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most types checked at compile time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dynamic, must do checking during execution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exception handling: </a:t>
            </a:r>
            <a:r>
              <a:rPr lang="en-US" sz="1800" dirty="0">
                <a:latin typeface="Arial Narrow" charset="0"/>
                <a:ea typeface="ＭＳ Ｐゴシック" charset="0"/>
              </a:rPr>
              <a:t>ability to intercept and recover from errors in code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try/catch, libraries require exception handling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more awkward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memory management: </a:t>
            </a:r>
            <a:r>
              <a:rPr lang="en-US" sz="1800" dirty="0">
                <a:latin typeface="Arial Narrow" charset="0"/>
                <a:ea typeface="ＭＳ Ｐゴシック" charset="0"/>
              </a:rPr>
              <a:t>control memory accessing, allocation/deallocation, aliasing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good, e.g., garbage collection, must explicitly allocate dynamic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handles all transparently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endParaRPr lang="en-US" sz="900" dirty="0">
              <a:latin typeface="Courier Ne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343400" cy="5715000"/>
          </a:xfrm>
        </p:spPr>
        <p:txBody>
          <a:bodyPr/>
          <a:lstStyle/>
          <a:p>
            <a:r>
              <a:rPr lang="en-US" dirty="0"/>
              <a:t>the </a:t>
            </a:r>
            <a:r>
              <a:rPr lang="en-US" i="1" dirty="0"/>
              <a:t>official </a:t>
            </a:r>
            <a:r>
              <a:rPr lang="en-US" dirty="0"/>
              <a:t>text is the 12</a:t>
            </a:r>
            <a:r>
              <a:rPr lang="en-US" baseline="30000" dirty="0"/>
              <a:t>th</a:t>
            </a:r>
            <a:r>
              <a:rPr lang="en-US" dirty="0"/>
              <a:t> edition of Sebesta (2018)</a:t>
            </a:r>
          </a:p>
          <a:p>
            <a:pPr lvl="1">
              <a:buFont typeface="Wingdings" charset="2"/>
              <a:buChar char="§"/>
            </a:pPr>
            <a:r>
              <a:rPr lang="en-US" dirty="0"/>
              <a:t>if you are interested in programming languages (and can afford it), buy it</a:t>
            </a:r>
          </a:p>
          <a:p>
            <a:pPr lvl="1">
              <a:buFont typeface="Wingdings" charset="2"/>
              <a:buChar char="§"/>
            </a:pPr>
            <a:endParaRPr lang="en-US" dirty="0"/>
          </a:p>
          <a:p>
            <a:pPr marL="0" indent="0"/>
            <a:r>
              <a:rPr lang="en-US" dirty="0"/>
              <a:t>alternatively, the 11</a:t>
            </a:r>
            <a:r>
              <a:rPr lang="en-US" baseline="30000" dirty="0"/>
              <a:t>th</a:t>
            </a:r>
            <a:r>
              <a:rPr lang="en-US" dirty="0"/>
              <a:t> edition (global edition, 2016) can be accessed for </a:t>
            </a:r>
            <a:r>
              <a:rPr lang="en-US" i="1" dirty="0"/>
              <a:t>free</a:t>
            </a:r>
            <a:r>
              <a:rPr lang="en-US" dirty="0"/>
              <a:t> online</a:t>
            </a:r>
          </a:p>
          <a:p>
            <a:pPr marL="747713" lvl="1" indent="-284163"/>
            <a:r>
              <a:rPr lang="en-US" dirty="0"/>
              <a:t>you may use this older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345C47-48C3-C245-B3AA-003734DAF7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Concepts of Programming Languages, Global Edition">
            <a:extLst>
              <a:ext uri="{FF2B5EF4-FFF2-40B4-BE49-F238E27FC236}">
                <a16:creationId xmlns:a16="http://schemas.microsoft.com/office/drawing/2014/main" id="{463B0586-2651-0D4E-BA83-2CAC32FC25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42" y="4594867"/>
            <a:ext cx="1857515" cy="2313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oncepts of Programming Languages [RENTAL EDITION]">
            <a:extLst>
              <a:ext uri="{FF2B5EF4-FFF2-40B4-BE49-F238E27FC236}">
                <a16:creationId xmlns:a16="http://schemas.microsoft.com/office/drawing/2014/main" id="{93B9EC81-0192-9F4F-B0CE-2FA12AB512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0371" y="1066800"/>
            <a:ext cx="3457561" cy="427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866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02B20AD5-34AD-0142-BABD-E34F15345E84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1752600"/>
          </a:xfrm>
          <a:noFill/>
        </p:spPr>
        <p:txBody>
          <a:bodyPr/>
          <a:lstStyle/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 theory, all programming languages are equivalent 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compiled/interpreted into basic machine operations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Church-Turing thesis applies</a:t>
            </a:r>
          </a:p>
          <a:p>
            <a:endParaRPr lang="en-US" sz="2800">
              <a:solidFill>
                <a:schemeClr val="tx2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sz="2000">
              <a:solidFill>
                <a:schemeClr val="tx1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are there different programming languages?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685800" y="4114800"/>
            <a:ext cx="870267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000">
              <a:solidFill>
                <a:schemeClr val="tx2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in practice, different languages provide distinct voices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cultures (application domains)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primitive concepts (operations)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different ways of thinking about the world (perspectives)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609600" y="3352800"/>
            <a:ext cx="87026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800">
                <a:solidFill>
                  <a:schemeClr val="tx2"/>
                </a:solidFill>
                <a:latin typeface="Arial Narrow" charset="0"/>
              </a:rPr>
              <a:t>Why are there different natural languages?</a:t>
            </a:r>
          </a:p>
          <a:p>
            <a:pPr marL="342900" indent="-342900">
              <a:spcBef>
                <a:spcPct val="20000"/>
              </a:spcBef>
            </a:pPr>
            <a:endParaRPr lang="en-US" sz="2800">
              <a:solidFill>
                <a:schemeClr val="tx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200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build="p" autoUpdateAnimBg="0"/>
      <p:bldP spid="3072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25182A8-8D8B-5847-836C-48903B29543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534400" cy="533400"/>
          </a:xfrm>
          <a:noFill/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Family tree of (some) early high-level languages</a:t>
            </a:r>
          </a:p>
        </p:txBody>
      </p:sp>
      <p:pic>
        <p:nvPicPr>
          <p:cNvPr id="18435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95413"/>
            <a:ext cx="8794750" cy="531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3C4FE2A-1AAD-0141-A86B-CEFD1976A73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Programming paradigms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similarly, different problem-solving approaches (paradigms) exist and are better suited to different types of tasks 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imperative approaches: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specify sequences of state changes 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procedure-oriented</a:t>
            </a:r>
            <a:r>
              <a:rPr lang="en-US">
                <a:latin typeface="Arial Narrow" charset="0"/>
                <a:ea typeface="ＭＳ Ｐゴシック" charset="0"/>
              </a:rPr>
              <a:t>: subroutines &amp; nested scopes (Pascal, C)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object-based</a:t>
            </a:r>
            <a:r>
              <a:rPr lang="en-US">
                <a:latin typeface="Arial Narrow" charset="0"/>
                <a:ea typeface="ＭＳ Ｐゴシック" charset="0"/>
              </a:rPr>
              <a:t>: interacting objects (Ada, Modula)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object-oriented</a:t>
            </a:r>
            <a:r>
              <a:rPr lang="en-US">
                <a:latin typeface="Arial Narrow" charset="0"/>
                <a:ea typeface="ＭＳ Ｐゴシック" charset="0"/>
              </a:rPr>
              <a:t>: objects + inheritance (C++, Java, Smalltalk)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functional approach: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transform data by applying functions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</a:rPr>
              <a:t>e.g., LISP/Scheme, ML, Haskell</a:t>
            </a: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logic approach: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programs are statements in logic that describe a solution</a:t>
            </a:r>
          </a:p>
          <a:p>
            <a:pPr lvl="2"/>
            <a:r>
              <a:rPr lang="en-US" i="1">
                <a:latin typeface="Arial Narrow" charset="0"/>
                <a:ea typeface="ＭＳ Ｐゴシック" charset="0"/>
              </a:rPr>
              <a:t>e.g., Prolog, Oz</a:t>
            </a:r>
            <a:endParaRPr lang="en-US">
              <a:latin typeface="Arial Narrow" charset="0"/>
              <a:ea typeface="ＭＳ Ｐゴシック" charset="0"/>
            </a:endParaRPr>
          </a:p>
          <a:p>
            <a:pPr lvl="2"/>
            <a:endParaRPr lang="en-US">
              <a:latin typeface="Arial Narrow" charset="0"/>
              <a:ea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scripting?  visual?  concurrent?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ABEAAB-B717-7C4D-92B1-42295B35F53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</a:t>
            </a:r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685800" y="5715000"/>
            <a:ext cx="87026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>
                <a:solidFill>
                  <a:schemeClr val="accent2"/>
                </a:solidFill>
                <a:latin typeface="Arial Narrow" charset="0"/>
              </a:rPr>
              <a:t>suppose we want to enter a collection of friends and determine friend circles </a:t>
            </a:r>
          </a:p>
          <a:p>
            <a:pPr marL="742950" lvl="1" indent="-285750">
              <a:spcBef>
                <a:spcPct val="20000"/>
              </a:spcBef>
              <a:buFont typeface="Wingdings" charset="0"/>
              <a:buChar char="§"/>
            </a:pPr>
            <a:r>
              <a:rPr lang="en-US" sz="2000">
                <a:latin typeface="Arial Narrow" charset="0"/>
              </a:rPr>
              <a:t>solution in Java?  input format?  data structures?  algorithm?</a:t>
            </a:r>
          </a:p>
        </p:txBody>
      </p:sp>
      <p:sp>
        <p:nvSpPr>
          <p:cNvPr id="20484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219200"/>
            <a:ext cx="8534400" cy="4419600"/>
          </a:xfrm>
          <a:noFill/>
        </p:spPr>
        <p:txBody>
          <a:bodyPr/>
          <a:lstStyle/>
          <a:p>
            <a:pPr marL="0" indent="0"/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consider a group of friends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note: friends are not necessarily bidirectional (?)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Amy 	is friends with Bob, Dan, and Elle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Bob	is friends with Amy and Dan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Chris	is friends with Dan and Elle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Dan	is friends with Chris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Elle	is friends with Amy, Bob, Chris and Dan</a:t>
            </a:r>
          </a:p>
          <a:p>
            <a:pPr marL="914400" lvl="2" indent="0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we can define a circle of friends: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1) of Dan	= direct friends of Dan = {Chris}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2) of Dan	= direct friends of Dan + their direct friends – Dan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		= {Chris} + {Dan, Elle} – Dan</a:t>
            </a: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		= {Chris, Elle}</a:t>
            </a:r>
          </a:p>
          <a:p>
            <a:pPr marL="914400" lvl="2" indent="0"/>
            <a:endParaRPr lang="en-US" sz="800">
              <a:solidFill>
                <a:srgbClr val="FF0000"/>
              </a:solidFill>
              <a:latin typeface="Arial Narrow" charset="0"/>
              <a:ea typeface="ＭＳ Ｐゴシック" charset="0"/>
            </a:endParaRPr>
          </a:p>
          <a:p>
            <a:pPr marL="914400" lvl="2" indent="0"/>
            <a:r>
              <a:rPr lang="en-US" sz="1800">
                <a:solidFill>
                  <a:srgbClr val="FF0000"/>
                </a:solidFill>
                <a:latin typeface="Arial Narrow" charset="0"/>
                <a:ea typeface="ＭＳ Ｐゴシック" charset="0"/>
              </a:rPr>
              <a:t>circle (level N) of Dan = circle (level N-1) of Dan + their direct friends – Dan</a:t>
            </a:r>
          </a:p>
          <a:p>
            <a:pPr marL="914400" lvl="2" indent="0"/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C139A4C-82BD-C845-BCAA-57D952AED54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Circle of Friends in LISP/Scheme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762000" y="3048000"/>
            <a:ext cx="8305800" cy="3505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92075" tIns="46038" rIns="92075" bIns="46038" anchor="ctr"/>
          <a:lstStyle/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(define FRIENDS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'((amy (bob dan elle))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(bob (amy dan))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(chaz (dan elle))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(dan (chaz))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(elle (amy bob chaz dan))))</a:t>
            </a:r>
          </a:p>
          <a:p>
            <a:pPr marL="342900" indent="-342900"/>
            <a:endParaRPr lang="en-US" sz="1200">
              <a:latin typeface="Lucida Console" charset="0"/>
              <a:cs typeface="Lucida Console" charset="0"/>
            </a:endParaRPr>
          </a:p>
          <a:p>
            <a:pPr marL="342900" indent="-342900"/>
            <a:endParaRPr lang="en-US" sz="1200">
              <a:latin typeface="Lucida Console" charset="0"/>
              <a:cs typeface="Lucida Console" charset="0"/>
            </a:endParaRP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(define (getFriends person)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(cadr (assoc person FRIENDS)))</a:t>
            </a:r>
          </a:p>
          <a:p>
            <a:pPr marL="342900" indent="-342900"/>
            <a:endParaRPr lang="en-US" sz="1200">
              <a:latin typeface="Lucida Console" charset="0"/>
              <a:cs typeface="Lucida Console" charset="0"/>
            </a:endParaRP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(define (getCircle person distance)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(if (= distance 1)  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(getFriends person)  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(let ((circle (getCircle person (- distance 1))))    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  (remove person                 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          (remove-duplicates (append circle</a:t>
            </a:r>
          </a:p>
          <a:p>
            <a:pPr marL="342900" indent="-342900"/>
            <a:r>
              <a:rPr lang="en-US" sz="1200">
                <a:latin typeface="Lucida Console" charset="0"/>
                <a:cs typeface="Lucida Console" charset="0"/>
              </a:rPr>
              <a:t>                                           (apply append (map getFriends circle))))))))</a:t>
            </a:r>
          </a:p>
        </p:txBody>
      </p:sp>
      <p:sp>
        <p:nvSpPr>
          <p:cNvPr id="2150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09600" y="1143000"/>
            <a:ext cx="8702675" cy="1600200"/>
          </a:xfrm>
          <a:noFill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this problem is ideal for Scheme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Scheme is a functional programming language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 is symbolic, can represent words and text as easily as numbers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it has primitives for manipulating lists and structures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recursion is natural and efficient</a:t>
            </a:r>
          </a:p>
        </p:txBody>
      </p:sp>
      <p:sp>
        <p:nvSpPr>
          <p:cNvPr id="21509" name="Text Box 9"/>
          <p:cNvSpPr txBox="1">
            <a:spLocks noChangeArrowheads="1"/>
          </p:cNvSpPr>
          <p:nvPr/>
        </p:nvSpPr>
        <p:spPr bwMode="auto">
          <a:xfrm>
            <a:off x="5181600" y="3048000"/>
            <a:ext cx="3505200" cy="1169988"/>
          </a:xfrm>
          <a:prstGeom prst="rect">
            <a:avLst/>
          </a:prstGeom>
          <a:solidFill>
            <a:schemeClr val="bg1"/>
          </a:solidFill>
          <a:ln w="12700">
            <a:solidFill>
              <a:srgbClr val="FF0033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can compactly represent the friends as nested lists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FF0033"/>
                </a:solidFill>
                <a:latin typeface="Arial Narrow" charset="0"/>
              </a:rPr>
              <a:t>can write the basic code in 7-9 lines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009104A-16EF-B841-995D-E74F90671B4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Why study programming languages?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702675" cy="5410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capacity to express ideas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broader perspective on programming and problem solving, new paradigms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improved background for choosing appropriate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know tradeoffs between different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simplify programming task by choosing best-suited language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ability to learn new languages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as with natural languages, 2</a:t>
            </a:r>
            <a:r>
              <a:rPr lang="en-US" baseline="30000">
                <a:latin typeface="Arial Narrow" charset="0"/>
                <a:ea typeface="ＭＳ Ｐゴシック" charset="0"/>
              </a:rPr>
              <a:t>nd</a:t>
            </a:r>
            <a:r>
              <a:rPr lang="en-US">
                <a:latin typeface="Arial Narrow" charset="0"/>
                <a:ea typeface="ＭＳ Ｐゴシック" charset="0"/>
              </a:rPr>
              <a:t> language is hardest to learn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languages come and go, must be able to adapt/adjust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better understanding of the significance of implementation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can use language more intelligently if understand implementation</a:t>
            </a:r>
          </a:p>
          <a:p>
            <a:pPr lvl="1">
              <a:lnSpc>
                <a:spcPct val="7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also aids in identifying bugs</a:t>
            </a:r>
          </a:p>
          <a:p>
            <a:pPr lvl="1">
              <a:lnSpc>
                <a:spcPct val="7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increased ability to design/implement new languages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70BF5AA-7897-1341-B0F8-3C0FE65DAAE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How do we judge a programming language?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5638800"/>
          </a:xfrm>
          <a:noFill/>
        </p:spPr>
        <p:txBody>
          <a:bodyPr/>
          <a:lstStyle/>
          <a:p>
            <a:pPr>
              <a:lnSpc>
                <a:spcPct val="12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readability</a:t>
            </a:r>
          </a:p>
          <a:p>
            <a:pPr lvl="1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r>
              <a:rPr lang="en-US" sz="1800" dirty="0">
                <a:latin typeface="Arial Narrow" charset="0"/>
                <a:ea typeface="ＭＳ Ｐゴシック" charset="0"/>
              </a:rPr>
              <a:t>in software engineering, maintenance cost/time far exceeds development cost/time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à"/>
            </a:pPr>
            <a:r>
              <a:rPr lang="en-US" sz="1800" dirty="0">
                <a:latin typeface="Arial Narrow" charset="0"/>
                <a:ea typeface="ＭＳ Ｐゴシック" charset="0"/>
                <a:sym typeface="Wingdings" charset="0"/>
              </a:rPr>
              <a:t> want code to be easy to understand, modify, and maintain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None/>
            </a:pPr>
            <a:endParaRPr lang="en-US" sz="18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simplicity:</a:t>
            </a:r>
            <a:r>
              <a:rPr lang="en-US" sz="1800" dirty="0">
                <a:latin typeface="Arial Narrow" charset="0"/>
                <a:ea typeface="ＭＳ Ｐゴシック" charset="0"/>
              </a:rPr>
              <a:t> language should be as small as possible, avoid redundant features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pretty complex, e.g.,  </a:t>
            </a:r>
            <a:r>
              <a:rPr lang="en-US" sz="1600" dirty="0">
                <a:latin typeface="Courier New" charset="0"/>
                <a:ea typeface="ＭＳ Ｐゴシック" charset="0"/>
              </a:rPr>
              <a:t>x++;    ++x;    x +=1;    x = x + 1;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very simple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orthogonality:</a:t>
            </a:r>
            <a:r>
              <a:rPr lang="en-US" sz="1800" dirty="0">
                <a:latin typeface="Arial Narrow" charset="0"/>
                <a:ea typeface="ＭＳ Ｐゴシック" charset="0"/>
              </a:rPr>
              <a:t> small set of primitive constructs, can be combined independently and uniformly (i.e., very few special cases)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OK but some exceptions,.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e.g</a:t>
            </a:r>
            <a:r>
              <a:rPr lang="en-US" sz="1800" dirty="0">
                <a:latin typeface="Arial Narrow" charset="0"/>
                <a:ea typeface="ＭＳ Ｐゴシック" charset="0"/>
              </a:rPr>
              <a:t>., no primitives in </a:t>
            </a:r>
            <a:r>
              <a:rPr lang="en-US" sz="1800" dirty="0" err="1">
                <a:latin typeface="Arial Narrow" charset="0"/>
                <a:ea typeface="ＭＳ Ｐゴシック" charset="0"/>
              </a:rPr>
              <a:t>ArrayList</a:t>
            </a:r>
            <a:endParaRPr lang="en-US" sz="1800" dirty="0">
              <a:latin typeface="Arial Narrow" charset="0"/>
              <a:ea typeface="ＭＳ Ｐゴシック" charset="0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highly orthogonal</a:t>
            </a:r>
          </a:p>
          <a:p>
            <a:pPr lvl="1">
              <a:lnSpc>
                <a:spcPct val="100000"/>
              </a:lnSpc>
              <a:spcBef>
                <a:spcPct val="0"/>
              </a:spcBef>
            </a:pPr>
            <a:endParaRPr lang="en-US" sz="1000" dirty="0">
              <a:latin typeface="Arial Narro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natural control and data structures: </a:t>
            </a:r>
            <a:r>
              <a:rPr lang="en-US" sz="1800" dirty="0">
                <a:latin typeface="Arial Narrow" charset="0"/>
                <a:ea typeface="ＭＳ Ｐゴシック" charset="0"/>
              </a:rPr>
              <a:t>provide useful, high-level abstractions 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is good but does include some tricky ones, e.g., </a:t>
            </a:r>
            <a:r>
              <a:rPr lang="en-US" sz="1600" dirty="0">
                <a:latin typeface="Courier New" charset="0"/>
                <a:ea typeface="ＭＳ Ｐゴシック" charset="0"/>
              </a:rPr>
              <a:t>:?  switch   continue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is limited  (e.g., recursion for looping)</a:t>
            </a:r>
          </a:p>
          <a:p>
            <a:pPr lvl="2">
              <a:lnSpc>
                <a:spcPct val="100000"/>
              </a:lnSpc>
              <a:spcBef>
                <a:spcPct val="0"/>
              </a:spcBef>
            </a:pPr>
            <a:endParaRPr lang="en-US" sz="900" dirty="0">
              <a:latin typeface="Courier New" charset="0"/>
              <a:ea typeface="ＭＳ Ｐゴシック" charset="0"/>
            </a:endParaRPr>
          </a:p>
          <a:p>
            <a:pPr lvl="1">
              <a:lnSpc>
                <a:spcPct val="100000"/>
              </a:lnSpc>
              <a:spcBef>
                <a:spcPct val="0"/>
              </a:spcBef>
            </a:pPr>
            <a:r>
              <a:rPr lang="en-US" sz="1800" i="1" dirty="0">
                <a:latin typeface="Arial Narrow" charset="0"/>
                <a:ea typeface="ＭＳ Ｐゴシック" charset="0"/>
              </a:rPr>
              <a:t>simple and unambiguous syntax:</a:t>
            </a:r>
            <a:r>
              <a:rPr lang="en-US" sz="1800" dirty="0">
                <a:latin typeface="Arial Narrow" charset="0"/>
                <a:ea typeface="ＭＳ Ｐゴシック" charset="0"/>
              </a:rPr>
              <a:t> intended form of code is clear to reader</a:t>
            </a: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Java not so good, e.g., overall complexity, dangling else, optional { }</a:t>
            </a:r>
            <a:endParaRPr lang="en-US" sz="1600" dirty="0">
              <a:latin typeface="Courier New" charset="0"/>
              <a:ea typeface="ＭＳ Ｐゴシック" charset="0"/>
            </a:endParaRPr>
          </a:p>
          <a:p>
            <a:pPr lvl="2">
              <a:lnSpc>
                <a:spcPct val="100000"/>
              </a:lnSpc>
              <a:spcBef>
                <a:spcPct val="0"/>
              </a:spcBef>
              <a:buFont typeface="Wingdings" charset="0"/>
              <a:buChar char="Ø"/>
            </a:pPr>
            <a:r>
              <a:rPr lang="en-US" sz="1800" dirty="0">
                <a:latin typeface="Arial Narrow" charset="0"/>
                <a:ea typeface="ＭＳ Ｐゴシック" charset="0"/>
              </a:rPr>
              <a:t>Scheme syntax is simple and clear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1805</TotalTime>
  <Words>1227</Words>
  <Application>Microsoft Macintosh PowerPoint</Application>
  <PresentationFormat>Custom</PresentationFormat>
  <Paragraphs>169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 Narrow</vt:lpstr>
      <vt:lpstr>Courier New</vt:lpstr>
      <vt:lpstr>Lucida Console</vt:lpstr>
      <vt:lpstr>Times New Roman</vt:lpstr>
      <vt:lpstr>Wingdings</vt:lpstr>
      <vt:lpstr>Blank Presentation</vt:lpstr>
      <vt:lpstr>CSC 533: Programming Languages  Spring 2023</vt:lpstr>
      <vt:lpstr>Course text</vt:lpstr>
      <vt:lpstr>Why are there different programming languages?</vt:lpstr>
      <vt:lpstr>Family tree of (some) early high-level languages</vt:lpstr>
      <vt:lpstr>Programming paradigms</vt:lpstr>
      <vt:lpstr>Example: Circle of Friends</vt:lpstr>
      <vt:lpstr>Example: Circle of Friends in LISP/Scheme</vt:lpstr>
      <vt:lpstr>Why study programming languages?</vt:lpstr>
      <vt:lpstr>How do we judge a programming language?</vt:lpstr>
      <vt:lpstr>How do we judge a programming language (cont.)?</vt:lpstr>
      <vt:lpstr>How do we judge a programming language (cont.)?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</cp:lastModifiedBy>
  <cp:revision>66</cp:revision>
  <cp:lastPrinted>2017-12-28T07:33:59Z</cp:lastPrinted>
  <dcterms:created xsi:type="dcterms:W3CDTF">2014-01-09T19:42:42Z</dcterms:created>
  <dcterms:modified xsi:type="dcterms:W3CDTF">2022-12-22T18:13:44Z</dcterms:modified>
</cp:coreProperties>
</file>