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58" r:id="rId4"/>
    <p:sldId id="259" r:id="rId5"/>
    <p:sldId id="260" r:id="rId6"/>
    <p:sldId id="301" r:id="rId7"/>
    <p:sldId id="261" r:id="rId8"/>
    <p:sldId id="308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302" r:id="rId17"/>
    <p:sldId id="271" r:id="rId18"/>
    <p:sldId id="272" r:id="rId19"/>
    <p:sldId id="273" r:id="rId20"/>
    <p:sldId id="305" r:id="rId21"/>
    <p:sldId id="303" r:id="rId22"/>
    <p:sldId id="274" r:id="rId23"/>
    <p:sldId id="310" r:id="rId24"/>
    <p:sldId id="304" r:id="rId25"/>
    <p:sldId id="275" r:id="rId26"/>
    <p:sldId id="276" r:id="rId27"/>
    <p:sldId id="313" r:id="rId28"/>
    <p:sldId id="277" r:id="rId29"/>
    <p:sldId id="278" r:id="rId30"/>
    <p:sldId id="306" r:id="rId31"/>
    <p:sldId id="311" r:id="rId32"/>
    <p:sldId id="314" r:id="rId33"/>
    <p:sldId id="315" r:id="rId34"/>
    <p:sldId id="279" r:id="rId35"/>
    <p:sldId id="307" r:id="rId3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6"/>
    <p:restoredTop sz="93333"/>
  </p:normalViewPr>
  <p:slideViewPr>
    <p:cSldViewPr>
      <p:cViewPr varScale="1">
        <p:scale>
          <a:sx n="107" d="100"/>
          <a:sy n="107" d="100"/>
        </p:scale>
        <p:origin x="193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F97611D-ED40-D04C-B408-89ACA65D6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1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518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1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77A4D8F-42AE-8440-9A82-676257C4E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3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7462B-C0E3-9D46-9CFC-B727E39E5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DA901-41BD-9049-85C0-DC93DC7EF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3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BC680-52C9-4747-B7E2-610DD805FD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35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B22AB-AD36-534F-A5DA-BE12AD9CA7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34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DFBEA-3AAF-1245-8761-A9D1B6AC0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6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79BAC-C20B-594C-A333-598B7B7486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3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EF49-4EA2-A044-9597-E0F9A04E2E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4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F7E8E-79A1-2846-B794-14E8D76FC1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20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190C1-023D-A048-999C-24B61BC6F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62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E00F9-9C16-FE43-9194-D8BDBE0C66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4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360653CF-9F62-5A46-BE1B-4D6FF5FBA5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wnload.racket-lang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4C74CBB-D4E0-E747-A4D9-883550A41C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00400"/>
            <a:ext cx="8702675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LISP &amp; Scheme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S-expressions:  atoms, lists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functional expressions, evaluation, define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primitive functions:  arithmetic, predicate, symbolic, equality, higher-order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special forms: if, cond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recursion: tail vs. full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9FFD7CA-6C36-DC43-880E-2B19A0C77A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8970" name="Rectangle 10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evaluating a functional expression: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function/operator name &amp; arguments are evaluated in unspecified order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note: if argument is a functional expression, evaluate recursively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the resulting function is applied to the resulting values</a:t>
            </a:r>
          </a:p>
          <a:p>
            <a:pPr marL="742950" lvl="1" indent="-285750"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(car '(a b c))</a:t>
            </a:r>
          </a:p>
          <a:p>
            <a:pPr marL="742950" lvl="1" indent="-285750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so, primitive car function is called with argument (a b c)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expressions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computation in a functional language is via function calls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(FUNC ARG1 ARG2 . . . ARGn)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(car '(a b c))		(+ 3 (* 4 2))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2133600" y="6019800"/>
            <a:ext cx="3124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 Narrow" charset="0"/>
              </a:rPr>
              <a:t>evaluates to primitive function</a:t>
            </a:r>
          </a:p>
        </p:txBody>
      </p:sp>
      <p:sp>
        <p:nvSpPr>
          <p:cNvPr id="168966" name="Line 6"/>
          <p:cNvSpPr>
            <a:spLocks noChangeShapeType="1"/>
          </p:cNvSpPr>
          <p:nvPr/>
        </p:nvSpPr>
        <p:spPr bwMode="auto">
          <a:xfrm flipH="1" flipV="1">
            <a:off x="1676400" y="5867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 dirty="0"/>
          </a:p>
        </p:txBody>
      </p:sp>
      <p:sp>
        <p:nvSpPr>
          <p:cNvPr id="168967" name="Text Box 7"/>
          <p:cNvSpPr txBox="1">
            <a:spLocks noChangeArrowheads="1"/>
          </p:cNvSpPr>
          <p:nvPr/>
        </p:nvSpPr>
        <p:spPr bwMode="auto">
          <a:xfrm>
            <a:off x="3810000" y="5486400"/>
            <a:ext cx="541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 Narrow" charset="0"/>
              </a:rPr>
              <a:t>evaluates to list (a b c) : ' terminates recursive evaluation</a:t>
            </a:r>
          </a:p>
        </p:txBody>
      </p:sp>
      <p:sp>
        <p:nvSpPr>
          <p:cNvPr id="168968" name="Freeform 8"/>
          <p:cNvSpPr>
            <a:spLocks/>
          </p:cNvSpPr>
          <p:nvPr/>
        </p:nvSpPr>
        <p:spPr bwMode="auto">
          <a:xfrm>
            <a:off x="2757488" y="5326063"/>
            <a:ext cx="1052512" cy="312737"/>
          </a:xfrm>
          <a:custGeom>
            <a:avLst/>
            <a:gdLst>
              <a:gd name="T0" fmla="*/ 2147483647 w 663"/>
              <a:gd name="T1" fmla="*/ 2147483647 h 197"/>
              <a:gd name="T2" fmla="*/ 2147483647 w 663"/>
              <a:gd name="T3" fmla="*/ 0 h 197"/>
              <a:gd name="T4" fmla="*/ 0 w 663"/>
              <a:gd name="T5" fmla="*/ 2147483647 h 197"/>
              <a:gd name="T6" fmla="*/ 0 60000 65536"/>
              <a:gd name="T7" fmla="*/ 0 60000 65536"/>
              <a:gd name="T8" fmla="*/ 0 60000 65536"/>
              <a:gd name="T9" fmla="*/ 0 w 663"/>
              <a:gd name="T10" fmla="*/ 0 h 197"/>
              <a:gd name="T11" fmla="*/ 663 w 663"/>
              <a:gd name="T12" fmla="*/ 197 h 1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63" h="197">
                <a:moveTo>
                  <a:pt x="663" y="197"/>
                </a:moveTo>
                <a:lnTo>
                  <a:pt x="421" y="0"/>
                </a:lnTo>
                <a:lnTo>
                  <a:pt x="0" y="1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endParaRPr lang="en-US" dirty="0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019800" y="1752600"/>
            <a:ext cx="3200400" cy="711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i="1" dirty="0">
                <a:latin typeface="Arial Narrow" charset="0"/>
              </a:rPr>
              <a:t>note:</a:t>
            </a:r>
            <a:r>
              <a:rPr lang="en-US" dirty="0">
                <a:latin typeface="Arial Narrow" charset="0"/>
              </a:rPr>
              <a:t> functional expressions are S-expressions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70" grpId="0" autoUpdateAnimBg="0"/>
      <p:bldP spid="168964" grpId="0" animBg="1" autoUpdateAnimBg="0"/>
      <p:bldP spid="168966" grpId="0" animBg="1"/>
      <p:bldP spid="168967" grpId="0" animBg="1" autoUpdateAnimBg="0"/>
      <p:bldP spid="1689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EF6E54-2CC4-FB4E-BC12-AB70C990D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Arithmetic primitives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predefined functions:	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  -  *  /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quotient  remainder  modulo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max  min  abs  gcd  lcm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floor  ceiling  truncate  round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=  &lt;  &gt;  &lt;=  &gt;=</a:t>
            </a:r>
          </a:p>
          <a:p>
            <a:endParaRPr lang="en-US" sz="18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many of these take a variable number of inputs</a:t>
            </a:r>
          </a:p>
          <a:p>
            <a:pPr marL="742950" lvl="1" indent="-285750">
              <a:buFont typeface="Wingdings" charset="0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(+ 3 6 8 4)	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21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(max 3 6 8 4)			  8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(= 1 (- 3 2) (* 1 1))	  #t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(&lt; 1 2 3 4)			  #t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898525" y="5410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functions that return a true/false value are called </a:t>
            </a: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predicate functions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zero?  positive?  negative?  odd?  even?</a:t>
            </a:r>
            <a:endParaRPr lang="en-US" sz="2400" i="1" dirty="0">
              <a:solidFill>
                <a:srgbClr val="FF0033"/>
              </a:solidFill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i="1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(odd? 5)	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#t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(positive? (- 4 5))		  #f</a:t>
            </a:r>
            <a:endParaRPr lang="en-US" i="1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 autoUpdateAnimBg="0"/>
      <p:bldP spid="17101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391230-5DCB-7A49-9400-D9B154BA012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685800" y="23622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 Narrow" charset="0"/>
              </a:rPr>
              <a:t>numbers can be described as a hierarchy of types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sz="1600" dirty="0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number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complex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real		MORE GENERAL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rational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integer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Data types in LISP/Scheme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similar to Python &amp; JavaScript, LISP/Scheme is dynamically typed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types are associated with values rather than variables, bound dynamically</a:t>
            </a:r>
          </a:p>
        </p:txBody>
      </p:sp>
      <p:sp>
        <p:nvSpPr>
          <p:cNvPr id="172036" name="Line 4"/>
          <p:cNvSpPr>
            <a:spLocks noChangeShapeType="1"/>
          </p:cNvSpPr>
          <p:nvPr/>
        </p:nvSpPr>
        <p:spPr bwMode="auto">
          <a:xfrm flipV="1">
            <a:off x="2971800" y="30480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 dirty="0"/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09600" y="4495800"/>
            <a:ext cx="87026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integers and rationals are </a:t>
            </a:r>
            <a:r>
              <a:rPr lang="en-US" sz="2400" i="1" dirty="0">
                <a:latin typeface="Arial Narrow" charset="0"/>
              </a:rPr>
              <a:t>exact</a:t>
            </a:r>
            <a:r>
              <a:rPr lang="en-US" sz="2400" dirty="0">
                <a:latin typeface="Arial Narrow" charset="0"/>
              </a:rPr>
              <a:t> values, others can be </a:t>
            </a:r>
            <a:r>
              <a:rPr lang="en-US" sz="2400" i="1" dirty="0">
                <a:latin typeface="Arial Narrow" charset="0"/>
              </a:rPr>
              <a:t>inexact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arithmetic operators preserve exactness, can explicitly convert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sz="1600" dirty="0">
              <a:solidFill>
                <a:schemeClr val="tx1"/>
              </a:solidFill>
              <a:latin typeface="Arial Narrow" charset="0"/>
            </a:endParaRPr>
          </a:p>
          <a:p>
            <a:pPr marL="1600200" lvl="3" indent="-2286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(+ 3 1/2)		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7/2</a:t>
            </a:r>
          </a:p>
          <a:p>
            <a:pPr marL="1600200" lvl="3" indent="-2286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(+ 3 0.5)		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3.5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1600200" lvl="3" indent="-2286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(inexact-&gt;exact 4.5)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9/2</a:t>
            </a:r>
          </a:p>
          <a:p>
            <a:pPr marL="1600200" lvl="3" indent="-2286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(exact-&gt;inexact 9/2)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4.5</a:t>
            </a:r>
            <a:endParaRPr lang="en-US" sz="1400" dirty="0">
              <a:solidFill>
                <a:srgbClr val="FF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8" grpId="0" autoUpdateAnimBg="0"/>
      <p:bldP spid="172036" grpId="0" animBg="1"/>
      <p:bldP spid="17203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B687F6-BD56-0F46-AD76-8C5266F7961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Symbolic primitives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predefined functions:	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car  cdr  cons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list  list-ref  length  member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reverse  append</a:t>
            </a:r>
          </a:p>
          <a:p>
            <a:endParaRPr lang="en-US" sz="18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'a 'b 'c)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  (a b c)</a:t>
            </a:r>
          </a:p>
          <a:p>
            <a:pPr lvl="2"/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(list-ref '(a b c) 1)	  b</a:t>
            </a:r>
          </a:p>
          <a:p>
            <a:pPr lvl="2"/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(member 'b '(a b c))		  (b c)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(member 'd '(a b c))		  #f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838200" y="45720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car 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and</a:t>
            </a: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 cdr 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can be combined for brevity</a:t>
            </a:r>
          </a:p>
          <a:p>
            <a:pPr marL="742950" lvl="1" indent="-285750">
              <a:buFont typeface="Wingdings" charset="0"/>
              <a:buChar char="§"/>
            </a:pPr>
            <a:endParaRPr lang="en-US" sz="1200" dirty="0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(cadr '(a b c))  </a:t>
            </a:r>
            <a:r>
              <a:rPr lang="en-US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(car (cdr '(a b c)))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b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cadr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returns 2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 item in list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caddr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returns 3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rd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 item in list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cadddr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returns 4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th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 item in list   (can only go 4 levels deep)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26D00A-0084-F347-8720-D350CE54C8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Equality primitives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equal?</a:t>
            </a:r>
            <a:r>
              <a:rPr lang="en-US" dirty="0">
                <a:latin typeface="Arial Narrow" charset="0"/>
                <a:ea typeface="ＭＳ Ｐゴシック" charset="0"/>
              </a:rPr>
              <a:t>	compares 2 inputs, returns </a:t>
            </a:r>
            <a:r>
              <a:rPr lang="en-US" sz="1800" dirty="0">
                <a:latin typeface="Courier New" charset="0"/>
                <a:ea typeface="ＭＳ Ｐゴシック" charset="0"/>
              </a:rPr>
              <a:t>#t</a:t>
            </a:r>
            <a:r>
              <a:rPr lang="en-US" dirty="0">
                <a:latin typeface="Arial Narrow" charset="0"/>
                <a:ea typeface="ＭＳ Ｐゴシック" charset="0"/>
              </a:rPr>
              <a:t> if equivalent, else </a:t>
            </a:r>
            <a:r>
              <a:rPr lang="en-US" sz="1800" dirty="0">
                <a:latin typeface="Courier New" charset="0"/>
                <a:ea typeface="ＭＳ Ｐゴシック" charset="0"/>
              </a:rPr>
              <a:t>#f</a:t>
            </a: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(equal? 'a 'a)			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  #t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(equal? '(a b) '(a b))			  #t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(equal? (cons 'a '(b)) '(a b))	  #t</a:t>
            </a: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1371600" y="6400800"/>
            <a:ext cx="6172200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latin typeface="Courier New" charset="0"/>
              </a:rPr>
              <a:t>equal?</a:t>
            </a:r>
            <a:r>
              <a:rPr lang="en-US" dirty="0">
                <a:latin typeface="Arial Narrow" charset="0"/>
              </a:rPr>
              <a:t> uses </a:t>
            </a:r>
            <a:r>
              <a:rPr lang="en-US" dirty="0">
                <a:latin typeface="Courier New" charset="0"/>
              </a:rPr>
              <a:t>eqv?</a:t>
            </a:r>
            <a:r>
              <a:rPr lang="en-US" dirty="0">
                <a:latin typeface="Arial Narrow" charset="0"/>
              </a:rPr>
              <a:t>,  applied recursively to lists</a:t>
            </a: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838200" y="3276600"/>
            <a:ext cx="87026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other (more restrictive) equivalence functions exist</a:t>
            </a:r>
          </a:p>
          <a:p>
            <a:pPr marL="342900" indent="-342900">
              <a:buFontTx/>
              <a:buNone/>
            </a:pPr>
            <a:endParaRPr lang="en-US" sz="1000" dirty="0"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eq?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compares 2 symbols  (efficient, simply compares pointers)</a:t>
            </a:r>
          </a:p>
          <a:p>
            <a:pPr marL="742950" lvl="1" indent="-285750"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eqv?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compares 2 atomics  (symbols, numbers, chars, strings, bools)</a:t>
            </a:r>
          </a:p>
          <a:p>
            <a:pPr marL="2057400" lvl="4" indent="-228600">
              <a:spcBef>
                <a:spcPct val="0"/>
              </a:spcBef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 Narrow" charset="0"/>
              </a:rPr>
              <a:t>	-- less efficient, strings &amp; numbers can't be compared in constant time</a:t>
            </a:r>
            <a:endParaRPr lang="en-US" sz="1600" dirty="0">
              <a:solidFill>
                <a:srgbClr val="FF0033"/>
              </a:solidFill>
              <a:latin typeface="Arial Narrow" charset="0"/>
              <a:sym typeface="Wingdings" charset="0"/>
            </a:endParaRPr>
          </a:p>
          <a:p>
            <a:pPr marL="742950" lvl="1" indent="-285750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sym typeface="Wingdings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(eq? 'a 'a)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#t		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(eqv? 'a 'a)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#t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(eq? '(a b) '(a b))    #f	(eqv? '(a b) '(a b))    #f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(eq? 2 2)    unspecified		(eqv? 2 2)    #t</a:t>
            </a:r>
          </a:p>
          <a:p>
            <a:pPr marL="742950" lvl="1" indent="-285750">
              <a:buFont typeface="Wingdings" charset="0"/>
              <a:buNone/>
            </a:pPr>
            <a:endParaRPr lang="en-US" sz="1600" dirty="0">
              <a:solidFill>
                <a:schemeClr val="tx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 animBg="1" autoUpdateAnimBg="0"/>
      <p:bldP spid="17408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A2B88B-C3F6-D245-964D-B9C2652416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Defining functions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3657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define a new function using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define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function is a mapping from some number of inputs to a single output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(define (NAME IN1 IN2 … INn)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   OUTPUT_VALUE)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(square x)		(define (next-to-last arblist)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(* x x))		    	  (cadr (reverse arblist)))</a:t>
            </a: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762000" y="5638800"/>
            <a:ext cx="8458200" cy="711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dirty="0">
                <a:latin typeface="Arial Narrow" charset="0"/>
              </a:rPr>
              <a:t>basically, parameter passing is by-value since each argument is evaluated before calling the function – but no copying (instead, structure sharing)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133600"/>
          </a:xfrm>
        </p:spPr>
        <p:txBody>
          <a:bodyPr/>
          <a:lstStyle/>
          <a:p>
            <a:r>
              <a:rPr lang="en-US" dirty="0"/>
              <a:t>define a function that converts from Fahrenheit to Celsius</a:t>
            </a:r>
          </a:p>
          <a:p>
            <a:pPr marL="457200" lvl="1" indent="0">
              <a:buNone/>
            </a:pPr>
            <a:r>
              <a:rPr lang="en-US" dirty="0"/>
              <a:t>note:  celsius = 5/9 * (fahr – 32)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(fahr-&gt;celsius temp)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96EEA3-20C8-616D-513D-21E863171F89}"/>
              </a:ext>
            </a:extLst>
          </p:cNvPr>
          <p:cNvSpPr txBox="1">
            <a:spLocks/>
          </p:cNvSpPr>
          <p:nvPr/>
        </p:nvSpPr>
        <p:spPr bwMode="auto">
          <a:xfrm>
            <a:off x="685799" y="38100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57150" indent="0">
              <a:buNone/>
            </a:pPr>
            <a:r>
              <a:rPr lang="en-US" kern="0" dirty="0"/>
              <a:t>similarly, define a function that calculates wind-chill index</a:t>
            </a:r>
          </a:p>
          <a:p>
            <a:pPr>
              <a:buNone/>
            </a:pPr>
            <a:endParaRPr lang="en-US" sz="1800" kern="0" dirty="0"/>
          </a:p>
          <a:p>
            <a:pPr>
              <a:buNone/>
            </a:pPr>
            <a:r>
              <a:rPr lang="en-US" sz="1800" kern="0" dirty="0"/>
              <a:t>		wind-chill = 35.74 + 0.6215</a:t>
            </a:r>
            <a:r>
              <a:rPr lang="en-US" sz="1000" kern="0" dirty="0"/>
              <a:t>☓</a:t>
            </a:r>
            <a:r>
              <a:rPr lang="en-US" sz="1800" kern="0" dirty="0"/>
              <a:t>temp + (0.4275</a:t>
            </a:r>
            <a:r>
              <a:rPr lang="en-US" sz="1000" kern="0" dirty="0"/>
              <a:t>☓</a:t>
            </a:r>
            <a:r>
              <a:rPr lang="en-US" sz="1800" kern="0" dirty="0"/>
              <a:t>temp – 35.75)</a:t>
            </a:r>
            <a:r>
              <a:rPr lang="en-US" sz="1000" kern="0" dirty="0"/>
              <a:t>☓</a:t>
            </a:r>
            <a:r>
              <a:rPr lang="en-US" sz="1800" kern="0" dirty="0"/>
              <a:t>wind</a:t>
            </a:r>
            <a:r>
              <a:rPr lang="en-US" sz="1800" kern="0" baseline="30000" dirty="0"/>
              <a:t>0.16</a:t>
            </a:r>
          </a:p>
          <a:p>
            <a:pPr>
              <a:buNone/>
            </a:pPr>
            <a:endParaRPr lang="en-US" sz="1800" kern="0" baseline="30000" dirty="0"/>
          </a:p>
          <a:p>
            <a:pPr marL="457200" lvl="1" indent="0">
              <a:buFont typeface="Wingdings" charset="0"/>
              <a:buNone/>
            </a:pPr>
            <a:r>
              <a:rPr lang="en-US" kern="0" dirty="0">
                <a:solidFill>
                  <a:srgbClr val="FF0000"/>
                </a:solidFill>
                <a:latin typeface="Courier New"/>
                <a:cs typeface="Courier New"/>
              </a:rPr>
              <a:t>(define (wind-chill temp wind)</a:t>
            </a:r>
          </a:p>
          <a:p>
            <a:pPr marL="457200" lvl="1" indent="0">
              <a:buFont typeface="Wingdings" charset="0"/>
              <a:buNone/>
            </a:pPr>
            <a:r>
              <a:rPr lang="en-US" kern="0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Font typeface="Wingdings" charset="0"/>
              <a:buNone/>
            </a:pPr>
            <a:endParaRPr lang="en-US" kern="0" dirty="0"/>
          </a:p>
          <a:p>
            <a:pPr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70630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F123FD-83CB-FE46-9F96-615D71CBF18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Conditional evaluation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select alternative expressions to evaluate</a:t>
            </a:r>
          </a:p>
          <a:p>
            <a:pPr>
              <a:lnSpc>
                <a:spcPct val="90000"/>
              </a:lnSpc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(if TEST TRUE_EXPRESSION FALSE_EXPRESSION)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(my-abs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(negative?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(- 0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num))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(singleton? arblist)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(and (list? arblist) (= (length arblist) 1))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#t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#f))</a:t>
            </a: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066800" y="5867400"/>
            <a:ext cx="7315200" cy="727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 dirty="0">
                <a:latin typeface="Courier New" charset="0"/>
              </a:rPr>
              <a:t>and</a:t>
            </a:r>
            <a:r>
              <a:rPr lang="en-US" dirty="0">
                <a:latin typeface="Arial Narrow" charset="0"/>
              </a:rPr>
              <a:t>, </a:t>
            </a:r>
            <a:r>
              <a:rPr lang="en-US" dirty="0">
                <a:latin typeface="Courier New" charset="0"/>
              </a:rPr>
              <a:t>or</a:t>
            </a:r>
            <a:r>
              <a:rPr lang="en-US" dirty="0">
                <a:latin typeface="Arial Narrow" charset="0"/>
              </a:rPr>
              <a:t>, </a:t>
            </a:r>
            <a:r>
              <a:rPr lang="en-US" dirty="0">
                <a:latin typeface="Courier New" charset="0"/>
              </a:rPr>
              <a:t>not</a:t>
            </a:r>
            <a:r>
              <a:rPr lang="en-US" dirty="0">
                <a:latin typeface="Arial Narrow" charset="0"/>
              </a:rPr>
              <a:t>	are standard Boolean connectives</a:t>
            </a:r>
          </a:p>
          <a:p>
            <a:pPr lvl="4">
              <a:spcBef>
                <a:spcPct val="5000"/>
              </a:spcBef>
              <a:buFontTx/>
              <a:buNone/>
            </a:pPr>
            <a:r>
              <a:rPr lang="en-US" dirty="0">
                <a:latin typeface="Arial Narrow" charset="0"/>
              </a:rPr>
              <a:t>evaluated from left-to-right, short-circuit evaluation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BA9836-1E5C-AC4D-90D4-7666CCF7A75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85800" y="29718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 Narrow" charset="0"/>
              </a:rPr>
              <a:t>note:</a:t>
            </a:r>
            <a:r>
              <a:rPr lang="en-US" dirty="0">
                <a:latin typeface="Arial Narrow" charset="0"/>
              </a:rPr>
              <a:t> </a:t>
            </a:r>
            <a:r>
              <a:rPr lang="en-US" sz="2400" dirty="0">
                <a:latin typeface="Arial Narrow" charset="0"/>
              </a:rPr>
              <a:t>an if-expression is a </a:t>
            </a:r>
            <a:r>
              <a:rPr lang="en-US" sz="2400" i="1" dirty="0">
                <a:latin typeface="Arial Narrow" charset="0"/>
              </a:rPr>
              <a:t>special form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is </a:t>
            </a: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not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 considered a functional expression, doesn'</a:t>
            </a:r>
            <a:r>
              <a:rPr lang="en-US" altLang="ja-JP" dirty="0">
                <a:solidFill>
                  <a:schemeClr val="tx1"/>
                </a:solidFill>
                <a:latin typeface="Arial Narrow" charset="0"/>
              </a:rPr>
              <a:t>t follow standard evaluation rules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(if (list? x)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    (car x)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    (list x))</a:t>
            </a:r>
          </a:p>
          <a:p>
            <a:pPr lvl="1">
              <a:lnSpc>
                <a:spcPct val="90000"/>
              </a:lnSpc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anything but #f is considered "true"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(if (member 'foo '(biz foo foo bar)) 'yes 'no)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Conditional evaluation (cont.)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predicates exist for selecting various types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symbol?    char?     boolean?   string?    list?    null?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number?    complex?  real?      rational?  integer?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exact?     inexact?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5334000" y="3886200"/>
            <a:ext cx="3810000" cy="16573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1313" indent="-227013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 dirty="0">
                <a:latin typeface="Arial Narrow" charset="0"/>
              </a:rPr>
              <a:t>test expression is evaluated</a:t>
            </a: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</a:rPr>
              <a:t> if value is anything but #f, first expression is evaluated &amp; returned</a:t>
            </a: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</a:rPr>
              <a:t> if value is #f, second expression is evaluated &amp; returned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1" grpId="0" autoUpdateAnimBg="0"/>
      <p:bldP spid="17818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237F256-9DA3-0549-B376-40ABB577E8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Multi-way conditional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when there are more than two alternatives, can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nest if-expressions  (i.e., cascading ifs)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the </a:t>
            </a:r>
            <a:r>
              <a:rPr lang="en-US" sz="1800" dirty="0">
                <a:latin typeface="Courier New" charset="0"/>
                <a:ea typeface="ＭＳ Ｐゴシック" charset="0"/>
              </a:rPr>
              <a:t>cond</a:t>
            </a:r>
            <a:r>
              <a:rPr lang="en-US" dirty="0">
                <a:latin typeface="Arial Narrow" charset="0"/>
                <a:ea typeface="ＭＳ Ｐゴシック" charset="0"/>
              </a:rPr>
              <a:t> special form  (i.e., a switch)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(cond (TEST1 EXPRESSION1)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      (TEST2 EXPRESSION2)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         . . .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      (else EXPRESSIONn))</a:t>
            </a: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(compare 	num1 num2)	   (define (my-member item lst)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(cond ((= num1 num2) 'equal)  	     (cond ((null? lst) #f)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((&gt; num1 num2) 'greater)	           ((equal? item (car lst)) lst)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(else 'less)))		           (else (my-member item (cdr lst)))))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410200" y="2667000"/>
            <a:ext cx="3657600" cy="13366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1313" indent="-227013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 dirty="0">
                <a:latin typeface="Arial Narrow" charset="0"/>
              </a:rPr>
              <a:t>evaluate tests in order</a:t>
            </a: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</a:rPr>
              <a:t> when reach one that evaluates to "true", evaluate corresponding expression &amp; return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FDD1D2-7AAE-244E-A83E-72009BCFD5B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895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imperative languages are modeled on the von Neumann architecture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reaction to FORTRAN, AI researchers (Newell, Shaw &amp; Simon) desired a language closer to human reasoning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symbolic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(dynamic) list-oriented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transparent memory management</a:t>
            </a:r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685800" y="4800600"/>
            <a:ext cx="8915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 Narrow" charset="0"/>
              </a:rPr>
              <a:t>in late 50's, McCarthy developed LISP (List Processing Language)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instantly popular as the language for AI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separation from the underlying architecture tended to make it less efficient (and usually interpreted)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F6645-59CA-121D-DE8A-F89960F0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Leap year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78425-7679-26F2-F80A-8EC4C0E04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r>
              <a:rPr lang="en-US" dirty="0"/>
              <a:t>a leap year is divisible by 4 but not 100 except if divisible by 400</a:t>
            </a:r>
          </a:p>
          <a:p>
            <a:pPr marL="457200" lvl="1" indent="0">
              <a:buNone/>
            </a:pPr>
            <a:r>
              <a:rPr lang="en-US" dirty="0"/>
              <a:t>yes: 2000, 2020, 2024, 2028, 2400	no: 2025, 2026, 2027, 2100, 2200, 2300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(define (leap-year? year)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(cond ((= 0 (remainder year 400)) #t)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((= 0 (remainder year 100)) #f)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(else (= 0 (remainder year 4)))))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6922F-A372-BDA8-88FC-2467C3E3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B70574-3243-2FBC-0359-3BF8CC40064D}"/>
              </a:ext>
            </a:extLst>
          </p:cNvPr>
          <p:cNvSpPr txBox="1"/>
          <p:nvPr/>
        </p:nvSpPr>
        <p:spPr>
          <a:xfrm>
            <a:off x="1143000" y="3599751"/>
            <a:ext cx="5486400" cy="108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(define (leap-year? year)</a:t>
            </a:r>
          </a:p>
          <a:p>
            <a:pPr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  (and (= 0 (remainder year 4))</a:t>
            </a:r>
          </a:p>
          <a:p>
            <a:pPr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       (or (= 0 (remainder year 400))</a:t>
            </a:r>
          </a:p>
          <a:p>
            <a:pPr>
              <a:buNone/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           (not (= 0 (remainder year 100))))))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810D9A2-8FBA-CC72-6DC7-B33B1C2C1CAD}"/>
              </a:ext>
            </a:extLst>
          </p:cNvPr>
          <p:cNvSpPr txBox="1">
            <a:spLocks/>
          </p:cNvSpPr>
          <p:nvPr/>
        </p:nvSpPr>
        <p:spPr bwMode="auto">
          <a:xfrm>
            <a:off x="449262" y="5105399"/>
            <a:ext cx="8702675" cy="18271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en-US" kern="0" dirty="0"/>
              <a:t>write a function that determines the number of days in a year</a:t>
            </a:r>
          </a:p>
          <a:p>
            <a:pPr marL="457200" lvl="1" indent="0">
              <a:buFont typeface="Wingdings" charset="0"/>
              <a:buNone/>
            </a:pPr>
            <a:endParaRPr lang="en-US" kern="0" dirty="0"/>
          </a:p>
          <a:p>
            <a:pPr marL="457200" lvl="1" indent="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(define (days-in-year year)</a:t>
            </a:r>
          </a:p>
          <a:p>
            <a:pPr marL="457200" lvl="1" indent="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??? )</a:t>
            </a:r>
          </a:p>
        </p:txBody>
      </p:sp>
    </p:spTree>
    <p:extLst>
      <p:ext uri="{BB962C8B-B14F-4D97-AF65-F5344CB8AC3E}">
        <p14:creationId xmlns:p14="http://schemas.microsoft.com/office/powerpoint/2010/main" val="27276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extend the wind-chill function</a:t>
                </a:r>
                <a:endParaRPr lang="en-US" sz="1400" dirty="0"/>
              </a:p>
              <a:p>
                <a:pPr marL="457200" lvl="1" indent="0">
                  <a:buNone/>
                </a:pPr>
                <a:endParaRPr lang="en-US" sz="1400" dirty="0"/>
              </a:p>
              <a:p>
                <a:pPr marL="457200" lvl="1" indent="0">
                  <a:buNone/>
                </a:pPr>
                <a:r>
                  <a:rPr lang="en-US" sz="1600" dirty="0"/>
                  <a:t>wind-chill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𝑛𝑑𝑒𝑓𝑖𝑛𝑒𝑑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𝑡𝑒𝑚𝑝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≥50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𝑡𝑒𝑚𝑝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𝑤𝑖𝑛𝑑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≤3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5.74+0.6215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𝑡𝑒𝑚𝑝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.4275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𝑡𝑒𝑚𝑝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 −35.75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𝑤𝑖𝑛𝑑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0.16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𝑜𝑡h𝑒𝑟𝑤𝑖𝑠𝑒</m:t>
                              </m:r>
                            </m:e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1600" dirty="0"/>
              </a:p>
              <a:p>
                <a:pPr marL="457200" lvl="1" indent="0">
                  <a:buNone/>
                </a:pPr>
                <a:endParaRPr lang="en-US" dirty="0">
                  <a:solidFill>
                    <a:srgbClr val="FF0000"/>
                  </a:solidFill>
                  <a:latin typeface="Courier New"/>
                  <a:cs typeface="Courier New"/>
                </a:endParaRPr>
              </a:p>
              <a:p>
                <a:pPr marL="457200" lvl="1" indent="0">
                  <a:buNone/>
                </a:pPr>
                <a:endParaRPr lang="en-US" dirty="0">
                  <a:solidFill>
                    <a:srgbClr val="FF0000"/>
                  </a:solidFill>
                  <a:latin typeface="Courier New"/>
                  <a:cs typeface="Courier New"/>
                </a:endParaRPr>
              </a:p>
              <a:p>
                <a:pPr marL="45720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  <a:latin typeface="Courier New"/>
                    <a:cs typeface="Courier New"/>
                  </a:rPr>
                  <a:t>(define (wind-chill temp wind)</a:t>
                </a:r>
              </a:p>
              <a:p>
                <a:pPr marL="457200" lvl="1" indent="0">
                  <a:buNone/>
                </a:pPr>
                <a:r>
                  <a:rPr lang="en-US" dirty="0">
                    <a:solidFill>
                      <a:srgbClr val="FF0000"/>
                    </a:solidFill>
                    <a:latin typeface="Courier New"/>
                    <a:cs typeface="Courier New"/>
                  </a:rPr>
                  <a:t>    ??? )</a:t>
                </a:r>
              </a:p>
              <a:p>
                <a:pPr marL="457200" lvl="1" indent="0">
                  <a:buNone/>
                </a:pPr>
                <a:endParaRPr lang="en-US" dirty="0">
                  <a:solidFill>
                    <a:srgbClr val="FF0000"/>
                  </a:solidFill>
                  <a:latin typeface="Courier New"/>
                  <a:cs typeface="Courier New"/>
                </a:endParaRPr>
              </a:p>
              <a:p>
                <a:pPr marL="457200" lvl="1" indent="0">
                  <a:buNone/>
                </a:pPr>
                <a:endParaRPr lang="en-US" sz="1800" dirty="0">
                  <a:latin typeface="Courier New"/>
                  <a:cs typeface="Courier New"/>
                  <a:sym typeface="Wingdings"/>
                </a:endParaRPr>
              </a:p>
              <a:p>
                <a:pPr marL="457200" lvl="1" indent="0">
                  <a:buNone/>
                </a:pPr>
                <a:endParaRPr lang="en-US" sz="1800" dirty="0">
                  <a:latin typeface="Courier New"/>
                  <a:cs typeface="Courier New"/>
                </a:endParaRPr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936" t="-24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754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F04E59-961B-384A-9230-760E7E5054E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Repetition via recursion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1177714"/>
            <a:ext cx="8702675" cy="23689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pure LISP/Scheme does not have loops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repetition is performed via recursive functions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(from CSC 222): to solve a problem recursively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must have a base case – a case so simple that it can be solved directly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each recursive call must be working on an instance that is </a:t>
            </a:r>
            <a:r>
              <a:rPr lang="en-US" i="1" dirty="0"/>
              <a:t>closer</a:t>
            </a:r>
            <a:r>
              <a:rPr lang="en-US" dirty="0"/>
              <a:t> to the base case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E89BA755-0956-2CED-8368-811805A960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4999" y="3810000"/>
                <a:ext cx="8204201" cy="961469"/>
              </a:xfrm>
              <a:prstGeom prst="rect">
                <a:avLst/>
              </a:prstGeom>
              <a:noFill/>
              <a:ln>
                <a:noFill/>
              </a:ln>
              <a:extLst>
                <a:ext uri="{FAA26D3D-D897-4be2-8F04-BA451C77F1D7}">
                  <ma14:placeholderFlag xmlns="" xmlns:ma14="http://schemas.microsoft.com/office/mac/drawingml/2011/main" val="1"/>
                </a:ex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2075" tIns="46038" rIns="92075" bIns="46038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accent2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Wingdings" charset="0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ＭＳ Ｐゴシック" charset="-128"/>
                  </a:defRPr>
                </a:lvl2pPr>
                <a:lvl3pPr marL="1143000" indent="-228600" algn="l" rtl="0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+mn-lt"/>
                    <a:ea typeface="ＭＳ Ｐゴシック" charset="-128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kern="0" dirty="0">
                    <a:solidFill>
                      <a:schemeClr val="tx1"/>
                    </a:solidFill>
                  </a:rPr>
                  <a:t>e.g., calculate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r>
                          <a:rPr lang="en-US" b="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nary>
                  </m:oMath>
                </a14:m>
                <a:r>
                  <a:rPr lang="en-US" sz="1600" kern="0" dirty="0">
                    <a:solidFill>
                      <a:srgbClr val="FF0033"/>
                    </a:solidFill>
                    <a:latin typeface="Courier New" charset="0"/>
                    <a:ea typeface="ＭＳ Ｐゴシック" charset="0"/>
                  </a:rPr>
                  <a:t>			</a:t>
                </a:r>
                <a:r>
                  <a:rPr lang="en-US" sz="1600" dirty="0"/>
                  <a:t>BASE CASE: N &lt; 1 </a:t>
                </a:r>
                <a:r>
                  <a:rPr lang="en-US" sz="1600" dirty="0">
                    <a:sym typeface="Wingdings" pitchFamily="2" charset="2"/>
                  </a:rPr>
                  <a:t> 0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1600" dirty="0">
                    <a:sym typeface="Wingdings" pitchFamily="2" charset="2"/>
                  </a:rPr>
                  <a:t>					RECURSIVE: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US" sz="1600" i="1" smtClean="0"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mPr>
                      <m:mr>
                        <m:e>
                          <m:nary>
                            <m:naryPr>
                              <m:chr m:val="∑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</m:e>
                          </m:nary>
                          <m:r>
                            <m:rPr>
                              <m:brk m:alnAt="7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=</m:t>
                          </m:r>
                        </m:e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𝑁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+</m:t>
                          </m:r>
                        </m:e>
                        <m:e>
                          <m:nary>
                            <m:naryPr>
                              <m:chr m:val="∑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𝑁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−1</m:t>
                              </m:r>
                            </m:sup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sym typeface="Wingdings" pitchFamily="2" charset="2"/>
                                </a:rPr>
                                <m:t>𝑖</m:t>
                              </m:r>
                            </m:e>
                          </m:nary>
                        </m:e>
                      </m:mr>
                    </m:m>
                  </m:oMath>
                </a14:m>
                <a:endParaRPr lang="en-US" sz="1600" dirty="0"/>
              </a:p>
              <a:p>
                <a:pPr marL="0" indent="0">
                  <a:buNone/>
                </a:pPr>
                <a:endParaRPr lang="en-US" sz="1600" kern="0" dirty="0">
                  <a:solidFill>
                    <a:srgbClr val="FF0033"/>
                  </a:solidFill>
                  <a:latin typeface="Courier New" charset="0"/>
                  <a:ea typeface="ＭＳ Ｐゴシック" charset="0"/>
                </a:endParaRPr>
              </a:p>
            </p:txBody>
          </p:sp>
        </mc:Choice>
        <mc:Fallback xmlns="">
          <p:sp>
            <p:nvSpPr>
              <p:cNvPr id="11" name="Rectangle 3">
                <a:extLst>
                  <a:ext uri="{FF2B5EF4-FFF2-40B4-BE49-F238E27FC236}">
                    <a16:creationId xmlns:a16="http://schemas.microsoft.com/office/drawing/2014/main" id="{E89BA755-0956-2CED-8368-811805A96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999" y="3810000"/>
                <a:ext cx="8204201" cy="961469"/>
              </a:xfrm>
              <a:prstGeom prst="rect">
                <a:avLst/>
              </a:prstGeom>
              <a:blipFill>
                <a:blip r:embed="rId2"/>
                <a:stretch>
                  <a:fillRect l="-1082" t="-60526" b="-43421"/>
                </a:stretch>
              </a:blipFill>
              <a:ln>
                <a:noFill/>
              </a:ln>
              <a:extLst>
                <a:ext uri="{FAA26D3D-D897-4be2-8F04-BA451C77F1D7}">
                  <ma14:placeholderFlag xmlns="" xmlns:ma14="http://schemas.microsoft.com/office/mac/drawingml/2011/main" val="1"/>
                </a:ex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3">
            <a:extLst>
              <a:ext uri="{FF2B5EF4-FFF2-40B4-BE49-F238E27FC236}">
                <a16:creationId xmlns:a16="http://schemas.microsoft.com/office/drawing/2014/main" id="{7279CD9F-C119-7F7B-D48E-7D2AB1310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998" y="4847669"/>
            <a:ext cx="8432802" cy="961469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kern="0" dirty="0">
                <a:solidFill>
                  <a:schemeClr val="tx1"/>
                </a:solidFill>
              </a:rPr>
              <a:t>e.g., calculate length of a list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</a:t>
            </a:r>
            <a:r>
              <a:rPr lang="en-US" sz="1600" dirty="0"/>
              <a:t>BASE CASE: 0 if list is empty</a:t>
            </a:r>
            <a:endParaRPr lang="en-US" sz="1600" dirty="0">
              <a:sym typeface="Wingdings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RECURSIVE: otherwise, remove first item and						        add 1 to length of resulting list</a:t>
            </a:r>
            <a:endParaRPr lang="en-US" sz="1600" dirty="0"/>
          </a:p>
          <a:p>
            <a:pPr marL="0" indent="0">
              <a:buNone/>
            </a:pPr>
            <a:endParaRPr lang="en-US" sz="1600" kern="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D5F06A5-41F1-62F6-C97A-E968A1F30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33" y="5838269"/>
            <a:ext cx="8432802" cy="12096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kern="0" dirty="0">
                <a:solidFill>
                  <a:schemeClr val="tx1"/>
                </a:solidFill>
              </a:rPr>
              <a:t>e.g., list membership?	</a:t>
            </a: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</a:t>
            </a:r>
            <a:r>
              <a:rPr lang="en-US" sz="1600" dirty="0"/>
              <a:t>BASE CASE1: no if list is empty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BASE CASE 2: yes if it is first item in list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RECURSIVE: otherwise, remove first item 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ym typeface="Wingdings" pitchFamily="2" charset="2"/>
              </a:rPr>
              <a:t>					    determine if member of resulting list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F04E59-961B-384A-9230-760E7E5054E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Repetition via recursion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1177714"/>
            <a:ext cx="8702675" cy="1249047"/>
          </a:xfrm>
        </p:spPr>
        <p:txBody>
          <a:bodyPr/>
          <a:lstStyle/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(- N 1)))))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5946580-4A57-8AEA-731A-6B016BCBF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2887284"/>
            <a:ext cx="6042025" cy="140655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(my-length lst)</a:t>
            </a:r>
          </a:p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(null? lst)</a:t>
            </a:r>
          </a:p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marL="295275" lvl="1" indent="-295275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(+ 1 (my-length (cdr lst)))))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6DD166C-53FF-18E9-9FDE-CE2FCD751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4293073"/>
            <a:ext cx="6163420" cy="157739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(my-member item lst)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(cond ((null? lst) #f)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((equal? item (car lst)) lst)</a:t>
            </a:r>
          </a:p>
          <a:p>
            <a:pPr marL="295275" lvl="1" indent="-284163">
              <a:lnSpc>
                <a:spcPct val="90000"/>
              </a:lnSpc>
              <a:buFont typeface="Wingdings" charset="0"/>
              <a:buNone/>
            </a:pPr>
            <a:r>
              <a:rPr lang="en-US" sz="1600" kern="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(else (my-member item (cdr lst)))))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113468-B1C6-4ECF-75C1-91F1E0DB3C39}"/>
              </a:ext>
            </a:extLst>
          </p:cNvPr>
          <p:cNvSpPr txBox="1"/>
          <p:nvPr/>
        </p:nvSpPr>
        <p:spPr>
          <a:xfrm>
            <a:off x="5105400" y="1046289"/>
            <a:ext cx="4325935" cy="1175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common pattern with numbers:</a:t>
            </a: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BASE CASE: handle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extreme num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(low or high)</a:t>
            </a: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RECURSIVE: recursively apply to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num+1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or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num-1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, then combine somehow with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F8CA77-EECF-CC11-5DAF-DBE34D2F1F79}"/>
              </a:ext>
            </a:extLst>
          </p:cNvPr>
          <p:cNvSpPr txBox="1"/>
          <p:nvPr/>
        </p:nvSpPr>
        <p:spPr>
          <a:xfrm>
            <a:off x="4514057" y="5681058"/>
            <a:ext cx="4325935" cy="1175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common pattern with lists:</a:t>
            </a: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BASE CASE: handle the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null list</a:t>
            </a:r>
            <a:endParaRPr lang="en-US" sz="1600" dirty="0">
              <a:solidFill>
                <a:schemeClr val="tx1"/>
              </a:solidFill>
              <a:latin typeface="+mn-lt"/>
            </a:endParaRPr>
          </a:p>
          <a:p>
            <a:pPr marL="236538">
              <a:buNone/>
            </a:pPr>
            <a:r>
              <a:rPr lang="en-US" sz="1600" dirty="0">
                <a:solidFill>
                  <a:schemeClr val="tx1"/>
                </a:solidFill>
                <a:latin typeface="+mn-lt"/>
              </a:rPr>
              <a:t>RECURSIVE: recursively apply to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cdr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of the list, then combine somehow with 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car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 of the list</a:t>
            </a:r>
          </a:p>
        </p:txBody>
      </p:sp>
    </p:spTree>
    <p:extLst>
      <p:ext uri="{BB962C8B-B14F-4D97-AF65-F5344CB8AC3E}">
        <p14:creationId xmlns:p14="http://schemas.microsoft.com/office/powerpoint/2010/main" val="1261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 animBg="1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function to count the number of days in a range of years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(days-in-range start-year end-year)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</a:rPr>
              <a:t>(days-in-range 2015 2016) </a:t>
            </a:r>
            <a:r>
              <a:rPr lang="en-US" sz="1800" dirty="0">
                <a:latin typeface="Courier New"/>
                <a:cs typeface="Courier New"/>
                <a:sym typeface="Wingdings"/>
              </a:rPr>
              <a:t> 731	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  <a:sym typeface="Wingdings"/>
              </a:rPr>
              <a:t>(days-in-range 2015 2020)  2192	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r>
              <a:rPr lang="en-US" sz="2200" dirty="0">
                <a:cs typeface="Courier New"/>
                <a:sym typeface="Wingdings"/>
              </a:rPr>
              <a:t>what is the base case?  </a:t>
            </a:r>
          </a:p>
          <a:p>
            <a:pPr lvl="1"/>
            <a:r>
              <a:rPr lang="en-US" sz="1800" dirty="0">
                <a:cs typeface="Courier New"/>
                <a:sym typeface="Wingdings"/>
              </a:rPr>
              <a:t>i.e., when is it trivial to count the number of days in a range?</a:t>
            </a:r>
          </a:p>
          <a:p>
            <a:r>
              <a:rPr lang="en-US" sz="2200" dirty="0">
                <a:cs typeface="Courier New"/>
                <a:sym typeface="Wingdings"/>
              </a:rPr>
              <a:t>what is the recursion? </a:t>
            </a:r>
          </a:p>
          <a:p>
            <a:pPr lvl="1"/>
            <a:r>
              <a:rPr lang="en-US" sz="1800" dirty="0">
                <a:cs typeface="Courier New"/>
                <a:sym typeface="Wingdings"/>
              </a:rPr>
              <a:t>i.e., how can counting the number of days in a slightly smaller range help solve this problem?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68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189701-5655-5944-A3FF-F858AC39D6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Tail-recursion vs. full-recursion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tail-recursive function is one in which the recursive call occurs last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(my-member item lst)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(cond ((null? lst) #f)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((equal? item (car lst)) lst)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(else (my-member item (cdr lst)))))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full-recursive function is one in which further evaluation is required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(- N 1)))))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5013721-E2CB-7B43-520A-EACF45C52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799" y="5210175"/>
            <a:ext cx="8702675" cy="1266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buNone/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any full-recursive solution can be rewritten using tail-recursion</a:t>
            </a:r>
            <a:endParaRPr lang="en-US" sz="1600" kern="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full recursive solutions are usually simpler, more intuitive</a:t>
            </a:r>
          </a:p>
          <a:p>
            <a:pPr lvl="1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w</a:t>
            </a:r>
            <a:r>
              <a:rPr lang="en-US" kern="0" dirty="0">
                <a:ea typeface="ＭＳ Ｐゴシック" charset="0"/>
                <a:cs typeface="ＭＳ Ｐゴシック" charset="0"/>
              </a:rPr>
              <a:t>hy do we care?   </a:t>
            </a:r>
            <a:r>
              <a:rPr lang="en-US" kern="0" dirty="0">
                <a:solidFill>
                  <a:schemeClr val="tx2"/>
                </a:solidFill>
                <a:ea typeface="ＭＳ Ｐゴシック" charset="0"/>
                <a:cs typeface="ＭＳ Ｐゴシック" charset="0"/>
              </a:rPr>
              <a:t>MEMORY UTILIZATION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2CA9C-B508-DE42-B824-C496E4924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full-recursion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6161" y="1181799"/>
            <a:ext cx="7344887" cy="247580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a full-recursive function, work is done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after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the recursive call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(zero?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(* N (factorial (- N 1)))))</a:t>
            </a:r>
            <a:endParaRPr lang="en-US" dirty="0"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D9223-F63F-505A-157C-5A8BCF92F291}"/>
              </a:ext>
            </a:extLst>
          </p:cNvPr>
          <p:cNvSpPr txBox="1"/>
          <p:nvPr/>
        </p:nvSpPr>
        <p:spPr>
          <a:xfrm>
            <a:off x="7069777" y="3692780"/>
            <a:ext cx="1981200" cy="4985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2)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2 (factorial 1))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36A8CB-2B74-6639-6D43-71408B1F6FC3}"/>
              </a:ext>
            </a:extLst>
          </p:cNvPr>
          <p:cNvSpPr txBox="1"/>
          <p:nvPr/>
        </p:nvSpPr>
        <p:spPr>
          <a:xfrm>
            <a:off x="7069777" y="3110548"/>
            <a:ext cx="1981200" cy="4985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1)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1 (factorial 0))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15E61-2580-90F8-1C95-7C6660AE4D30}"/>
              </a:ext>
            </a:extLst>
          </p:cNvPr>
          <p:cNvSpPr txBox="1"/>
          <p:nvPr/>
        </p:nvSpPr>
        <p:spPr>
          <a:xfrm>
            <a:off x="7069777" y="2533431"/>
            <a:ext cx="1981200" cy="4985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0)</a:t>
            </a:r>
          </a:p>
          <a:p>
            <a:pPr marL="285750" indent="-168275"/>
            <a:r>
              <a:rPr lang="en-US" sz="1200" dirty="0">
                <a:latin typeface="+mn-lt"/>
              </a:rPr>
              <a:t>BASE CASE: return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96D5C8-6166-BA33-FB19-BC1BBEB17464}"/>
              </a:ext>
            </a:extLst>
          </p:cNvPr>
          <p:cNvSpPr txBox="1"/>
          <p:nvPr/>
        </p:nvSpPr>
        <p:spPr>
          <a:xfrm>
            <a:off x="7069777" y="4272454"/>
            <a:ext cx="1981200" cy="4985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3)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3 (factorial 2))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0BB0E02-62BA-EDB3-B70F-D88F1BBE955A}"/>
              </a:ext>
            </a:extLst>
          </p:cNvPr>
          <p:cNvGrpSpPr/>
          <p:nvPr/>
        </p:nvGrpSpPr>
        <p:grpSpPr>
          <a:xfrm>
            <a:off x="8411420" y="2974997"/>
            <a:ext cx="332963" cy="404798"/>
            <a:chOff x="8534400" y="319102"/>
            <a:chExt cx="332963" cy="40479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0BF33FB-B1F1-D117-6D98-03A6FCDE9513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1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A8BA44E1-ECF8-8453-6248-25A2E8FAEE4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3D1EB68-9D20-0798-031B-36524E9B6981}"/>
              </a:ext>
            </a:extLst>
          </p:cNvPr>
          <p:cNvGrpSpPr/>
          <p:nvPr/>
        </p:nvGrpSpPr>
        <p:grpSpPr>
          <a:xfrm>
            <a:off x="8397339" y="3577819"/>
            <a:ext cx="332963" cy="404798"/>
            <a:chOff x="8534400" y="319102"/>
            <a:chExt cx="332963" cy="40479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E835B8F-0363-0FFE-3E04-DBBDD92F7E86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1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324C507-F7D8-B122-BB92-10E3C891920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3166A58-7338-56DB-3CDD-59B0BE4B74BD}"/>
              </a:ext>
            </a:extLst>
          </p:cNvPr>
          <p:cNvGrpSpPr/>
          <p:nvPr/>
        </p:nvGrpSpPr>
        <p:grpSpPr>
          <a:xfrm>
            <a:off x="8397339" y="4136800"/>
            <a:ext cx="332963" cy="404798"/>
            <a:chOff x="8534400" y="319102"/>
            <a:chExt cx="332963" cy="40479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68A5754-5EDD-3CC1-E715-8ABB41555E32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2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7A8C928-F04C-2DB1-7095-4766D449476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0A3D1FF-68C6-018D-4D4A-3DC08FE385C4}"/>
              </a:ext>
            </a:extLst>
          </p:cNvPr>
          <p:cNvGrpSpPr/>
          <p:nvPr/>
        </p:nvGrpSpPr>
        <p:grpSpPr>
          <a:xfrm>
            <a:off x="8397339" y="4727582"/>
            <a:ext cx="332963" cy="404798"/>
            <a:chOff x="8534400" y="319102"/>
            <a:chExt cx="332963" cy="40479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281404-BBAA-397B-5151-C72BB3483D7A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6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3F5D849-F05A-27FA-73DD-A505B8B58D2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4" name="Rectangle 3">
            <a:extLst>
              <a:ext uri="{FF2B5EF4-FFF2-40B4-BE49-F238E27FC236}">
                <a16:creationId xmlns:a16="http://schemas.microsoft.com/office/drawing/2014/main" id="{E90CF9E5-1FEC-B75A-459A-8DC5C5840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23" y="4272454"/>
            <a:ext cx="6345031" cy="215078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520700" lvl="1" indent="-284163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each recursive call pushes a new activation record on the run-time stack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e.g., when (factorial 3) tries to evaluate (* 3 (factorial 2)), it must first evaluate (factorial 2) before it can multiply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kern="0" dirty="0">
                <a:ea typeface="ＭＳ Ｐゴシック" charset="0"/>
              </a:rPr>
              <a:t>in effect, no multiplications can occur until the base case is reached, then occur as records are popped off the stack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2CA9C-B508-DE42-B824-C496E4924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tail-recursion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67884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with tail-recursion, the recursive call is the last thing done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(factorial-help N 1))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1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(factorial-help num val-so-far)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(zero?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val-so-far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(factorial-help (- num 1) (* num val-so-far)))))</a:t>
            </a:r>
            <a:endParaRPr lang="en-US" sz="1800" dirty="0">
              <a:ea typeface="ＭＳ Ｐゴシック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0A30B2-3C52-8C3E-FA6F-B8371119BAF6}"/>
              </a:ext>
            </a:extLst>
          </p:cNvPr>
          <p:cNvSpPr txBox="1"/>
          <p:nvPr/>
        </p:nvSpPr>
        <p:spPr>
          <a:xfrm>
            <a:off x="7021863" y="5354519"/>
            <a:ext cx="2138012" cy="4985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 3)</a:t>
            </a:r>
          </a:p>
          <a:p>
            <a:pPr marL="285750" indent="-168275"/>
            <a:r>
              <a:rPr lang="en-US" sz="1200" dirty="0">
                <a:latin typeface="+mn-lt"/>
              </a:rPr>
              <a:t>call (factorial-help 3 1)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35636C-7ECB-592E-4E71-F2C6706436D3}"/>
              </a:ext>
            </a:extLst>
          </p:cNvPr>
          <p:cNvSpPr txBox="1"/>
          <p:nvPr/>
        </p:nvSpPr>
        <p:spPr>
          <a:xfrm>
            <a:off x="7016544" y="4559297"/>
            <a:ext cx="2143331" cy="7201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3 1)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3 1) = 3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(factorial-help 2 3)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E129BC-F9DB-C105-8E14-514361C21ADF}"/>
              </a:ext>
            </a:extLst>
          </p:cNvPr>
          <p:cNvSpPr txBox="1"/>
          <p:nvPr/>
        </p:nvSpPr>
        <p:spPr>
          <a:xfrm>
            <a:off x="6945208" y="4554421"/>
            <a:ext cx="2286000" cy="6271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220C43-EB46-BA7A-5BA8-D3D078C5A9B7}"/>
              </a:ext>
            </a:extLst>
          </p:cNvPr>
          <p:cNvSpPr txBox="1"/>
          <p:nvPr/>
        </p:nvSpPr>
        <p:spPr>
          <a:xfrm>
            <a:off x="7016543" y="5145834"/>
            <a:ext cx="2143331" cy="7201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3 1)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3 1) = 3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(factorial-help 2 3)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FD62CB8-263C-EB20-8D0C-5B071E18CFFD}"/>
              </a:ext>
            </a:extLst>
          </p:cNvPr>
          <p:cNvSpPr txBox="1"/>
          <p:nvPr/>
        </p:nvSpPr>
        <p:spPr>
          <a:xfrm>
            <a:off x="7016543" y="5144225"/>
            <a:ext cx="2143331" cy="7201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2 3)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2 3) = 6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(factorial-help 1 6)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7B47A0-4936-A401-F174-718C68303660}"/>
              </a:ext>
            </a:extLst>
          </p:cNvPr>
          <p:cNvSpPr txBox="1"/>
          <p:nvPr/>
        </p:nvSpPr>
        <p:spPr>
          <a:xfrm>
            <a:off x="7015099" y="5147203"/>
            <a:ext cx="2143331" cy="7201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1 6)</a:t>
            </a:r>
          </a:p>
          <a:p>
            <a:pPr marL="285750" indent="-168275"/>
            <a:r>
              <a:rPr lang="en-US" sz="1200" dirty="0">
                <a:latin typeface="+mn-lt"/>
              </a:rPr>
              <a:t>evaluate (* 1 6) = 6</a:t>
            </a:r>
          </a:p>
          <a:p>
            <a:pPr marL="285750" indent="-168275"/>
            <a:r>
              <a:rPr lang="en-US" sz="1200" dirty="0">
                <a:latin typeface="+mn-lt"/>
              </a:rPr>
              <a:t>then call (factorial-help 0 6)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0085116-560A-B760-01FE-7DAC87018719}"/>
              </a:ext>
            </a:extLst>
          </p:cNvPr>
          <p:cNvSpPr txBox="1"/>
          <p:nvPr/>
        </p:nvSpPr>
        <p:spPr>
          <a:xfrm>
            <a:off x="7021863" y="5145953"/>
            <a:ext cx="2143331" cy="72019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(factorial-help 0 6)</a:t>
            </a:r>
          </a:p>
          <a:p>
            <a:pPr marL="285750" indent="-168275"/>
            <a:r>
              <a:rPr lang="en-US" sz="1200" dirty="0">
                <a:latin typeface="+mn-lt"/>
              </a:rPr>
              <a:t>BASE CASE: return 6</a:t>
            </a:r>
          </a:p>
          <a:p>
            <a:pPr marL="285750" indent="-168275"/>
            <a:endParaRPr lang="en-US" sz="1200" dirty="0">
              <a:latin typeface="+mn-lt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258B1A-027B-D06D-0BBC-217F71210BE2}"/>
              </a:ext>
            </a:extLst>
          </p:cNvPr>
          <p:cNvGrpSpPr/>
          <p:nvPr/>
        </p:nvGrpSpPr>
        <p:grpSpPr>
          <a:xfrm>
            <a:off x="8353836" y="5691202"/>
            <a:ext cx="332963" cy="404798"/>
            <a:chOff x="8534400" y="319102"/>
            <a:chExt cx="332963" cy="404798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8A6300A-92F1-3FE6-0941-C959E3166A8C}"/>
                </a:ext>
              </a:extLst>
            </p:cNvPr>
            <p:cNvSpPr txBox="1"/>
            <p:nvPr/>
          </p:nvSpPr>
          <p:spPr>
            <a:xfrm>
              <a:off x="8540338" y="323790"/>
              <a:ext cx="3270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>
                  <a:solidFill>
                    <a:schemeClr val="tx2"/>
                  </a:solidFill>
                  <a:latin typeface="+mn-lt"/>
                </a:rPr>
                <a:t>6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9CE3360-DAAE-6BC8-D753-28C4790F4B6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34400" y="319102"/>
              <a:ext cx="5938" cy="384850"/>
            </a:xfrm>
            <a:prstGeom prst="straightConnector1">
              <a:avLst/>
            </a:prstGeom>
            <a:ln>
              <a:solidFill>
                <a:schemeClr val="tx2"/>
              </a:solidFill>
              <a:headEnd type="none" w="med" len="med"/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7" name="Rectangle 3">
            <a:extLst>
              <a:ext uri="{FF2B5EF4-FFF2-40B4-BE49-F238E27FC236}">
                <a16:creationId xmlns:a16="http://schemas.microsoft.com/office/drawing/2014/main" id="{74F136F7-264C-C5C1-8AEF-28005BA39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039" y="4050448"/>
            <a:ext cx="5747366" cy="295995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522287" lvl="1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the tail-recursive help function has an additional input representing the running total (starting with base case value)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each recursive call does its multiplication to the running total </a:t>
            </a:r>
            <a:r>
              <a:rPr lang="en-US" sz="1800" i="1" dirty="0">
                <a:ea typeface="ＭＳ Ｐゴシック" charset="0"/>
              </a:rPr>
              <a:t>before</a:t>
            </a:r>
            <a:r>
              <a:rPr lang="en-US" sz="1800" dirty="0">
                <a:ea typeface="ＭＳ Ｐゴシック" charset="0"/>
              </a:rPr>
              <a:t> making its own recursive call</a:t>
            </a:r>
            <a:endParaRPr lang="en-US" sz="1800" dirty="0">
              <a:ea typeface="ＭＳ Ｐゴシック" charset="0"/>
              <a:sym typeface="Wingdings" pitchFamily="2" charset="2"/>
            </a:endParaRPr>
          </a:p>
          <a:p>
            <a:pPr marL="520700" lvl="1" indent="-284163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when reach base case, simply return the running total</a:t>
            </a:r>
          </a:p>
          <a:p>
            <a:pPr marL="520700" lvl="1" indent="-284163">
              <a:lnSpc>
                <a:spcPct val="90000"/>
              </a:lnSpc>
            </a:pPr>
            <a:endParaRPr lang="en-US" sz="1100" dirty="0">
              <a:ea typeface="ＭＳ Ｐゴシック" charset="0"/>
            </a:endParaRPr>
          </a:p>
          <a:p>
            <a:pPr marL="520700" lvl="1" indent="-284163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since a function call returns the same value as its recursive call, there is no need to keep the old activation record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can reuse the same space, so no limit on recursion depth  </a:t>
            </a:r>
          </a:p>
          <a:p>
            <a:pPr marL="520700" lvl="1" indent="-284163">
              <a:lnSpc>
                <a:spcPct val="90000"/>
              </a:lnSpc>
            </a:pPr>
            <a:r>
              <a:rPr lang="en-US" sz="1800" dirty="0">
                <a:ea typeface="ＭＳ Ｐゴシック" charset="0"/>
              </a:rPr>
              <a:t>Scheme interpreters are required to implement this          </a:t>
            </a:r>
            <a:r>
              <a:rPr lang="en-US" sz="1800" i="1" dirty="0">
                <a:ea typeface="ＭＳ Ｐゴシック" charset="0"/>
              </a:rPr>
              <a:t>tail-recursion optimization</a:t>
            </a:r>
          </a:p>
        </p:txBody>
      </p:sp>
    </p:spTree>
    <p:extLst>
      <p:ext uri="{BB962C8B-B14F-4D97-AF65-F5344CB8AC3E}">
        <p14:creationId xmlns:p14="http://schemas.microsoft.com/office/powerpoint/2010/main" val="88408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154597-563D-9447-A82D-93578EBC98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Scoping in Scheme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unlike early LISPs, Scheme is statically scoped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nest functions and hide details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 N)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(factorial-help num val-so-far)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(zero? num)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val-so-far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(factorial-help (- num 1) (* num val-so-far))))</a:t>
            </a:r>
            <a:endParaRPr lang="en-US" sz="12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(factorial-help N 1))</a:t>
            </a:r>
          </a:p>
          <a:p>
            <a:pPr lvl="1"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factorial-help is defined inside of factorial, hidden from the outside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statically scoped, arguments in enclosing function are visible to enclosed functions  (i.e., non-local variables)</a:t>
            </a: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When tail-recursion?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(- N 1)))))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(sum-help num sum-so-far)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(&lt; num 1)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sum-so-far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(sum-help (- num 1) (+ num sum-so-far))))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(sum-help N 0))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914400" y="5521325"/>
            <a:ext cx="7315200" cy="803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95275" lvl="1" indent="-284163">
              <a:spcBef>
                <a:spcPct val="5000"/>
              </a:spcBef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for a small number of repetitions, full-recursion is sufficient (and simpler)</a:t>
            </a:r>
          </a:p>
          <a:p>
            <a:pPr marL="295275" lvl="1" indent="-284163">
              <a:spcBef>
                <a:spcPct val="5000"/>
              </a:spcBef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for a potentially large number of repetitions, tail-recursion may be needed</a:t>
            </a:r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50645-6389-DA4C-809D-6F8C8475D3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667000"/>
          </a:xfrm>
        </p:spPr>
        <p:txBody>
          <a:bodyPr/>
          <a:lstStyle/>
          <a:p>
            <a:pPr marL="457200" indent="-457200"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is very simple and orthogonal</a:t>
            </a:r>
          </a:p>
          <a:p>
            <a:pPr marL="838200" lvl="1" indent="-381000"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only 2 kinds of data objects</a:t>
            </a:r>
          </a:p>
          <a:p>
            <a:pPr marL="838200" lvl="1" indent="-381000">
              <a:tabLst>
                <a:tab pos="3319463" algn="l"/>
              </a:tabLst>
            </a:pPr>
            <a:endParaRPr lang="en-US" sz="900" dirty="0">
              <a:latin typeface="Arial Narrow" charset="0"/>
              <a:ea typeface="ＭＳ Ｐゴシック" charset="0"/>
            </a:endParaRP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atoms (identifiers, strings, numbers, …)</a:t>
            </a: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lists (of atoms and sublists)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unlike arrays, lists do not have to store items of same type/size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	                       do not have to be stored contiguously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	                       do not have to provide random access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all computation is performed by applying functions to arguments</a:t>
            </a: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in pure LISP: no variables, no assignments, no iteration</a:t>
            </a: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685800" y="55626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functions and function calls are also represented as lists</a:t>
            </a: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no distinction between program and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4" grpId="0" autoUpdateAnimBg="0"/>
      <p:bldP spid="163845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Hailstone example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hailstone sequence: start with any number 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even, next number in sequence is N/2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odd, next number in sequence is 3N+1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e.g., 3 </a:t>
            </a:r>
            <a:r>
              <a:rPr lang="en-US" sz="1800" dirty="0">
                <a:latin typeface="Arial Narrow" charset="0"/>
                <a:ea typeface="ＭＳ Ｐゴシック" charset="0"/>
                <a:sym typeface="Wingdings" pitchFamily="2" charset="2"/>
              </a:rPr>
              <a:t> 10  5  16  8  4  2  1  4  2  1  …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open question: does every starting N result in the 4-2-1 cycle?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(hailstone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(cond ((= N 1)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((even? N) (+ 1 (hailstone (/ N 2))))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(else (+ 1 (hailstone (+ (* 3 N) 1))))))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is tail-recursion needed? if so, rewrite the function using tail recursion: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(hailstone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???)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090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31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Hailstone (cont.)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what if we want to see the actual sequence?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will eventually see how to do non-functional things (e.g., output)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but, functional approach is to build a list of the sequence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(hailstone-list N)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(hailstone-help so-far)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(cond ((= (car so-far) 1) (reverse so-far))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((even? (car so-far))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(hailstone-help (cons (/ (car so-far) 2) so-far)))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(else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(hailstone-help (cons (+ (* 3 (car so-far)) 1) so-far)))))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(hailstone-help (list N))))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purpose of the reverse call?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783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Full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tail pattern (w/ numbers)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converting from full-recursion to tail-recursion is fairly mechanical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recursion on a number (where the BASE-NUM and COMBINE-NUMS vary)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(full-recursive-num N)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(zero? N)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BASE-NUM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COMBINE-NUMS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(full-recursive-num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(- N 1)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</a:t>
            </a:r>
          </a:p>
          <a:p>
            <a:pPr marL="925513" indent="-333375">
              <a:lnSpc>
                <a:spcPct val="9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(tail-recursive-num num)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(tail-help num so-far)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(zero? N)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so-far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(tail-help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(- N 1)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COMBINE-NUMS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so-far))))</a:t>
            </a:r>
          </a:p>
          <a:p>
            <a:pPr marL="925513" indent="-333375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(tail-help num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(define BASE-NUM 0)     (define COMBINE-NUMS +)	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 ???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>
              <a:latin typeface="Arial Narrow" charset="0"/>
              <a:ea typeface="ＭＳ Ｐゴシック" charset="0"/>
              <a:sym typeface="Wingdings" pitchFamily="2" charset="2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(define BASE-NUM 1)     (define COMBINE-NUMS *)	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 ???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299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Full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tail pattern (w/ lists)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recursion on a list (where the BASE-LIST and COMBINE-LISTS vary)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(full-recursive-list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(null?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BASE-LIST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COMBINE-LISTS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(car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(full-recursive-list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cdr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</a:t>
            </a:r>
          </a:p>
          <a:p>
            <a:pPr marL="687388" indent="-331788">
              <a:lnSpc>
                <a:spcPct val="9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(tail-recursive-list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(tail-help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so-far)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(null?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so-far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(tail-help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cdr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COMBINE-LISTS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(car </a:t>
            </a:r>
            <a:r>
              <a:rPr lang="en-US" sz="1600" dirty="0" err="1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00B0F0"/>
                </a:solidFill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so-far))))</a:t>
            </a:r>
          </a:p>
          <a:p>
            <a:pPr marL="687388" indent="-331788"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(tail-help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BASE-LIST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(define BASE-LIST '())     (define COMBINE-LISTS cons)	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 ???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2236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054156-D1B1-E841-82A9-5F39B4739FC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34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Higher-order functions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>
                <a:latin typeface="Courier New" charset="0"/>
                <a:ea typeface="ＭＳ Ｐゴシック" charset="0"/>
                <a:cs typeface="ＭＳ Ｐゴシック" charset="0"/>
              </a:rPr>
              <a:t>(apply FUNCTION LIST)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applies the function with the list elements as inputs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(apply + '(1 2 3))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(+ 1 2 3)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6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(apply min '(5 2 8 6))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(min 5 2 8 6)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2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Courier New" charset="0"/>
                <a:ea typeface="ＭＳ Ｐゴシック" charset="0"/>
                <a:cs typeface="ＭＳ Ｐゴシック" charset="0"/>
              </a:rPr>
              <a:t>(map FUNCTION LIST)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applies the function to each list element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(map sqrt '(9 25 81))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(sqrt 9) (sqrt 25) (sqrt 81))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(3 5 9)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(map car '((a b) (c d) (e)))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(car '(a b)) (car '(c d)) (car '(e)))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c e)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endParaRPr lang="en-US" sz="24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F87-7FF2-4976-8654-445B6D2D3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hailstone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4E30C-1C55-2556-07FB-96E32DC41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r>
              <a:rPr lang="en-US" dirty="0"/>
              <a:t>suppose you wanted to find the longest hailstone sequence from a range</a:t>
            </a:r>
          </a:p>
          <a:p>
            <a:pPr marL="457200" lvl="1" indent="0">
              <a:buNone/>
            </a:pPr>
            <a:r>
              <a:rPr lang="en-US" dirty="0"/>
              <a:t>(longest 1 100) </a:t>
            </a:r>
            <a:r>
              <a:rPr lang="en-US" dirty="0">
                <a:sym typeface="Wingdings" pitchFamily="2" charset="2"/>
              </a:rPr>
              <a:t> 119		(longest 101 1000)  179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(longest-full low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(&gt; low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(max (hailstone-tail low) (longest-full (+ low 1) high))))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------------------------------------------------------------------------------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(longest-tail low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(longest-help num so-far)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(&gt; num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so-far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(longest-help (+ num 1) (max (hailstone-tail num) so-far))))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(longest-help low 1))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------------------------------------------------------------------------------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(require scheme/list)   ;;; library that includes the range function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(longest-high low high)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(apply max (map hailstone-tail (range low (+ high 1)))))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FCBAB-ABD0-1482-B8EF-82EE2340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8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D51A1E0-F0A5-384E-B315-90AA10E2F1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Scheme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Scheme was developed at MIT in the mid 70's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clean, simple subset of LISP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 scoping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first-class functions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efficient tail-recursion</a:t>
            </a:r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685800" y="3505200"/>
            <a:ext cx="8702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function calls appear as lists:</a:t>
            </a:r>
            <a:r>
              <a:rPr lang="en-US" sz="2400" dirty="0"/>
              <a:t>  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(FUNC ARG1 ARG2 … ARGn)</a:t>
            </a:r>
          </a:p>
          <a:p>
            <a:pPr marL="742950" lvl="1" indent="-285750">
              <a:buFont typeface="Wingdings" charset="0"/>
              <a:buChar char="§"/>
            </a:pPr>
            <a:endParaRPr lang="en-US" sz="1600" dirty="0">
              <a:solidFill>
                <a:schemeClr val="tx1"/>
              </a:solidFill>
            </a:endParaRP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(+ 3 2)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5</a:t>
            </a: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(+ 3 (* 2 5))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13</a:t>
            </a: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(car '(foo bar biz baz))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foo</a:t>
            </a: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(cdr '(foo bar biz baz))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(bar biz baz)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5410200" y="4724400"/>
            <a:ext cx="3581400" cy="2081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quote symbol denotes data 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     - not evaluated by the interpreter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     - numbers are implicitly quoted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    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car : returns first element of list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cdr : returns rest of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 autoUpdateAnimBg="0"/>
      <p:bldP spid="16486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DCCA8-818E-A14A-B6DA-CDD4B7EB64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Scheme functions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Scheme functions are also defined as lists (MORE DETAILS LATER)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Courier New" charset="0"/>
                <a:ea typeface="ＭＳ Ｐゴシック" charset="0"/>
              </a:rPr>
              <a:t>(define (FUNC ARG1 ARG2 . . . ARGn)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Courier New" charset="0"/>
                <a:ea typeface="ＭＳ Ｐゴシック" charset="0"/>
              </a:rPr>
              <a:t>    RETURN_EXPRESSION)</a:t>
            </a:r>
          </a:p>
          <a:p>
            <a:pPr lvl="1">
              <a:buFont typeface="Wingdings" charset="0"/>
              <a:buNone/>
            </a:pP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(square x)		(define (last	arblist)	    (* x x))			  (car (reverse arblist)))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(square 3)	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(last '(a b c))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9						c</a:t>
            </a:r>
          </a:p>
          <a:p>
            <a:pPr lvl="1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(square 1.5)	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(last '(foo))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2.25				foo</a:t>
            </a: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495800" y="3810000"/>
            <a:ext cx="0" cy="2819400"/>
          </a:xfrm>
          <a:prstGeom prst="line">
            <a:avLst/>
          </a:prstGeom>
          <a:noFill/>
          <a:ln w="9525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5E0BD3-5F87-C644-A095-136D1BA4F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Obtaining a Scheme interpreter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free Scheme interpreters/environments exist</a:t>
            </a:r>
          </a:p>
          <a:p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Dr. Racket is a development environment developed at Rice University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contains an integrated editor, syntax checker, debugger, interpreter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Windows, Mac, and UNIX versions exist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download a personal copy from</a:t>
            </a:r>
          </a:p>
          <a:p>
            <a:pPr lvl="1"/>
            <a:endParaRPr lang="en-US" sz="10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Courier New" charset="0"/>
                <a:ea typeface="ＭＳ Ｐゴシック" charset="0"/>
                <a:hlinkClick r:id="rId2"/>
              </a:rPr>
              <a:t>https://download.racket-lang.org/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2"/>
            <a:endParaRPr lang="en-US" dirty="0">
              <a:latin typeface="Courier Ne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Racket is a new, educational language built on Scheme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to select classic Scheme: Language &gt; Choose Language &gt; Pretty Big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PLAY TIME!  Details to follow…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27CB37-BE1A-1049-BC2D-2D954DF1E7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8299" y="1181100"/>
            <a:ext cx="6324601" cy="4953000"/>
          </a:xfrm>
        </p:spPr>
        <p:txBody>
          <a:bodyPr/>
          <a:lstStyle/>
          <a:p>
            <a:r>
              <a:rPr lang="en-US" sz="3200" dirty="0">
                <a:latin typeface="Arial Narrow" charset="0"/>
                <a:ea typeface="ＭＳ Ｐゴシック" charset="0"/>
                <a:cs typeface="ＭＳ Ｐゴシック" charset="0"/>
              </a:rPr>
              <a:t>The previous </a:t>
            </a:r>
            <a:r>
              <a:rPr lang="en-US" sz="3200" i="1" dirty="0">
                <a:latin typeface="Arial Narrow" charset="0"/>
                <a:ea typeface="ＭＳ Ｐゴシック" charset="0"/>
                <a:cs typeface="ＭＳ Ｐゴシック" charset="0"/>
              </a:rPr>
              <a:t>four-slide overview </a:t>
            </a:r>
            <a:r>
              <a:rPr lang="en-US" sz="3200" dirty="0">
                <a:latin typeface="Arial Narrow" charset="0"/>
                <a:ea typeface="ＭＳ Ｐゴシック" charset="0"/>
                <a:cs typeface="ＭＳ Ｐゴシック" charset="0"/>
              </a:rPr>
              <a:t>told you everything you need to know to read and write Scheme code!!!</a:t>
            </a:r>
          </a:p>
          <a:p>
            <a:endParaRPr lang="en-US" sz="3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sz="3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3200" dirty="0">
                <a:latin typeface="Arial Narrow" charset="0"/>
                <a:ea typeface="ＭＳ Ｐゴシック" charset="0"/>
                <a:cs typeface="ＭＳ Ｐゴシック" charset="0"/>
              </a:rPr>
              <a:t>Now, for a little more detail and lots of examples…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27CB37-BE1A-1049-BC2D-2D954DF1E7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S-expressions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LISP/Scheme, data &amp; programs are all of the same form: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S-expressions (short for Symbolic-expressions)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an S-expression is either an atom or a list</a:t>
            </a: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u="sng" dirty="0">
                <a:latin typeface="Arial Narrow" charset="0"/>
              </a:rPr>
              <a:t>atoms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b="1" dirty="0">
                <a:solidFill>
                  <a:schemeClr val="tx1"/>
                </a:solidFill>
                <a:latin typeface="Arial Narrow" charset="0"/>
              </a:rPr>
              <a:t>numbers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4      3.14   1/2       #xA2    #b1001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characters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#\a    #\Q    #\space   #\tab</a:t>
            </a: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  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strings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"foo"  "Dave Reed"      "@%!?#"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b="1" dirty="0">
                <a:solidFill>
                  <a:schemeClr val="tx1"/>
                </a:solidFill>
                <a:latin typeface="Arial Narrow" charset="0"/>
              </a:rPr>
              <a:t>Booleans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#t     #f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b="1" dirty="0">
                <a:solidFill>
                  <a:schemeClr val="tx1"/>
                </a:solidFill>
                <a:latin typeface="Arial Narrow" charset="0"/>
              </a:rPr>
              <a:t>symbols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Dave   num123   miles-&gt;km  !_^_!</a:t>
            </a:r>
          </a:p>
          <a:p>
            <a:pPr marL="742950" lvl="1" indent="-285750">
              <a:buFont typeface="Wingdings" charset="0"/>
              <a:buChar char="§"/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i="1" dirty="0">
                <a:solidFill>
                  <a:schemeClr val="tx1"/>
                </a:solidFill>
                <a:latin typeface="Arial Narrow" charset="0"/>
              </a:rPr>
              <a:t>symbols are sequences of letters, digits, and "extended alphabetic characters" </a:t>
            </a:r>
          </a:p>
          <a:p>
            <a:pPr marL="1600200" lvl="3" indent="-2286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+ - . * / &lt; &gt; = ! ? : $ % + &amp; ~ ^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i="1" dirty="0">
                <a:solidFill>
                  <a:schemeClr val="tx1"/>
                </a:solidFill>
                <a:latin typeface="Arial Narrow" charset="0"/>
              </a:rPr>
              <a:t>can't start with a digit, case </a:t>
            </a:r>
            <a:r>
              <a:rPr lang="en-US" sz="1800" i="1" u="sng" dirty="0">
                <a:solidFill>
                  <a:schemeClr val="tx1"/>
                </a:solidFill>
                <a:latin typeface="Arial Narrow" charset="0"/>
              </a:rPr>
              <a:t>sensitive</a:t>
            </a:r>
            <a:r>
              <a:rPr lang="en-US" sz="1800" i="1" dirty="0">
                <a:solidFill>
                  <a:schemeClr val="tx1"/>
                </a:solidFill>
                <a:latin typeface="Arial Narrow" charset="0"/>
              </a:rPr>
              <a:t> by default (but can set preferences in Dr. Racket)</a:t>
            </a:r>
            <a:endParaRPr lang="en-US" sz="1600" dirty="0">
              <a:solidFill>
                <a:schemeClr val="tx1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41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8B4B25-FB14-BE4E-9CA1-FB65097D7CC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S-expressions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u="sng" dirty="0">
                <a:latin typeface="Arial Narrow" charset="0"/>
                <a:ea typeface="ＭＳ Ｐゴシック" charset="0"/>
                <a:cs typeface="ＭＳ Ｐゴシック" charset="0"/>
              </a:rPr>
              <a:t>lists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()	</a:t>
            </a:r>
            <a:r>
              <a:rPr lang="en-US" dirty="0">
                <a:latin typeface="Arial Narrow" charset="0"/>
                <a:ea typeface="ＭＳ Ｐゴシック" charset="0"/>
              </a:rPr>
              <a:t>			  is a list</a:t>
            </a:r>
          </a:p>
          <a:p>
            <a:pPr lvl="1"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(L1 L2 . . . Ln)</a:t>
            </a:r>
            <a:r>
              <a:rPr lang="en-US" dirty="0">
                <a:latin typeface="Arial Narrow" charset="0"/>
                <a:ea typeface="ＭＳ Ｐゴシック" charset="0"/>
              </a:rPr>
              <a:t>	  is a list, where each </a:t>
            </a:r>
            <a:r>
              <a:rPr lang="en-US" sz="1800" dirty="0">
                <a:latin typeface="Courier New" charset="0"/>
                <a:ea typeface="ＭＳ Ｐゴシック" charset="0"/>
              </a:rPr>
              <a:t>Li</a:t>
            </a:r>
            <a:r>
              <a:rPr lang="en-US" dirty="0">
                <a:latin typeface="Arial Narrow" charset="0"/>
                <a:ea typeface="ＭＳ Ｐゴシック" charset="0"/>
              </a:rPr>
              <a:t> is either an atom or a list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for example: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()			(a)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b c d)		((a b) c (d e))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(((((a)))))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note the recursive definition of a list – GET USED TO IT!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also, get used to parentheses (LISP = Lots of Inane, Silly Parentheses)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5427</TotalTime>
  <Words>4085</Words>
  <Application>Microsoft Macintosh PowerPoint</Application>
  <PresentationFormat>Custom</PresentationFormat>
  <Paragraphs>618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 Narrow</vt:lpstr>
      <vt:lpstr>Cambria Math</vt:lpstr>
      <vt:lpstr>Courier New</vt:lpstr>
      <vt:lpstr>Times New Roman</vt:lpstr>
      <vt:lpstr>Wingdings</vt:lpstr>
      <vt:lpstr>Blank Presentation</vt:lpstr>
      <vt:lpstr>CSC 533: Programming Languages  Spring 2023</vt:lpstr>
      <vt:lpstr>Functional programming</vt:lpstr>
      <vt:lpstr>LISP</vt:lpstr>
      <vt:lpstr>Scheme</vt:lpstr>
      <vt:lpstr>Scheme functions</vt:lpstr>
      <vt:lpstr>Obtaining a Scheme interpreter</vt:lpstr>
      <vt:lpstr>PowerPoint Presentation</vt:lpstr>
      <vt:lpstr>S-expressions</vt:lpstr>
      <vt:lpstr>S-expressions (cont.)</vt:lpstr>
      <vt:lpstr>Functional expressions</vt:lpstr>
      <vt:lpstr>Arithmetic primitives</vt:lpstr>
      <vt:lpstr>Data types in LISP/Scheme</vt:lpstr>
      <vt:lpstr>Symbolic primitives</vt:lpstr>
      <vt:lpstr>Equality primitives</vt:lpstr>
      <vt:lpstr>Defining functions</vt:lpstr>
      <vt:lpstr>In-class exercise</vt:lpstr>
      <vt:lpstr>Conditional evaluation</vt:lpstr>
      <vt:lpstr>Conditional evaluation (cont.)</vt:lpstr>
      <vt:lpstr>Multi-way conditional</vt:lpstr>
      <vt:lpstr>Leap year example</vt:lpstr>
      <vt:lpstr>In-class exercise</vt:lpstr>
      <vt:lpstr>Repetition via recursion</vt:lpstr>
      <vt:lpstr>Repetition via recursion</vt:lpstr>
      <vt:lpstr>In-class exercise</vt:lpstr>
      <vt:lpstr>Tail-recursion vs. full-recursion</vt:lpstr>
      <vt:lpstr>Implementing full-recursion</vt:lpstr>
      <vt:lpstr>Implementing tail-recursion</vt:lpstr>
      <vt:lpstr>Scoping in Scheme</vt:lpstr>
      <vt:lpstr>When tail-recursion?</vt:lpstr>
      <vt:lpstr>Hailstone example</vt:lpstr>
      <vt:lpstr>Hailstone (cont.)</vt:lpstr>
      <vt:lpstr>Full  tail pattern (w/ numbers)</vt:lpstr>
      <vt:lpstr>Full  tail pattern (w/ lists)</vt:lpstr>
      <vt:lpstr>Higher-order functions</vt:lpstr>
      <vt:lpstr>More hailstone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</cp:lastModifiedBy>
  <cp:revision>166</cp:revision>
  <cp:lastPrinted>2020-03-28T21:22:42Z</cp:lastPrinted>
  <dcterms:created xsi:type="dcterms:W3CDTF">2012-03-24T12:18:58Z</dcterms:created>
  <dcterms:modified xsi:type="dcterms:W3CDTF">2023-03-30T17:27:27Z</dcterms:modified>
</cp:coreProperties>
</file>