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6" r:id="rId3"/>
    <p:sldId id="295" r:id="rId4"/>
    <p:sldId id="309" r:id="rId5"/>
    <p:sldId id="297" r:id="rId6"/>
    <p:sldId id="288" r:id="rId7"/>
    <p:sldId id="302" r:id="rId8"/>
    <p:sldId id="305" r:id="rId9"/>
    <p:sldId id="304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4" r:id="rId19"/>
    <p:sldId id="349" r:id="rId20"/>
    <p:sldId id="328" r:id="rId21"/>
    <p:sldId id="330" r:id="rId22"/>
    <p:sldId id="331" r:id="rId23"/>
    <p:sldId id="332" r:id="rId24"/>
    <p:sldId id="338" r:id="rId25"/>
    <p:sldId id="341" r:id="rId26"/>
    <p:sldId id="344" r:id="rId27"/>
    <p:sldId id="346" r:id="rId28"/>
    <p:sldId id="347" r:id="rId29"/>
    <p:sldId id="348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/>
    <p:restoredTop sz="93333"/>
  </p:normalViewPr>
  <p:slideViewPr>
    <p:cSldViewPr>
      <p:cViewPr varScale="1">
        <p:scale>
          <a:sx n="107" d="100"/>
          <a:sy n="107" d="100"/>
        </p:scale>
        <p:origin x="248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7A35014-C562-054E-9362-BC4F7BD66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76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29850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6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FC77173-4B80-584F-83B1-83FE37A22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0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80EA-136B-8241-B743-E3B5F30EF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8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C3D5-BE02-4946-B2B1-CA0E9A11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2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CD6E9-A51C-8542-9073-428E3A2BC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4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709D9-5016-4C42-9ADA-A151BFD16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F496A-8D8A-3549-A5BD-FDC62A049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D367F-8022-9147-8BAF-EF6EEC435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87561-399B-AA49-BDDB-16E9784F3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7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D564E-A71D-6F4C-8F2E-379C68F43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4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C5DB2-A5EB-E64D-9C4E-BF3F58A6B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3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6097D-145A-C14C-B6EB-AB3D0E8F1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5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C6D48B2C-6434-3547-8158-664D59419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evolution: C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C++  Java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top-down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C++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object-based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Java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object-oriented design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701EEE-8422-084A-8357-7EA8647C4A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design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was developed by Bjarne Stroustrup at Bell Labs in 1984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C++ is a superset of C, with language features added to support OOP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900">
              <a:latin typeface="Arial Narrow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design goals: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support object-oriented programming (i.e., classes &amp; inheritance)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retain the high performance of C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provide a smooth transition into OOP for procedural programmers</a:t>
            </a:r>
          </a:p>
        </p:txBody>
      </p:sp>
      <p:sp>
        <p:nvSpPr>
          <p:cNvPr id="2232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14600"/>
          </a:xfrm>
          <a:noFill/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backward compatibility with C was key to the initial success of C++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could continue to use existing C code; learn and add new features incrementally</a:t>
            </a:r>
          </a:p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however, backward compatibility had far-reaching ramifications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C++ did add many features to improve reliability &amp; support OOP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but, couldn't remove undesirable features</a:t>
            </a:r>
          </a:p>
          <a:p>
            <a:pPr marL="1295400" lvl="2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it is a large, complex, and sometimes redundant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CD2549-AD88-C34C-8C6B-AFAD49BAB8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pass by-reference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19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all parameter passing was by-value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but, could get the effect of by-reference via pointers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void reset(int num) {		void reset(int* num) { 	  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  num = 0;			    *num = 0;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}						}</a:t>
            </a:r>
            <a:endParaRPr lang="en-US" sz="1600" dirty="0">
              <a:latin typeface="Courier Ne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int x = 9;				int x = 9;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reset(x); 	// x still 0		reset(&amp;x);	// x is 0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4478976" y="2438400"/>
            <a:ext cx="16824" cy="1600200"/>
          </a:xfrm>
          <a:prstGeom prst="lin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693718" y="44958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C++ introduced cleaner by-reference passing</a:t>
            </a:r>
            <a:endParaRPr lang="en-US" sz="8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void reset(int &amp; num) {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num = 0;		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}		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int x = 9;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reset(x);	// x is 0</a:t>
            </a:r>
          </a:p>
          <a:p>
            <a:pPr marL="742950" lvl="1" indent="-285750">
              <a:spcBef>
                <a:spcPct val="20000"/>
              </a:spcBef>
            </a:pPr>
            <a:endParaRPr lang="en-US" sz="2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396250-043C-82E5-5AB1-D59E229B909B}"/>
              </a:ext>
            </a:extLst>
          </p:cNvPr>
          <p:cNvSpPr txBox="1"/>
          <p:nvPr/>
        </p:nvSpPr>
        <p:spPr>
          <a:xfrm>
            <a:off x="4800600" y="5151656"/>
            <a:ext cx="389263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Narrow" charset="0"/>
              </a:rPr>
              <a:t>pass by-value is default</a:t>
            </a:r>
          </a:p>
          <a:p>
            <a:pPr marL="342900" indent="-165100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makes a copy of input</a:t>
            </a:r>
          </a:p>
          <a:p>
            <a:pPr marL="342900" indent="-165100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safe (can't change input) but slow</a:t>
            </a:r>
          </a:p>
          <a:p>
            <a:pPr marL="11113"/>
            <a:r>
              <a:rPr lang="en-US" sz="2000" dirty="0">
                <a:latin typeface="Arial Narrow" charset="0"/>
              </a:rPr>
              <a:t>can specify by-reference using &amp;</a:t>
            </a:r>
          </a:p>
          <a:p>
            <a:pPr marL="354013" indent="-176213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passes pointer to input (must be l-value)</a:t>
            </a:r>
          </a:p>
          <a:p>
            <a:pPr marL="354013" indent="-176213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unsafe but fast (only copy pointer)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3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E9CDD48-1857-E045-8832-7E62E2F9DC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constants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371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constants had to be defined as preprocessor directives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weakened type checking, made debugging more difficult</a:t>
            </a:r>
          </a:p>
          <a:p>
            <a:pPr lvl="1">
              <a:buFont typeface="Wingdings" charset="0"/>
              <a:buNone/>
            </a:pPr>
            <a:endParaRPr lang="en-US" sz="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#define MAX_SIZE 100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685800" y="2971800"/>
            <a:ext cx="8702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C++ introduced the </a:t>
            </a:r>
            <a:r>
              <a:rPr lang="en-US" dirty="0">
                <a:solidFill>
                  <a:schemeClr val="accent2"/>
                </a:solidFill>
                <a:latin typeface="Courier New" charset="0"/>
              </a:rPr>
              <a:t>const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keyword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be applied to constant variables (similar to </a:t>
            </a:r>
            <a:r>
              <a:rPr lang="en-US" sz="2000" dirty="0">
                <a:latin typeface="Courier New" charset="0"/>
              </a:rPr>
              <a:t>final</a:t>
            </a:r>
            <a:r>
              <a:rPr lang="en-US" sz="2000" dirty="0">
                <a:latin typeface="Arial Narrow" charset="0"/>
              </a:rPr>
              <a:t> in Java)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the compiler will catch any attempt to reassign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800" dirty="0">
                <a:latin typeface="Courier New" charset="0"/>
              </a:rPr>
              <a:t>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		const int MAX_SIZE = 100;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also be applied to by-reference parameters to ensure no changes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</a:rPr>
              <a:t>safe (since const) &amp; efficient (since by-reference)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void process(const </a:t>
            </a:r>
            <a:r>
              <a:rPr lang="en-US" sz="1600" dirty="0" err="1">
                <a:latin typeface="Courier New" charset="0"/>
              </a:rPr>
              <a:t>ReallyBigObject</a:t>
            </a:r>
            <a:r>
              <a:rPr lang="en-US" sz="1600" dirty="0">
                <a:latin typeface="Courier New" charset="0"/>
              </a:rPr>
              <a:t> &amp; obj) {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27C1AF-9996-6D48-8396-DD287ACD7B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438400"/>
          </a:xfrm>
        </p:spPr>
        <p:txBody>
          <a:bodyPr/>
          <a:lstStyle/>
          <a:p>
            <a:pPr>
              <a:tabLst>
                <a:tab pos="503713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there was no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type – had to rely on user-defined constants</a:t>
            </a:r>
          </a:p>
          <a:p>
            <a:pPr lvl="1">
              <a:tabLst>
                <a:tab pos="50371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C++ </a:t>
            </a:r>
            <a:r>
              <a:rPr lang="en-US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type still implemented as an int, but provided some level of abstraction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#define FALSE 0	bool flag = true;	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#define TRUE 1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9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int flag = TRUE;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there was no string type – had to use char arrays &amp; library functions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</a:t>
            </a:r>
            <a:r>
              <a:rPr lang="en-US" sz="2000" dirty="0">
                <a:latin typeface="Courier New" charset="0"/>
              </a:rPr>
              <a:t>string</a:t>
            </a:r>
            <a:r>
              <a:rPr lang="en-US" sz="2000" dirty="0">
                <a:latin typeface="Arial Narrow" charset="0"/>
              </a:rPr>
              <a:t> type encapsulated basic operations inside a class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</a:rPr>
              <a:t>char* word = "foo";	string word = "foo";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 err="1">
                <a:latin typeface="Courier New" charset="0"/>
              </a:rPr>
              <a:t>printf</a:t>
            </a:r>
            <a:r>
              <a:rPr lang="en-US" sz="1600" dirty="0">
                <a:latin typeface="Courier New" charset="0"/>
              </a:rPr>
              <a:t>("%d", </a:t>
            </a:r>
            <a:r>
              <a:rPr lang="en-US" sz="1600" dirty="0" err="1">
                <a:latin typeface="Courier New" charset="0"/>
              </a:rPr>
              <a:t>strlen</a:t>
            </a:r>
            <a:r>
              <a:rPr lang="en-US" sz="1600" dirty="0">
                <a:latin typeface="Courier New" charset="0"/>
              </a:rPr>
              <a:t>(word));	</a:t>
            </a:r>
            <a:r>
              <a:rPr lang="en-US" sz="1600" dirty="0" err="1">
                <a:latin typeface="Courier New" charset="0"/>
              </a:rPr>
              <a:t>cout</a:t>
            </a:r>
            <a:r>
              <a:rPr lang="en-US" sz="1600" dirty="0">
                <a:latin typeface="Courier New" charset="0"/>
              </a:rPr>
              <a:t> &lt;&lt; </a:t>
            </a:r>
            <a:r>
              <a:rPr lang="en-US" sz="1600" dirty="0" err="1">
                <a:latin typeface="Courier New" charset="0"/>
              </a:rPr>
              <a:t>word.length</a:t>
            </a:r>
            <a:r>
              <a:rPr lang="en-US" sz="16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similarly, C++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type provided safe arrays with bounds checking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531F5D-38B9-7D4C-B24B-6ADE0D6B32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all variable declarations had to be at the beginning of a block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declarations can appear anywhere, can combine with initialization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if (</a:t>
            </a:r>
            <a:r>
              <a:rPr lang="en-US" sz="1400" dirty="0" err="1">
                <a:latin typeface="Courier New" charset="0"/>
              </a:rPr>
              <a:t>inputOK</a:t>
            </a:r>
            <a:r>
              <a:rPr lang="en-US" sz="1400" dirty="0">
                <a:latin typeface="Courier New" charset="0"/>
              </a:rPr>
              <a:t>) {	if (</a:t>
            </a:r>
            <a:r>
              <a:rPr lang="en-US" sz="1400" dirty="0" err="1">
                <a:latin typeface="Courier New" charset="0"/>
              </a:rPr>
              <a:t>inputOK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int num1, num2;	  </a:t>
            </a:r>
            <a:r>
              <a:rPr lang="en-US" sz="1400" dirty="0" err="1">
                <a:latin typeface="Courier New" charset="0"/>
              </a:rPr>
              <a:t>displayInstructions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displayInstructions</a:t>
            </a:r>
            <a:r>
              <a:rPr lang="en-US" sz="1400" dirty="0">
                <a:latin typeface="Courier New" charset="0"/>
              </a:rPr>
              <a:t>();	  int num1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num1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	  int num2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num2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                       	  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…	}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}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685800" y="12192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memory was allocated &amp; deallocated using low-level system calls </a:t>
            </a:r>
          </a:p>
          <a:p>
            <a:pPr marL="742950" lvl="1" indent="-285750"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introduced </a:t>
            </a:r>
            <a:r>
              <a:rPr lang="en-US" sz="2000" dirty="0" err="1">
                <a:latin typeface="Arial Narrow" charset="0"/>
              </a:rPr>
              <a:t>typesafe</a:t>
            </a:r>
            <a:r>
              <a:rPr lang="en-US" sz="2000" dirty="0">
                <a:latin typeface="Arial Narrow" charset="0"/>
              </a:rPr>
              <a:t> operators for allocating &amp; deallocating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int* a = (int*)malloc(20*</a:t>
            </a:r>
            <a:r>
              <a:rPr lang="en-US" sz="1400" dirty="0" err="1">
                <a:latin typeface="Courier New" charset="0"/>
              </a:rPr>
              <a:t>sizeof</a:t>
            </a:r>
            <a:r>
              <a:rPr lang="en-US" sz="1400" dirty="0">
                <a:latin typeface="Courier New" charset="0"/>
              </a:rPr>
              <a:t>(int));	int* a = new int[20];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… 		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free(a); 	delete[] a;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5F35D2-839D-7141-8A00-C560AEE83A7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ADT's in C++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3086101"/>
            <a:ext cx="8702675" cy="3578224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C++ classes are based on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Simula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67 classes, extend C struct types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data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fields</a:t>
            </a:r>
            <a:r>
              <a:rPr lang="en-US" dirty="0">
                <a:latin typeface="Arial Narrow" charset="0"/>
                <a:ea typeface="ＭＳ Ｐゴシック" charset="0"/>
              </a:rPr>
              <a:t>, operations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member functions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each instance of a C++ class gets its own set of fields (unless declared </a:t>
            </a:r>
            <a:r>
              <a:rPr lang="en-US" sz="1800" dirty="0">
                <a:latin typeface="Courier New" charset="0"/>
                <a:ea typeface="ＭＳ Ｐゴシック" charset="0"/>
              </a:rPr>
              <a:t>static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all instances share a single set of member functions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data fields/member functions can be: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public</a:t>
            </a:r>
            <a:r>
              <a:rPr lang="en-US" dirty="0">
                <a:latin typeface="Arial Narrow" charset="0"/>
                <a:ea typeface="ＭＳ Ｐゴシック" charset="0"/>
              </a:rPr>
              <a:t>	visible to all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	invisible (except to class instances)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protected</a:t>
            </a:r>
            <a:r>
              <a:rPr lang="en-US" dirty="0">
                <a:latin typeface="Arial Narrow" charset="0"/>
                <a:ea typeface="ＭＳ Ｐゴシック" charset="0"/>
              </a:rPr>
              <a:t>	invisible (except to class instances &amp; derived class instances)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can override protections by declaring a class/function to be a </a:t>
            </a:r>
            <a:r>
              <a:rPr lang="en-US" sz="1800" dirty="0">
                <a:latin typeface="Courier New" charset="0"/>
                <a:ea typeface="ＭＳ Ｐゴシック" charset="0"/>
              </a:rPr>
              <a:t>friend 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85800" y="13716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938" indent="7938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order to allow for new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abstract data types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, a language must provide: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 dirty="0">
                <a:latin typeface="Arial Narrow" charset="0"/>
              </a:rPr>
              <a:t>encapsulation of data + operations (to cleanly localize modifications)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 dirty="0">
                <a:latin typeface="Arial Narrow" charset="0"/>
              </a:rPr>
              <a:t>information hiding</a:t>
            </a:r>
            <a:r>
              <a:rPr lang="en-US" sz="2000" i="1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(to hide internal details, lead to implementation-independence) 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endParaRPr lang="en-US" sz="12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6409A7-46A2-A04F-A546-6C3B64E667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classes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981200"/>
          </a:xfrm>
        </p:spPr>
        <p:txBody>
          <a:bodyPr/>
          <a:lstStyle/>
          <a:p>
            <a:pPr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C++classes followed the structure of C structs (i.e., records)</a:t>
            </a:r>
          </a:p>
          <a:p>
            <a:pPr lvl="1"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for backward </a:t>
            </a:r>
            <a:r>
              <a:rPr lang="en-US" dirty="0" err="1">
                <a:latin typeface="Arial Narrow" charset="0"/>
                <a:ea typeface="ＭＳ Ｐゴシック" charset="0"/>
              </a:rPr>
              <a:t>compatiblity</a:t>
            </a:r>
            <a:r>
              <a:rPr lang="en-US" dirty="0">
                <a:latin typeface="Arial Narrow" charset="0"/>
                <a:ea typeface="ＭＳ Ｐゴシック" charset="0"/>
              </a:rPr>
              <a:t>, structs remained</a:t>
            </a:r>
          </a:p>
          <a:p>
            <a:pPr lvl="1"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but only difference:	in a struct, fields/functions are </a:t>
            </a:r>
            <a:r>
              <a:rPr lang="en-US" dirty="0">
                <a:latin typeface="Courier New" charset="0"/>
                <a:ea typeface="ＭＳ Ｐゴシック" charset="0"/>
              </a:rPr>
              <a:t>public</a:t>
            </a:r>
            <a:r>
              <a:rPr lang="en-US" dirty="0">
                <a:latin typeface="Arial Narrow" charset="0"/>
                <a:ea typeface="ＭＳ Ｐゴシック" charset="0"/>
              </a:rPr>
              <a:t> by default</a:t>
            </a:r>
          </a:p>
          <a:p>
            <a:pPr lvl="1">
              <a:buFont typeface="Wingdings" charset="0"/>
              <a:buNone/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	in a class, fields/functions are </a:t>
            </a:r>
            <a:r>
              <a:rPr lang="en-US" dirty="0">
                <a:latin typeface="Courier Ne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 by default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90600" y="2819400"/>
            <a:ext cx="2743200" cy="1648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struct Point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x;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y;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Point </a:t>
            </a:r>
            <a:r>
              <a:rPr lang="en-US" sz="1400" dirty="0" err="1">
                <a:latin typeface="Courier New" charset="0"/>
              </a:rPr>
              <a:t>pt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pt.x</a:t>
            </a:r>
            <a:r>
              <a:rPr lang="en-US" sz="1400" dirty="0">
                <a:latin typeface="Courier New" charset="0"/>
              </a:rPr>
              <a:t> = 3;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pt.y</a:t>
            </a:r>
            <a:r>
              <a:rPr lang="en-US" sz="1400" dirty="0">
                <a:latin typeface="Courier New" charset="0"/>
              </a:rPr>
              <a:t> = 4;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4495800" y="2819400"/>
            <a:ext cx="4191000" cy="416960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class Point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Point(int </a:t>
            </a:r>
            <a:r>
              <a:rPr lang="en-US" sz="1400" dirty="0" err="1">
                <a:latin typeface="Courier New" charset="0"/>
              </a:rPr>
              <a:t>xCoord</a:t>
            </a:r>
            <a:r>
              <a:rPr lang="en-US" sz="1400" dirty="0">
                <a:latin typeface="Courier New" charset="0"/>
              </a:rPr>
              <a:t>, int </a:t>
            </a:r>
            <a:r>
              <a:rPr lang="en-US" sz="1400" dirty="0" err="1">
                <a:latin typeface="Courier New" charset="0"/>
              </a:rPr>
              <a:t>yCoord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x = </a:t>
            </a:r>
            <a:r>
              <a:rPr lang="en-US" sz="1400" dirty="0" err="1">
                <a:latin typeface="Courier New" charset="0"/>
              </a:rPr>
              <a:t>xCoord</a:t>
            </a:r>
            <a:r>
              <a:rPr lang="en-US" sz="1400" dirty="0">
                <a:latin typeface="Courier New" charset="0"/>
              </a:rPr>
              <a:t>;  y = </a:t>
            </a:r>
            <a:r>
              <a:rPr lang="en-US" sz="1400" dirty="0" err="1">
                <a:latin typeface="Courier New" charset="0"/>
              </a:rPr>
              <a:t>yCoord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</a:t>
            </a:r>
            <a:r>
              <a:rPr lang="en-US" sz="1400" dirty="0" err="1">
                <a:latin typeface="Courier New" charset="0"/>
              </a:rPr>
              <a:t>getX</a:t>
            </a:r>
            <a:r>
              <a:rPr lang="en-US" sz="1400" dirty="0">
                <a:latin typeface="Courier New" charset="0"/>
              </a:rPr>
              <a:t>() const { return x;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</a:t>
            </a:r>
            <a:r>
              <a:rPr lang="en-US" sz="1400" dirty="0" err="1">
                <a:latin typeface="Courier New" charset="0"/>
              </a:rPr>
              <a:t>getY</a:t>
            </a:r>
            <a:r>
              <a:rPr lang="en-US" sz="1400" dirty="0">
                <a:latin typeface="Courier New" charset="0"/>
              </a:rPr>
              <a:t>() const { return y;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void display()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lang="en-US" sz="1400" dirty="0" err="1">
                <a:latin typeface="Courier New" charset="0"/>
              </a:rPr>
              <a:t>cout</a:t>
            </a:r>
            <a:r>
              <a:rPr lang="en-US" sz="1400" dirty="0">
                <a:latin typeface="Courier New" charset="0"/>
              </a:rPr>
              <a:t> &lt;&lt; "x: " &lt;&lt; x &lt;&lt; </a:t>
            </a:r>
            <a:r>
              <a:rPr lang="en-US" sz="1400" dirty="0" err="1">
                <a:latin typeface="Courier New" charset="0"/>
              </a:rPr>
              <a:t>endl</a:t>
            </a:r>
            <a:r>
              <a:rPr lang="en-US" sz="1400" dirty="0">
                <a:latin typeface="Courier New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 &lt;&lt; "y: " &lt;&lt; y &lt;&lt; </a:t>
            </a:r>
            <a:r>
              <a:rPr lang="en-US" sz="1400" dirty="0" err="1">
                <a:latin typeface="Courier New" charset="0"/>
              </a:rPr>
              <a:t>endl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x;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y;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Point </a:t>
            </a:r>
            <a:r>
              <a:rPr lang="en-US" sz="1400" dirty="0" err="1">
                <a:latin typeface="Courier New" charset="0"/>
              </a:rPr>
              <a:t>pt</a:t>
            </a:r>
            <a:r>
              <a:rPr lang="en-US" sz="1400" dirty="0">
                <a:latin typeface="Courier New" charset="0"/>
              </a:rPr>
              <a:t>(3, 4);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pt.display</a:t>
            </a:r>
            <a:r>
              <a:rPr lang="en-US" sz="1400" dirty="0">
                <a:latin typeface="Courier New" charset="0"/>
              </a:rPr>
              <a:t>();</a:t>
            </a:r>
          </a:p>
        </p:txBody>
      </p:sp>
      <p:cxnSp>
        <p:nvCxnSpPr>
          <p:cNvPr id="36870" name="Straight Connector 2"/>
          <p:cNvCxnSpPr>
            <a:cxnSpLocks noChangeShapeType="1"/>
          </p:cNvCxnSpPr>
          <p:nvPr/>
        </p:nvCxnSpPr>
        <p:spPr bwMode="auto">
          <a:xfrm>
            <a:off x="990600" y="37338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6871" name="Straight Connector 8"/>
          <p:cNvCxnSpPr>
            <a:cxnSpLocks noChangeShapeType="1"/>
          </p:cNvCxnSpPr>
          <p:nvPr/>
        </p:nvCxnSpPr>
        <p:spPr bwMode="auto">
          <a:xfrm>
            <a:off x="4495800" y="6400800"/>
            <a:ext cx="419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A38872-C884-E04E-AC82-43213F2D193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Memory management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54125"/>
            <a:ext cx="8229600" cy="589915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in C, local variables in C++ are bound to memory stack-dynamically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allocated when declaration is reached, stored on the stack</a:t>
            </a:r>
          </a:p>
          <a:p>
            <a:pPr marL="457200" lvl="1" indent="0">
              <a:buNone/>
            </a:pPr>
            <a:r>
              <a:rPr lang="en-US" sz="1100" dirty="0">
                <a:latin typeface="Arial Narrow" charset="0"/>
                <a:ea typeface="ＭＳ Ｐゴシック" charset="0"/>
              </a:rPr>
              <a:t> 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Point p(0, 0);			int[20] </a:t>
            </a:r>
            <a:r>
              <a:rPr lang="en-US" sz="16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;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use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new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delete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to create heap-dynamic memory</a:t>
            </a:r>
          </a:p>
          <a:p>
            <a:pPr marL="457200" lvl="1" indent="0">
              <a:buNone/>
            </a:pPr>
            <a:r>
              <a:rPr lang="en-US" sz="11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Point* p = new Point(0, 0);	int[] </a:t>
            </a:r>
            <a:r>
              <a:rPr lang="en-US" sz="16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= new int[size];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…					…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delete p;				delete[] </a:t>
            </a:r>
            <a:r>
              <a:rPr lang="en-US" sz="16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;</a:t>
            </a:r>
          </a:p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requires diligence on the part of the programmer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must explicitly delete any heap-dynamic memory, or else garbage references persist (there is no automatic garbage collection)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 order to copy a class instance with heap-dynamic fields, must define a </a:t>
            </a:r>
            <a:r>
              <a:rPr lang="en-US" i="1" dirty="0">
                <a:latin typeface="Arial Narrow" charset="0"/>
                <a:ea typeface="ＭＳ Ｐゴシック" charset="0"/>
              </a:rPr>
              <a:t>copy constructor 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 order to reclaim heap-dynamic fields of a class instance, must define a </a:t>
            </a:r>
            <a:r>
              <a:rPr lang="en-US" i="1" dirty="0">
                <a:latin typeface="Arial Narrow" charset="0"/>
                <a:ea typeface="ＭＳ Ｐゴシック" charset="0"/>
              </a:rPr>
              <a:t>destructor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3C767B-F20F-8247-B303-630B455E6DB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Object-based vs. Object-oriented programming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OBP </a:t>
            </a:r>
            <a:r>
              <a:rPr lang="en-US" dirty="0">
                <a:latin typeface="Arial Narrow" charset="0"/>
                <a:ea typeface="ＭＳ Ｐゴシック" charset="0"/>
              </a:rPr>
              <a:t>solves problems by modeling real-world objects (using ADTs)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program is a collection of interacting objects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OBP is a natural approach, modular &amp; good for reuse </a:t>
            </a:r>
          </a:p>
          <a:p>
            <a:pPr lvl="2"/>
            <a:r>
              <a:rPr lang="en-US" sz="1800" dirty="0">
                <a:latin typeface="Arial Narrow" charset="0"/>
                <a:ea typeface="ＭＳ Ｐゴシック" charset="0"/>
              </a:rPr>
              <a:t>usually, functionality changes more often than the objects involved</a:t>
            </a:r>
          </a:p>
          <a:p>
            <a:pPr lvl="2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involved, understand and model their interactions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8BB78C5-7C33-404C-86E7-6AA09B3B6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OOP extends OBP by providing for inheritance &amp; polymorphism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derive new classes from existing classes (which inherit data &amp; operations)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write general purpose data structures/methods that work on class families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advantage: easier to reuse classes &amp; write general purpose, reusable code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sz="1400" kern="0" dirty="0">
              <a:latin typeface="Arial Narrow" charset="0"/>
              <a:ea typeface="ＭＳ Ｐゴシック" charset="0"/>
            </a:endParaRPr>
          </a:p>
          <a:p>
            <a:pPr lvl="1">
              <a:buNone/>
              <a:tabLst>
                <a:tab pos="1601788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 and how existing classes can be leveraged or extended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kern="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4529F-1751-446C-5FD5-EFB1469A9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 in C++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6C760-6FBE-69B2-C886-1227B04E0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0" y="1676400"/>
            <a:ext cx="789305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 public Point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xCoord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yCoord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 Point(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xCoord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yCoord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color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color;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void display()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Point::display();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"color: " &lt;&lt; color &lt;&lt;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3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color;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 0, "red");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x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cpt.getX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cpt.display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3D0A1-CFBB-3976-A31F-4262C19B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D6E9-A51C-8542-9073-428E3A2BC54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7A9FB9AE-E6F8-3A3E-70B2-BE5E24A95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1269712"/>
            <a:ext cx="3886199" cy="5847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: operator specifies that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</a:rPr>
              <a:t>ColoredPoint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 is derived from Point, public fields stay public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13FBAA21-F318-1B67-6D54-584181B44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2438400"/>
            <a:ext cx="3886200" cy="830997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 err="1">
                <a:solidFill>
                  <a:schemeClr val="accent2"/>
                </a:solidFill>
                <a:latin typeface="Arial Narrow" charset="0"/>
              </a:rPr>
              <a:t>ColoredPoint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 constructor initializes its own data fields, but must call the Point constructor to initialize inherited data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CD6858E3-F710-18B7-1FC5-AC5EE460A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4267200"/>
            <a:ext cx="3831772" cy="830997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Note: only new data fields and member functions are listed, all data/functions from Point are inherited</a:t>
            </a: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D84120BC-139D-23B8-DC5E-C0F65C96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3453825"/>
            <a:ext cx="3886200" cy="5847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 Narrow" charset="0"/>
              </a:rPr>
              <a:t>can override a function from the parent class, but still access using the scope resolution operator ::</a:t>
            </a:r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48343BC7-9D3B-FE17-795B-D026D2B1E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350" y="5257800"/>
            <a:ext cx="716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4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8BCFE-60A0-4740-B9DE-BD31CE3A64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C: early history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219200"/>
            <a:ext cx="8651875" cy="5715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 was developed by Dennis Ritchie at Bell Labs in 1972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designed as an in-house language for implementing UNIX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UNIX was first implemented by Ritchie &amp; Ken Thompson in assembly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when porting to a different computer, they wanted to use a high-level language, but no high-level language provided the needed low-level access</a:t>
            </a:r>
          </a:p>
          <a:p>
            <a:pPr marL="1090613" lvl="2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Ritchie designed &amp; implemented C, UNIX kernel was rewritten in C in 1973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design goals</a:t>
            </a:r>
          </a:p>
          <a:p>
            <a:pPr marL="919162" lvl="1" indent="-457200">
              <a:buFont typeface="+mj-lt"/>
              <a:buAutoNum type="arabicPeriod"/>
              <a:tabLst>
                <a:tab pos="1933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support both systems and applications programming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provide low-level operations but also high-level abstractions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be close to the machine but also portable; be efficient but also readable</a:t>
            </a:r>
          </a:p>
          <a:p>
            <a:pPr marL="857250" lvl="1" indent="-395288">
              <a:tabLst>
                <a:tab pos="1933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became popular for systems-oriented applications and general problem solving (especially under UNIX)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first standardized in 1989 (ANSI C or C89) and again in 1999 (C99)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49E214-150C-7A45-806B-DBC8E70023D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IS_A relationship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important relationship that makes inheritance work: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an instance of a derived class is considered to be an instance of the parent class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 </a:t>
            </a:r>
            <a:r>
              <a:rPr lang="en-US" sz="1800" dirty="0" err="1">
                <a:latin typeface="Courier New" charset="0"/>
              </a:rPr>
              <a:t>ColoredPoint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Point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an </a:t>
            </a:r>
            <a:r>
              <a:rPr lang="en-US" sz="1800" dirty="0" err="1">
                <a:latin typeface="Courier New" charset="0"/>
              </a:rPr>
              <a:t>ifstream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 err="1">
                <a:latin typeface="Courier New" charset="0"/>
              </a:rPr>
              <a:t>istream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iostream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thus, a pointer to a parent object can point to a derived object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Point * </a:t>
            </a:r>
            <a:r>
              <a:rPr lang="en-US" sz="1400" dirty="0" err="1">
                <a:latin typeface="Courier New" charset="0"/>
              </a:rPr>
              <a:t>ptr</a:t>
            </a:r>
            <a:r>
              <a:rPr lang="en-US" sz="1400" dirty="0">
                <a:latin typeface="Courier New" charset="0"/>
              </a:rPr>
              <a:t> =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    new </a:t>
            </a:r>
            <a:r>
              <a:rPr lang="en-US" sz="1400" dirty="0" err="1">
                <a:latin typeface="Courier New" charset="0"/>
              </a:rPr>
              <a:t>ColoredPoint</a:t>
            </a:r>
            <a:r>
              <a:rPr lang="en-US" sz="1400" dirty="0">
                <a:latin typeface="Courier New" charset="0"/>
              </a:rPr>
              <a:t>(0, 0, "red");</a:t>
            </a:r>
            <a:endParaRPr lang="en-US" sz="1600" dirty="0">
              <a:latin typeface="Courier New" charset="0"/>
            </a:endParaRPr>
          </a:p>
        </p:txBody>
      </p:sp>
      <p:sp>
        <p:nvSpPr>
          <p:cNvPr id="280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90800"/>
          </a:xfrm>
          <a:noFill/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by-reference parameters are really just pointers to objects, this means you can write generic functions that work for a family of objects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void Foo(Point &amp; p) {	// can call with a Point or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ColoredPoint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p.display</a:t>
            </a:r>
            <a:r>
              <a:rPr lang="en-US" sz="1400" dirty="0">
                <a:latin typeface="Courier New" charset="0"/>
                <a:ea typeface="ＭＳ Ｐゴシック" charset="0"/>
              </a:rPr>
              <a:t>();		// BUT calls Point::display either way???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	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2400" dirty="0">
                <a:latin typeface="Arial Narrow" charset="0"/>
                <a:ea typeface="ＭＳ Ｐゴシック" charset="0"/>
              </a:rPr>
              <a:t>			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763FDA08-05AB-36F6-39EB-DD83D3B4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67" y="6326187"/>
            <a:ext cx="5426034" cy="6080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by default, C++ binds member functions statically (i.e., looks at parameter type and binds to its member functions)</a:t>
            </a:r>
            <a:endParaRPr lang="en-US" sz="16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2" grpId="0" build="p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76B8589-880B-6548-8540-5419B3F23D2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Dynamic binding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have IS_A relationship, member functions must be bound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dynamically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requires declaring member function in the </a:t>
            </a: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parent class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be "virtual"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685800" y="2286000"/>
            <a:ext cx="870267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: public Point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virtual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void display()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Point::display();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"color: " &lt;&lt; color &lt;&lt;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3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color;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Foo(Point &amp; p) {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. . .	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p.display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. . .	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Point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Point(0,0);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Foo(</a:t>
            </a:r>
            <a:r>
              <a:rPr lang="en-US" sz="1200" dirty="0" err="1">
                <a:latin typeface="Courier New" charset="0"/>
              </a:rPr>
              <a:t>pt</a:t>
            </a:r>
            <a:r>
              <a:rPr lang="en-US" sz="1200" dirty="0">
                <a:latin typeface="Courier New" charset="0"/>
              </a:rPr>
              <a:t>);		// calls Point::display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(1,2,"green");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Foo(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		// calls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::display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Line 6">
            <a:extLst>
              <a:ext uri="{FF2B5EF4-FFF2-40B4-BE49-F238E27FC236}">
                <a16:creationId xmlns:a16="http://schemas.microsoft.com/office/drawing/2014/main" id="{1C55496E-2E5D-7F1C-F53E-FF00B4DDF9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419691"/>
            <a:ext cx="8382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684838" y="3670453"/>
            <a:ext cx="3581400" cy="16912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Serious drawback:</a:t>
            </a:r>
            <a:r>
              <a:rPr lang="en-US" sz="1800">
                <a:latin typeface="Arial Narrow" charset="0"/>
              </a:rPr>
              <a:t>  </a:t>
            </a:r>
            <a:r>
              <a:rPr lang="en-US" sz="2000">
                <a:latin typeface="Arial Narrow" charset="0"/>
              </a:rPr>
              <a:t>when you design/implement a class, have to plan for inheritance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latin typeface="Arial Narrow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note: Java performs dynamic binding automatically</a:t>
            </a:r>
          </a:p>
        </p:txBody>
      </p:sp>
      <p:sp>
        <p:nvSpPr>
          <p:cNvPr id="4" name="Line 6">
            <a:extLst>
              <a:ext uri="{FF2B5EF4-FFF2-40B4-BE49-F238E27FC236}">
                <a16:creationId xmlns:a16="http://schemas.microsoft.com/office/drawing/2014/main" id="{3E7CC8B2-652D-3148-C9A5-D17CF2E5AE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562600"/>
            <a:ext cx="8382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3A8C4E-956E-5544-A264-D3DC9F298A3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virtual member functions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307" y="1148049"/>
            <a:ext cx="8702675" cy="9144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with static binding, the address of the corresponding code is substituted for the call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with dynamic binding, an extra pointer field must be allocated within the object</a:t>
            </a: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 flipH="1">
            <a:off x="908643" y="3899356"/>
            <a:ext cx="12932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" charset="0"/>
              </a:rPr>
              <a:t>pt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3641725" y="6408738"/>
            <a:ext cx="7921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code segment</a:t>
            </a:r>
            <a:endParaRPr lang="en-US"/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3549650" y="2838450"/>
            <a:ext cx="1011238" cy="3481388"/>
          </a:xfrm>
          <a:prstGeom prst="rect">
            <a:avLst/>
          </a:prstGeom>
          <a:solidFill>
            <a:srgbClr val="FFFFFF"/>
          </a:solidFill>
          <a:ln w="15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4024313" y="271145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4024313" y="29765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1" name="Rectangle 19"/>
          <p:cNvSpPr>
            <a:spLocks noChangeArrowheads="1"/>
          </p:cNvSpPr>
          <p:nvPr/>
        </p:nvSpPr>
        <p:spPr bwMode="auto">
          <a:xfrm>
            <a:off x="4024313" y="32432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3891770" y="3779067"/>
            <a:ext cx="3254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rial" charset="0"/>
              </a:rPr>
              <a:t>Point </a:t>
            </a:r>
          </a:p>
          <a:p>
            <a:r>
              <a:rPr lang="en-US" sz="1000" dirty="0">
                <a:solidFill>
                  <a:srgbClr val="000000"/>
                </a:solidFill>
                <a:latin typeface="Arial" charset="0"/>
              </a:rPr>
              <a:t>code</a:t>
            </a:r>
            <a:endParaRPr lang="en-US" dirty="0"/>
          </a:p>
        </p:txBody>
      </p:sp>
      <p:sp>
        <p:nvSpPr>
          <p:cNvPr id="49173" name="Rectangle 21"/>
          <p:cNvSpPr>
            <a:spLocks noChangeArrowheads="1"/>
          </p:cNvSpPr>
          <p:nvPr/>
        </p:nvSpPr>
        <p:spPr bwMode="auto">
          <a:xfrm>
            <a:off x="4024313" y="4127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4" name="Rectangle 22"/>
          <p:cNvSpPr>
            <a:spLocks noChangeArrowheads="1"/>
          </p:cNvSpPr>
          <p:nvPr/>
        </p:nvSpPr>
        <p:spPr bwMode="auto">
          <a:xfrm>
            <a:off x="4024313" y="439261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4024313" y="4657725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3667125" y="5076825"/>
            <a:ext cx="7373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 err="1">
                <a:solidFill>
                  <a:srgbClr val="000000"/>
                </a:solidFill>
                <a:latin typeface="Arial" charset="0"/>
              </a:rPr>
              <a:t>ColoredPoint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en-US" sz="1000" dirty="0">
                <a:solidFill>
                  <a:srgbClr val="000000"/>
                </a:solidFill>
                <a:latin typeface="Arial" charset="0"/>
              </a:rPr>
              <a:t> code</a:t>
            </a:r>
            <a:endParaRPr lang="en-US" dirty="0"/>
          </a:p>
        </p:txBody>
      </p:sp>
      <p:sp>
        <p:nvSpPr>
          <p:cNvPr id="49177" name="Rectangle 25"/>
          <p:cNvSpPr>
            <a:spLocks noChangeArrowheads="1"/>
          </p:cNvSpPr>
          <p:nvPr/>
        </p:nvSpPr>
        <p:spPr bwMode="auto">
          <a:xfrm>
            <a:off x="4024313" y="5386388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4024313" y="5651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4024313" y="59182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3549650" y="366712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29"/>
          <p:cNvSpPr>
            <a:spLocks noChangeShapeType="1"/>
          </p:cNvSpPr>
          <p:nvPr/>
        </p:nvSpPr>
        <p:spPr bwMode="auto">
          <a:xfrm>
            <a:off x="3549650" y="424815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30"/>
          <p:cNvSpPr>
            <a:spLocks noChangeShapeType="1"/>
          </p:cNvSpPr>
          <p:nvPr/>
        </p:nvSpPr>
        <p:spPr bwMode="auto">
          <a:xfrm>
            <a:off x="3549650" y="499427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31"/>
          <p:cNvSpPr>
            <a:spLocks noChangeShapeType="1"/>
          </p:cNvSpPr>
          <p:nvPr/>
        </p:nvSpPr>
        <p:spPr bwMode="auto">
          <a:xfrm>
            <a:off x="3549650" y="548640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Rectangle 52"/>
          <p:cNvSpPr>
            <a:spLocks noChangeArrowheads="1"/>
          </p:cNvSpPr>
          <p:nvPr/>
        </p:nvSpPr>
        <p:spPr bwMode="auto">
          <a:xfrm>
            <a:off x="4724400" y="2667000"/>
            <a:ext cx="4648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the pointer stores the address of the corresponding code for that class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when a virtual member function is called, the corresponding pointer in that object is dereferenced to find the correct version of the code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each call to a virtual function implies one level of indirection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à"/>
            </a:pPr>
            <a:r>
              <a:rPr lang="en-US" sz="20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static binding more efficient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6BBD376-43A7-DD73-A8DA-0FF0233D7C39}"/>
              </a:ext>
            </a:extLst>
          </p:cNvPr>
          <p:cNvCxnSpPr>
            <a:cxnSpLocks/>
          </p:cNvCxnSpPr>
          <p:nvPr/>
        </p:nvCxnSpPr>
        <p:spPr bwMode="auto">
          <a:xfrm>
            <a:off x="2031605" y="3124200"/>
            <a:ext cx="1432916" cy="5969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D4F9FD6-9EFB-3BD6-C927-4A1034BC2212}"/>
              </a:ext>
            </a:extLst>
          </p:cNvPr>
          <p:cNvCxnSpPr>
            <a:cxnSpLocks/>
          </p:cNvCxnSpPr>
          <p:nvPr/>
        </p:nvCxnSpPr>
        <p:spPr bwMode="auto">
          <a:xfrm>
            <a:off x="2041527" y="3438137"/>
            <a:ext cx="1432916" cy="4897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1AC813B-BD28-FC13-6983-326B31D03BE3}"/>
              </a:ext>
            </a:extLst>
          </p:cNvPr>
          <p:cNvCxnSpPr>
            <a:cxnSpLocks/>
          </p:cNvCxnSpPr>
          <p:nvPr/>
        </p:nvCxnSpPr>
        <p:spPr bwMode="auto">
          <a:xfrm>
            <a:off x="2041527" y="3779067"/>
            <a:ext cx="1498201" cy="3468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2DBA50D-153E-B968-30AD-5EF0AA2DF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101305"/>
              </p:ext>
            </p:extLst>
          </p:nvPr>
        </p:nvGraphicFramePr>
        <p:xfrm>
          <a:off x="908646" y="2246302"/>
          <a:ext cx="12932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218">
                  <a:extLst>
                    <a:ext uri="{9D8B030D-6E8A-4147-A177-3AD203B41FA5}">
                      <a16:colId xmlns:a16="http://schemas.microsoft.com/office/drawing/2014/main" val="3044389370"/>
                    </a:ext>
                  </a:extLst>
                </a:gridCol>
              </a:tblGrid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x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62149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525669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getX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414691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getY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549212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display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533775"/>
                  </a:ext>
                </a:extLst>
              </a:tr>
            </a:tbl>
          </a:graphicData>
        </a:graphic>
      </p:graphicFrame>
      <p:sp>
        <p:nvSpPr>
          <p:cNvPr id="22" name="Rectangle 14">
            <a:extLst>
              <a:ext uri="{FF2B5EF4-FFF2-40B4-BE49-F238E27FC236}">
                <a16:creationId xmlns:a16="http://schemas.microsoft.com/office/drawing/2014/main" id="{2991994F-F3ED-EF84-AA05-B6AEA24927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5705" y="6794956"/>
            <a:ext cx="12932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" charset="0"/>
              </a:rPr>
              <a:t>cpt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5E4F298-9847-68EB-2849-623ADE5C6B40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1605" y="3779067"/>
            <a:ext cx="1508123" cy="1473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39A78FD-AE83-3D42-C3E4-B6C51F088F3F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8589" y="4086844"/>
            <a:ext cx="1445776" cy="15679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62A3E12-507D-BE46-96E4-B1B42114F25D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8589" y="5230713"/>
            <a:ext cx="1435854" cy="765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graphicFrame>
        <p:nvGraphicFramePr>
          <p:cNvPr id="26" name="Table 9">
            <a:extLst>
              <a:ext uri="{FF2B5EF4-FFF2-40B4-BE49-F238E27FC236}">
                <a16:creationId xmlns:a16="http://schemas.microsoft.com/office/drawing/2014/main" id="{32779E57-DF35-E1E8-76CB-B814DFA6A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100938"/>
              </p:ext>
            </p:extLst>
          </p:nvPr>
        </p:nvGraphicFramePr>
        <p:xfrm>
          <a:off x="905708" y="4462973"/>
          <a:ext cx="129321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218">
                  <a:extLst>
                    <a:ext uri="{9D8B030D-6E8A-4147-A177-3AD203B41FA5}">
                      <a16:colId xmlns:a16="http://schemas.microsoft.com/office/drawing/2014/main" val="3044389370"/>
                    </a:ext>
                  </a:extLst>
                </a:gridCol>
              </a:tblGrid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x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62149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525669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getX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414691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getY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549212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display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533775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color = "green"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598707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getColor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940385"/>
                  </a:ext>
                </a:extLst>
              </a:tr>
            </a:tbl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A70BCE1-D4C9-EB8F-46E3-D85F45202674}"/>
              </a:ext>
            </a:extLst>
          </p:cNvPr>
          <p:cNvCxnSpPr>
            <a:cxnSpLocks/>
          </p:cNvCxnSpPr>
          <p:nvPr/>
        </p:nvCxnSpPr>
        <p:spPr bwMode="auto">
          <a:xfrm flipV="1">
            <a:off x="2071232" y="5412709"/>
            <a:ext cx="1413133" cy="1221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169EE9-A041-DA4A-86F3-62C08568CE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199"/>
            <a:ext cx="8702675" cy="2701925"/>
          </a:xfrm>
          <a:noFill/>
        </p:spPr>
        <p:txBody>
          <a:bodyPr/>
          <a:lstStyle/>
          <a:p>
            <a:pPr marL="288925" indent="-28892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was developed at Sun Microsystems, 1995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originally designed for small, embedded systems in electronic appliances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initial attempts used C++, but frustration at limitations/pitfalls</a:t>
            </a:r>
          </a:p>
          <a:p>
            <a:pPr marL="692150" lvl="1" indent="-173038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>
              <a:buFont typeface="Wingdings" charset="0"/>
              <a:buNone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recall:  C++ = C + OOP features ; backward compatibility required many bad features</a:t>
            </a:r>
          </a:p>
          <a:p>
            <a:pPr marL="1295400" lvl="2" indent="-381000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Java was NOT backward compatible, could remove old-fashioned &amp; unsafe features</a:t>
            </a:r>
          </a:p>
          <a:p>
            <a:pPr marL="1092200" lvl="2" indent="-173038"/>
            <a:r>
              <a:rPr lang="en-US" dirty="0">
                <a:latin typeface="Arial Narrow" charset="0"/>
                <a:ea typeface="ＭＳ Ｐゴシック" charset="0"/>
              </a:rPr>
              <a:t>e.g., variable-sized types, </a:t>
            </a:r>
            <a:r>
              <a:rPr lang="en-US" dirty="0" err="1">
                <a:latin typeface="Arial Narrow" charset="0"/>
                <a:ea typeface="ＭＳ Ｐゴシック" charset="0"/>
              </a:rPr>
              <a:t>goto</a:t>
            </a:r>
            <a:r>
              <a:rPr lang="en-US" dirty="0">
                <a:latin typeface="Arial Narrow" charset="0"/>
                <a:ea typeface="ＭＳ Ｐゴシック" charset="0"/>
              </a:rPr>
              <a:t>, address-of, struct, virtual</a:t>
            </a:r>
          </a:p>
          <a:p>
            <a:pPr marL="895350" lvl="1" indent="-381000">
              <a:buFont typeface="Arial" panose="020B0604020202020204" pitchFamily="34" charset="0"/>
              <a:buChar char="•"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69925" y="4343400"/>
            <a:ext cx="8702675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8925" indent="-288925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desired features (from the Java white paper):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simple - object-oriented	- portable - architecture-neutral - high-performance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secure - network-savvy - multi-threaded</a:t>
            </a:r>
            <a:endParaRPr lang="en-US" sz="1100" dirty="0"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endParaRPr lang="en-US" sz="1050" dirty="0">
              <a:solidFill>
                <a:srgbClr val="FF0033"/>
              </a:solidFill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some of these seem contradictory, required novel approaches</a:t>
            </a:r>
          </a:p>
          <a:p>
            <a:pPr marL="1149350" lvl="2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two step execution model: 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compile source code into Java byte code (.class files)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interpret byte code on Java Virtual Machine (JVM)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DFFA93-8CC2-7942-AAC9-EB14B37DE4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ADTs in Java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4419600" cy="20574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Java classes look very similar to C++ classes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member functions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methods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field/method has its own visibility </a:t>
            </a:r>
            <a:r>
              <a:rPr lang="en-US" dirty="0" err="1">
                <a:latin typeface="Arial Narrow" charset="0"/>
                <a:ea typeface="ＭＳ Ｐゴシック" charset="0"/>
              </a:rPr>
              <a:t>specifier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recall: objects are heap-dynamic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4794662" y="228600"/>
            <a:ext cx="4492831" cy="3886200"/>
          </a:xfrm>
          <a:prstGeom prst="rect">
            <a:avLst/>
          </a:prstGeom>
          <a:noFill/>
          <a:ln w="31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Point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int x;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int y;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String color;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Point(int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xCoord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, 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yCoord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this.x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xCoord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this.y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yCoord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getX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return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this.x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getY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return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this.y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toString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return "x: " +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this.x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"\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ny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: " +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this.y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D20759C-46F6-FE89-3D55-4ED4506FF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267200"/>
            <a:ext cx="4492831" cy="2981201"/>
          </a:xfrm>
          <a:prstGeom prst="rect">
            <a:avLst/>
          </a:prstGeom>
          <a:noFill/>
          <a:ln w="31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ColoredPoint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extends Point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String color;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ColoredPoint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xCoord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, 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yCoord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,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ptColor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super(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xCoord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,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yCoord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this.color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ptColor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getColor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return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this.color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toString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return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super.toString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+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"\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ncolor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: " +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this.color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E9BA536-81EE-4D9E-20B8-AC5EF5CDE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67200"/>
            <a:ext cx="4419600" cy="2667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4763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inheritance by </a:t>
            </a:r>
            <a:r>
              <a:rPr lang="en-US" i="1" kern="0" dirty="0">
                <a:latin typeface="Arial Narrow" charset="0"/>
                <a:ea typeface="ＭＳ Ｐゴシック" charset="0"/>
                <a:cs typeface="ＭＳ Ｐゴシック" charset="0"/>
              </a:rPr>
              <a:t>extending</a:t>
            </a: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 a class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can add fields/methods, override methods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can even remove methods (but bad idea)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Java uses super to access the parent constructor or methods</a:t>
            </a:r>
          </a:p>
          <a:p>
            <a:pPr marL="330200" lvl="1" indent="-211138">
              <a:lnSpc>
                <a:spcPct val="90000"/>
              </a:lnSpc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all methods are bound dynamically, so IS_A works automatically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B64FA5-DF46-E044-9E2B-3488F35A9F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Abstract classes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are times when you want to define a class hierarchy, but the parent class is incomplete (more of a placeholder)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e.g., the Statement class from HW2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want to be able to talk about a hierarchy of statements (including Assignment, Output, If), but there is no "Statement"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abstract class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class in which some methods are specified but not implemented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provide some concrete fields &amp; methods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the keyword "abstract" identifies methods that must be implemented by a derived class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you can't create an object of an abstract class, but it does provide a framework for inheritance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note: you can define abstract classes in C++, but in a very </a:t>
            </a:r>
            <a:r>
              <a:rPr lang="en-US" i="1" dirty="0" err="1">
                <a:latin typeface="Arial Narrow" charset="0"/>
                <a:ea typeface="ＭＳ Ｐゴシック" charset="0"/>
              </a:rPr>
              <a:t>kludgy</a:t>
            </a:r>
            <a:r>
              <a:rPr lang="en-US" i="1" dirty="0">
                <a:latin typeface="Arial Narrow" charset="0"/>
                <a:ea typeface="ＭＳ Ｐゴシック" charset="0"/>
              </a:rPr>
              <a:t> way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9D138F-2B30-354A-AF87-7ED3FA4D127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abstract class combines concrete fields/methods with abstract methods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 is possible to have no fields or methods implemented, only abstract methods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fact this is a useful device for software engineering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define the behavior of an object without constraining implementation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implement in different ways (e.g.,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Arial Narrow" charset="0"/>
                <a:ea typeface="ＭＳ Ｐゴシック" charset="0"/>
              </a:rPr>
              <a:t>LinkedList</a:t>
            </a:r>
            <a:r>
              <a:rPr lang="en-US" dirty="0">
                <a:latin typeface="Arial Narrow" charset="0"/>
                <a:ea typeface="ＭＳ Ｐゴシック" charset="0"/>
              </a:rPr>
              <a:t>) but still write methods that work on all implementations (e.g., </a:t>
            </a:r>
            <a:r>
              <a:rPr lang="en-US" dirty="0" err="1">
                <a:latin typeface="Arial Narrow" charset="0"/>
                <a:ea typeface="ＭＳ Ｐゴシック" charset="0"/>
              </a:rPr>
              <a:t>Collections.sort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provides a special notation for this useful device: 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an interface simply defines the methods that must be implemented by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derived class is said to "implement" the interface if it meets those specs</a:t>
            </a:r>
          </a:p>
          <a:p>
            <a:pPr lvl="2"/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public interface List&lt;E&gt; {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add(E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void add(index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, 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void clear();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contains (E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E get(index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sz="1400" dirty="0">
                <a:latin typeface="Courier New" charset="0"/>
                <a:ea typeface="ＭＳ Ｐゴシック" charset="0"/>
              </a:rPr>
              <a:t>(E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E set(index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, 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</a:rPr>
              <a:t> size();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  <a:p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562600" y="4924425"/>
            <a:ext cx="3276600" cy="1781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an interface is equivalent to an abstract class with only abstract methods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note: can't specify any fields, nor any private methods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9187F4-1620-7046-82E3-5937179CE4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Multiple interfaces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 class can implement more than one interface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ArrayList&lt;E&gt; implements List&lt;E&gt;, Collection&lt;E&gt;, Iterable&lt;E&gt;, …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but can extend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at most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one parent class - 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WHY?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4740" name="Rectangle 4"/>
          <p:cNvSpPr>
            <a:spLocks noChangeArrowheads="1"/>
          </p:cNvSpPr>
          <p:nvPr/>
        </p:nvSpPr>
        <p:spPr bwMode="auto">
          <a:xfrm>
            <a:off x="5105400" y="2819400"/>
            <a:ext cx="4267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suppose a Dean class is defined that implements two interfaces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Dean class must implement the union of the listed methods – OK!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62000" y="2895600"/>
            <a:ext cx="4191000" cy="1143000"/>
            <a:chOff x="1248" y="2112"/>
            <a:chExt cx="2640" cy="720"/>
          </a:xfrm>
        </p:grpSpPr>
        <p:sp>
          <p:nvSpPr>
            <p:cNvPr id="64519" name="Text Box 6"/>
            <p:cNvSpPr txBox="1">
              <a:spLocks noChangeArrowheads="1"/>
            </p:cNvSpPr>
            <p:nvPr/>
          </p:nvSpPr>
          <p:spPr bwMode="auto">
            <a:xfrm>
              <a:off x="2854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Administrator</a:t>
              </a:r>
            </a:p>
          </p:txBody>
        </p:sp>
        <p:sp>
          <p:nvSpPr>
            <p:cNvPr id="64520" name="Text Box 7"/>
            <p:cNvSpPr txBox="1">
              <a:spLocks noChangeArrowheads="1"/>
            </p:cNvSpPr>
            <p:nvPr/>
          </p:nvSpPr>
          <p:spPr bwMode="auto">
            <a:xfrm>
              <a:off x="1248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Faculty</a:t>
              </a:r>
            </a:p>
          </p:txBody>
        </p:sp>
        <p:sp>
          <p:nvSpPr>
            <p:cNvPr id="64521" name="Text Box 8"/>
            <p:cNvSpPr txBox="1">
              <a:spLocks noChangeArrowheads="1"/>
            </p:cNvSpPr>
            <p:nvPr/>
          </p:nvSpPr>
          <p:spPr bwMode="auto">
            <a:xfrm>
              <a:off x="2219" y="2574"/>
              <a:ext cx="79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Dean</a:t>
              </a:r>
            </a:p>
          </p:txBody>
        </p:sp>
        <p:cxnSp>
          <p:nvCxnSpPr>
            <p:cNvPr id="64522" name="AutoShape 9"/>
            <p:cNvCxnSpPr>
              <a:cxnSpLocks noChangeShapeType="1"/>
              <a:stCxn id="64520" idx="2"/>
              <a:endCxn id="64521" idx="0"/>
            </p:cNvCxnSpPr>
            <p:nvPr/>
          </p:nvCxnSpPr>
          <p:spPr bwMode="auto">
            <a:xfrm>
              <a:off x="1765" y="2370"/>
              <a:ext cx="851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4523" name="AutoShape 10"/>
            <p:cNvCxnSpPr>
              <a:cxnSpLocks noChangeShapeType="1"/>
              <a:stCxn id="64519" idx="2"/>
              <a:endCxn id="64521" idx="0"/>
            </p:cNvCxnSpPr>
            <p:nvPr/>
          </p:nvCxnSpPr>
          <p:spPr bwMode="auto">
            <a:xfrm flipH="1">
              <a:off x="2616" y="2370"/>
              <a:ext cx="755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44750" name="Rectangle 14"/>
          <p:cNvSpPr>
            <a:spLocks noChangeArrowheads="1"/>
          </p:cNvSpPr>
          <p:nvPr/>
        </p:nvSpPr>
        <p:spPr bwMode="auto">
          <a:xfrm>
            <a:off x="685800" y="45720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but if inheritance were used, conflicts could occur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what if both parent classes had fields or methods with the same names?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would </a:t>
            </a:r>
            <a:r>
              <a:rPr lang="en-US" sz="1600">
                <a:latin typeface="Courier New" charset="0"/>
              </a:rPr>
              <a:t>super.getRaise()</a:t>
            </a:r>
            <a:r>
              <a:rPr lang="en-US" sz="2000">
                <a:latin typeface="Arial Narrow" charset="0"/>
              </a:rPr>
              <a:t> call the </a:t>
            </a:r>
            <a:r>
              <a:rPr lang="en-US" sz="1600">
                <a:latin typeface="Courier New" charset="0"/>
              </a:rPr>
              <a:t>Faculty</a:t>
            </a:r>
            <a:r>
              <a:rPr lang="en-US" sz="2000">
                <a:latin typeface="Arial Narrow" charset="0"/>
              </a:rPr>
              <a:t> or the </a:t>
            </a:r>
            <a:r>
              <a:rPr lang="en-US" sz="1600">
                <a:latin typeface="Courier New" charset="0"/>
              </a:rPr>
              <a:t>Adminstrator</a:t>
            </a:r>
            <a:r>
              <a:rPr lang="en-US" sz="2000">
                <a:latin typeface="Arial Narrow" charset="0"/>
              </a:rPr>
              <a:t> version?</a:t>
            </a:r>
          </a:p>
          <a:p>
            <a:pPr marL="342900" indent="-342900"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allows for multiple inheritance but user must disambiguate using ::  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Java simply disallows it as being too tricky &amp; not worth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0" grpId="0"/>
      <p:bldP spid="2447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Non-OO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752600"/>
            <a:ext cx="5867400" cy="4267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Simple program that prints a table of temperatures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@author    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@version    3/10/17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public 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private static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(double temp)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return 5.0*(temp-32.0)/9.0;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public static void main(String[]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args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double lower = 0.0, upper = 100.0, step = 5.0;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\t\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tCelsius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("----\t\t-------");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for (double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lower;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&lt;= upper;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step)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 "\t\t" +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despite its claims as a pure OOP language, you can write non-OO code same as C++</a:t>
            </a: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>
                <a:latin typeface="Arial Narrow" charset="0"/>
                <a:sym typeface="Wingdings" charset="0"/>
              </a:rPr>
              <a:t>static methods can call other static methods</a:t>
            </a: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en-US" sz="2000">
              <a:latin typeface="Arial Narrow" charset="0"/>
              <a:sym typeface="Wingdings" charset="0"/>
            </a:endParaRP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en-US" sz="2000">
              <a:latin typeface="Arial Narrow" charset="0"/>
              <a:sym typeface="Wingdings" charset="0"/>
            </a:endParaRPr>
          </a:p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for large projects, good OO design leads to more reliable &amp; more easily maintainable code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276600"/>
            <a:ext cx="7010400" cy="2133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for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n :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if (n &gt; 50)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n;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-------------------------------------------------------------------------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nums.stream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().filter(n -&gt; n &gt; 50).reduce(0, Integer::sum);</a:t>
            </a: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Java 8 (2014) introduced functional programming constructs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lambda expressions (unnamed functions)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first-class functions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streams with filter, map, reduce, </a:t>
            </a:r>
            <a:r>
              <a:rPr lang="is-IS" sz="2000" dirty="0">
                <a:latin typeface="Arial Narrow" charset="0"/>
                <a:sym typeface="Wingdings" charset="0"/>
              </a:rPr>
              <a:t>…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131762" lvl="1">
              <a:spcBef>
                <a:spcPct val="10000"/>
              </a:spcBef>
              <a:tabLst>
                <a:tab pos="231775" algn="l"/>
              </a:tabLst>
            </a:pPr>
            <a:r>
              <a:rPr lang="is-IS" sz="2000" b="1" dirty="0">
                <a:solidFill>
                  <a:srgbClr val="FF0000"/>
                </a:solidFill>
                <a:latin typeface="Arial Narrow" charset="0"/>
                <a:sym typeface="Wingdings" charset="0"/>
              </a:rPr>
              <a:t>let's go to the source for functional programming: LISP/Scheme</a:t>
            </a:r>
            <a:endParaRPr lang="en-US" sz="2000" b="1" dirty="0">
              <a:solidFill>
                <a:srgbClr val="FF0000"/>
              </a:solidFill>
              <a:latin typeface="Arial Narrow" charset="0"/>
              <a:sym typeface="Wingding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586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7DF28C7-5853-E047-B614-448C5C7D21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 structure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181100" y="2738818"/>
            <a:ext cx="7239000" cy="44012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&lt;string.h&gt;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ldMacVerse(char*, char*);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o</a:t>
            </a:r>
            <a:r>
              <a:rPr sz="1400" noProof="1">
                <a:latin typeface="Courier New" charset="0"/>
              </a:rPr>
              <a:t>ldMacVerse("cow", "moo");</a:t>
            </a:r>
            <a:endParaRPr lang="en-US" sz="1400" noProof="1">
              <a:latin typeface="Courier New" charset="0"/>
            </a:endParaRPr>
          </a:p>
          <a:p>
            <a:r>
              <a:rPr lang="en-US" sz="1400" noProof="1">
                <a:latin typeface="Courier New" charset="0"/>
              </a:rPr>
              <a:t>    oldMacVerse("pig", "oink");</a:t>
            </a:r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 animal, char* sound)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printf("And on that farm he had a %s, E-I-E-I-O.\n", animal);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printf("With a %s-%s here, and a %s-%s there,\n",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  here a %s, there a %s, everywhere a %s-%s.\n",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  <p:sp>
        <p:nvSpPr>
          <p:cNvPr id="18436" name="Rectangle 3"/>
          <p:cNvSpPr txBox="1">
            <a:spLocks noChangeArrowheads="1"/>
          </p:cNvSpPr>
          <p:nvPr/>
        </p:nvSpPr>
        <p:spPr bwMode="auto">
          <a:xfrm>
            <a:off x="685800" y="1066800"/>
            <a:ext cx="8610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382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 C program is a collection of functions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libraries of useful functions can be placed in files and loaded using </a:t>
            </a:r>
            <a:r>
              <a:rPr lang="en-US" sz="2000" dirty="0">
                <a:latin typeface="Courier New" charset="0"/>
              </a:rPr>
              <a:t>#include</a:t>
            </a:r>
            <a:endParaRPr lang="en-US" sz="2000" dirty="0">
              <a:latin typeface="Arial Narro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to be executable, a program must have a </a:t>
            </a:r>
            <a:r>
              <a:rPr lang="en-US" sz="2000" dirty="0">
                <a:latin typeface="Courier New" charset="0"/>
              </a:rPr>
              <a:t>main</a:t>
            </a:r>
            <a:r>
              <a:rPr lang="en-US" sz="2000" dirty="0">
                <a:latin typeface="Arial Narrow" charset="0"/>
              </a:rPr>
              <a:t> function</a:t>
            </a:r>
            <a:endParaRPr lang="en-US" sz="2000" dirty="0">
              <a:latin typeface="Courier Ne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functions must call upward, or else place prototype above to warn the compiler</a:t>
            </a:r>
            <a:endParaRPr lang="en-US" sz="20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Variables &amp; bindings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only guaranteed that 2 bytes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specify integers in octal &amp; hexadecimal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;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can declare to be unsigned</a:t>
            </a: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float</a:t>
            </a:r>
            <a:r>
              <a:rPr lang="en-US" dirty="0">
                <a:latin typeface="Arial Narrow" charset="0"/>
              </a:rPr>
              <a:t>,</a:t>
            </a:r>
            <a:r>
              <a:rPr lang="en-US" dirty="0">
                <a:latin typeface="Courier New" charset="0"/>
                <a:cs typeface="Courier New" charset="0"/>
              </a:rPr>
              <a:t> double</a:t>
            </a:r>
            <a:r>
              <a:rPr lang="en-US" dirty="0">
                <a:latin typeface="Arial Narrow" charset="0"/>
              </a:rPr>
              <a:t>, </a:t>
            </a:r>
            <a:r>
              <a:rPr lang="en-US" dirty="0">
                <a:latin typeface="Courier New" charset="0"/>
                <a:cs typeface="Courier New" charset="0"/>
              </a:rPr>
              <a:t>long double</a:t>
            </a:r>
            <a:endParaRPr lang="en-US" dirty="0">
              <a:latin typeface="Arial Narrow" charset="0"/>
            </a:endParaRP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char</a:t>
            </a:r>
            <a:r>
              <a:rPr lang="en-US" dirty="0">
                <a:latin typeface="Arial Narrow" charset="0"/>
              </a:rPr>
              <a:t>  represents characters using ASCII codes (1 byte) – really another </a:t>
            </a:r>
            <a:r>
              <a:rPr lang="en-US" dirty="0" err="1">
                <a:latin typeface="Arial Narrow" charset="0"/>
              </a:rPr>
              <a:t>int</a:t>
            </a:r>
            <a:r>
              <a:rPr lang="en-US" dirty="0">
                <a:latin typeface="Arial Narrow" charset="0"/>
              </a:rPr>
              <a:t>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D6FF41-9211-9A48-8E08-1C1ECF59D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37338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types are bound statically	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 variable declarations must occur at the start of a block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somewhat strongly typed, but loopholes exist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is bound…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statically for global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stack-dynamically for local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heap-dynamically for </a:t>
            </a:r>
            <a:r>
              <a:rPr lang="en-US" dirty="0" err="1">
                <a:latin typeface="Arial Narrow" charset="0"/>
                <a:ea typeface="ＭＳ Ｐゴシック" charset="0"/>
              </a:rPr>
              <a:t>malloc</a:t>
            </a:r>
            <a:r>
              <a:rPr lang="en-US" dirty="0">
                <a:latin typeface="Arial Narrow" charset="0"/>
                <a:ea typeface="ＭＳ Ｐゴシック" charset="0"/>
              </a:rPr>
              <a:t>/free</a:t>
            </a:r>
            <a:endParaRPr lang="en-US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E662B5-98FD-EA46-829F-0A356202C1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Input &amp; control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37058"/>
            <a:ext cx="3048000" cy="563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 Boolean type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approximate using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precompiler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directives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strings are char arrays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view as char[] or char* 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same control structures as C++/Java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if/else, switch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while, do-while, for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break, continue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also has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goto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to support old-school programming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810000" y="161925"/>
            <a:ext cx="5562600" cy="688419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&lt;string.h&gt;</a:t>
            </a:r>
          </a:p>
          <a:p>
            <a:pPr>
              <a:lnSpc>
                <a:spcPct val="90000"/>
              </a:lnSpc>
            </a:pPr>
            <a:endParaRPr lang="en-US" sz="1400" noProof="1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BOOLEAN int</a:t>
            </a: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TRUE 1</a:t>
            </a: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FALSE 0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isPalindrome</a:t>
            </a:r>
            <a:r>
              <a:rPr lang="en-US" sz="1400" dirty="0">
                <a:latin typeface="Courier New" charset="0"/>
              </a:rPr>
              <a:t>(char*);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c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har input[20];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a word: 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scanf("%s", &amp;input);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(isPalindrome(input))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else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NOT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BOOLEAN</a:t>
            </a:r>
            <a:r>
              <a:rPr sz="1400" noProof="1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</a:t>
            </a:r>
            <a:r>
              <a:rPr sz="1400" noProof="1">
                <a:latin typeface="Courier New" charset="0"/>
              </a:rPr>
              <a:t>sPalindrome(</a:t>
            </a:r>
            <a:r>
              <a:rPr sz="1400" noProof="1">
                <a:solidFill>
                  <a:srgbClr val="FF0000"/>
                </a:solidFill>
                <a:latin typeface="Courier New" charset="0"/>
              </a:rPr>
              <a:t>char* word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 len = strlen(word);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len/2; i++)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word[i] != word[len-i-1]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FALSE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TRUE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FB438A-1CD2-BD41-A8BA-3C4535CC6E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Function parameters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38862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 parameter passing is by-value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 can achieve by-reference by passing addresses (pointers)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get the address of the variable using &amp;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pass the address to the function as parameter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then dereference the address using *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648200" y="381000"/>
            <a:ext cx="4724400" cy="677108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isplay(int, 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x, y;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&amp;x, &amp;y</a:t>
            </a:r>
            <a:r>
              <a:rPr sz="1400" noProof="1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&amp;x, &amp;y</a:t>
            </a:r>
            <a:r>
              <a:rPr sz="1400" noProof="1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x, y</a:t>
            </a:r>
            <a:r>
              <a:rPr sz="1400" noProof="1">
                <a:latin typeface="Courier New" charset="0"/>
              </a:rPr>
              <a:t>);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int* a, int*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two numbers: 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scanf("%d%d", a, b);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sz="1400" noProof="1">
                <a:latin typeface="Courier New" charset="0"/>
              </a:rPr>
              <a:t>rocess(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int* a, int*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(*a &gt; *b) {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int temp = *a;</a:t>
            </a:r>
          </a:p>
          <a:p>
            <a:r>
              <a:rPr sz="1400" noProof="1">
                <a:latin typeface="Courier New" charset="0"/>
              </a:rPr>
              <a:t>	*a = *b;</a:t>
            </a:r>
          </a:p>
          <a:p>
            <a:r>
              <a:rPr sz="1400" noProof="1">
                <a:latin typeface="Courier New" charset="0"/>
              </a:rPr>
              <a:t>	*b = temp;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a, int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printf("%d + %d = %d\n", a, b, (a+b));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23C32B-62EF-4B48-8DF5-F90881FB99F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3657600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by default, array allocation is: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 (allocated on stack at compile time), if global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fixed stack-dynamic (size is fixed at compile time, memory is allocated on stack during run time), if local</a:t>
            </a: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storing an arbitrary number of items is ugly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must set a max size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as you read in items, must keep count and make sure don't exceed the limit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must then pass the size around with the array in order to process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114800" y="304800"/>
            <a:ext cx="5257800" cy="682135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#define MAX_SIZE 20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getNums(int[], int*);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smallest(int[], int);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numbers[MAX_SIZE];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count = 0;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getNums(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numbers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&amp;count</a:t>
            </a:r>
            <a:r>
              <a:rPr sz="1400" noProof="1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printf("The smallest number is %d\n",</a:t>
            </a:r>
            <a:r>
              <a:rPr lang="en-US" sz="1400" dirty="0">
                <a:latin typeface="Courier New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smal</a:t>
            </a:r>
            <a:r>
              <a:rPr lang="en-US" sz="1400" dirty="0">
                <a:latin typeface="Courier New" charset="0"/>
              </a:rPr>
              <a:t>l</a:t>
            </a:r>
            <a:r>
              <a:rPr sz="1400" noProof="1">
                <a:latin typeface="Courier New" charset="0"/>
              </a:rPr>
              <a:t>est(numbers, count));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 nums[]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int* cnt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nextNum;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numbers (end with -1):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scanf("%d", &amp;nextNum);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while (nextNum != -1 &amp;&amp; *cnt &lt; MAX_SIZE)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nums[*cnt] = nextNum;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(*cnt)++;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	scanf("%d", &amp;nextNum);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nums[]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cnt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small =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nums[0];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1; i &lt;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cnt</a:t>
            </a:r>
            <a:r>
              <a:rPr sz="1400" noProof="1">
                <a:latin typeface="Courier New" charset="0"/>
              </a:rPr>
              <a:t>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nums[i] </a:t>
            </a:r>
            <a:r>
              <a:rPr sz="1400" noProof="1">
                <a:latin typeface="Courier New" charset="0"/>
              </a:rPr>
              <a:t>&lt; small)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small =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nums[i]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small;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2D31E2-0509-B647-9A54-641F8CF4EC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memory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352800" cy="5410200"/>
          </a:xfrm>
        </p:spPr>
        <p:txBody>
          <a:bodyPr/>
          <a:lstStyle/>
          <a:p>
            <a:pPr marL="11113" indent="0"/>
            <a:r>
              <a:rPr lang="en-US" dirty="0">
                <a:latin typeface="Arial Narrow" charset="0"/>
                <a:ea typeface="ＭＳ Ｐゴシック" charset="0"/>
              </a:rPr>
              <a:t>to allocate dynamic memory (from the heap), must explicitly call </a:t>
            </a:r>
            <a:r>
              <a:rPr lang="en-US" dirty="0">
                <a:latin typeface="Courier New" charset="0"/>
                <a:ea typeface="ＭＳ Ｐゴシック" charset="0"/>
              </a:rPr>
              <a:t>malloc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malloc </a:t>
            </a:r>
            <a:r>
              <a:rPr lang="en-US" dirty="0">
                <a:latin typeface="Arial Narrow" charset="0"/>
                <a:ea typeface="ＭＳ Ｐゴシック" charset="0"/>
              </a:rPr>
              <a:t>returns a</a:t>
            </a:r>
            <a:r>
              <a:rPr lang="en-US" dirty="0">
                <a:latin typeface="Courier New" charset="0"/>
                <a:ea typeface="ＭＳ Ｐゴシック" charset="0"/>
              </a:rPr>
              <a:t> (void*)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must cast to the appropriate pointer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done, must explicitly deallocate memory using </a:t>
            </a:r>
            <a:r>
              <a:rPr lang="en-US" dirty="0">
                <a:latin typeface="Courier New" charset="0"/>
                <a:ea typeface="ＭＳ Ｐゴシック" charset="0"/>
              </a:rPr>
              <a:t>free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810000" y="228600"/>
            <a:ext cx="5562600" cy="69937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&lt;stdlib.h&gt;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getNums(int[], int);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smallest(int[], int);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int* numbers;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count = 0;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printf("How many numbers?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scanf("%d", &amp;count);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</a:t>
            </a:r>
            <a:r>
              <a:rPr lang="en-US" sz="1400" dirty="0">
                <a:latin typeface="Courier New" charset="0"/>
              </a:rPr>
              <a:t>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numbers = (int *)malloc(count * sizeof(int));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getNums(numbers, count);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 printf("The smallest number is %d\n",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</a:t>
            </a:r>
            <a:r>
              <a:rPr sz="1400" noProof="1">
                <a:latin typeface="Courier New" charset="0"/>
              </a:rPr>
              <a:t> smallest(numbers, count));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f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ree(numbers);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 nums[], int cnt)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the numbers: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cnt;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scanf("%d", &amp;nums[i]);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 nums[], int cnt)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i, small = nums[0];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1; i &lt; cnt;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(nums[i] &lt; small)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small = nums[i];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small;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3FF1-26F3-CC43-A985-5C47F48D9C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Data structures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3886200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define new, composite data types using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struct { … } 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defines a new structure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typedef … NAME;  </a:t>
            </a:r>
            <a:r>
              <a:rPr lang="en-US" dirty="0">
                <a:latin typeface="Arial Narrow" charset="0"/>
                <a:ea typeface="ＭＳ Ｐゴシック" charset="0"/>
              </a:rPr>
              <a:t>attaches a type name to the struct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by default, struct instances are stored on the stack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pass by value, a copy of the entire struct is made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a struct is NOT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is no information hiding (i.e., no </a:t>
            </a:r>
            <a:r>
              <a:rPr lang="en-US" dirty="0">
                <a:latin typeface="Courier Ne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are no methods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572000" y="609600"/>
            <a:ext cx="4724400" cy="65556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&lt;math.h&gt;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typedef struct {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x;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y;</a:t>
            </a: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} Point;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distance(Point, Point);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sz="1400" noProof="1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Point pt1;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Point pt2;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pt1.x = 0;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pt1.y = 0;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pt2.x = 3;</a:t>
            </a:r>
          </a:p>
          <a:p>
            <a:r>
              <a:rPr lang="en-US" sz="1400" dirty="0">
                <a:solidFill>
                  <a:srgbClr val="0000FF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pt2.y = 4;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printf("Distance = %f\n",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distance(pt1, pt2));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 p1, Point p2)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sqrt(pow(p1.x - p2.x, 2.0) +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    </a:t>
            </a:r>
            <a:r>
              <a:rPr sz="1400" noProof="1">
                <a:latin typeface="Courier New" charset="0"/>
              </a:rPr>
              <a:t>pow(p1.y - p2.y, 2.0));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6125</TotalTime>
  <Words>4840</Words>
  <Application>Microsoft Macintosh PowerPoint</Application>
  <PresentationFormat>Custom</PresentationFormat>
  <Paragraphs>771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Arial Narrow</vt:lpstr>
      <vt:lpstr>Courier New</vt:lpstr>
      <vt:lpstr>Times New Roman</vt:lpstr>
      <vt:lpstr>Wingdings</vt:lpstr>
      <vt:lpstr>Blank Presentation</vt:lpstr>
      <vt:lpstr>CSC 533: Programming Languages  Spring 2023</vt:lpstr>
      <vt:lpstr>C: early history</vt:lpstr>
      <vt:lpstr>Program structure</vt:lpstr>
      <vt:lpstr>Variables &amp; bindings</vt:lpstr>
      <vt:lpstr>Input &amp; control</vt:lpstr>
      <vt:lpstr>Function parameters</vt:lpstr>
      <vt:lpstr>Array example</vt:lpstr>
      <vt:lpstr>Dynamic memory</vt:lpstr>
      <vt:lpstr>Data structures</vt:lpstr>
      <vt:lpstr>C++ design</vt:lpstr>
      <vt:lpstr>Added reliability features: pass by-reference</vt:lpstr>
      <vt:lpstr>Added reliability features: constants</vt:lpstr>
      <vt:lpstr>Other reliability features</vt:lpstr>
      <vt:lpstr>Other reliability features</vt:lpstr>
      <vt:lpstr>ADT's in C++</vt:lpstr>
      <vt:lpstr>C++ classes</vt:lpstr>
      <vt:lpstr>Memory management</vt:lpstr>
      <vt:lpstr>Object-based vs. Object-oriented programming</vt:lpstr>
      <vt:lpstr>Inheritance in C++ </vt:lpstr>
      <vt:lpstr>IS_A relationship</vt:lpstr>
      <vt:lpstr>Dynamic binding</vt:lpstr>
      <vt:lpstr>Implementing virtual member functions</vt:lpstr>
      <vt:lpstr>Java</vt:lpstr>
      <vt:lpstr>ADTs in Java</vt:lpstr>
      <vt:lpstr>Abstract classes</vt:lpstr>
      <vt:lpstr>Interfaces</vt:lpstr>
      <vt:lpstr>Multiple interfaces</vt:lpstr>
      <vt:lpstr>Non-OO programming in Java</vt:lpstr>
      <vt:lpstr>Functional programming in Java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Dave Reed</dc:creator>
  <cp:lastModifiedBy>Reed, Dave</cp:lastModifiedBy>
  <cp:revision>188</cp:revision>
  <cp:lastPrinted>2010-03-02T07:33:24Z</cp:lastPrinted>
  <dcterms:created xsi:type="dcterms:W3CDTF">2012-03-08T19:33:04Z</dcterms:created>
  <dcterms:modified xsi:type="dcterms:W3CDTF">2023-02-15T21:26:51Z</dcterms:modified>
</cp:coreProperties>
</file>