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0" r:id="rId15"/>
    <p:sldId id="289" r:id="rId16"/>
    <p:sldId id="271" r:id="rId17"/>
    <p:sldId id="290" r:id="rId18"/>
    <p:sldId id="292" r:id="rId19"/>
    <p:sldId id="272" r:id="rId20"/>
    <p:sldId id="288" r:id="rId21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CCCCFF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42"/>
    <p:restoredTop sz="94286"/>
  </p:normalViewPr>
  <p:slideViewPr>
    <p:cSldViewPr>
      <p:cViewPr varScale="1">
        <p:scale>
          <a:sx n="109" d="100"/>
          <a:sy n="109" d="100"/>
        </p:scale>
        <p:origin x="2144" y="176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68E45EC-335E-CF44-8BC8-34C58C934E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6508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50177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84" charset="-128"/>
        <a:cs typeface="ＭＳ Ｐゴシック" pitchFamily="-8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408ABE84-1772-624A-A6C6-E3BE4459A4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761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CFDC14-49D9-F94B-BB21-1A9FD9C67A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565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882E8-DA69-C547-B352-6C30ADB71D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9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0CE1B-3193-AD49-A3A0-B6F3B73C84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21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9D132-B3AC-F54D-85DF-A70D6BF13B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24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770ECA-F029-674C-A049-1F5DD12BC4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109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EACCE-608E-044A-B0B6-CFB3852B23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76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55F1B-BFA7-F74C-892C-6932E69561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762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83D33-21D1-3841-93C6-5FEE94F68D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216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423010-8332-0347-B079-3BC24CBB92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199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D701B-AA06-CF46-BF18-185549416A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275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311C2CDD-BF21-354F-9FE4-414C0A63D8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pitchFamily="-84" charset="-128"/>
          <a:cs typeface="ＭＳ Ｐゴシック" pitchFamily="-84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pitchFamily="-84" charset="-128"/>
          <a:cs typeface="ＭＳ Ｐゴシック" pitchFamily="-8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pitchFamily="-84" charset="-128"/>
          <a:cs typeface="ＭＳ Ｐゴシック" pitchFamily="-8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pitchFamily="-84" charset="-128"/>
          <a:cs typeface="ＭＳ Ｐゴシック" pitchFamily="-8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pitchFamily="-84" charset="-128"/>
          <a:cs typeface="ＭＳ Ｐゴシック" pitchFamily="-8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pitchFamily="-84" charset="-128"/>
          <a:cs typeface="ＭＳ Ｐゴシック" pitchFamily="-8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1DDDCF7-7F82-F849-A228-0B616BFDF0C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Spring 2023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8702675" cy="4038600"/>
          </a:xfrm>
          <a:noFill/>
        </p:spPr>
        <p:txBody>
          <a:bodyPr/>
          <a:lstStyle/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Data types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primitive types (integer, float, </a:t>
            </a:r>
            <a:r>
              <a:rPr lang="en-US" dirty="0" err="1">
                <a:latin typeface="Arial Narrow" charset="0"/>
                <a:ea typeface="ＭＳ Ｐゴシック" charset="0"/>
              </a:rPr>
              <a:t>boolean</a:t>
            </a:r>
            <a:r>
              <a:rPr lang="en-US" dirty="0">
                <a:latin typeface="Arial Narrow" charset="0"/>
                <a:ea typeface="ＭＳ Ｐゴシック" charset="0"/>
              </a:rPr>
              <a:t>, char, pointer)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heap management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reference counts vs. garbage collection 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partition &amp; copy vs. mark &amp; sweep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will focus on C, C++, and Java as example languages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5A8EC59-2D3F-EC43-A243-B7C4C423DEB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Pointer problems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590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returning memory to the free list is easy, but when do you do it?</a:t>
            </a:r>
          </a:p>
          <a:p>
            <a:pPr lvl="1"/>
            <a:endParaRPr lang="en-US" sz="1200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dangling reference: 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memory is deallocated, but still have a pointer to it</a:t>
            </a:r>
          </a:p>
          <a:p>
            <a:endParaRPr lang="en-US" sz="16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int* Foo() {			</a:t>
            </a:r>
            <a:r>
              <a:rPr lang="en-US" sz="1600" dirty="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a problem in C/C++</a:t>
            </a:r>
            <a:r>
              <a:rPr lang="en-US" sz="1600" dirty="0">
                <a:latin typeface="Arial Narrow" charset="0"/>
                <a:ea typeface="ＭＳ Ｐゴシック" charset="0"/>
              </a:rPr>
              <a:t>, since the &amp; operator allows access to stack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int x = 5;			</a:t>
            </a:r>
            <a:r>
              <a:rPr lang="en-US" sz="1600" dirty="0">
                <a:latin typeface="Arial Narrow" charset="0"/>
                <a:ea typeface="ＭＳ Ｐゴシック" charset="0"/>
              </a:rPr>
              <a:t>memory that has already been reclaimed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return &amp;x;		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					</a:t>
            </a:r>
            <a:r>
              <a:rPr lang="en-US" sz="1600" dirty="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not a problem in Java</a:t>
            </a:r>
            <a:r>
              <a:rPr lang="en-US" sz="1600" dirty="0">
                <a:latin typeface="Arial Narrow" charset="0"/>
                <a:ea typeface="ＭＳ Ｐゴシック" charset="0"/>
              </a:rPr>
              <a:t> since no equivalent to the &amp; operator</a:t>
            </a: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685800" y="3962400"/>
            <a:ext cx="89154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garbage reference:  </a:t>
            </a:r>
            <a:r>
              <a:rPr lang="en-US" sz="2000">
                <a:latin typeface="Arial Narrow" charset="0"/>
              </a:rPr>
              <a:t>pointer is destroyed, but memory has not been deallocated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6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void Bar() {			</a:t>
            </a:r>
            <a:r>
              <a:rPr lang="en-US" sz="1600">
                <a:solidFill>
                  <a:schemeClr val="accent2"/>
                </a:solidFill>
                <a:latin typeface="Arial Narrow" charset="0"/>
              </a:rPr>
              <a:t>a problem in both C/C++ and Java</a:t>
            </a:r>
            <a:r>
              <a:rPr lang="en-US" sz="1600">
                <a:latin typeface="Arial Narrow" charset="0"/>
              </a:rPr>
              <a:t>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	Date today = new Date();	</a:t>
            </a:r>
            <a:r>
              <a:rPr lang="en-US" sz="1600">
                <a:latin typeface="Arial Narrow" charset="0"/>
              </a:rPr>
              <a:t>when </a:t>
            </a:r>
            <a:r>
              <a:rPr lang="en-US" sz="1400">
                <a:latin typeface="Courier New" charset="0"/>
              </a:rPr>
              <a:t>today</a:t>
            </a:r>
            <a:r>
              <a:rPr lang="en-US" sz="1600">
                <a:latin typeface="Arial Narrow" charset="0"/>
              </a:rPr>
              <a:t>'s lifetime ends, its dynamic memory is inaccessible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…			</a:t>
            </a:r>
            <a:r>
              <a:rPr lang="en-US" sz="1600">
                <a:latin typeface="Arial Narrow" charset="0"/>
              </a:rPr>
              <a:t>(in C/C++, must explicitly deallocate dynamic memory w/ </a:t>
            </a:r>
            <a:r>
              <a:rPr lang="en-US" sz="1400">
                <a:latin typeface="Courier New" charset="0"/>
              </a:rPr>
              <a:t>delete</a:t>
            </a:r>
            <a:r>
              <a:rPr lang="en-US" sz="1600">
                <a:latin typeface="Arial Narrow" charset="0"/>
              </a:rPr>
              <a:t>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}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685800" y="5867400"/>
            <a:ext cx="8610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would like to automatically and safely reclaim heap memory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	2 common techniques:  reference counts, garbage collection</a:t>
            </a:r>
            <a:endParaRPr lang="en-US" sz="14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4" grpId="0" autoUpdateAnimBg="0"/>
      <p:bldP spid="5120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F60EA12-12FE-DF4C-901F-193A9949554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Reference counts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along with each heap element, store a reference count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indicates the number of pointers to the heap element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when space is allocated, its reference count is set to 1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each time a new pointer is set to it, increment the reference count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each time a pointer is lost, decrement the reference count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provides a simple method for avoiding garbage &amp; dangling references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if result of an operation leaves reference count at 0, reclaim memory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can even double check explicit deallocations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5542943-4E1F-C547-9D63-8C5B2B38876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Reference counts example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3429000" cy="48006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str1 = "foo";</a:t>
            </a: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str2 = "bar";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1 */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str1 = str2;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2 */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if (str1.equals(str2)) {</a:t>
            </a: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String temp = "biz";</a:t>
            </a: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str2= temp;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/* CHECKPOINT 3 */</a:t>
            </a: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str3 = "baz";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4 */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28" name="Rectangle 7"/>
          <p:cNvSpPr>
            <a:spLocks noChangeArrowheads="1"/>
          </p:cNvSpPr>
          <p:nvPr/>
        </p:nvSpPr>
        <p:spPr bwMode="auto">
          <a:xfrm>
            <a:off x="3614738" y="3076575"/>
            <a:ext cx="9601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6629" name="Group 60"/>
          <p:cNvGrpSpPr>
            <a:grpSpLocks/>
          </p:cNvGrpSpPr>
          <p:nvPr/>
        </p:nvGrpSpPr>
        <p:grpSpPr bwMode="auto">
          <a:xfrm>
            <a:off x="4570413" y="2909888"/>
            <a:ext cx="4421187" cy="1716087"/>
            <a:chOff x="2879" y="1833"/>
            <a:chExt cx="2785" cy="1081"/>
          </a:xfrm>
        </p:grpSpPr>
        <p:sp>
          <p:nvSpPr>
            <p:cNvPr id="26630" name="AutoShape 8"/>
            <p:cNvSpPr>
              <a:spLocks noChangeAspect="1" noChangeArrowheads="1" noTextEdit="1"/>
            </p:cNvSpPr>
            <p:nvPr/>
          </p:nvSpPr>
          <p:spPr bwMode="auto">
            <a:xfrm>
              <a:off x="2879" y="1833"/>
              <a:ext cx="2785" cy="10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1" name="Rectangle 10"/>
            <p:cNvSpPr>
              <a:spLocks noChangeArrowheads="1"/>
            </p:cNvSpPr>
            <p:nvPr/>
          </p:nvSpPr>
          <p:spPr bwMode="auto">
            <a:xfrm>
              <a:off x="2879" y="1838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32" name="Rectangle 11"/>
            <p:cNvSpPr>
              <a:spLocks noChangeArrowheads="1"/>
            </p:cNvSpPr>
            <p:nvPr/>
          </p:nvSpPr>
          <p:spPr bwMode="auto">
            <a:xfrm>
              <a:off x="4242" y="1841"/>
              <a:ext cx="1298" cy="81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33" name="Line 12"/>
            <p:cNvSpPr>
              <a:spLocks noChangeShapeType="1"/>
            </p:cNvSpPr>
            <p:nvPr/>
          </p:nvSpPr>
          <p:spPr bwMode="auto">
            <a:xfrm>
              <a:off x="4242" y="2100"/>
              <a:ext cx="129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4" name="Line 13"/>
            <p:cNvSpPr>
              <a:spLocks noChangeShapeType="1"/>
            </p:cNvSpPr>
            <p:nvPr/>
          </p:nvSpPr>
          <p:spPr bwMode="auto">
            <a:xfrm>
              <a:off x="4242" y="2284"/>
              <a:ext cx="129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5" name="Line 14"/>
            <p:cNvSpPr>
              <a:spLocks noChangeShapeType="1"/>
            </p:cNvSpPr>
            <p:nvPr/>
          </p:nvSpPr>
          <p:spPr bwMode="auto">
            <a:xfrm>
              <a:off x="4242" y="2468"/>
              <a:ext cx="129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6" name="Line 15"/>
            <p:cNvSpPr>
              <a:spLocks noChangeShapeType="1"/>
            </p:cNvSpPr>
            <p:nvPr/>
          </p:nvSpPr>
          <p:spPr bwMode="auto">
            <a:xfrm>
              <a:off x="5352" y="1841"/>
              <a:ext cx="1" cy="81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7" name="Rectangle 16"/>
            <p:cNvSpPr>
              <a:spLocks noChangeArrowheads="1"/>
            </p:cNvSpPr>
            <p:nvPr/>
          </p:nvSpPr>
          <p:spPr bwMode="auto">
            <a:xfrm>
              <a:off x="4374" y="1892"/>
              <a:ext cx="875" cy="15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8" name="Rectangle 17"/>
            <p:cNvSpPr>
              <a:spLocks noChangeArrowheads="1"/>
            </p:cNvSpPr>
            <p:nvPr/>
          </p:nvSpPr>
          <p:spPr bwMode="auto">
            <a:xfrm>
              <a:off x="4383" y="1906"/>
              <a:ext cx="768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HEAD OF FREE</a:t>
              </a:r>
              <a:endParaRPr lang="en-US"/>
            </a:p>
          </p:txBody>
        </p:sp>
        <p:sp>
          <p:nvSpPr>
            <p:cNvPr id="26639" name="Rectangle 18"/>
            <p:cNvSpPr>
              <a:spLocks noChangeArrowheads="1"/>
            </p:cNvSpPr>
            <p:nvPr/>
          </p:nvSpPr>
          <p:spPr bwMode="auto">
            <a:xfrm>
              <a:off x="5103" y="1906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40" name="Rectangle 19"/>
            <p:cNvSpPr>
              <a:spLocks noChangeArrowheads="1"/>
            </p:cNvSpPr>
            <p:nvPr/>
          </p:nvSpPr>
          <p:spPr bwMode="auto">
            <a:xfrm>
              <a:off x="4735" y="2710"/>
              <a:ext cx="411" cy="20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1" name="Rectangle 20"/>
            <p:cNvSpPr>
              <a:spLocks noChangeArrowheads="1"/>
            </p:cNvSpPr>
            <p:nvPr/>
          </p:nvSpPr>
          <p:spPr bwMode="auto">
            <a:xfrm>
              <a:off x="4796" y="2745"/>
              <a:ext cx="28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26642" name="Rectangle 21"/>
            <p:cNvSpPr>
              <a:spLocks noChangeArrowheads="1"/>
            </p:cNvSpPr>
            <p:nvPr/>
          </p:nvSpPr>
          <p:spPr bwMode="auto">
            <a:xfrm>
              <a:off x="5065" y="2745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43" name="Rectangle 22"/>
            <p:cNvSpPr>
              <a:spLocks noChangeArrowheads="1"/>
            </p:cNvSpPr>
            <p:nvPr/>
          </p:nvSpPr>
          <p:spPr bwMode="auto">
            <a:xfrm>
              <a:off x="3345" y="2710"/>
              <a:ext cx="515" cy="20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4" name="Rectangle 23"/>
            <p:cNvSpPr>
              <a:spLocks noChangeArrowheads="1"/>
            </p:cNvSpPr>
            <p:nvPr/>
          </p:nvSpPr>
          <p:spPr bwMode="auto">
            <a:xfrm>
              <a:off x="3407" y="2745"/>
              <a:ext cx="34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26645" name="Rectangle 24"/>
            <p:cNvSpPr>
              <a:spLocks noChangeArrowheads="1"/>
            </p:cNvSpPr>
            <p:nvPr/>
          </p:nvSpPr>
          <p:spPr bwMode="auto">
            <a:xfrm>
              <a:off x="3745" y="2745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46" name="Line 25"/>
            <p:cNvSpPr>
              <a:spLocks noChangeShapeType="1"/>
            </p:cNvSpPr>
            <p:nvPr/>
          </p:nvSpPr>
          <p:spPr bwMode="auto">
            <a:xfrm>
              <a:off x="3397" y="1943"/>
              <a:ext cx="1" cy="7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7" name="Line 26"/>
            <p:cNvSpPr>
              <a:spLocks noChangeShapeType="1"/>
            </p:cNvSpPr>
            <p:nvPr/>
          </p:nvSpPr>
          <p:spPr bwMode="auto">
            <a:xfrm flipH="1">
              <a:off x="3807" y="1943"/>
              <a:ext cx="1" cy="7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8" name="Line 27"/>
            <p:cNvSpPr>
              <a:spLocks noChangeShapeType="1"/>
            </p:cNvSpPr>
            <p:nvPr/>
          </p:nvSpPr>
          <p:spPr bwMode="auto">
            <a:xfrm>
              <a:off x="3396" y="2250"/>
              <a:ext cx="41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649" name="Group 30"/>
            <p:cNvGrpSpPr>
              <a:grpSpLocks/>
            </p:cNvGrpSpPr>
            <p:nvPr/>
          </p:nvGrpSpPr>
          <p:grpSpPr bwMode="auto">
            <a:xfrm>
              <a:off x="3138" y="2217"/>
              <a:ext cx="258" cy="67"/>
              <a:chOff x="3138" y="2217"/>
              <a:chExt cx="258" cy="67"/>
            </a:xfrm>
          </p:grpSpPr>
          <p:sp>
            <p:nvSpPr>
              <p:cNvPr id="26668" name="Line 28"/>
              <p:cNvSpPr>
                <a:spLocks noChangeShapeType="1"/>
              </p:cNvSpPr>
              <p:nvPr/>
            </p:nvSpPr>
            <p:spPr bwMode="auto">
              <a:xfrm>
                <a:off x="3138" y="2250"/>
                <a:ext cx="193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69" name="Freeform 29"/>
              <p:cNvSpPr>
                <a:spLocks/>
              </p:cNvSpPr>
              <p:nvPr/>
            </p:nvSpPr>
            <p:spPr bwMode="auto">
              <a:xfrm>
                <a:off x="3329" y="2217"/>
                <a:ext cx="67" cy="67"/>
              </a:xfrm>
              <a:custGeom>
                <a:avLst/>
                <a:gdLst>
                  <a:gd name="T0" fmla="*/ 0 w 67"/>
                  <a:gd name="T1" fmla="*/ 67 h 67"/>
                  <a:gd name="T2" fmla="*/ 67 w 67"/>
                  <a:gd name="T3" fmla="*/ 33 h 67"/>
                  <a:gd name="T4" fmla="*/ 0 w 67"/>
                  <a:gd name="T5" fmla="*/ 0 h 67"/>
                  <a:gd name="T6" fmla="*/ 0 w 67"/>
                  <a:gd name="T7" fmla="*/ 67 h 6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67"/>
                  <a:gd name="T14" fmla="*/ 67 w 67"/>
                  <a:gd name="T15" fmla="*/ 67 h 6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67">
                    <a:moveTo>
                      <a:pt x="0" y="67"/>
                    </a:moveTo>
                    <a:lnTo>
                      <a:pt x="67" y="33"/>
                    </a:lnTo>
                    <a:lnTo>
                      <a:pt x="0" y="0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650" name="Rectangle 31"/>
            <p:cNvSpPr>
              <a:spLocks noChangeArrowheads="1"/>
            </p:cNvSpPr>
            <p:nvPr/>
          </p:nvSpPr>
          <p:spPr bwMode="auto">
            <a:xfrm>
              <a:off x="2882" y="2148"/>
              <a:ext cx="257" cy="25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1" name="Rectangle 32"/>
            <p:cNvSpPr>
              <a:spLocks noChangeArrowheads="1"/>
            </p:cNvSpPr>
            <p:nvPr/>
          </p:nvSpPr>
          <p:spPr bwMode="auto">
            <a:xfrm>
              <a:off x="2882" y="2153"/>
              <a:ext cx="243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26652" name="Rectangle 33"/>
            <p:cNvSpPr>
              <a:spLocks noChangeArrowheads="1"/>
            </p:cNvSpPr>
            <p:nvPr/>
          </p:nvSpPr>
          <p:spPr bwMode="auto">
            <a:xfrm>
              <a:off x="3093" y="2153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53" name="Rectangle 34"/>
            <p:cNvSpPr>
              <a:spLocks noChangeArrowheads="1"/>
            </p:cNvSpPr>
            <p:nvPr/>
          </p:nvSpPr>
          <p:spPr bwMode="auto">
            <a:xfrm>
              <a:off x="2882" y="2272"/>
              <a:ext cx="12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ptr</a:t>
              </a:r>
              <a:endParaRPr lang="en-US"/>
            </a:p>
          </p:txBody>
        </p:sp>
        <p:sp>
          <p:nvSpPr>
            <p:cNvPr id="26654" name="Rectangle 35"/>
            <p:cNvSpPr>
              <a:spLocks noChangeArrowheads="1"/>
            </p:cNvSpPr>
            <p:nvPr/>
          </p:nvSpPr>
          <p:spPr bwMode="auto">
            <a:xfrm>
              <a:off x="2996" y="2272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55" name="Line 36"/>
            <p:cNvSpPr>
              <a:spLocks noChangeShapeType="1"/>
            </p:cNvSpPr>
            <p:nvPr/>
          </p:nvSpPr>
          <p:spPr bwMode="auto">
            <a:xfrm>
              <a:off x="3396" y="2403"/>
              <a:ext cx="41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6" name="Line 37"/>
            <p:cNvSpPr>
              <a:spLocks noChangeShapeType="1"/>
            </p:cNvSpPr>
            <p:nvPr/>
          </p:nvSpPr>
          <p:spPr bwMode="auto">
            <a:xfrm>
              <a:off x="3396" y="2556"/>
              <a:ext cx="41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7" name="Rectangle 38"/>
            <p:cNvSpPr>
              <a:spLocks noChangeArrowheads="1"/>
            </p:cNvSpPr>
            <p:nvPr/>
          </p:nvSpPr>
          <p:spPr bwMode="auto">
            <a:xfrm>
              <a:off x="3500" y="2454"/>
              <a:ext cx="205" cy="1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8" name="Rectangle 39"/>
            <p:cNvSpPr>
              <a:spLocks noChangeArrowheads="1"/>
            </p:cNvSpPr>
            <p:nvPr/>
          </p:nvSpPr>
          <p:spPr bwMode="auto">
            <a:xfrm>
              <a:off x="3500" y="2461"/>
              <a:ext cx="24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???? </a:t>
              </a:r>
              <a:endParaRPr lang="en-US"/>
            </a:p>
          </p:txBody>
        </p:sp>
        <p:sp>
          <p:nvSpPr>
            <p:cNvPr id="26659" name="Rectangle 45"/>
            <p:cNvSpPr>
              <a:spLocks noChangeArrowheads="1"/>
            </p:cNvSpPr>
            <p:nvPr/>
          </p:nvSpPr>
          <p:spPr bwMode="auto">
            <a:xfrm>
              <a:off x="4014" y="2684"/>
              <a:ext cx="2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60" name="Rectangle 46"/>
            <p:cNvSpPr>
              <a:spLocks noChangeArrowheads="1"/>
            </p:cNvSpPr>
            <p:nvPr/>
          </p:nvSpPr>
          <p:spPr bwMode="auto">
            <a:xfrm>
              <a:off x="3500" y="2301"/>
              <a:ext cx="205" cy="1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1" name="Rectangle 47"/>
            <p:cNvSpPr>
              <a:spLocks noChangeArrowheads="1"/>
            </p:cNvSpPr>
            <p:nvPr/>
          </p:nvSpPr>
          <p:spPr bwMode="auto">
            <a:xfrm>
              <a:off x="3500" y="2308"/>
              <a:ext cx="24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???? </a:t>
              </a:r>
              <a:endParaRPr lang="en-US"/>
            </a:p>
          </p:txBody>
        </p:sp>
        <p:sp>
          <p:nvSpPr>
            <p:cNvPr id="26662" name="Rectangle 53"/>
            <p:cNvSpPr>
              <a:spLocks noChangeArrowheads="1"/>
            </p:cNvSpPr>
            <p:nvPr/>
          </p:nvSpPr>
          <p:spPr bwMode="auto">
            <a:xfrm>
              <a:off x="4014" y="2531"/>
              <a:ext cx="2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63" name="Freeform 54"/>
            <p:cNvSpPr>
              <a:spLocks/>
            </p:cNvSpPr>
            <p:nvPr/>
          </p:nvSpPr>
          <p:spPr bwMode="auto">
            <a:xfrm>
              <a:off x="5522" y="1944"/>
              <a:ext cx="104" cy="168"/>
            </a:xfrm>
            <a:custGeom>
              <a:avLst/>
              <a:gdLst>
                <a:gd name="T0" fmla="*/ 61 w 104"/>
                <a:gd name="T1" fmla="*/ 131 h 168"/>
                <a:gd name="T2" fmla="*/ 66 w 104"/>
                <a:gd name="T3" fmla="*/ 116 h 168"/>
                <a:gd name="T4" fmla="*/ 67 w 104"/>
                <a:gd name="T5" fmla="*/ 101 h 168"/>
                <a:gd name="T6" fmla="*/ 66 w 104"/>
                <a:gd name="T7" fmla="*/ 86 h 168"/>
                <a:gd name="T8" fmla="*/ 62 w 104"/>
                <a:gd name="T9" fmla="*/ 73 h 168"/>
                <a:gd name="T10" fmla="*/ 56 w 104"/>
                <a:gd name="T11" fmla="*/ 60 h 168"/>
                <a:gd name="T12" fmla="*/ 48 w 104"/>
                <a:gd name="T13" fmla="*/ 48 h 168"/>
                <a:gd name="T14" fmla="*/ 38 w 104"/>
                <a:gd name="T15" fmla="*/ 39 h 168"/>
                <a:gd name="T16" fmla="*/ 27 w 104"/>
                <a:gd name="T17" fmla="*/ 31 h 168"/>
                <a:gd name="T18" fmla="*/ 14 w 104"/>
                <a:gd name="T19" fmla="*/ 25 h 168"/>
                <a:gd name="T20" fmla="*/ 0 w 104"/>
                <a:gd name="T21" fmla="*/ 21 h 168"/>
                <a:gd name="T22" fmla="*/ 4 w 104"/>
                <a:gd name="T23" fmla="*/ 0 h 168"/>
                <a:gd name="T24" fmla="*/ 22 w 104"/>
                <a:gd name="T25" fmla="*/ 5 h 168"/>
                <a:gd name="T26" fmla="*/ 38 w 104"/>
                <a:gd name="T27" fmla="*/ 14 h 168"/>
                <a:gd name="T28" fmla="*/ 51 w 104"/>
                <a:gd name="T29" fmla="*/ 24 h 168"/>
                <a:gd name="T30" fmla="*/ 64 w 104"/>
                <a:gd name="T31" fmla="*/ 36 h 168"/>
                <a:gd name="T32" fmla="*/ 74 w 104"/>
                <a:gd name="T33" fmla="*/ 50 h 168"/>
                <a:gd name="T34" fmla="*/ 81 w 104"/>
                <a:gd name="T35" fmla="*/ 66 h 168"/>
                <a:gd name="T36" fmla="*/ 85 w 104"/>
                <a:gd name="T37" fmla="*/ 83 h 168"/>
                <a:gd name="T38" fmla="*/ 87 w 104"/>
                <a:gd name="T39" fmla="*/ 101 h 168"/>
                <a:gd name="T40" fmla="*/ 85 w 104"/>
                <a:gd name="T41" fmla="*/ 120 h 168"/>
                <a:gd name="T42" fmla="*/ 83 w 104"/>
                <a:gd name="T43" fmla="*/ 129 h 168"/>
                <a:gd name="T44" fmla="*/ 80 w 104"/>
                <a:gd name="T45" fmla="*/ 138 h 168"/>
                <a:gd name="T46" fmla="*/ 104 w 104"/>
                <a:gd name="T47" fmla="*/ 148 h 168"/>
                <a:gd name="T48" fmla="*/ 58 w 104"/>
                <a:gd name="T49" fmla="*/ 168 h 168"/>
                <a:gd name="T50" fmla="*/ 37 w 104"/>
                <a:gd name="T51" fmla="*/ 122 h 168"/>
                <a:gd name="T52" fmla="*/ 61 w 104"/>
                <a:gd name="T53" fmla="*/ 131 h 168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4"/>
                <a:gd name="T82" fmla="*/ 0 h 168"/>
                <a:gd name="T83" fmla="*/ 104 w 104"/>
                <a:gd name="T84" fmla="*/ 168 h 168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4" h="168">
                  <a:moveTo>
                    <a:pt x="61" y="131"/>
                  </a:moveTo>
                  <a:lnTo>
                    <a:pt x="66" y="116"/>
                  </a:lnTo>
                  <a:lnTo>
                    <a:pt x="67" y="101"/>
                  </a:lnTo>
                  <a:lnTo>
                    <a:pt x="66" y="86"/>
                  </a:lnTo>
                  <a:lnTo>
                    <a:pt x="62" y="73"/>
                  </a:lnTo>
                  <a:lnTo>
                    <a:pt x="56" y="60"/>
                  </a:lnTo>
                  <a:lnTo>
                    <a:pt x="48" y="48"/>
                  </a:lnTo>
                  <a:lnTo>
                    <a:pt x="38" y="39"/>
                  </a:lnTo>
                  <a:lnTo>
                    <a:pt x="27" y="31"/>
                  </a:lnTo>
                  <a:lnTo>
                    <a:pt x="14" y="25"/>
                  </a:lnTo>
                  <a:lnTo>
                    <a:pt x="0" y="21"/>
                  </a:lnTo>
                  <a:lnTo>
                    <a:pt x="4" y="0"/>
                  </a:lnTo>
                  <a:lnTo>
                    <a:pt x="22" y="5"/>
                  </a:lnTo>
                  <a:lnTo>
                    <a:pt x="38" y="14"/>
                  </a:lnTo>
                  <a:lnTo>
                    <a:pt x="51" y="24"/>
                  </a:lnTo>
                  <a:lnTo>
                    <a:pt x="64" y="36"/>
                  </a:lnTo>
                  <a:lnTo>
                    <a:pt x="74" y="50"/>
                  </a:lnTo>
                  <a:lnTo>
                    <a:pt x="81" y="66"/>
                  </a:lnTo>
                  <a:lnTo>
                    <a:pt x="85" y="83"/>
                  </a:lnTo>
                  <a:lnTo>
                    <a:pt x="87" y="101"/>
                  </a:lnTo>
                  <a:lnTo>
                    <a:pt x="85" y="120"/>
                  </a:lnTo>
                  <a:lnTo>
                    <a:pt x="83" y="129"/>
                  </a:lnTo>
                  <a:lnTo>
                    <a:pt x="80" y="138"/>
                  </a:lnTo>
                  <a:lnTo>
                    <a:pt x="104" y="148"/>
                  </a:lnTo>
                  <a:lnTo>
                    <a:pt x="58" y="168"/>
                  </a:lnTo>
                  <a:lnTo>
                    <a:pt x="37" y="122"/>
                  </a:lnTo>
                  <a:lnTo>
                    <a:pt x="61" y="1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4" name="Freeform 55"/>
            <p:cNvSpPr>
              <a:spLocks/>
            </p:cNvSpPr>
            <p:nvPr/>
          </p:nvSpPr>
          <p:spPr bwMode="auto">
            <a:xfrm>
              <a:off x="5522" y="2149"/>
              <a:ext cx="104" cy="167"/>
            </a:xfrm>
            <a:custGeom>
              <a:avLst/>
              <a:gdLst>
                <a:gd name="T0" fmla="*/ 61 w 104"/>
                <a:gd name="T1" fmla="*/ 131 h 167"/>
                <a:gd name="T2" fmla="*/ 66 w 104"/>
                <a:gd name="T3" fmla="*/ 115 h 167"/>
                <a:gd name="T4" fmla="*/ 67 w 104"/>
                <a:gd name="T5" fmla="*/ 100 h 167"/>
                <a:gd name="T6" fmla="*/ 66 w 104"/>
                <a:gd name="T7" fmla="*/ 86 h 167"/>
                <a:gd name="T8" fmla="*/ 62 w 104"/>
                <a:gd name="T9" fmla="*/ 72 h 167"/>
                <a:gd name="T10" fmla="*/ 56 w 104"/>
                <a:gd name="T11" fmla="*/ 59 h 167"/>
                <a:gd name="T12" fmla="*/ 48 w 104"/>
                <a:gd name="T13" fmla="*/ 48 h 167"/>
                <a:gd name="T14" fmla="*/ 38 w 104"/>
                <a:gd name="T15" fmla="*/ 39 h 167"/>
                <a:gd name="T16" fmla="*/ 27 w 104"/>
                <a:gd name="T17" fmla="*/ 30 h 167"/>
                <a:gd name="T18" fmla="*/ 14 w 104"/>
                <a:gd name="T19" fmla="*/ 24 h 167"/>
                <a:gd name="T20" fmla="*/ 0 w 104"/>
                <a:gd name="T21" fmla="*/ 20 h 167"/>
                <a:gd name="T22" fmla="*/ 4 w 104"/>
                <a:gd name="T23" fmla="*/ 0 h 167"/>
                <a:gd name="T24" fmla="*/ 22 w 104"/>
                <a:gd name="T25" fmla="*/ 5 h 167"/>
                <a:gd name="T26" fmla="*/ 38 w 104"/>
                <a:gd name="T27" fmla="*/ 13 h 167"/>
                <a:gd name="T28" fmla="*/ 51 w 104"/>
                <a:gd name="T29" fmla="*/ 23 h 167"/>
                <a:gd name="T30" fmla="*/ 64 w 104"/>
                <a:gd name="T31" fmla="*/ 35 h 167"/>
                <a:gd name="T32" fmla="*/ 74 w 104"/>
                <a:gd name="T33" fmla="*/ 50 h 167"/>
                <a:gd name="T34" fmla="*/ 81 w 104"/>
                <a:gd name="T35" fmla="*/ 65 h 167"/>
                <a:gd name="T36" fmla="*/ 85 w 104"/>
                <a:gd name="T37" fmla="*/ 82 h 167"/>
                <a:gd name="T38" fmla="*/ 87 w 104"/>
                <a:gd name="T39" fmla="*/ 100 h 167"/>
                <a:gd name="T40" fmla="*/ 85 w 104"/>
                <a:gd name="T41" fmla="*/ 119 h 167"/>
                <a:gd name="T42" fmla="*/ 83 w 104"/>
                <a:gd name="T43" fmla="*/ 128 h 167"/>
                <a:gd name="T44" fmla="*/ 80 w 104"/>
                <a:gd name="T45" fmla="*/ 138 h 167"/>
                <a:gd name="T46" fmla="*/ 104 w 104"/>
                <a:gd name="T47" fmla="*/ 147 h 167"/>
                <a:gd name="T48" fmla="*/ 58 w 104"/>
                <a:gd name="T49" fmla="*/ 167 h 167"/>
                <a:gd name="T50" fmla="*/ 37 w 104"/>
                <a:gd name="T51" fmla="*/ 121 h 167"/>
                <a:gd name="T52" fmla="*/ 61 w 104"/>
                <a:gd name="T53" fmla="*/ 131 h 167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4"/>
                <a:gd name="T82" fmla="*/ 0 h 167"/>
                <a:gd name="T83" fmla="*/ 104 w 104"/>
                <a:gd name="T84" fmla="*/ 167 h 167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4" h="167">
                  <a:moveTo>
                    <a:pt x="61" y="131"/>
                  </a:moveTo>
                  <a:lnTo>
                    <a:pt x="66" y="115"/>
                  </a:lnTo>
                  <a:lnTo>
                    <a:pt x="67" y="100"/>
                  </a:lnTo>
                  <a:lnTo>
                    <a:pt x="66" y="86"/>
                  </a:lnTo>
                  <a:lnTo>
                    <a:pt x="62" y="72"/>
                  </a:lnTo>
                  <a:lnTo>
                    <a:pt x="56" y="59"/>
                  </a:lnTo>
                  <a:lnTo>
                    <a:pt x="48" y="48"/>
                  </a:lnTo>
                  <a:lnTo>
                    <a:pt x="38" y="39"/>
                  </a:lnTo>
                  <a:lnTo>
                    <a:pt x="27" y="30"/>
                  </a:lnTo>
                  <a:lnTo>
                    <a:pt x="14" y="2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22" y="5"/>
                  </a:lnTo>
                  <a:lnTo>
                    <a:pt x="38" y="13"/>
                  </a:lnTo>
                  <a:lnTo>
                    <a:pt x="51" y="23"/>
                  </a:lnTo>
                  <a:lnTo>
                    <a:pt x="64" y="35"/>
                  </a:lnTo>
                  <a:lnTo>
                    <a:pt x="74" y="50"/>
                  </a:lnTo>
                  <a:lnTo>
                    <a:pt x="81" y="65"/>
                  </a:lnTo>
                  <a:lnTo>
                    <a:pt x="85" y="82"/>
                  </a:lnTo>
                  <a:lnTo>
                    <a:pt x="87" y="100"/>
                  </a:lnTo>
                  <a:lnTo>
                    <a:pt x="85" y="119"/>
                  </a:lnTo>
                  <a:lnTo>
                    <a:pt x="83" y="128"/>
                  </a:lnTo>
                  <a:lnTo>
                    <a:pt x="80" y="138"/>
                  </a:lnTo>
                  <a:lnTo>
                    <a:pt x="104" y="147"/>
                  </a:lnTo>
                  <a:lnTo>
                    <a:pt x="58" y="167"/>
                  </a:lnTo>
                  <a:lnTo>
                    <a:pt x="37" y="121"/>
                  </a:lnTo>
                  <a:lnTo>
                    <a:pt x="61" y="1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5" name="Freeform 56"/>
            <p:cNvSpPr>
              <a:spLocks/>
            </p:cNvSpPr>
            <p:nvPr/>
          </p:nvSpPr>
          <p:spPr bwMode="auto">
            <a:xfrm>
              <a:off x="5522" y="2353"/>
              <a:ext cx="104" cy="168"/>
            </a:xfrm>
            <a:custGeom>
              <a:avLst/>
              <a:gdLst>
                <a:gd name="T0" fmla="*/ 61 w 104"/>
                <a:gd name="T1" fmla="*/ 131 h 168"/>
                <a:gd name="T2" fmla="*/ 66 w 104"/>
                <a:gd name="T3" fmla="*/ 116 h 168"/>
                <a:gd name="T4" fmla="*/ 67 w 104"/>
                <a:gd name="T5" fmla="*/ 100 h 168"/>
                <a:gd name="T6" fmla="*/ 66 w 104"/>
                <a:gd name="T7" fmla="*/ 86 h 168"/>
                <a:gd name="T8" fmla="*/ 62 w 104"/>
                <a:gd name="T9" fmla="*/ 73 h 168"/>
                <a:gd name="T10" fmla="*/ 56 w 104"/>
                <a:gd name="T11" fmla="*/ 59 h 168"/>
                <a:gd name="T12" fmla="*/ 48 w 104"/>
                <a:gd name="T13" fmla="*/ 48 h 168"/>
                <a:gd name="T14" fmla="*/ 38 w 104"/>
                <a:gd name="T15" fmla="*/ 39 h 168"/>
                <a:gd name="T16" fmla="*/ 27 w 104"/>
                <a:gd name="T17" fmla="*/ 31 h 168"/>
                <a:gd name="T18" fmla="*/ 14 w 104"/>
                <a:gd name="T19" fmla="*/ 25 h 168"/>
                <a:gd name="T20" fmla="*/ 0 w 104"/>
                <a:gd name="T21" fmla="*/ 21 h 168"/>
                <a:gd name="T22" fmla="*/ 4 w 104"/>
                <a:gd name="T23" fmla="*/ 0 h 168"/>
                <a:gd name="T24" fmla="*/ 22 w 104"/>
                <a:gd name="T25" fmla="*/ 5 h 168"/>
                <a:gd name="T26" fmla="*/ 38 w 104"/>
                <a:gd name="T27" fmla="*/ 13 h 168"/>
                <a:gd name="T28" fmla="*/ 51 w 104"/>
                <a:gd name="T29" fmla="*/ 24 h 168"/>
                <a:gd name="T30" fmla="*/ 64 w 104"/>
                <a:gd name="T31" fmla="*/ 36 h 168"/>
                <a:gd name="T32" fmla="*/ 74 w 104"/>
                <a:gd name="T33" fmla="*/ 50 h 168"/>
                <a:gd name="T34" fmla="*/ 81 w 104"/>
                <a:gd name="T35" fmla="*/ 65 h 168"/>
                <a:gd name="T36" fmla="*/ 85 w 104"/>
                <a:gd name="T37" fmla="*/ 83 h 168"/>
                <a:gd name="T38" fmla="*/ 87 w 104"/>
                <a:gd name="T39" fmla="*/ 100 h 168"/>
                <a:gd name="T40" fmla="*/ 85 w 104"/>
                <a:gd name="T41" fmla="*/ 120 h 168"/>
                <a:gd name="T42" fmla="*/ 83 w 104"/>
                <a:gd name="T43" fmla="*/ 129 h 168"/>
                <a:gd name="T44" fmla="*/ 80 w 104"/>
                <a:gd name="T45" fmla="*/ 138 h 168"/>
                <a:gd name="T46" fmla="*/ 104 w 104"/>
                <a:gd name="T47" fmla="*/ 147 h 168"/>
                <a:gd name="T48" fmla="*/ 58 w 104"/>
                <a:gd name="T49" fmla="*/ 168 h 168"/>
                <a:gd name="T50" fmla="*/ 37 w 104"/>
                <a:gd name="T51" fmla="*/ 122 h 168"/>
                <a:gd name="T52" fmla="*/ 61 w 104"/>
                <a:gd name="T53" fmla="*/ 131 h 168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4"/>
                <a:gd name="T82" fmla="*/ 0 h 168"/>
                <a:gd name="T83" fmla="*/ 104 w 104"/>
                <a:gd name="T84" fmla="*/ 168 h 168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4" h="168">
                  <a:moveTo>
                    <a:pt x="61" y="131"/>
                  </a:moveTo>
                  <a:lnTo>
                    <a:pt x="66" y="116"/>
                  </a:lnTo>
                  <a:lnTo>
                    <a:pt x="67" y="100"/>
                  </a:lnTo>
                  <a:lnTo>
                    <a:pt x="66" y="86"/>
                  </a:lnTo>
                  <a:lnTo>
                    <a:pt x="62" y="73"/>
                  </a:lnTo>
                  <a:lnTo>
                    <a:pt x="56" y="59"/>
                  </a:lnTo>
                  <a:lnTo>
                    <a:pt x="48" y="48"/>
                  </a:lnTo>
                  <a:lnTo>
                    <a:pt x="38" y="39"/>
                  </a:lnTo>
                  <a:lnTo>
                    <a:pt x="27" y="31"/>
                  </a:lnTo>
                  <a:lnTo>
                    <a:pt x="14" y="25"/>
                  </a:lnTo>
                  <a:lnTo>
                    <a:pt x="0" y="21"/>
                  </a:lnTo>
                  <a:lnTo>
                    <a:pt x="4" y="0"/>
                  </a:lnTo>
                  <a:lnTo>
                    <a:pt x="22" y="5"/>
                  </a:lnTo>
                  <a:lnTo>
                    <a:pt x="38" y="13"/>
                  </a:lnTo>
                  <a:lnTo>
                    <a:pt x="51" y="24"/>
                  </a:lnTo>
                  <a:lnTo>
                    <a:pt x="64" y="36"/>
                  </a:lnTo>
                  <a:lnTo>
                    <a:pt x="74" y="50"/>
                  </a:lnTo>
                  <a:lnTo>
                    <a:pt x="81" y="65"/>
                  </a:lnTo>
                  <a:lnTo>
                    <a:pt x="85" y="83"/>
                  </a:lnTo>
                  <a:lnTo>
                    <a:pt x="87" y="100"/>
                  </a:lnTo>
                  <a:lnTo>
                    <a:pt x="85" y="120"/>
                  </a:lnTo>
                  <a:lnTo>
                    <a:pt x="83" y="129"/>
                  </a:lnTo>
                  <a:lnTo>
                    <a:pt x="80" y="138"/>
                  </a:lnTo>
                  <a:lnTo>
                    <a:pt x="104" y="147"/>
                  </a:lnTo>
                  <a:lnTo>
                    <a:pt x="58" y="168"/>
                  </a:lnTo>
                  <a:lnTo>
                    <a:pt x="37" y="122"/>
                  </a:lnTo>
                  <a:lnTo>
                    <a:pt x="61" y="1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6" name="Line 57"/>
            <p:cNvSpPr>
              <a:spLocks noChangeShapeType="1"/>
            </p:cNvSpPr>
            <p:nvPr/>
          </p:nvSpPr>
          <p:spPr bwMode="auto">
            <a:xfrm>
              <a:off x="5146" y="2096"/>
              <a:ext cx="1" cy="5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7" name="Line 58"/>
            <p:cNvSpPr>
              <a:spLocks noChangeShapeType="1"/>
            </p:cNvSpPr>
            <p:nvPr/>
          </p:nvSpPr>
          <p:spPr bwMode="auto">
            <a:xfrm>
              <a:off x="5472" y="2592"/>
              <a:ext cx="192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 type="diamond" w="med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C591912-B9F7-E345-B68C-CD3868578AF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Reference counts (cont.)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702675" cy="5181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unfortunately, reference counts are very costly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must update &amp; check reference counts for each assignment, end of lifetime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String str1;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String str2;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…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str1 = str2;	</a:t>
            </a:r>
            <a:r>
              <a:rPr lang="en-US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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	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1)  dereference </a:t>
            </a:r>
            <a:r>
              <a:rPr lang="en-US" sz="1600">
                <a:latin typeface="Courier New" charset="0"/>
                <a:ea typeface="ＭＳ Ｐゴシック" charset="0"/>
                <a:sym typeface="Wingdings" charset="0"/>
              </a:rPr>
              <a:t>str1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, decrement count</a:t>
            </a:r>
          </a:p>
          <a:p>
            <a:pPr lvl="1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					2)  if count = 0, deallocate</a:t>
            </a:r>
          </a:p>
          <a:p>
            <a:pPr lvl="1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					3)  copy </a:t>
            </a:r>
            <a:r>
              <a:rPr lang="en-US" sz="1600">
                <a:latin typeface="Courier New" charset="0"/>
                <a:ea typeface="ＭＳ Ｐゴシック" charset="0"/>
                <a:sym typeface="Wingdings" charset="0"/>
              </a:rPr>
              <a:t>str1 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reference to </a:t>
            </a:r>
            <a:r>
              <a:rPr lang="en-US" sz="1600">
                <a:latin typeface="Courier New" charset="0"/>
                <a:ea typeface="ＭＳ Ｐゴシック" charset="0"/>
                <a:sym typeface="Wingdings" charset="0"/>
              </a:rPr>
              <a:t>str2</a:t>
            </a:r>
          </a:p>
          <a:p>
            <a:pPr lvl="1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					4) dereference </a:t>
            </a:r>
            <a:r>
              <a:rPr lang="en-US" sz="1600">
                <a:latin typeface="Courier New" charset="0"/>
                <a:ea typeface="ＭＳ Ｐゴシック" charset="0"/>
                <a:sym typeface="Wingdings" charset="0"/>
              </a:rPr>
              <a:t>str1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, increment count</a:t>
            </a:r>
            <a:r>
              <a:rPr lang="en-US" sz="1600">
                <a:latin typeface="Arial Narrow" charset="0"/>
                <a:ea typeface="ＭＳ Ｐゴシック" charset="0"/>
                <a:sym typeface="Wingdings" charset="0"/>
              </a:rPr>
              <a:t> </a:t>
            </a:r>
            <a:endParaRPr lang="en-US" sz="1600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reference counts are popular in parallel programming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work is spread evenly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96AC4EF-6C2C-B645-9284-9E6645954F1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Garbage collection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971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approach: allow garbage to accumulate, only collect if out of space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as program executes, no reclamation of memory (thus, no cost)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when out of memory, take the time to collect garbage (costly but rare)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e.g., toothpaste tube analogy</a:t>
            </a: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685800" y="4876800"/>
            <a:ext cx="87026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>
              <a:spcBef>
                <a:spcPct val="20000"/>
              </a:spcBef>
              <a:tabLst>
                <a:tab pos="1198563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2 common approaches to garbage collection</a:t>
            </a:r>
          </a:p>
          <a:p>
            <a:pPr marL="914400" lvl="1" indent="-457200">
              <a:spcBef>
                <a:spcPct val="20000"/>
              </a:spcBef>
              <a:buFontTx/>
              <a:buAutoNum type="arabi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Partition &amp; Copy</a:t>
            </a:r>
          </a:p>
          <a:p>
            <a:pPr marL="914400" lvl="1" indent="-457200">
              <a:spcBef>
                <a:spcPct val="20000"/>
              </a:spcBef>
              <a:buFontTx/>
              <a:buAutoNum type="arabi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Mark &amp; Sweep</a:t>
            </a:r>
          </a:p>
          <a:p>
            <a:pPr marL="457200" indent="-457200">
              <a:spcBef>
                <a:spcPct val="20000"/>
              </a:spcBef>
              <a:tabLst>
                <a:tab pos="1198563" algn="l"/>
              </a:tabLst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BC92FD7-56E8-7940-866D-68871168353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Partition &amp; Copy approach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828800"/>
          </a:xfrm>
        </p:spPr>
        <p:txBody>
          <a:bodyPr/>
          <a:lstStyle/>
          <a:p>
            <a:pPr marL="838200" lvl="1" indent="-381000">
              <a:spcBef>
                <a:spcPct val="10000"/>
              </a:spcBef>
              <a:buFontTx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divide the memory space into 2 partitions: current + backup</a:t>
            </a:r>
          </a:p>
          <a:p>
            <a:pPr marL="838200" lvl="1" indent="-381000">
              <a:spcBef>
                <a:spcPct val="10000"/>
              </a:spcBef>
              <a:buFontTx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when the current partition is full, </a:t>
            </a:r>
          </a:p>
          <a:p>
            <a:pPr marL="1295400" lvl="2" indent="-381000">
              <a:lnSpc>
                <a:spcPct val="90000"/>
              </a:lnSpc>
              <a:spcBef>
                <a:spcPct val="10000"/>
              </a:spcBef>
              <a:buFontTx/>
              <a:buAutoNum type="alphaLcPeriod"/>
            </a:pPr>
            <a:r>
              <a:rPr lang="en-US">
                <a:latin typeface="Arial Narrow" charset="0"/>
                <a:ea typeface="ＭＳ Ｐゴシック" charset="0"/>
              </a:rPr>
              <a:t>sweep through all active objects (from the stack)</a:t>
            </a:r>
          </a:p>
          <a:p>
            <a:pPr marL="1295400" lvl="2" indent="-381000">
              <a:lnSpc>
                <a:spcPct val="90000"/>
              </a:lnSpc>
              <a:spcBef>
                <a:spcPct val="10000"/>
              </a:spcBef>
              <a:buFontTx/>
              <a:buAutoNum type="alphaLcPeriod"/>
            </a:pPr>
            <a:r>
              <a:rPr lang="en-US">
                <a:latin typeface="Arial Narrow" charset="0"/>
                <a:ea typeface="ＭＳ Ｐゴシック" charset="0"/>
              </a:rPr>
              <a:t>copy each active object to the backup partition (contiguously)</a:t>
            </a:r>
          </a:p>
          <a:p>
            <a:pPr marL="1295400" lvl="2" indent="-381000">
              <a:lnSpc>
                <a:spcPct val="90000"/>
              </a:lnSpc>
              <a:spcBef>
                <a:spcPct val="10000"/>
              </a:spcBef>
              <a:buFontTx/>
              <a:buAutoNum type="alphaLcPeriod"/>
            </a:pPr>
            <a:r>
              <a:rPr lang="en-US">
                <a:latin typeface="Arial Narrow" charset="0"/>
                <a:ea typeface="ＭＳ Ｐゴシック" charset="0"/>
              </a:rPr>
              <a:t>when done, make that the current partition</a:t>
            </a:r>
          </a:p>
        </p:txBody>
      </p:sp>
      <p:grpSp>
        <p:nvGrpSpPr>
          <p:cNvPr id="29700" name="Group 121"/>
          <p:cNvGrpSpPr>
            <a:grpSpLocks/>
          </p:cNvGrpSpPr>
          <p:nvPr/>
        </p:nvGrpSpPr>
        <p:grpSpPr bwMode="auto">
          <a:xfrm>
            <a:off x="762000" y="3505200"/>
            <a:ext cx="2590800" cy="3154363"/>
            <a:chOff x="288" y="2256"/>
            <a:chExt cx="1632" cy="1987"/>
          </a:xfrm>
        </p:grpSpPr>
        <p:sp>
          <p:nvSpPr>
            <p:cNvPr id="29722" name="Rectangle 66"/>
            <p:cNvSpPr>
              <a:spLocks noChangeArrowheads="1"/>
            </p:cNvSpPr>
            <p:nvPr/>
          </p:nvSpPr>
          <p:spPr bwMode="auto">
            <a:xfrm>
              <a:off x="1344" y="4128"/>
              <a:ext cx="26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29723" name="Rectangle 83"/>
            <p:cNvSpPr>
              <a:spLocks noChangeArrowheads="1"/>
            </p:cNvSpPr>
            <p:nvPr/>
          </p:nvSpPr>
          <p:spPr bwMode="auto">
            <a:xfrm>
              <a:off x="1056" y="2256"/>
              <a:ext cx="864" cy="91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>
                  <a:solidFill>
                    <a:srgbClr val="FF0033"/>
                  </a:solidFill>
                  <a:latin typeface="Arial Narrow" charset="0"/>
                </a:rPr>
                <a:t>CURRENT </a:t>
              </a:r>
            </a:p>
            <a:p>
              <a:pPr algn="ctr"/>
              <a:r>
                <a:rPr lang="en-US" sz="1800">
                  <a:solidFill>
                    <a:srgbClr val="FF0033"/>
                  </a:solidFill>
                  <a:latin typeface="Arial Narrow" charset="0"/>
                </a:rPr>
                <a:t>PARTITION</a:t>
              </a:r>
            </a:p>
          </p:txBody>
        </p:sp>
        <p:sp>
          <p:nvSpPr>
            <p:cNvPr id="29724" name="Rectangle 84"/>
            <p:cNvSpPr>
              <a:spLocks noChangeArrowheads="1"/>
            </p:cNvSpPr>
            <p:nvPr/>
          </p:nvSpPr>
          <p:spPr bwMode="auto">
            <a:xfrm>
              <a:off x="1056" y="3168"/>
              <a:ext cx="864" cy="91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>
                  <a:latin typeface="Arial Narrow" charset="0"/>
                </a:rPr>
                <a:t>BACKUP</a:t>
              </a:r>
            </a:p>
            <a:p>
              <a:pPr algn="ctr"/>
              <a:r>
                <a:rPr lang="en-US" sz="1800">
                  <a:latin typeface="Arial Narrow" charset="0"/>
                </a:rPr>
                <a:t>PARTITION</a:t>
              </a:r>
            </a:p>
          </p:txBody>
        </p:sp>
        <p:sp>
          <p:nvSpPr>
            <p:cNvPr id="29725" name="Rectangle 85"/>
            <p:cNvSpPr>
              <a:spLocks noChangeArrowheads="1"/>
            </p:cNvSpPr>
            <p:nvPr/>
          </p:nvSpPr>
          <p:spPr bwMode="auto">
            <a:xfrm>
              <a:off x="288" y="3216"/>
              <a:ext cx="480" cy="1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6" name="Rectangle 86"/>
            <p:cNvSpPr>
              <a:spLocks noChangeArrowheads="1"/>
            </p:cNvSpPr>
            <p:nvPr/>
          </p:nvSpPr>
          <p:spPr bwMode="auto">
            <a:xfrm>
              <a:off x="346" y="3249"/>
              <a:ext cx="320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29727" name="Rectangle 87"/>
            <p:cNvSpPr>
              <a:spLocks noChangeArrowheads="1"/>
            </p:cNvSpPr>
            <p:nvPr/>
          </p:nvSpPr>
          <p:spPr bwMode="auto">
            <a:xfrm>
              <a:off x="660" y="3249"/>
              <a:ext cx="27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9728" name="Line 88"/>
            <p:cNvSpPr>
              <a:spLocks noChangeShapeType="1"/>
            </p:cNvSpPr>
            <p:nvPr/>
          </p:nvSpPr>
          <p:spPr bwMode="auto">
            <a:xfrm>
              <a:off x="336" y="2496"/>
              <a:ext cx="1" cy="6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9" name="Line 89"/>
            <p:cNvSpPr>
              <a:spLocks noChangeShapeType="1"/>
            </p:cNvSpPr>
            <p:nvPr/>
          </p:nvSpPr>
          <p:spPr bwMode="auto">
            <a:xfrm flipH="1">
              <a:off x="719" y="2496"/>
              <a:ext cx="1" cy="6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0" name="Line 90"/>
            <p:cNvSpPr>
              <a:spLocks noChangeShapeType="1"/>
            </p:cNvSpPr>
            <p:nvPr/>
          </p:nvSpPr>
          <p:spPr bwMode="auto">
            <a:xfrm>
              <a:off x="335" y="2831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1" name="Line 91"/>
            <p:cNvSpPr>
              <a:spLocks noChangeShapeType="1"/>
            </p:cNvSpPr>
            <p:nvPr/>
          </p:nvSpPr>
          <p:spPr bwMode="auto">
            <a:xfrm>
              <a:off x="335" y="2975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2" name="Line 92"/>
            <p:cNvSpPr>
              <a:spLocks noChangeShapeType="1"/>
            </p:cNvSpPr>
            <p:nvPr/>
          </p:nvSpPr>
          <p:spPr bwMode="auto">
            <a:xfrm>
              <a:off x="335" y="3119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Rectangle 93"/>
            <p:cNvSpPr>
              <a:spLocks noChangeArrowheads="1"/>
            </p:cNvSpPr>
            <p:nvPr/>
          </p:nvSpPr>
          <p:spPr bwMode="auto">
            <a:xfrm>
              <a:off x="432" y="2976"/>
              <a:ext cx="192" cy="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4" name="Line 96"/>
            <p:cNvSpPr>
              <a:spLocks noChangeShapeType="1"/>
            </p:cNvSpPr>
            <p:nvPr/>
          </p:nvSpPr>
          <p:spPr bwMode="auto">
            <a:xfrm>
              <a:off x="336" y="2688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5" name="Line 97"/>
            <p:cNvSpPr>
              <a:spLocks noChangeShapeType="1"/>
            </p:cNvSpPr>
            <p:nvPr/>
          </p:nvSpPr>
          <p:spPr bwMode="auto">
            <a:xfrm flipV="1">
              <a:off x="576" y="2976"/>
              <a:ext cx="480" cy="9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6" name="Line 98"/>
            <p:cNvSpPr>
              <a:spLocks noChangeShapeType="1"/>
            </p:cNvSpPr>
            <p:nvPr/>
          </p:nvSpPr>
          <p:spPr bwMode="auto">
            <a:xfrm flipV="1">
              <a:off x="576" y="2448"/>
              <a:ext cx="480" cy="4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7" name="Line 99"/>
            <p:cNvSpPr>
              <a:spLocks noChangeShapeType="1"/>
            </p:cNvSpPr>
            <p:nvPr/>
          </p:nvSpPr>
          <p:spPr bwMode="auto">
            <a:xfrm>
              <a:off x="576" y="2736"/>
              <a:ext cx="4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20"/>
          <p:cNvGrpSpPr>
            <a:grpSpLocks/>
          </p:cNvGrpSpPr>
          <p:nvPr/>
        </p:nvGrpSpPr>
        <p:grpSpPr bwMode="auto">
          <a:xfrm>
            <a:off x="5791200" y="3505200"/>
            <a:ext cx="2590800" cy="3154363"/>
            <a:chOff x="3648" y="2256"/>
            <a:chExt cx="1632" cy="1987"/>
          </a:xfrm>
        </p:grpSpPr>
        <p:sp>
          <p:nvSpPr>
            <p:cNvPr id="29706" name="Rectangle 100"/>
            <p:cNvSpPr>
              <a:spLocks noChangeArrowheads="1"/>
            </p:cNvSpPr>
            <p:nvPr/>
          </p:nvSpPr>
          <p:spPr bwMode="auto">
            <a:xfrm>
              <a:off x="4704" y="4128"/>
              <a:ext cx="26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29707" name="Rectangle 101"/>
            <p:cNvSpPr>
              <a:spLocks noChangeArrowheads="1"/>
            </p:cNvSpPr>
            <p:nvPr/>
          </p:nvSpPr>
          <p:spPr bwMode="auto">
            <a:xfrm>
              <a:off x="4416" y="2256"/>
              <a:ext cx="864" cy="91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>
                  <a:latin typeface="Arial Narrow" charset="0"/>
                </a:rPr>
                <a:t>BACKUP </a:t>
              </a:r>
            </a:p>
            <a:p>
              <a:pPr algn="ctr"/>
              <a:r>
                <a:rPr lang="en-US" sz="1800">
                  <a:latin typeface="Arial Narrow" charset="0"/>
                </a:rPr>
                <a:t>PARTITION</a:t>
              </a:r>
            </a:p>
          </p:txBody>
        </p:sp>
        <p:sp>
          <p:nvSpPr>
            <p:cNvPr id="29708" name="Rectangle 102"/>
            <p:cNvSpPr>
              <a:spLocks noChangeArrowheads="1"/>
            </p:cNvSpPr>
            <p:nvPr/>
          </p:nvSpPr>
          <p:spPr bwMode="auto">
            <a:xfrm>
              <a:off x="4416" y="3168"/>
              <a:ext cx="864" cy="91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>
                  <a:solidFill>
                    <a:srgbClr val="FF0033"/>
                  </a:solidFill>
                  <a:latin typeface="Arial Narrow" charset="0"/>
                </a:rPr>
                <a:t>CURRENT</a:t>
              </a:r>
            </a:p>
            <a:p>
              <a:pPr algn="ctr"/>
              <a:r>
                <a:rPr lang="en-US" sz="1800">
                  <a:solidFill>
                    <a:srgbClr val="FF0033"/>
                  </a:solidFill>
                  <a:latin typeface="Arial Narrow" charset="0"/>
                </a:rPr>
                <a:t>PARTITION</a:t>
              </a:r>
            </a:p>
          </p:txBody>
        </p:sp>
        <p:sp>
          <p:nvSpPr>
            <p:cNvPr id="29709" name="Rectangle 103"/>
            <p:cNvSpPr>
              <a:spLocks noChangeArrowheads="1"/>
            </p:cNvSpPr>
            <p:nvPr/>
          </p:nvSpPr>
          <p:spPr bwMode="auto">
            <a:xfrm>
              <a:off x="3648" y="3216"/>
              <a:ext cx="480" cy="1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0" name="Rectangle 104"/>
            <p:cNvSpPr>
              <a:spLocks noChangeArrowheads="1"/>
            </p:cNvSpPr>
            <p:nvPr/>
          </p:nvSpPr>
          <p:spPr bwMode="auto">
            <a:xfrm>
              <a:off x="3706" y="3249"/>
              <a:ext cx="320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29711" name="Rectangle 105"/>
            <p:cNvSpPr>
              <a:spLocks noChangeArrowheads="1"/>
            </p:cNvSpPr>
            <p:nvPr/>
          </p:nvSpPr>
          <p:spPr bwMode="auto">
            <a:xfrm>
              <a:off x="4020" y="3249"/>
              <a:ext cx="27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9712" name="Line 106"/>
            <p:cNvSpPr>
              <a:spLocks noChangeShapeType="1"/>
            </p:cNvSpPr>
            <p:nvPr/>
          </p:nvSpPr>
          <p:spPr bwMode="auto">
            <a:xfrm>
              <a:off x="3696" y="2496"/>
              <a:ext cx="1" cy="6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3" name="Line 107"/>
            <p:cNvSpPr>
              <a:spLocks noChangeShapeType="1"/>
            </p:cNvSpPr>
            <p:nvPr/>
          </p:nvSpPr>
          <p:spPr bwMode="auto">
            <a:xfrm flipH="1">
              <a:off x="4079" y="2496"/>
              <a:ext cx="1" cy="6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4" name="Line 108"/>
            <p:cNvSpPr>
              <a:spLocks noChangeShapeType="1"/>
            </p:cNvSpPr>
            <p:nvPr/>
          </p:nvSpPr>
          <p:spPr bwMode="auto">
            <a:xfrm>
              <a:off x="3695" y="2831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5" name="Line 109"/>
            <p:cNvSpPr>
              <a:spLocks noChangeShapeType="1"/>
            </p:cNvSpPr>
            <p:nvPr/>
          </p:nvSpPr>
          <p:spPr bwMode="auto">
            <a:xfrm>
              <a:off x="3695" y="2975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6" name="Line 110"/>
            <p:cNvSpPr>
              <a:spLocks noChangeShapeType="1"/>
            </p:cNvSpPr>
            <p:nvPr/>
          </p:nvSpPr>
          <p:spPr bwMode="auto">
            <a:xfrm>
              <a:off x="3695" y="3119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7" name="Rectangle 111"/>
            <p:cNvSpPr>
              <a:spLocks noChangeArrowheads="1"/>
            </p:cNvSpPr>
            <p:nvPr/>
          </p:nvSpPr>
          <p:spPr bwMode="auto">
            <a:xfrm>
              <a:off x="3792" y="2976"/>
              <a:ext cx="192" cy="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8" name="Line 112"/>
            <p:cNvSpPr>
              <a:spLocks noChangeShapeType="1"/>
            </p:cNvSpPr>
            <p:nvPr/>
          </p:nvSpPr>
          <p:spPr bwMode="auto">
            <a:xfrm>
              <a:off x="3696" y="2688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9" name="Line 117"/>
            <p:cNvSpPr>
              <a:spLocks noChangeShapeType="1"/>
            </p:cNvSpPr>
            <p:nvPr/>
          </p:nvSpPr>
          <p:spPr bwMode="auto">
            <a:xfrm>
              <a:off x="3888" y="2736"/>
              <a:ext cx="528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0" name="Line 118"/>
            <p:cNvSpPr>
              <a:spLocks noChangeShapeType="1"/>
            </p:cNvSpPr>
            <p:nvPr/>
          </p:nvSpPr>
          <p:spPr bwMode="auto">
            <a:xfrm>
              <a:off x="3888" y="2880"/>
              <a:ext cx="528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1" name="Line 119"/>
            <p:cNvSpPr>
              <a:spLocks noChangeShapeType="1"/>
            </p:cNvSpPr>
            <p:nvPr/>
          </p:nvSpPr>
          <p:spPr bwMode="auto">
            <a:xfrm>
              <a:off x="3888" y="3024"/>
              <a:ext cx="528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24"/>
          <p:cNvGrpSpPr>
            <a:grpSpLocks/>
          </p:cNvGrpSpPr>
          <p:nvPr/>
        </p:nvGrpSpPr>
        <p:grpSpPr bwMode="auto">
          <a:xfrm>
            <a:off x="3886200" y="4038600"/>
            <a:ext cx="1676400" cy="1981200"/>
            <a:chOff x="2448" y="2592"/>
            <a:chExt cx="1056" cy="1248"/>
          </a:xfrm>
        </p:grpSpPr>
        <p:sp>
          <p:nvSpPr>
            <p:cNvPr id="29703" name="AutoShape 82"/>
            <p:cNvSpPr>
              <a:spLocks noChangeArrowheads="1"/>
            </p:cNvSpPr>
            <p:nvPr/>
          </p:nvSpPr>
          <p:spPr bwMode="auto">
            <a:xfrm>
              <a:off x="2448" y="3072"/>
              <a:ext cx="960" cy="288"/>
            </a:xfrm>
            <a:prstGeom prst="rightArrow">
              <a:avLst>
                <a:gd name="adj1" fmla="val 50000"/>
                <a:gd name="adj2" fmla="val 83333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4" name="Text Box 122"/>
            <p:cNvSpPr txBox="1">
              <a:spLocks noChangeArrowheads="1"/>
            </p:cNvSpPr>
            <p:nvPr/>
          </p:nvSpPr>
          <p:spPr bwMode="auto">
            <a:xfrm>
              <a:off x="2448" y="2592"/>
              <a:ext cx="91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 Narrow" charset="0"/>
                </a:rPr>
                <a:t>when current partition is full</a:t>
              </a:r>
            </a:p>
          </p:txBody>
        </p:sp>
        <p:sp>
          <p:nvSpPr>
            <p:cNvPr id="29705" name="Text Box 123"/>
            <p:cNvSpPr txBox="1">
              <a:spLocks noChangeArrowheads="1"/>
            </p:cNvSpPr>
            <p:nvPr/>
          </p:nvSpPr>
          <p:spPr bwMode="auto">
            <a:xfrm>
              <a:off x="2448" y="3436"/>
              <a:ext cx="105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 Narrow" charset="0"/>
                </a:rPr>
                <a:t>copy to backup &amp; make it current</a:t>
              </a:r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E614AE2-4EE0-E54D-B791-B7ADAEF0046D}"/>
              </a:ext>
            </a:extLst>
          </p:cNvPr>
          <p:cNvCxnSpPr/>
          <p:nvPr/>
        </p:nvCxnSpPr>
        <p:spPr bwMode="auto">
          <a:xfrm>
            <a:off x="1066800" y="4191000"/>
            <a:ext cx="0" cy="762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9D77AAAE-B449-0943-AB04-576A248495AB}"/>
              </a:ext>
            </a:extLst>
          </p:cNvPr>
          <p:cNvCxnSpPr/>
          <p:nvPr/>
        </p:nvCxnSpPr>
        <p:spPr bwMode="auto">
          <a:xfrm>
            <a:off x="6096000" y="4191000"/>
            <a:ext cx="0" cy="762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DC187C0-F60A-F149-922E-AF23DC552F9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Partition &amp; Copy example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3429000" cy="51816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str1= "foo";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str2= "bar";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1 */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str1 = str2;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2 */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if (str1.equals(str2)) {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String temp = "biz";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str2 = temp;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/* CHECKPOINT 3 */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str3 = "baz";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4 */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3614738" y="3076575"/>
            <a:ext cx="9601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25" name="AutoShape 57"/>
          <p:cNvSpPr>
            <a:spLocks noChangeAspect="1" noChangeArrowheads="1" noTextEdit="1"/>
          </p:cNvSpPr>
          <p:nvPr/>
        </p:nvSpPr>
        <p:spPr bwMode="auto">
          <a:xfrm>
            <a:off x="4343400" y="2909888"/>
            <a:ext cx="4421188" cy="171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6" name="Rectangle 59"/>
          <p:cNvSpPr>
            <a:spLocks noChangeArrowheads="1"/>
          </p:cNvSpPr>
          <p:nvPr/>
        </p:nvSpPr>
        <p:spPr bwMode="auto">
          <a:xfrm>
            <a:off x="4343400" y="2917825"/>
            <a:ext cx="46038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27" name="Rectangle 60"/>
          <p:cNvSpPr>
            <a:spLocks noChangeArrowheads="1"/>
          </p:cNvSpPr>
          <p:nvPr/>
        </p:nvSpPr>
        <p:spPr bwMode="auto">
          <a:xfrm>
            <a:off x="6477000" y="2922588"/>
            <a:ext cx="2060575" cy="1300162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28" name="Line 61"/>
          <p:cNvSpPr>
            <a:spLocks noChangeShapeType="1"/>
          </p:cNvSpPr>
          <p:nvPr/>
        </p:nvSpPr>
        <p:spPr bwMode="auto">
          <a:xfrm>
            <a:off x="6477000" y="3333750"/>
            <a:ext cx="2058988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9" name="Line 62"/>
          <p:cNvSpPr>
            <a:spLocks noChangeShapeType="1"/>
          </p:cNvSpPr>
          <p:nvPr/>
        </p:nvSpPr>
        <p:spPr bwMode="auto">
          <a:xfrm>
            <a:off x="6477000" y="3625850"/>
            <a:ext cx="2058988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0" name="Line 63"/>
          <p:cNvSpPr>
            <a:spLocks noChangeShapeType="1"/>
          </p:cNvSpPr>
          <p:nvPr/>
        </p:nvSpPr>
        <p:spPr bwMode="auto">
          <a:xfrm>
            <a:off x="6477000" y="3917950"/>
            <a:ext cx="2058988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Line 64"/>
          <p:cNvSpPr>
            <a:spLocks noChangeShapeType="1"/>
          </p:cNvSpPr>
          <p:nvPr/>
        </p:nvSpPr>
        <p:spPr bwMode="auto">
          <a:xfrm>
            <a:off x="8239125" y="2922588"/>
            <a:ext cx="1588" cy="12969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Rectangle 65"/>
          <p:cNvSpPr>
            <a:spLocks noChangeArrowheads="1"/>
          </p:cNvSpPr>
          <p:nvPr/>
        </p:nvSpPr>
        <p:spPr bwMode="auto">
          <a:xfrm>
            <a:off x="6686550" y="3003550"/>
            <a:ext cx="1389063" cy="244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3" name="Rectangle 66"/>
          <p:cNvSpPr>
            <a:spLocks noChangeArrowheads="1"/>
          </p:cNvSpPr>
          <p:nvPr/>
        </p:nvSpPr>
        <p:spPr bwMode="auto">
          <a:xfrm>
            <a:off x="6700838" y="3025775"/>
            <a:ext cx="1219200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HEAD OF FREE</a:t>
            </a:r>
            <a:endParaRPr lang="en-US"/>
          </a:p>
        </p:txBody>
      </p:sp>
      <p:sp>
        <p:nvSpPr>
          <p:cNvPr id="30734" name="Rectangle 67"/>
          <p:cNvSpPr>
            <a:spLocks noChangeArrowheads="1"/>
          </p:cNvSpPr>
          <p:nvPr/>
        </p:nvSpPr>
        <p:spPr bwMode="auto">
          <a:xfrm>
            <a:off x="7843838" y="3025775"/>
            <a:ext cx="46037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35" name="Rectangle 68"/>
          <p:cNvSpPr>
            <a:spLocks noChangeArrowheads="1"/>
          </p:cNvSpPr>
          <p:nvPr/>
        </p:nvSpPr>
        <p:spPr bwMode="auto">
          <a:xfrm>
            <a:off x="7277100" y="4302125"/>
            <a:ext cx="652463" cy="3238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6" name="Rectangle 69"/>
          <p:cNvSpPr>
            <a:spLocks noChangeArrowheads="1"/>
          </p:cNvSpPr>
          <p:nvPr/>
        </p:nvSpPr>
        <p:spPr bwMode="auto">
          <a:xfrm>
            <a:off x="7162800" y="5638800"/>
            <a:ext cx="4476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HEAP</a:t>
            </a:r>
            <a:endParaRPr lang="en-US"/>
          </a:p>
        </p:txBody>
      </p:sp>
      <p:sp>
        <p:nvSpPr>
          <p:cNvPr id="30737" name="Rectangle 70"/>
          <p:cNvSpPr>
            <a:spLocks noChangeArrowheads="1"/>
          </p:cNvSpPr>
          <p:nvPr/>
        </p:nvSpPr>
        <p:spPr bwMode="auto">
          <a:xfrm>
            <a:off x="7800975" y="4357688"/>
            <a:ext cx="46038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38" name="Rectangle 71"/>
          <p:cNvSpPr>
            <a:spLocks noChangeArrowheads="1"/>
          </p:cNvSpPr>
          <p:nvPr/>
        </p:nvSpPr>
        <p:spPr bwMode="auto">
          <a:xfrm>
            <a:off x="5083175" y="4302125"/>
            <a:ext cx="817563" cy="3238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9" name="Rectangle 72"/>
          <p:cNvSpPr>
            <a:spLocks noChangeArrowheads="1"/>
          </p:cNvSpPr>
          <p:nvPr/>
        </p:nvSpPr>
        <p:spPr bwMode="auto">
          <a:xfrm>
            <a:off x="5181600" y="4357688"/>
            <a:ext cx="549275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STACK</a:t>
            </a:r>
            <a:endParaRPr lang="en-US"/>
          </a:p>
        </p:txBody>
      </p:sp>
      <p:sp>
        <p:nvSpPr>
          <p:cNvPr id="30740" name="Rectangle 73"/>
          <p:cNvSpPr>
            <a:spLocks noChangeArrowheads="1"/>
          </p:cNvSpPr>
          <p:nvPr/>
        </p:nvSpPr>
        <p:spPr bwMode="auto">
          <a:xfrm>
            <a:off x="5718175" y="4357688"/>
            <a:ext cx="46038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41" name="Line 74"/>
          <p:cNvSpPr>
            <a:spLocks noChangeShapeType="1"/>
          </p:cNvSpPr>
          <p:nvPr/>
        </p:nvSpPr>
        <p:spPr bwMode="auto">
          <a:xfrm>
            <a:off x="5165725" y="3084513"/>
            <a:ext cx="1588" cy="1136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2" name="Line 75"/>
          <p:cNvSpPr>
            <a:spLocks noChangeShapeType="1"/>
          </p:cNvSpPr>
          <p:nvPr/>
        </p:nvSpPr>
        <p:spPr bwMode="auto">
          <a:xfrm flipH="1">
            <a:off x="5816600" y="3084513"/>
            <a:ext cx="1588" cy="1136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3" name="Line 76"/>
          <p:cNvSpPr>
            <a:spLocks noChangeShapeType="1"/>
          </p:cNvSpPr>
          <p:nvPr/>
        </p:nvSpPr>
        <p:spPr bwMode="auto">
          <a:xfrm>
            <a:off x="5164138" y="3571875"/>
            <a:ext cx="652462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0744" name="Group 79"/>
          <p:cNvGrpSpPr>
            <a:grpSpLocks/>
          </p:cNvGrpSpPr>
          <p:nvPr/>
        </p:nvGrpSpPr>
        <p:grpSpPr bwMode="auto">
          <a:xfrm>
            <a:off x="4754563" y="3519488"/>
            <a:ext cx="409575" cy="106362"/>
            <a:chOff x="2995" y="2217"/>
            <a:chExt cx="258" cy="67"/>
          </a:xfrm>
        </p:grpSpPr>
        <p:sp>
          <p:nvSpPr>
            <p:cNvPr id="30767" name="Line 77"/>
            <p:cNvSpPr>
              <a:spLocks noChangeShapeType="1"/>
            </p:cNvSpPr>
            <p:nvPr/>
          </p:nvSpPr>
          <p:spPr bwMode="auto">
            <a:xfrm>
              <a:off x="2995" y="2250"/>
              <a:ext cx="19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8" name="Freeform 78"/>
            <p:cNvSpPr>
              <a:spLocks/>
            </p:cNvSpPr>
            <p:nvPr/>
          </p:nvSpPr>
          <p:spPr bwMode="auto">
            <a:xfrm>
              <a:off x="3186" y="2217"/>
              <a:ext cx="67" cy="67"/>
            </a:xfrm>
            <a:custGeom>
              <a:avLst/>
              <a:gdLst>
                <a:gd name="T0" fmla="*/ 0 w 67"/>
                <a:gd name="T1" fmla="*/ 67 h 67"/>
                <a:gd name="T2" fmla="*/ 67 w 67"/>
                <a:gd name="T3" fmla="*/ 33 h 67"/>
                <a:gd name="T4" fmla="*/ 0 w 67"/>
                <a:gd name="T5" fmla="*/ 0 h 67"/>
                <a:gd name="T6" fmla="*/ 0 w 67"/>
                <a:gd name="T7" fmla="*/ 67 h 6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7"/>
                <a:gd name="T13" fmla="*/ 0 h 67"/>
                <a:gd name="T14" fmla="*/ 67 w 67"/>
                <a:gd name="T15" fmla="*/ 67 h 6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7" h="67">
                  <a:moveTo>
                    <a:pt x="0" y="67"/>
                  </a:moveTo>
                  <a:lnTo>
                    <a:pt x="67" y="33"/>
                  </a:lnTo>
                  <a:lnTo>
                    <a:pt x="0" y="0"/>
                  </a:lnTo>
                  <a:lnTo>
                    <a:pt x="0" y="6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45" name="Rectangle 80"/>
          <p:cNvSpPr>
            <a:spLocks noChangeArrowheads="1"/>
          </p:cNvSpPr>
          <p:nvPr/>
        </p:nvSpPr>
        <p:spPr bwMode="auto">
          <a:xfrm>
            <a:off x="4348163" y="3409950"/>
            <a:ext cx="407987" cy="4048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6" name="Rectangle 81"/>
          <p:cNvSpPr>
            <a:spLocks noChangeArrowheads="1"/>
          </p:cNvSpPr>
          <p:nvPr/>
        </p:nvSpPr>
        <p:spPr bwMode="auto">
          <a:xfrm>
            <a:off x="4348163" y="3417888"/>
            <a:ext cx="385762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stack</a:t>
            </a:r>
            <a:endParaRPr lang="en-US"/>
          </a:p>
        </p:txBody>
      </p:sp>
      <p:sp>
        <p:nvSpPr>
          <p:cNvPr id="30747" name="Rectangle 82"/>
          <p:cNvSpPr>
            <a:spLocks noChangeArrowheads="1"/>
          </p:cNvSpPr>
          <p:nvPr/>
        </p:nvSpPr>
        <p:spPr bwMode="auto">
          <a:xfrm>
            <a:off x="4683125" y="3417888"/>
            <a:ext cx="46038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48" name="Rectangle 83"/>
          <p:cNvSpPr>
            <a:spLocks noChangeArrowheads="1"/>
          </p:cNvSpPr>
          <p:nvPr/>
        </p:nvSpPr>
        <p:spPr bwMode="auto">
          <a:xfrm>
            <a:off x="4348163" y="3606800"/>
            <a:ext cx="1936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ptr</a:t>
            </a:r>
            <a:endParaRPr lang="en-US"/>
          </a:p>
        </p:txBody>
      </p:sp>
      <p:sp>
        <p:nvSpPr>
          <p:cNvPr id="30749" name="Rectangle 84"/>
          <p:cNvSpPr>
            <a:spLocks noChangeArrowheads="1"/>
          </p:cNvSpPr>
          <p:nvPr/>
        </p:nvSpPr>
        <p:spPr bwMode="auto">
          <a:xfrm>
            <a:off x="4529138" y="3606800"/>
            <a:ext cx="46037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50" name="Line 85"/>
          <p:cNvSpPr>
            <a:spLocks noChangeShapeType="1"/>
          </p:cNvSpPr>
          <p:nvPr/>
        </p:nvSpPr>
        <p:spPr bwMode="auto">
          <a:xfrm>
            <a:off x="5164138" y="3814763"/>
            <a:ext cx="652462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1" name="Line 86"/>
          <p:cNvSpPr>
            <a:spLocks noChangeShapeType="1"/>
          </p:cNvSpPr>
          <p:nvPr/>
        </p:nvSpPr>
        <p:spPr bwMode="auto">
          <a:xfrm>
            <a:off x="5164138" y="4057650"/>
            <a:ext cx="652462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2" name="Rectangle 87"/>
          <p:cNvSpPr>
            <a:spLocks noChangeArrowheads="1"/>
          </p:cNvSpPr>
          <p:nvPr/>
        </p:nvSpPr>
        <p:spPr bwMode="auto">
          <a:xfrm>
            <a:off x="5329238" y="3895725"/>
            <a:ext cx="325437" cy="161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3" name="Rectangle 88"/>
          <p:cNvSpPr>
            <a:spLocks noChangeArrowheads="1"/>
          </p:cNvSpPr>
          <p:nvPr/>
        </p:nvSpPr>
        <p:spPr bwMode="auto">
          <a:xfrm>
            <a:off x="5329238" y="3906838"/>
            <a:ext cx="3873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Times" charset="0"/>
              </a:rPr>
              <a:t> ???? </a:t>
            </a:r>
            <a:endParaRPr lang="en-US"/>
          </a:p>
        </p:txBody>
      </p:sp>
      <p:sp>
        <p:nvSpPr>
          <p:cNvPr id="30754" name="Rectangle 95"/>
          <p:cNvSpPr>
            <a:spLocks noChangeArrowheads="1"/>
          </p:cNvSpPr>
          <p:nvPr/>
        </p:nvSpPr>
        <p:spPr bwMode="auto">
          <a:xfrm>
            <a:off x="5329238" y="3652838"/>
            <a:ext cx="325437" cy="161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5" name="Rectangle 96"/>
          <p:cNvSpPr>
            <a:spLocks noChangeArrowheads="1"/>
          </p:cNvSpPr>
          <p:nvPr/>
        </p:nvSpPr>
        <p:spPr bwMode="auto">
          <a:xfrm>
            <a:off x="5329238" y="3663950"/>
            <a:ext cx="3873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Times" charset="0"/>
              </a:rPr>
              <a:t> ???? </a:t>
            </a:r>
            <a:endParaRPr lang="en-US"/>
          </a:p>
        </p:txBody>
      </p:sp>
      <p:sp>
        <p:nvSpPr>
          <p:cNvPr id="30756" name="Rectangle 102"/>
          <p:cNvSpPr>
            <a:spLocks noChangeArrowheads="1"/>
          </p:cNvSpPr>
          <p:nvPr/>
        </p:nvSpPr>
        <p:spPr bwMode="auto">
          <a:xfrm>
            <a:off x="6145213" y="4017963"/>
            <a:ext cx="3810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57" name="Freeform 103"/>
          <p:cNvSpPr>
            <a:spLocks/>
          </p:cNvSpPr>
          <p:nvPr/>
        </p:nvSpPr>
        <p:spPr bwMode="auto">
          <a:xfrm>
            <a:off x="8509000" y="3086100"/>
            <a:ext cx="165100" cy="266700"/>
          </a:xfrm>
          <a:custGeom>
            <a:avLst/>
            <a:gdLst>
              <a:gd name="T0" fmla="*/ 2147483647 w 104"/>
              <a:gd name="T1" fmla="*/ 2147483647 h 168"/>
              <a:gd name="T2" fmla="*/ 2147483647 w 104"/>
              <a:gd name="T3" fmla="*/ 2147483647 h 168"/>
              <a:gd name="T4" fmla="*/ 2147483647 w 104"/>
              <a:gd name="T5" fmla="*/ 2147483647 h 168"/>
              <a:gd name="T6" fmla="*/ 2147483647 w 104"/>
              <a:gd name="T7" fmla="*/ 2147483647 h 168"/>
              <a:gd name="T8" fmla="*/ 2147483647 w 104"/>
              <a:gd name="T9" fmla="*/ 2147483647 h 168"/>
              <a:gd name="T10" fmla="*/ 2147483647 w 104"/>
              <a:gd name="T11" fmla="*/ 2147483647 h 168"/>
              <a:gd name="T12" fmla="*/ 2147483647 w 104"/>
              <a:gd name="T13" fmla="*/ 2147483647 h 168"/>
              <a:gd name="T14" fmla="*/ 2147483647 w 104"/>
              <a:gd name="T15" fmla="*/ 2147483647 h 168"/>
              <a:gd name="T16" fmla="*/ 2147483647 w 104"/>
              <a:gd name="T17" fmla="*/ 2147483647 h 168"/>
              <a:gd name="T18" fmla="*/ 2147483647 w 104"/>
              <a:gd name="T19" fmla="*/ 2147483647 h 168"/>
              <a:gd name="T20" fmla="*/ 0 w 104"/>
              <a:gd name="T21" fmla="*/ 2147483647 h 168"/>
              <a:gd name="T22" fmla="*/ 2147483647 w 104"/>
              <a:gd name="T23" fmla="*/ 0 h 168"/>
              <a:gd name="T24" fmla="*/ 2147483647 w 104"/>
              <a:gd name="T25" fmla="*/ 2147483647 h 168"/>
              <a:gd name="T26" fmla="*/ 2147483647 w 104"/>
              <a:gd name="T27" fmla="*/ 2147483647 h 168"/>
              <a:gd name="T28" fmla="*/ 2147483647 w 104"/>
              <a:gd name="T29" fmla="*/ 2147483647 h 168"/>
              <a:gd name="T30" fmla="*/ 2147483647 w 104"/>
              <a:gd name="T31" fmla="*/ 2147483647 h 168"/>
              <a:gd name="T32" fmla="*/ 2147483647 w 104"/>
              <a:gd name="T33" fmla="*/ 2147483647 h 168"/>
              <a:gd name="T34" fmla="*/ 2147483647 w 104"/>
              <a:gd name="T35" fmla="*/ 2147483647 h 168"/>
              <a:gd name="T36" fmla="*/ 2147483647 w 104"/>
              <a:gd name="T37" fmla="*/ 2147483647 h 168"/>
              <a:gd name="T38" fmla="*/ 2147483647 w 104"/>
              <a:gd name="T39" fmla="*/ 2147483647 h 168"/>
              <a:gd name="T40" fmla="*/ 2147483647 w 104"/>
              <a:gd name="T41" fmla="*/ 2147483647 h 168"/>
              <a:gd name="T42" fmla="*/ 2147483647 w 104"/>
              <a:gd name="T43" fmla="*/ 2147483647 h 168"/>
              <a:gd name="T44" fmla="*/ 2147483647 w 104"/>
              <a:gd name="T45" fmla="*/ 2147483647 h 168"/>
              <a:gd name="T46" fmla="*/ 2147483647 w 104"/>
              <a:gd name="T47" fmla="*/ 2147483647 h 168"/>
              <a:gd name="T48" fmla="*/ 2147483647 w 104"/>
              <a:gd name="T49" fmla="*/ 2147483647 h 168"/>
              <a:gd name="T50" fmla="*/ 2147483647 w 104"/>
              <a:gd name="T51" fmla="*/ 2147483647 h 168"/>
              <a:gd name="T52" fmla="*/ 2147483647 w 104"/>
              <a:gd name="T53" fmla="*/ 2147483647 h 168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04"/>
              <a:gd name="T82" fmla="*/ 0 h 168"/>
              <a:gd name="T83" fmla="*/ 104 w 104"/>
              <a:gd name="T84" fmla="*/ 168 h 168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04" h="168">
                <a:moveTo>
                  <a:pt x="61" y="131"/>
                </a:moveTo>
                <a:lnTo>
                  <a:pt x="66" y="116"/>
                </a:lnTo>
                <a:lnTo>
                  <a:pt x="67" y="101"/>
                </a:lnTo>
                <a:lnTo>
                  <a:pt x="66" y="86"/>
                </a:lnTo>
                <a:lnTo>
                  <a:pt x="62" y="73"/>
                </a:lnTo>
                <a:lnTo>
                  <a:pt x="56" y="60"/>
                </a:lnTo>
                <a:lnTo>
                  <a:pt x="48" y="48"/>
                </a:lnTo>
                <a:lnTo>
                  <a:pt x="38" y="39"/>
                </a:lnTo>
                <a:lnTo>
                  <a:pt x="27" y="31"/>
                </a:lnTo>
                <a:lnTo>
                  <a:pt x="14" y="25"/>
                </a:lnTo>
                <a:lnTo>
                  <a:pt x="0" y="21"/>
                </a:lnTo>
                <a:lnTo>
                  <a:pt x="4" y="0"/>
                </a:lnTo>
                <a:lnTo>
                  <a:pt x="22" y="5"/>
                </a:lnTo>
                <a:lnTo>
                  <a:pt x="38" y="14"/>
                </a:lnTo>
                <a:lnTo>
                  <a:pt x="51" y="24"/>
                </a:lnTo>
                <a:lnTo>
                  <a:pt x="64" y="36"/>
                </a:lnTo>
                <a:lnTo>
                  <a:pt x="74" y="50"/>
                </a:lnTo>
                <a:lnTo>
                  <a:pt x="81" y="66"/>
                </a:lnTo>
                <a:lnTo>
                  <a:pt x="85" y="83"/>
                </a:lnTo>
                <a:lnTo>
                  <a:pt x="87" y="101"/>
                </a:lnTo>
                <a:lnTo>
                  <a:pt x="85" y="120"/>
                </a:lnTo>
                <a:lnTo>
                  <a:pt x="83" y="129"/>
                </a:lnTo>
                <a:lnTo>
                  <a:pt x="80" y="138"/>
                </a:lnTo>
                <a:lnTo>
                  <a:pt x="104" y="148"/>
                </a:lnTo>
                <a:lnTo>
                  <a:pt x="58" y="168"/>
                </a:lnTo>
                <a:lnTo>
                  <a:pt x="37" y="122"/>
                </a:lnTo>
                <a:lnTo>
                  <a:pt x="61" y="131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58" name="Freeform 104"/>
          <p:cNvSpPr>
            <a:spLocks/>
          </p:cNvSpPr>
          <p:nvPr/>
        </p:nvSpPr>
        <p:spPr bwMode="auto">
          <a:xfrm>
            <a:off x="8509000" y="3411538"/>
            <a:ext cx="165100" cy="265112"/>
          </a:xfrm>
          <a:custGeom>
            <a:avLst/>
            <a:gdLst>
              <a:gd name="T0" fmla="*/ 2147483647 w 104"/>
              <a:gd name="T1" fmla="*/ 2147483647 h 167"/>
              <a:gd name="T2" fmla="*/ 2147483647 w 104"/>
              <a:gd name="T3" fmla="*/ 2147483647 h 167"/>
              <a:gd name="T4" fmla="*/ 2147483647 w 104"/>
              <a:gd name="T5" fmla="*/ 2147483647 h 167"/>
              <a:gd name="T6" fmla="*/ 2147483647 w 104"/>
              <a:gd name="T7" fmla="*/ 2147483647 h 167"/>
              <a:gd name="T8" fmla="*/ 2147483647 w 104"/>
              <a:gd name="T9" fmla="*/ 2147483647 h 167"/>
              <a:gd name="T10" fmla="*/ 2147483647 w 104"/>
              <a:gd name="T11" fmla="*/ 2147483647 h 167"/>
              <a:gd name="T12" fmla="*/ 2147483647 w 104"/>
              <a:gd name="T13" fmla="*/ 2147483647 h 167"/>
              <a:gd name="T14" fmla="*/ 2147483647 w 104"/>
              <a:gd name="T15" fmla="*/ 2147483647 h 167"/>
              <a:gd name="T16" fmla="*/ 2147483647 w 104"/>
              <a:gd name="T17" fmla="*/ 2147483647 h 167"/>
              <a:gd name="T18" fmla="*/ 2147483647 w 104"/>
              <a:gd name="T19" fmla="*/ 2147483647 h 167"/>
              <a:gd name="T20" fmla="*/ 0 w 104"/>
              <a:gd name="T21" fmla="*/ 2147483647 h 167"/>
              <a:gd name="T22" fmla="*/ 2147483647 w 104"/>
              <a:gd name="T23" fmla="*/ 0 h 167"/>
              <a:gd name="T24" fmla="*/ 2147483647 w 104"/>
              <a:gd name="T25" fmla="*/ 2147483647 h 167"/>
              <a:gd name="T26" fmla="*/ 2147483647 w 104"/>
              <a:gd name="T27" fmla="*/ 2147483647 h 167"/>
              <a:gd name="T28" fmla="*/ 2147483647 w 104"/>
              <a:gd name="T29" fmla="*/ 2147483647 h 167"/>
              <a:gd name="T30" fmla="*/ 2147483647 w 104"/>
              <a:gd name="T31" fmla="*/ 2147483647 h 167"/>
              <a:gd name="T32" fmla="*/ 2147483647 w 104"/>
              <a:gd name="T33" fmla="*/ 2147483647 h 167"/>
              <a:gd name="T34" fmla="*/ 2147483647 w 104"/>
              <a:gd name="T35" fmla="*/ 2147483647 h 167"/>
              <a:gd name="T36" fmla="*/ 2147483647 w 104"/>
              <a:gd name="T37" fmla="*/ 2147483647 h 167"/>
              <a:gd name="T38" fmla="*/ 2147483647 w 104"/>
              <a:gd name="T39" fmla="*/ 2147483647 h 167"/>
              <a:gd name="T40" fmla="*/ 2147483647 w 104"/>
              <a:gd name="T41" fmla="*/ 2147483647 h 167"/>
              <a:gd name="T42" fmla="*/ 2147483647 w 104"/>
              <a:gd name="T43" fmla="*/ 2147483647 h 167"/>
              <a:gd name="T44" fmla="*/ 2147483647 w 104"/>
              <a:gd name="T45" fmla="*/ 2147483647 h 167"/>
              <a:gd name="T46" fmla="*/ 2147483647 w 104"/>
              <a:gd name="T47" fmla="*/ 2147483647 h 167"/>
              <a:gd name="T48" fmla="*/ 2147483647 w 104"/>
              <a:gd name="T49" fmla="*/ 2147483647 h 167"/>
              <a:gd name="T50" fmla="*/ 2147483647 w 104"/>
              <a:gd name="T51" fmla="*/ 2147483647 h 167"/>
              <a:gd name="T52" fmla="*/ 2147483647 w 104"/>
              <a:gd name="T53" fmla="*/ 2147483647 h 167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04"/>
              <a:gd name="T82" fmla="*/ 0 h 167"/>
              <a:gd name="T83" fmla="*/ 104 w 104"/>
              <a:gd name="T84" fmla="*/ 167 h 167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04" h="167">
                <a:moveTo>
                  <a:pt x="61" y="131"/>
                </a:moveTo>
                <a:lnTo>
                  <a:pt x="66" y="115"/>
                </a:lnTo>
                <a:lnTo>
                  <a:pt x="67" y="100"/>
                </a:lnTo>
                <a:lnTo>
                  <a:pt x="66" y="86"/>
                </a:lnTo>
                <a:lnTo>
                  <a:pt x="62" y="72"/>
                </a:lnTo>
                <a:lnTo>
                  <a:pt x="56" y="59"/>
                </a:lnTo>
                <a:lnTo>
                  <a:pt x="48" y="48"/>
                </a:lnTo>
                <a:lnTo>
                  <a:pt x="38" y="39"/>
                </a:lnTo>
                <a:lnTo>
                  <a:pt x="27" y="30"/>
                </a:lnTo>
                <a:lnTo>
                  <a:pt x="14" y="24"/>
                </a:lnTo>
                <a:lnTo>
                  <a:pt x="0" y="20"/>
                </a:lnTo>
                <a:lnTo>
                  <a:pt x="4" y="0"/>
                </a:lnTo>
                <a:lnTo>
                  <a:pt x="22" y="5"/>
                </a:lnTo>
                <a:lnTo>
                  <a:pt x="38" y="13"/>
                </a:lnTo>
                <a:lnTo>
                  <a:pt x="51" y="23"/>
                </a:lnTo>
                <a:lnTo>
                  <a:pt x="64" y="35"/>
                </a:lnTo>
                <a:lnTo>
                  <a:pt x="74" y="50"/>
                </a:lnTo>
                <a:lnTo>
                  <a:pt x="81" y="65"/>
                </a:lnTo>
                <a:lnTo>
                  <a:pt x="85" y="82"/>
                </a:lnTo>
                <a:lnTo>
                  <a:pt x="87" y="100"/>
                </a:lnTo>
                <a:lnTo>
                  <a:pt x="85" y="119"/>
                </a:lnTo>
                <a:lnTo>
                  <a:pt x="83" y="128"/>
                </a:lnTo>
                <a:lnTo>
                  <a:pt x="80" y="138"/>
                </a:lnTo>
                <a:lnTo>
                  <a:pt x="104" y="147"/>
                </a:lnTo>
                <a:lnTo>
                  <a:pt x="58" y="167"/>
                </a:lnTo>
                <a:lnTo>
                  <a:pt x="37" y="121"/>
                </a:lnTo>
                <a:lnTo>
                  <a:pt x="61" y="131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59" name="Freeform 105"/>
          <p:cNvSpPr>
            <a:spLocks/>
          </p:cNvSpPr>
          <p:nvPr/>
        </p:nvSpPr>
        <p:spPr bwMode="auto">
          <a:xfrm>
            <a:off x="8509000" y="3735388"/>
            <a:ext cx="165100" cy="266700"/>
          </a:xfrm>
          <a:custGeom>
            <a:avLst/>
            <a:gdLst>
              <a:gd name="T0" fmla="*/ 2147483647 w 104"/>
              <a:gd name="T1" fmla="*/ 2147483647 h 168"/>
              <a:gd name="T2" fmla="*/ 2147483647 w 104"/>
              <a:gd name="T3" fmla="*/ 2147483647 h 168"/>
              <a:gd name="T4" fmla="*/ 2147483647 w 104"/>
              <a:gd name="T5" fmla="*/ 2147483647 h 168"/>
              <a:gd name="T6" fmla="*/ 2147483647 w 104"/>
              <a:gd name="T7" fmla="*/ 2147483647 h 168"/>
              <a:gd name="T8" fmla="*/ 2147483647 w 104"/>
              <a:gd name="T9" fmla="*/ 2147483647 h 168"/>
              <a:gd name="T10" fmla="*/ 2147483647 w 104"/>
              <a:gd name="T11" fmla="*/ 2147483647 h 168"/>
              <a:gd name="T12" fmla="*/ 2147483647 w 104"/>
              <a:gd name="T13" fmla="*/ 2147483647 h 168"/>
              <a:gd name="T14" fmla="*/ 2147483647 w 104"/>
              <a:gd name="T15" fmla="*/ 2147483647 h 168"/>
              <a:gd name="T16" fmla="*/ 2147483647 w 104"/>
              <a:gd name="T17" fmla="*/ 2147483647 h 168"/>
              <a:gd name="T18" fmla="*/ 2147483647 w 104"/>
              <a:gd name="T19" fmla="*/ 2147483647 h 168"/>
              <a:gd name="T20" fmla="*/ 0 w 104"/>
              <a:gd name="T21" fmla="*/ 2147483647 h 168"/>
              <a:gd name="T22" fmla="*/ 2147483647 w 104"/>
              <a:gd name="T23" fmla="*/ 0 h 168"/>
              <a:gd name="T24" fmla="*/ 2147483647 w 104"/>
              <a:gd name="T25" fmla="*/ 2147483647 h 168"/>
              <a:gd name="T26" fmla="*/ 2147483647 w 104"/>
              <a:gd name="T27" fmla="*/ 2147483647 h 168"/>
              <a:gd name="T28" fmla="*/ 2147483647 w 104"/>
              <a:gd name="T29" fmla="*/ 2147483647 h 168"/>
              <a:gd name="T30" fmla="*/ 2147483647 w 104"/>
              <a:gd name="T31" fmla="*/ 2147483647 h 168"/>
              <a:gd name="T32" fmla="*/ 2147483647 w 104"/>
              <a:gd name="T33" fmla="*/ 2147483647 h 168"/>
              <a:gd name="T34" fmla="*/ 2147483647 w 104"/>
              <a:gd name="T35" fmla="*/ 2147483647 h 168"/>
              <a:gd name="T36" fmla="*/ 2147483647 w 104"/>
              <a:gd name="T37" fmla="*/ 2147483647 h 168"/>
              <a:gd name="T38" fmla="*/ 2147483647 w 104"/>
              <a:gd name="T39" fmla="*/ 2147483647 h 168"/>
              <a:gd name="T40" fmla="*/ 2147483647 w 104"/>
              <a:gd name="T41" fmla="*/ 2147483647 h 168"/>
              <a:gd name="T42" fmla="*/ 2147483647 w 104"/>
              <a:gd name="T43" fmla="*/ 2147483647 h 168"/>
              <a:gd name="T44" fmla="*/ 2147483647 w 104"/>
              <a:gd name="T45" fmla="*/ 2147483647 h 168"/>
              <a:gd name="T46" fmla="*/ 2147483647 w 104"/>
              <a:gd name="T47" fmla="*/ 2147483647 h 168"/>
              <a:gd name="T48" fmla="*/ 2147483647 w 104"/>
              <a:gd name="T49" fmla="*/ 2147483647 h 168"/>
              <a:gd name="T50" fmla="*/ 2147483647 w 104"/>
              <a:gd name="T51" fmla="*/ 2147483647 h 168"/>
              <a:gd name="T52" fmla="*/ 2147483647 w 104"/>
              <a:gd name="T53" fmla="*/ 2147483647 h 168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04"/>
              <a:gd name="T82" fmla="*/ 0 h 168"/>
              <a:gd name="T83" fmla="*/ 104 w 104"/>
              <a:gd name="T84" fmla="*/ 168 h 168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04" h="168">
                <a:moveTo>
                  <a:pt x="61" y="131"/>
                </a:moveTo>
                <a:lnTo>
                  <a:pt x="66" y="116"/>
                </a:lnTo>
                <a:lnTo>
                  <a:pt x="67" y="100"/>
                </a:lnTo>
                <a:lnTo>
                  <a:pt x="66" y="86"/>
                </a:lnTo>
                <a:lnTo>
                  <a:pt x="62" y="73"/>
                </a:lnTo>
                <a:lnTo>
                  <a:pt x="56" y="59"/>
                </a:lnTo>
                <a:lnTo>
                  <a:pt x="48" y="48"/>
                </a:lnTo>
                <a:lnTo>
                  <a:pt x="38" y="39"/>
                </a:lnTo>
                <a:lnTo>
                  <a:pt x="27" y="31"/>
                </a:lnTo>
                <a:lnTo>
                  <a:pt x="14" y="25"/>
                </a:lnTo>
                <a:lnTo>
                  <a:pt x="0" y="21"/>
                </a:lnTo>
                <a:lnTo>
                  <a:pt x="4" y="0"/>
                </a:lnTo>
                <a:lnTo>
                  <a:pt x="22" y="5"/>
                </a:lnTo>
                <a:lnTo>
                  <a:pt x="38" y="13"/>
                </a:lnTo>
                <a:lnTo>
                  <a:pt x="51" y="24"/>
                </a:lnTo>
                <a:lnTo>
                  <a:pt x="64" y="36"/>
                </a:lnTo>
                <a:lnTo>
                  <a:pt x="74" y="50"/>
                </a:lnTo>
                <a:lnTo>
                  <a:pt x="81" y="65"/>
                </a:lnTo>
                <a:lnTo>
                  <a:pt x="85" y="83"/>
                </a:lnTo>
                <a:lnTo>
                  <a:pt x="87" y="100"/>
                </a:lnTo>
                <a:lnTo>
                  <a:pt x="85" y="120"/>
                </a:lnTo>
                <a:lnTo>
                  <a:pt x="83" y="129"/>
                </a:lnTo>
                <a:lnTo>
                  <a:pt x="80" y="138"/>
                </a:lnTo>
                <a:lnTo>
                  <a:pt x="104" y="147"/>
                </a:lnTo>
                <a:lnTo>
                  <a:pt x="58" y="168"/>
                </a:lnTo>
                <a:lnTo>
                  <a:pt x="37" y="122"/>
                </a:lnTo>
                <a:lnTo>
                  <a:pt x="61" y="131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60" name="Rectangle 107"/>
          <p:cNvSpPr>
            <a:spLocks noChangeArrowheads="1"/>
          </p:cNvSpPr>
          <p:nvPr/>
        </p:nvSpPr>
        <p:spPr bwMode="auto">
          <a:xfrm>
            <a:off x="6477000" y="4267200"/>
            <a:ext cx="2060575" cy="1223963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61" name="Line 108"/>
          <p:cNvSpPr>
            <a:spLocks noChangeShapeType="1"/>
          </p:cNvSpPr>
          <p:nvPr/>
        </p:nvSpPr>
        <p:spPr bwMode="auto">
          <a:xfrm>
            <a:off x="6477000" y="4602163"/>
            <a:ext cx="2058988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2" name="Line 109"/>
          <p:cNvSpPr>
            <a:spLocks noChangeShapeType="1"/>
          </p:cNvSpPr>
          <p:nvPr/>
        </p:nvSpPr>
        <p:spPr bwMode="auto">
          <a:xfrm>
            <a:off x="6477000" y="4894263"/>
            <a:ext cx="2058988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3" name="Line 110"/>
          <p:cNvSpPr>
            <a:spLocks noChangeShapeType="1"/>
          </p:cNvSpPr>
          <p:nvPr/>
        </p:nvSpPr>
        <p:spPr bwMode="auto">
          <a:xfrm>
            <a:off x="6477000" y="5186363"/>
            <a:ext cx="2058988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4" name="Line 111"/>
          <p:cNvSpPr>
            <a:spLocks noChangeShapeType="1"/>
          </p:cNvSpPr>
          <p:nvPr/>
        </p:nvSpPr>
        <p:spPr bwMode="auto">
          <a:xfrm>
            <a:off x="8239125" y="4191000"/>
            <a:ext cx="1588" cy="12969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5" name="Rectangle 114"/>
          <p:cNvSpPr>
            <a:spLocks noChangeArrowheads="1"/>
          </p:cNvSpPr>
          <p:nvPr/>
        </p:nvSpPr>
        <p:spPr bwMode="auto">
          <a:xfrm>
            <a:off x="7843838" y="4294188"/>
            <a:ext cx="46037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66" name="Line 121"/>
          <p:cNvSpPr>
            <a:spLocks noChangeShapeType="1"/>
          </p:cNvSpPr>
          <p:nvPr/>
        </p:nvSpPr>
        <p:spPr bwMode="auto">
          <a:xfrm>
            <a:off x="8382000" y="4114800"/>
            <a:ext cx="3048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diamond" w="med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5AA00FB-7D41-A84E-85DB-DF2ED06D744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Mark &amp; Sweep approach</a:t>
            </a:r>
          </a:p>
        </p:txBody>
      </p:sp>
      <p:sp>
        <p:nvSpPr>
          <p:cNvPr id="31747" name="Rectangle 4"/>
          <p:cNvSpPr>
            <a:spLocks noChangeArrowheads="1"/>
          </p:cNvSpPr>
          <p:nvPr/>
        </p:nvSpPr>
        <p:spPr bwMode="auto">
          <a:xfrm>
            <a:off x="685800" y="12192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914400" lvl="1" indent="-457200">
              <a:spcBef>
                <a:spcPct val="20000"/>
              </a:spcBef>
              <a:buFontTx/>
              <a:buAutoNum type="arabi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mark all active objects</a:t>
            </a:r>
          </a:p>
          <a:p>
            <a:pPr marL="1371600" lvl="2" indent="-457200">
              <a:spcBef>
                <a:spcPct val="20000"/>
              </a:spcBef>
              <a:buFontTx/>
              <a:buAutoNum type="alphaL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sweep through all active objects (from the stack)</a:t>
            </a:r>
          </a:p>
          <a:p>
            <a:pPr marL="1371600" lvl="2" indent="-457200">
              <a:spcBef>
                <a:spcPct val="20000"/>
              </a:spcBef>
              <a:buFontTx/>
              <a:buAutoNum type="alphaL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mark each memory cell associated with an active object</a:t>
            </a:r>
          </a:p>
          <a:p>
            <a:pPr marL="914400" lvl="1" indent="-457200">
              <a:spcBef>
                <a:spcPct val="20000"/>
              </a:spcBef>
              <a:buFontTx/>
              <a:buAutoNum type="arabi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sweep through the heap and reclaim unmarked cells</a:t>
            </a:r>
          </a:p>
          <a:p>
            <a:pPr marL="1371600" lvl="2" indent="-457200">
              <a:spcBef>
                <a:spcPct val="20000"/>
              </a:spcBef>
              <a:buFontTx/>
              <a:buAutoNum type="alphaL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traverse the heap sequentially</a:t>
            </a:r>
          </a:p>
          <a:p>
            <a:pPr marL="1371600" lvl="2" indent="-457200">
              <a:spcBef>
                <a:spcPct val="20000"/>
              </a:spcBef>
              <a:buFontTx/>
              <a:buAutoNum type="alphaL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add each unmarked cell to the FREE list</a:t>
            </a:r>
          </a:p>
          <a:p>
            <a:pPr marL="457200" indent="-457200">
              <a:spcBef>
                <a:spcPct val="20000"/>
              </a:spcBef>
              <a:tabLst>
                <a:tab pos="1198563" algn="l"/>
              </a:tabLst>
            </a:pPr>
            <a:endParaRPr lang="en-US" sz="2000"/>
          </a:p>
        </p:txBody>
      </p:sp>
      <p:grpSp>
        <p:nvGrpSpPr>
          <p:cNvPr id="2" name="Group 291"/>
          <p:cNvGrpSpPr>
            <a:grpSpLocks/>
          </p:cNvGrpSpPr>
          <p:nvPr/>
        </p:nvGrpSpPr>
        <p:grpSpPr bwMode="auto">
          <a:xfrm>
            <a:off x="3646488" y="3962400"/>
            <a:ext cx="1916112" cy="2503488"/>
            <a:chOff x="3744" y="2448"/>
            <a:chExt cx="1200" cy="1536"/>
          </a:xfrm>
        </p:grpSpPr>
        <p:sp>
          <p:nvSpPr>
            <p:cNvPr id="31805" name="Rectangle 217"/>
            <p:cNvSpPr>
              <a:spLocks noChangeArrowheads="1"/>
            </p:cNvSpPr>
            <p:nvPr/>
          </p:nvSpPr>
          <p:spPr bwMode="auto">
            <a:xfrm>
              <a:off x="4458" y="3872"/>
              <a:ext cx="259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31806" name="Rectangle 218"/>
            <p:cNvSpPr>
              <a:spLocks noChangeArrowheads="1"/>
            </p:cNvSpPr>
            <p:nvPr/>
          </p:nvSpPr>
          <p:spPr bwMode="auto">
            <a:xfrm>
              <a:off x="4263" y="2448"/>
              <a:ext cx="584" cy="13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800">
                <a:solidFill>
                  <a:srgbClr val="FF0033"/>
                </a:solidFill>
                <a:latin typeface="Arial Narrow" charset="0"/>
              </a:endParaRPr>
            </a:p>
          </p:txBody>
        </p:sp>
        <p:sp>
          <p:nvSpPr>
            <p:cNvPr id="31807" name="Rectangle 220"/>
            <p:cNvSpPr>
              <a:spLocks noChangeArrowheads="1"/>
            </p:cNvSpPr>
            <p:nvPr/>
          </p:nvSpPr>
          <p:spPr bwMode="auto">
            <a:xfrm>
              <a:off x="3744" y="3177"/>
              <a:ext cx="324" cy="1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8" name="Rectangle 221"/>
            <p:cNvSpPr>
              <a:spLocks noChangeArrowheads="1"/>
            </p:cNvSpPr>
            <p:nvPr/>
          </p:nvSpPr>
          <p:spPr bwMode="auto">
            <a:xfrm>
              <a:off x="3783" y="3203"/>
              <a:ext cx="318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31809" name="Rectangle 222"/>
            <p:cNvSpPr>
              <a:spLocks noChangeArrowheads="1"/>
            </p:cNvSpPr>
            <p:nvPr/>
          </p:nvSpPr>
          <p:spPr bwMode="auto">
            <a:xfrm>
              <a:off x="3995" y="3203"/>
              <a:ext cx="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1810" name="Line 223"/>
            <p:cNvSpPr>
              <a:spLocks noChangeShapeType="1"/>
            </p:cNvSpPr>
            <p:nvPr/>
          </p:nvSpPr>
          <p:spPr bwMode="auto">
            <a:xfrm>
              <a:off x="3776" y="2630"/>
              <a:ext cx="1" cy="5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1" name="Line 224"/>
            <p:cNvSpPr>
              <a:spLocks noChangeShapeType="1"/>
            </p:cNvSpPr>
            <p:nvPr/>
          </p:nvSpPr>
          <p:spPr bwMode="auto">
            <a:xfrm flipH="1">
              <a:off x="4035" y="2630"/>
              <a:ext cx="1" cy="5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2" name="Line 225"/>
            <p:cNvSpPr>
              <a:spLocks noChangeShapeType="1"/>
            </p:cNvSpPr>
            <p:nvPr/>
          </p:nvSpPr>
          <p:spPr bwMode="auto">
            <a:xfrm>
              <a:off x="3776" y="2885"/>
              <a:ext cx="25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3" name="Line 226"/>
            <p:cNvSpPr>
              <a:spLocks noChangeShapeType="1"/>
            </p:cNvSpPr>
            <p:nvPr/>
          </p:nvSpPr>
          <p:spPr bwMode="auto">
            <a:xfrm>
              <a:off x="3776" y="2994"/>
              <a:ext cx="25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4" name="Line 227"/>
            <p:cNvSpPr>
              <a:spLocks noChangeShapeType="1"/>
            </p:cNvSpPr>
            <p:nvPr/>
          </p:nvSpPr>
          <p:spPr bwMode="auto">
            <a:xfrm>
              <a:off x="3776" y="3104"/>
              <a:ext cx="25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5" name="Line 229"/>
            <p:cNvSpPr>
              <a:spLocks noChangeShapeType="1"/>
            </p:cNvSpPr>
            <p:nvPr/>
          </p:nvSpPr>
          <p:spPr bwMode="auto">
            <a:xfrm>
              <a:off x="3776" y="2776"/>
              <a:ext cx="26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6" name="Line 230"/>
            <p:cNvSpPr>
              <a:spLocks noChangeShapeType="1"/>
            </p:cNvSpPr>
            <p:nvPr/>
          </p:nvSpPr>
          <p:spPr bwMode="auto">
            <a:xfrm>
              <a:off x="3906" y="3068"/>
              <a:ext cx="357" cy="3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7" name="Line 231"/>
            <p:cNvSpPr>
              <a:spLocks noChangeShapeType="1"/>
            </p:cNvSpPr>
            <p:nvPr/>
          </p:nvSpPr>
          <p:spPr bwMode="auto">
            <a:xfrm flipV="1">
              <a:off x="3922" y="2681"/>
              <a:ext cx="341" cy="25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8" name="Line 232"/>
            <p:cNvSpPr>
              <a:spLocks noChangeShapeType="1"/>
            </p:cNvSpPr>
            <p:nvPr/>
          </p:nvSpPr>
          <p:spPr bwMode="auto">
            <a:xfrm>
              <a:off x="3906" y="2813"/>
              <a:ext cx="324" cy="1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9" name="Line 233"/>
            <p:cNvSpPr>
              <a:spLocks noChangeShapeType="1"/>
            </p:cNvSpPr>
            <p:nvPr/>
          </p:nvSpPr>
          <p:spPr bwMode="auto">
            <a:xfrm>
              <a:off x="4782" y="2449"/>
              <a:ext cx="0" cy="13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20" name="Line 234"/>
            <p:cNvSpPr>
              <a:spLocks noChangeShapeType="1"/>
            </p:cNvSpPr>
            <p:nvPr/>
          </p:nvSpPr>
          <p:spPr bwMode="auto">
            <a:xfrm>
              <a:off x="4263" y="2572"/>
              <a:ext cx="5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21" name="Text Box 235"/>
            <p:cNvSpPr txBox="1">
              <a:spLocks noChangeArrowheads="1"/>
            </p:cNvSpPr>
            <p:nvPr/>
          </p:nvSpPr>
          <p:spPr bwMode="auto">
            <a:xfrm>
              <a:off x="4294" y="2461"/>
              <a:ext cx="488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800"/>
                <a:t>FREE HEAD</a:t>
              </a:r>
            </a:p>
          </p:txBody>
        </p:sp>
        <p:sp>
          <p:nvSpPr>
            <p:cNvPr id="31822" name="Line 236"/>
            <p:cNvSpPr>
              <a:spLocks noChangeShapeType="1"/>
            </p:cNvSpPr>
            <p:nvPr/>
          </p:nvSpPr>
          <p:spPr bwMode="auto">
            <a:xfrm>
              <a:off x="4814" y="2499"/>
              <a:ext cx="130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diamond" w="med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23" name="Rectangle 237"/>
            <p:cNvSpPr>
              <a:spLocks noChangeArrowheads="1"/>
            </p:cNvSpPr>
            <p:nvPr/>
          </p:nvSpPr>
          <p:spPr bwMode="auto">
            <a:xfrm>
              <a:off x="4263" y="2645"/>
              <a:ext cx="584" cy="219"/>
            </a:xfrm>
            <a:prstGeom prst="rect">
              <a:avLst/>
            </a:prstGeom>
            <a:solidFill>
              <a:srgbClr val="CCCCFF">
                <a:alpha val="25098"/>
              </a:srgbClr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800"/>
                <a:t>ACTIVE</a:t>
              </a:r>
            </a:p>
          </p:txBody>
        </p:sp>
        <p:sp>
          <p:nvSpPr>
            <p:cNvPr id="31824" name="Rectangle 238"/>
            <p:cNvSpPr>
              <a:spLocks noChangeArrowheads="1"/>
            </p:cNvSpPr>
            <p:nvPr/>
          </p:nvSpPr>
          <p:spPr bwMode="auto">
            <a:xfrm>
              <a:off x="4263" y="2973"/>
              <a:ext cx="584" cy="146"/>
            </a:xfrm>
            <a:prstGeom prst="rect">
              <a:avLst/>
            </a:prstGeom>
            <a:solidFill>
              <a:srgbClr val="CCCCFF">
                <a:alpha val="25098"/>
              </a:srgbClr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800"/>
                <a:t>ACTIVE</a:t>
              </a:r>
            </a:p>
          </p:txBody>
        </p:sp>
        <p:sp>
          <p:nvSpPr>
            <p:cNvPr id="31825" name="Rectangle 239"/>
            <p:cNvSpPr>
              <a:spLocks noChangeArrowheads="1"/>
            </p:cNvSpPr>
            <p:nvPr/>
          </p:nvSpPr>
          <p:spPr bwMode="auto">
            <a:xfrm>
              <a:off x="4263" y="3338"/>
              <a:ext cx="584" cy="219"/>
            </a:xfrm>
            <a:prstGeom prst="rect">
              <a:avLst/>
            </a:prstGeom>
            <a:solidFill>
              <a:srgbClr val="CCCCFF">
                <a:alpha val="25098"/>
              </a:srgbClr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800"/>
                <a:t>ACTIVE</a:t>
              </a:r>
            </a:p>
          </p:txBody>
        </p:sp>
      </p:grpSp>
      <p:sp>
        <p:nvSpPr>
          <p:cNvPr id="31749" name="AutoShape 318"/>
          <p:cNvSpPr>
            <a:spLocks noChangeAspect="1" noChangeArrowheads="1" noTextEdit="1"/>
          </p:cNvSpPr>
          <p:nvPr/>
        </p:nvSpPr>
        <p:spPr bwMode="auto">
          <a:xfrm>
            <a:off x="6400800" y="152400"/>
            <a:ext cx="2743200" cy="243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356"/>
          <p:cNvGrpSpPr>
            <a:grpSpLocks/>
          </p:cNvGrpSpPr>
          <p:nvPr/>
        </p:nvGrpSpPr>
        <p:grpSpPr bwMode="auto">
          <a:xfrm>
            <a:off x="7162800" y="3962400"/>
            <a:ext cx="2057400" cy="2503488"/>
            <a:chOff x="3696" y="2496"/>
            <a:chExt cx="1392" cy="1726"/>
          </a:xfrm>
        </p:grpSpPr>
        <p:sp>
          <p:nvSpPr>
            <p:cNvPr id="31778" name="Rectangle 293"/>
            <p:cNvSpPr>
              <a:spLocks noChangeArrowheads="1"/>
            </p:cNvSpPr>
            <p:nvPr/>
          </p:nvSpPr>
          <p:spPr bwMode="auto">
            <a:xfrm>
              <a:off x="4466" y="4096"/>
              <a:ext cx="280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31779" name="Rectangle 294"/>
            <p:cNvSpPr>
              <a:spLocks noChangeArrowheads="1"/>
            </p:cNvSpPr>
            <p:nvPr/>
          </p:nvSpPr>
          <p:spPr bwMode="auto">
            <a:xfrm>
              <a:off x="4257" y="2496"/>
              <a:ext cx="630" cy="14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800">
                <a:solidFill>
                  <a:srgbClr val="FF0033"/>
                </a:solidFill>
                <a:latin typeface="Arial Narrow" charset="0"/>
              </a:endParaRPr>
            </a:p>
          </p:txBody>
        </p:sp>
        <p:sp>
          <p:nvSpPr>
            <p:cNvPr id="31780" name="Rectangle 295"/>
            <p:cNvSpPr>
              <a:spLocks noChangeArrowheads="1"/>
            </p:cNvSpPr>
            <p:nvPr/>
          </p:nvSpPr>
          <p:spPr bwMode="auto">
            <a:xfrm>
              <a:off x="3696" y="3315"/>
              <a:ext cx="350" cy="16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1" name="Rectangle 296"/>
            <p:cNvSpPr>
              <a:spLocks noChangeArrowheads="1"/>
            </p:cNvSpPr>
            <p:nvPr/>
          </p:nvSpPr>
          <p:spPr bwMode="auto">
            <a:xfrm>
              <a:off x="3738" y="3345"/>
              <a:ext cx="344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31782" name="Rectangle 297"/>
            <p:cNvSpPr>
              <a:spLocks noChangeArrowheads="1"/>
            </p:cNvSpPr>
            <p:nvPr/>
          </p:nvSpPr>
          <p:spPr bwMode="auto">
            <a:xfrm>
              <a:off x="3967" y="3345"/>
              <a:ext cx="2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1783" name="Line 298"/>
            <p:cNvSpPr>
              <a:spLocks noChangeShapeType="1"/>
            </p:cNvSpPr>
            <p:nvPr/>
          </p:nvSpPr>
          <p:spPr bwMode="auto">
            <a:xfrm>
              <a:off x="3731" y="2701"/>
              <a:ext cx="1" cy="57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4" name="Line 299"/>
            <p:cNvSpPr>
              <a:spLocks noChangeShapeType="1"/>
            </p:cNvSpPr>
            <p:nvPr/>
          </p:nvSpPr>
          <p:spPr bwMode="auto">
            <a:xfrm flipH="1">
              <a:off x="4010" y="2701"/>
              <a:ext cx="1" cy="57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5" name="Line 300"/>
            <p:cNvSpPr>
              <a:spLocks noChangeShapeType="1"/>
            </p:cNvSpPr>
            <p:nvPr/>
          </p:nvSpPr>
          <p:spPr bwMode="auto">
            <a:xfrm>
              <a:off x="3731" y="2987"/>
              <a:ext cx="27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6" name="Line 301"/>
            <p:cNvSpPr>
              <a:spLocks noChangeShapeType="1"/>
            </p:cNvSpPr>
            <p:nvPr/>
          </p:nvSpPr>
          <p:spPr bwMode="auto">
            <a:xfrm>
              <a:off x="3731" y="3110"/>
              <a:ext cx="27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7" name="Line 302"/>
            <p:cNvSpPr>
              <a:spLocks noChangeShapeType="1"/>
            </p:cNvSpPr>
            <p:nvPr/>
          </p:nvSpPr>
          <p:spPr bwMode="auto">
            <a:xfrm>
              <a:off x="3731" y="3233"/>
              <a:ext cx="27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8" name="Line 303"/>
            <p:cNvSpPr>
              <a:spLocks noChangeShapeType="1"/>
            </p:cNvSpPr>
            <p:nvPr/>
          </p:nvSpPr>
          <p:spPr bwMode="auto">
            <a:xfrm>
              <a:off x="3731" y="2865"/>
              <a:ext cx="2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9" name="Line 304"/>
            <p:cNvSpPr>
              <a:spLocks noChangeShapeType="1"/>
            </p:cNvSpPr>
            <p:nvPr/>
          </p:nvSpPr>
          <p:spPr bwMode="auto">
            <a:xfrm>
              <a:off x="3871" y="3193"/>
              <a:ext cx="386" cy="3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0" name="Line 305"/>
            <p:cNvSpPr>
              <a:spLocks noChangeShapeType="1"/>
            </p:cNvSpPr>
            <p:nvPr/>
          </p:nvSpPr>
          <p:spPr bwMode="auto">
            <a:xfrm flipV="1">
              <a:off x="3861" y="2758"/>
              <a:ext cx="396" cy="3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1" name="Line 306"/>
            <p:cNvSpPr>
              <a:spLocks noChangeShapeType="1"/>
            </p:cNvSpPr>
            <p:nvPr/>
          </p:nvSpPr>
          <p:spPr bwMode="auto">
            <a:xfrm>
              <a:off x="3871" y="2906"/>
              <a:ext cx="350" cy="20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2" name="Line 307"/>
            <p:cNvSpPr>
              <a:spLocks noChangeShapeType="1"/>
            </p:cNvSpPr>
            <p:nvPr/>
          </p:nvSpPr>
          <p:spPr bwMode="auto">
            <a:xfrm>
              <a:off x="4817" y="2497"/>
              <a:ext cx="0" cy="14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3" name="Line 308"/>
            <p:cNvSpPr>
              <a:spLocks noChangeShapeType="1"/>
            </p:cNvSpPr>
            <p:nvPr/>
          </p:nvSpPr>
          <p:spPr bwMode="auto">
            <a:xfrm>
              <a:off x="4257" y="2635"/>
              <a:ext cx="63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4" name="Text Box 309"/>
            <p:cNvSpPr txBox="1">
              <a:spLocks noChangeArrowheads="1"/>
            </p:cNvSpPr>
            <p:nvPr/>
          </p:nvSpPr>
          <p:spPr bwMode="auto">
            <a:xfrm>
              <a:off x="4291" y="2511"/>
              <a:ext cx="526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800"/>
                <a:t>FREE HEAD</a:t>
              </a:r>
            </a:p>
          </p:txBody>
        </p:sp>
        <p:sp>
          <p:nvSpPr>
            <p:cNvPr id="31795" name="Line 310"/>
            <p:cNvSpPr>
              <a:spLocks noChangeShapeType="1"/>
            </p:cNvSpPr>
            <p:nvPr/>
          </p:nvSpPr>
          <p:spPr bwMode="auto">
            <a:xfrm>
              <a:off x="4852" y="3888"/>
              <a:ext cx="140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diamond" w="med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6" name="Rectangle 311"/>
            <p:cNvSpPr>
              <a:spLocks noChangeArrowheads="1"/>
            </p:cNvSpPr>
            <p:nvPr/>
          </p:nvSpPr>
          <p:spPr bwMode="auto">
            <a:xfrm>
              <a:off x="4257" y="2717"/>
              <a:ext cx="630" cy="247"/>
            </a:xfrm>
            <a:prstGeom prst="rect">
              <a:avLst/>
            </a:prstGeom>
            <a:solidFill>
              <a:srgbClr val="CCCCFF">
                <a:alpha val="25098"/>
              </a:srgbClr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800"/>
                <a:t>ACTIVE</a:t>
              </a:r>
            </a:p>
          </p:txBody>
        </p:sp>
        <p:sp>
          <p:nvSpPr>
            <p:cNvPr id="31797" name="Rectangle 312"/>
            <p:cNvSpPr>
              <a:spLocks noChangeArrowheads="1"/>
            </p:cNvSpPr>
            <p:nvPr/>
          </p:nvSpPr>
          <p:spPr bwMode="auto">
            <a:xfrm>
              <a:off x="4257" y="3086"/>
              <a:ext cx="630" cy="164"/>
            </a:xfrm>
            <a:prstGeom prst="rect">
              <a:avLst/>
            </a:prstGeom>
            <a:solidFill>
              <a:srgbClr val="CCCCFF">
                <a:alpha val="25098"/>
              </a:srgbClr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800"/>
                <a:t>ACTIVE</a:t>
              </a:r>
            </a:p>
          </p:txBody>
        </p:sp>
        <p:sp>
          <p:nvSpPr>
            <p:cNvPr id="31798" name="Rectangle 313"/>
            <p:cNvSpPr>
              <a:spLocks noChangeArrowheads="1"/>
            </p:cNvSpPr>
            <p:nvPr/>
          </p:nvSpPr>
          <p:spPr bwMode="auto">
            <a:xfrm>
              <a:off x="4257" y="3496"/>
              <a:ext cx="630" cy="246"/>
            </a:xfrm>
            <a:prstGeom prst="rect">
              <a:avLst/>
            </a:prstGeom>
            <a:solidFill>
              <a:srgbClr val="CCCCFF">
                <a:alpha val="25098"/>
              </a:srgbClr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800"/>
                <a:t>ACTIVE</a:t>
              </a:r>
            </a:p>
          </p:txBody>
        </p:sp>
        <p:sp>
          <p:nvSpPr>
            <p:cNvPr id="31799" name="Freeform 346"/>
            <p:cNvSpPr>
              <a:spLocks/>
            </p:cNvSpPr>
            <p:nvPr/>
          </p:nvSpPr>
          <p:spPr bwMode="auto">
            <a:xfrm>
              <a:off x="4848" y="2544"/>
              <a:ext cx="230" cy="144"/>
            </a:xfrm>
            <a:custGeom>
              <a:avLst/>
              <a:gdLst>
                <a:gd name="T0" fmla="*/ 0 w 461"/>
                <a:gd name="T1" fmla="*/ 0 h 1088"/>
                <a:gd name="T2" fmla="*/ 0 w 461"/>
                <a:gd name="T3" fmla="*/ 0 h 1088"/>
                <a:gd name="T4" fmla="*/ 0 w 461"/>
                <a:gd name="T5" fmla="*/ 0 h 1088"/>
                <a:gd name="T6" fmla="*/ 0 w 461"/>
                <a:gd name="T7" fmla="*/ 0 h 1088"/>
                <a:gd name="T8" fmla="*/ 1 w 461"/>
                <a:gd name="T9" fmla="*/ 0 h 1088"/>
                <a:gd name="T10" fmla="*/ 1 w 461"/>
                <a:gd name="T11" fmla="*/ 0 h 1088"/>
                <a:gd name="T12" fmla="*/ 1 w 461"/>
                <a:gd name="T13" fmla="*/ 0 h 1088"/>
                <a:gd name="T14" fmla="*/ 1 w 461"/>
                <a:gd name="T15" fmla="*/ 0 h 1088"/>
                <a:gd name="T16" fmla="*/ 2 w 461"/>
                <a:gd name="T17" fmla="*/ 0 h 1088"/>
                <a:gd name="T18" fmla="*/ 2 w 461"/>
                <a:gd name="T19" fmla="*/ 0 h 1088"/>
                <a:gd name="T20" fmla="*/ 2 w 461"/>
                <a:gd name="T21" fmla="*/ 0 h 1088"/>
                <a:gd name="T22" fmla="*/ 2 w 461"/>
                <a:gd name="T23" fmla="*/ 0 h 1088"/>
                <a:gd name="T24" fmla="*/ 2 w 461"/>
                <a:gd name="T25" fmla="*/ 0 h 1088"/>
                <a:gd name="T26" fmla="*/ 3 w 461"/>
                <a:gd name="T27" fmla="*/ 0 h 1088"/>
                <a:gd name="T28" fmla="*/ 3 w 461"/>
                <a:gd name="T29" fmla="*/ 0 h 1088"/>
                <a:gd name="T30" fmla="*/ 3 w 461"/>
                <a:gd name="T31" fmla="*/ 0 h 1088"/>
                <a:gd name="T32" fmla="*/ 3 w 461"/>
                <a:gd name="T33" fmla="*/ 0 h 1088"/>
                <a:gd name="T34" fmla="*/ 3 w 461"/>
                <a:gd name="T35" fmla="*/ 0 h 1088"/>
                <a:gd name="T36" fmla="*/ 3 w 461"/>
                <a:gd name="T37" fmla="*/ 0 h 1088"/>
                <a:gd name="T38" fmla="*/ 3 w 461"/>
                <a:gd name="T39" fmla="*/ 0 h 1088"/>
                <a:gd name="T40" fmla="*/ 3 w 461"/>
                <a:gd name="T41" fmla="*/ 0 h 1088"/>
                <a:gd name="T42" fmla="*/ 3 w 461"/>
                <a:gd name="T43" fmla="*/ 0 h 1088"/>
                <a:gd name="T44" fmla="*/ 3 w 461"/>
                <a:gd name="T45" fmla="*/ 0 h 1088"/>
                <a:gd name="T46" fmla="*/ 3 w 461"/>
                <a:gd name="T47" fmla="*/ 0 h 1088"/>
                <a:gd name="T48" fmla="*/ 3 w 461"/>
                <a:gd name="T49" fmla="*/ 0 h 1088"/>
                <a:gd name="T50" fmla="*/ 3 w 461"/>
                <a:gd name="T51" fmla="*/ 0 h 1088"/>
                <a:gd name="T52" fmla="*/ 3 w 461"/>
                <a:gd name="T53" fmla="*/ 0 h 1088"/>
                <a:gd name="T54" fmla="*/ 3 w 461"/>
                <a:gd name="T55" fmla="*/ 0 h 1088"/>
                <a:gd name="T56" fmla="*/ 3 w 461"/>
                <a:gd name="T57" fmla="*/ 0 h 1088"/>
                <a:gd name="T58" fmla="*/ 3 w 461"/>
                <a:gd name="T59" fmla="*/ 0 h 1088"/>
                <a:gd name="T60" fmla="*/ 3 w 461"/>
                <a:gd name="T61" fmla="*/ 0 h 1088"/>
                <a:gd name="T62" fmla="*/ 2 w 461"/>
                <a:gd name="T63" fmla="*/ 0 h 1088"/>
                <a:gd name="T64" fmla="*/ 2 w 461"/>
                <a:gd name="T65" fmla="*/ 0 h 1088"/>
                <a:gd name="T66" fmla="*/ 2 w 461"/>
                <a:gd name="T67" fmla="*/ 0 h 1088"/>
                <a:gd name="T68" fmla="*/ 2 w 461"/>
                <a:gd name="T69" fmla="*/ 0 h 1088"/>
                <a:gd name="T70" fmla="*/ 2 w 461"/>
                <a:gd name="T71" fmla="*/ 0 h 1088"/>
                <a:gd name="T72" fmla="*/ 2 w 461"/>
                <a:gd name="T73" fmla="*/ 0 h 1088"/>
                <a:gd name="T74" fmla="*/ 1 w 461"/>
                <a:gd name="T75" fmla="*/ 0 h 1088"/>
                <a:gd name="T76" fmla="*/ 1 w 461"/>
                <a:gd name="T77" fmla="*/ 0 h 1088"/>
                <a:gd name="T78" fmla="*/ 1 w 461"/>
                <a:gd name="T79" fmla="*/ 0 h 1088"/>
                <a:gd name="T80" fmla="*/ 1 w 461"/>
                <a:gd name="T81" fmla="*/ 0 h 1088"/>
                <a:gd name="T82" fmla="*/ 0 w 461"/>
                <a:gd name="T83" fmla="*/ 0 h 1088"/>
                <a:gd name="T84" fmla="*/ 0 w 461"/>
                <a:gd name="T85" fmla="*/ 0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0" name="Freeform 347"/>
            <p:cNvSpPr>
              <a:spLocks/>
            </p:cNvSpPr>
            <p:nvPr/>
          </p:nvSpPr>
          <p:spPr bwMode="auto">
            <a:xfrm>
              <a:off x="4848" y="2688"/>
              <a:ext cx="230" cy="336"/>
            </a:xfrm>
            <a:custGeom>
              <a:avLst/>
              <a:gdLst>
                <a:gd name="T0" fmla="*/ 0 w 461"/>
                <a:gd name="T1" fmla="*/ 0 h 1088"/>
                <a:gd name="T2" fmla="*/ 0 w 461"/>
                <a:gd name="T3" fmla="*/ 0 h 1088"/>
                <a:gd name="T4" fmla="*/ 0 w 461"/>
                <a:gd name="T5" fmla="*/ 0 h 1088"/>
                <a:gd name="T6" fmla="*/ 0 w 461"/>
                <a:gd name="T7" fmla="*/ 0 h 1088"/>
                <a:gd name="T8" fmla="*/ 1 w 461"/>
                <a:gd name="T9" fmla="*/ 0 h 1088"/>
                <a:gd name="T10" fmla="*/ 1 w 461"/>
                <a:gd name="T11" fmla="*/ 0 h 1088"/>
                <a:gd name="T12" fmla="*/ 1 w 461"/>
                <a:gd name="T13" fmla="*/ 0 h 1088"/>
                <a:gd name="T14" fmla="*/ 1 w 461"/>
                <a:gd name="T15" fmla="*/ 0 h 1088"/>
                <a:gd name="T16" fmla="*/ 2 w 461"/>
                <a:gd name="T17" fmla="*/ 0 h 1088"/>
                <a:gd name="T18" fmla="*/ 2 w 461"/>
                <a:gd name="T19" fmla="*/ 0 h 1088"/>
                <a:gd name="T20" fmla="*/ 2 w 461"/>
                <a:gd name="T21" fmla="*/ 0 h 1088"/>
                <a:gd name="T22" fmla="*/ 2 w 461"/>
                <a:gd name="T23" fmla="*/ 0 h 1088"/>
                <a:gd name="T24" fmla="*/ 2 w 461"/>
                <a:gd name="T25" fmla="*/ 0 h 1088"/>
                <a:gd name="T26" fmla="*/ 3 w 461"/>
                <a:gd name="T27" fmla="*/ 0 h 1088"/>
                <a:gd name="T28" fmla="*/ 3 w 461"/>
                <a:gd name="T29" fmla="*/ 0 h 1088"/>
                <a:gd name="T30" fmla="*/ 3 w 461"/>
                <a:gd name="T31" fmla="*/ 0 h 1088"/>
                <a:gd name="T32" fmla="*/ 3 w 461"/>
                <a:gd name="T33" fmla="*/ 0 h 1088"/>
                <a:gd name="T34" fmla="*/ 3 w 461"/>
                <a:gd name="T35" fmla="*/ 0 h 1088"/>
                <a:gd name="T36" fmla="*/ 3 w 461"/>
                <a:gd name="T37" fmla="*/ 0 h 1088"/>
                <a:gd name="T38" fmla="*/ 3 w 461"/>
                <a:gd name="T39" fmla="*/ 0 h 1088"/>
                <a:gd name="T40" fmla="*/ 3 w 461"/>
                <a:gd name="T41" fmla="*/ 0 h 1088"/>
                <a:gd name="T42" fmla="*/ 3 w 461"/>
                <a:gd name="T43" fmla="*/ 0 h 1088"/>
                <a:gd name="T44" fmla="*/ 3 w 461"/>
                <a:gd name="T45" fmla="*/ 0 h 1088"/>
                <a:gd name="T46" fmla="*/ 3 w 461"/>
                <a:gd name="T47" fmla="*/ 0 h 1088"/>
                <a:gd name="T48" fmla="*/ 3 w 461"/>
                <a:gd name="T49" fmla="*/ 0 h 1088"/>
                <a:gd name="T50" fmla="*/ 3 w 461"/>
                <a:gd name="T51" fmla="*/ 0 h 1088"/>
                <a:gd name="T52" fmla="*/ 3 w 461"/>
                <a:gd name="T53" fmla="*/ 0 h 1088"/>
                <a:gd name="T54" fmla="*/ 3 w 461"/>
                <a:gd name="T55" fmla="*/ 0 h 1088"/>
                <a:gd name="T56" fmla="*/ 3 w 461"/>
                <a:gd name="T57" fmla="*/ 0 h 1088"/>
                <a:gd name="T58" fmla="*/ 3 w 461"/>
                <a:gd name="T59" fmla="*/ 0 h 1088"/>
                <a:gd name="T60" fmla="*/ 3 w 461"/>
                <a:gd name="T61" fmla="*/ 0 h 1088"/>
                <a:gd name="T62" fmla="*/ 2 w 461"/>
                <a:gd name="T63" fmla="*/ 0 h 1088"/>
                <a:gd name="T64" fmla="*/ 2 w 461"/>
                <a:gd name="T65" fmla="*/ 0 h 1088"/>
                <a:gd name="T66" fmla="*/ 2 w 461"/>
                <a:gd name="T67" fmla="*/ 0 h 1088"/>
                <a:gd name="T68" fmla="*/ 2 w 461"/>
                <a:gd name="T69" fmla="*/ 0 h 1088"/>
                <a:gd name="T70" fmla="*/ 2 w 461"/>
                <a:gd name="T71" fmla="*/ 0 h 1088"/>
                <a:gd name="T72" fmla="*/ 2 w 461"/>
                <a:gd name="T73" fmla="*/ 0 h 1088"/>
                <a:gd name="T74" fmla="*/ 1 w 461"/>
                <a:gd name="T75" fmla="*/ 0 h 1088"/>
                <a:gd name="T76" fmla="*/ 1 w 461"/>
                <a:gd name="T77" fmla="*/ 0 h 1088"/>
                <a:gd name="T78" fmla="*/ 1 w 461"/>
                <a:gd name="T79" fmla="*/ 0 h 1088"/>
                <a:gd name="T80" fmla="*/ 1 w 461"/>
                <a:gd name="T81" fmla="*/ 0 h 1088"/>
                <a:gd name="T82" fmla="*/ 0 w 461"/>
                <a:gd name="T83" fmla="*/ 0 h 1088"/>
                <a:gd name="T84" fmla="*/ 0 w 461"/>
                <a:gd name="T85" fmla="*/ 0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1" name="Freeform 348"/>
            <p:cNvSpPr>
              <a:spLocks/>
            </p:cNvSpPr>
            <p:nvPr/>
          </p:nvSpPr>
          <p:spPr bwMode="auto">
            <a:xfrm>
              <a:off x="4848" y="3024"/>
              <a:ext cx="230" cy="288"/>
            </a:xfrm>
            <a:custGeom>
              <a:avLst/>
              <a:gdLst>
                <a:gd name="T0" fmla="*/ 0 w 461"/>
                <a:gd name="T1" fmla="*/ 0 h 1088"/>
                <a:gd name="T2" fmla="*/ 0 w 461"/>
                <a:gd name="T3" fmla="*/ 0 h 1088"/>
                <a:gd name="T4" fmla="*/ 0 w 461"/>
                <a:gd name="T5" fmla="*/ 0 h 1088"/>
                <a:gd name="T6" fmla="*/ 0 w 461"/>
                <a:gd name="T7" fmla="*/ 0 h 1088"/>
                <a:gd name="T8" fmla="*/ 1 w 461"/>
                <a:gd name="T9" fmla="*/ 0 h 1088"/>
                <a:gd name="T10" fmla="*/ 1 w 461"/>
                <a:gd name="T11" fmla="*/ 0 h 1088"/>
                <a:gd name="T12" fmla="*/ 1 w 461"/>
                <a:gd name="T13" fmla="*/ 0 h 1088"/>
                <a:gd name="T14" fmla="*/ 1 w 461"/>
                <a:gd name="T15" fmla="*/ 0 h 1088"/>
                <a:gd name="T16" fmla="*/ 2 w 461"/>
                <a:gd name="T17" fmla="*/ 0 h 1088"/>
                <a:gd name="T18" fmla="*/ 2 w 461"/>
                <a:gd name="T19" fmla="*/ 0 h 1088"/>
                <a:gd name="T20" fmla="*/ 2 w 461"/>
                <a:gd name="T21" fmla="*/ 0 h 1088"/>
                <a:gd name="T22" fmla="*/ 2 w 461"/>
                <a:gd name="T23" fmla="*/ 0 h 1088"/>
                <a:gd name="T24" fmla="*/ 2 w 461"/>
                <a:gd name="T25" fmla="*/ 0 h 1088"/>
                <a:gd name="T26" fmla="*/ 3 w 461"/>
                <a:gd name="T27" fmla="*/ 0 h 1088"/>
                <a:gd name="T28" fmla="*/ 3 w 461"/>
                <a:gd name="T29" fmla="*/ 0 h 1088"/>
                <a:gd name="T30" fmla="*/ 3 w 461"/>
                <a:gd name="T31" fmla="*/ 0 h 1088"/>
                <a:gd name="T32" fmla="*/ 3 w 461"/>
                <a:gd name="T33" fmla="*/ 0 h 1088"/>
                <a:gd name="T34" fmla="*/ 3 w 461"/>
                <a:gd name="T35" fmla="*/ 0 h 1088"/>
                <a:gd name="T36" fmla="*/ 3 w 461"/>
                <a:gd name="T37" fmla="*/ 0 h 1088"/>
                <a:gd name="T38" fmla="*/ 3 w 461"/>
                <a:gd name="T39" fmla="*/ 0 h 1088"/>
                <a:gd name="T40" fmla="*/ 3 w 461"/>
                <a:gd name="T41" fmla="*/ 0 h 1088"/>
                <a:gd name="T42" fmla="*/ 3 w 461"/>
                <a:gd name="T43" fmla="*/ 0 h 1088"/>
                <a:gd name="T44" fmla="*/ 3 w 461"/>
                <a:gd name="T45" fmla="*/ 0 h 1088"/>
                <a:gd name="T46" fmla="*/ 3 w 461"/>
                <a:gd name="T47" fmla="*/ 0 h 1088"/>
                <a:gd name="T48" fmla="*/ 3 w 461"/>
                <a:gd name="T49" fmla="*/ 0 h 1088"/>
                <a:gd name="T50" fmla="*/ 3 w 461"/>
                <a:gd name="T51" fmla="*/ 0 h 1088"/>
                <a:gd name="T52" fmla="*/ 3 w 461"/>
                <a:gd name="T53" fmla="*/ 0 h 1088"/>
                <a:gd name="T54" fmla="*/ 3 w 461"/>
                <a:gd name="T55" fmla="*/ 0 h 1088"/>
                <a:gd name="T56" fmla="*/ 3 w 461"/>
                <a:gd name="T57" fmla="*/ 0 h 1088"/>
                <a:gd name="T58" fmla="*/ 3 w 461"/>
                <a:gd name="T59" fmla="*/ 0 h 1088"/>
                <a:gd name="T60" fmla="*/ 3 w 461"/>
                <a:gd name="T61" fmla="*/ 0 h 1088"/>
                <a:gd name="T62" fmla="*/ 2 w 461"/>
                <a:gd name="T63" fmla="*/ 0 h 1088"/>
                <a:gd name="T64" fmla="*/ 2 w 461"/>
                <a:gd name="T65" fmla="*/ 0 h 1088"/>
                <a:gd name="T66" fmla="*/ 2 w 461"/>
                <a:gd name="T67" fmla="*/ 0 h 1088"/>
                <a:gd name="T68" fmla="*/ 2 w 461"/>
                <a:gd name="T69" fmla="*/ 0 h 1088"/>
                <a:gd name="T70" fmla="*/ 2 w 461"/>
                <a:gd name="T71" fmla="*/ 0 h 1088"/>
                <a:gd name="T72" fmla="*/ 2 w 461"/>
                <a:gd name="T73" fmla="*/ 0 h 1088"/>
                <a:gd name="T74" fmla="*/ 1 w 461"/>
                <a:gd name="T75" fmla="*/ 0 h 1088"/>
                <a:gd name="T76" fmla="*/ 1 w 461"/>
                <a:gd name="T77" fmla="*/ 0 h 1088"/>
                <a:gd name="T78" fmla="*/ 1 w 461"/>
                <a:gd name="T79" fmla="*/ 0 h 1088"/>
                <a:gd name="T80" fmla="*/ 1 w 461"/>
                <a:gd name="T81" fmla="*/ 0 h 1088"/>
                <a:gd name="T82" fmla="*/ 0 w 461"/>
                <a:gd name="T83" fmla="*/ 0 h 1088"/>
                <a:gd name="T84" fmla="*/ 0 w 461"/>
                <a:gd name="T85" fmla="*/ 0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2" name="Freeform 349"/>
            <p:cNvSpPr>
              <a:spLocks/>
            </p:cNvSpPr>
            <p:nvPr/>
          </p:nvSpPr>
          <p:spPr bwMode="auto">
            <a:xfrm>
              <a:off x="4810" y="3312"/>
              <a:ext cx="230" cy="48"/>
            </a:xfrm>
            <a:custGeom>
              <a:avLst/>
              <a:gdLst>
                <a:gd name="T0" fmla="*/ 0 w 461"/>
                <a:gd name="T1" fmla="*/ 0 h 1088"/>
                <a:gd name="T2" fmla="*/ 0 w 461"/>
                <a:gd name="T3" fmla="*/ 0 h 1088"/>
                <a:gd name="T4" fmla="*/ 0 w 461"/>
                <a:gd name="T5" fmla="*/ 0 h 1088"/>
                <a:gd name="T6" fmla="*/ 0 w 461"/>
                <a:gd name="T7" fmla="*/ 0 h 1088"/>
                <a:gd name="T8" fmla="*/ 1 w 461"/>
                <a:gd name="T9" fmla="*/ 0 h 1088"/>
                <a:gd name="T10" fmla="*/ 1 w 461"/>
                <a:gd name="T11" fmla="*/ 0 h 1088"/>
                <a:gd name="T12" fmla="*/ 1 w 461"/>
                <a:gd name="T13" fmla="*/ 0 h 1088"/>
                <a:gd name="T14" fmla="*/ 1 w 461"/>
                <a:gd name="T15" fmla="*/ 0 h 1088"/>
                <a:gd name="T16" fmla="*/ 2 w 461"/>
                <a:gd name="T17" fmla="*/ 0 h 1088"/>
                <a:gd name="T18" fmla="*/ 2 w 461"/>
                <a:gd name="T19" fmla="*/ 0 h 1088"/>
                <a:gd name="T20" fmla="*/ 2 w 461"/>
                <a:gd name="T21" fmla="*/ 0 h 1088"/>
                <a:gd name="T22" fmla="*/ 2 w 461"/>
                <a:gd name="T23" fmla="*/ 0 h 1088"/>
                <a:gd name="T24" fmla="*/ 2 w 461"/>
                <a:gd name="T25" fmla="*/ 0 h 1088"/>
                <a:gd name="T26" fmla="*/ 3 w 461"/>
                <a:gd name="T27" fmla="*/ 0 h 1088"/>
                <a:gd name="T28" fmla="*/ 3 w 461"/>
                <a:gd name="T29" fmla="*/ 0 h 1088"/>
                <a:gd name="T30" fmla="*/ 3 w 461"/>
                <a:gd name="T31" fmla="*/ 0 h 1088"/>
                <a:gd name="T32" fmla="*/ 3 w 461"/>
                <a:gd name="T33" fmla="*/ 0 h 1088"/>
                <a:gd name="T34" fmla="*/ 3 w 461"/>
                <a:gd name="T35" fmla="*/ 0 h 1088"/>
                <a:gd name="T36" fmla="*/ 3 w 461"/>
                <a:gd name="T37" fmla="*/ 0 h 1088"/>
                <a:gd name="T38" fmla="*/ 3 w 461"/>
                <a:gd name="T39" fmla="*/ 0 h 1088"/>
                <a:gd name="T40" fmla="*/ 3 w 461"/>
                <a:gd name="T41" fmla="*/ 0 h 1088"/>
                <a:gd name="T42" fmla="*/ 3 w 461"/>
                <a:gd name="T43" fmla="*/ 0 h 1088"/>
                <a:gd name="T44" fmla="*/ 3 w 461"/>
                <a:gd name="T45" fmla="*/ 0 h 1088"/>
                <a:gd name="T46" fmla="*/ 3 w 461"/>
                <a:gd name="T47" fmla="*/ 0 h 1088"/>
                <a:gd name="T48" fmla="*/ 3 w 461"/>
                <a:gd name="T49" fmla="*/ 0 h 1088"/>
                <a:gd name="T50" fmla="*/ 3 w 461"/>
                <a:gd name="T51" fmla="*/ 0 h 1088"/>
                <a:gd name="T52" fmla="*/ 3 w 461"/>
                <a:gd name="T53" fmla="*/ 0 h 1088"/>
                <a:gd name="T54" fmla="*/ 3 w 461"/>
                <a:gd name="T55" fmla="*/ 0 h 1088"/>
                <a:gd name="T56" fmla="*/ 3 w 461"/>
                <a:gd name="T57" fmla="*/ 0 h 1088"/>
                <a:gd name="T58" fmla="*/ 3 w 461"/>
                <a:gd name="T59" fmla="*/ 0 h 1088"/>
                <a:gd name="T60" fmla="*/ 3 w 461"/>
                <a:gd name="T61" fmla="*/ 0 h 1088"/>
                <a:gd name="T62" fmla="*/ 2 w 461"/>
                <a:gd name="T63" fmla="*/ 0 h 1088"/>
                <a:gd name="T64" fmla="*/ 2 w 461"/>
                <a:gd name="T65" fmla="*/ 0 h 1088"/>
                <a:gd name="T66" fmla="*/ 2 w 461"/>
                <a:gd name="T67" fmla="*/ 0 h 1088"/>
                <a:gd name="T68" fmla="*/ 2 w 461"/>
                <a:gd name="T69" fmla="*/ 0 h 1088"/>
                <a:gd name="T70" fmla="*/ 2 w 461"/>
                <a:gd name="T71" fmla="*/ 0 h 1088"/>
                <a:gd name="T72" fmla="*/ 2 w 461"/>
                <a:gd name="T73" fmla="*/ 0 h 1088"/>
                <a:gd name="T74" fmla="*/ 1 w 461"/>
                <a:gd name="T75" fmla="*/ 0 h 1088"/>
                <a:gd name="T76" fmla="*/ 1 w 461"/>
                <a:gd name="T77" fmla="*/ 0 h 1088"/>
                <a:gd name="T78" fmla="*/ 1 w 461"/>
                <a:gd name="T79" fmla="*/ 0 h 1088"/>
                <a:gd name="T80" fmla="*/ 1 w 461"/>
                <a:gd name="T81" fmla="*/ 0 h 1088"/>
                <a:gd name="T82" fmla="*/ 0 w 461"/>
                <a:gd name="T83" fmla="*/ 0 h 1088"/>
                <a:gd name="T84" fmla="*/ 0 w 461"/>
                <a:gd name="T85" fmla="*/ 0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3" name="Freeform 350"/>
            <p:cNvSpPr>
              <a:spLocks/>
            </p:cNvSpPr>
            <p:nvPr/>
          </p:nvSpPr>
          <p:spPr bwMode="auto">
            <a:xfrm>
              <a:off x="4848" y="3408"/>
              <a:ext cx="230" cy="384"/>
            </a:xfrm>
            <a:custGeom>
              <a:avLst/>
              <a:gdLst>
                <a:gd name="T0" fmla="*/ 0 w 461"/>
                <a:gd name="T1" fmla="*/ 0 h 1088"/>
                <a:gd name="T2" fmla="*/ 0 w 461"/>
                <a:gd name="T3" fmla="*/ 0 h 1088"/>
                <a:gd name="T4" fmla="*/ 0 w 461"/>
                <a:gd name="T5" fmla="*/ 0 h 1088"/>
                <a:gd name="T6" fmla="*/ 0 w 461"/>
                <a:gd name="T7" fmla="*/ 0 h 1088"/>
                <a:gd name="T8" fmla="*/ 1 w 461"/>
                <a:gd name="T9" fmla="*/ 0 h 1088"/>
                <a:gd name="T10" fmla="*/ 1 w 461"/>
                <a:gd name="T11" fmla="*/ 0 h 1088"/>
                <a:gd name="T12" fmla="*/ 1 w 461"/>
                <a:gd name="T13" fmla="*/ 0 h 1088"/>
                <a:gd name="T14" fmla="*/ 1 w 461"/>
                <a:gd name="T15" fmla="*/ 0 h 1088"/>
                <a:gd name="T16" fmla="*/ 2 w 461"/>
                <a:gd name="T17" fmla="*/ 0 h 1088"/>
                <a:gd name="T18" fmla="*/ 2 w 461"/>
                <a:gd name="T19" fmla="*/ 0 h 1088"/>
                <a:gd name="T20" fmla="*/ 2 w 461"/>
                <a:gd name="T21" fmla="*/ 0 h 1088"/>
                <a:gd name="T22" fmla="*/ 2 w 461"/>
                <a:gd name="T23" fmla="*/ 0 h 1088"/>
                <a:gd name="T24" fmla="*/ 2 w 461"/>
                <a:gd name="T25" fmla="*/ 0 h 1088"/>
                <a:gd name="T26" fmla="*/ 3 w 461"/>
                <a:gd name="T27" fmla="*/ 0 h 1088"/>
                <a:gd name="T28" fmla="*/ 3 w 461"/>
                <a:gd name="T29" fmla="*/ 0 h 1088"/>
                <a:gd name="T30" fmla="*/ 3 w 461"/>
                <a:gd name="T31" fmla="*/ 0 h 1088"/>
                <a:gd name="T32" fmla="*/ 3 w 461"/>
                <a:gd name="T33" fmla="*/ 0 h 1088"/>
                <a:gd name="T34" fmla="*/ 3 w 461"/>
                <a:gd name="T35" fmla="*/ 0 h 1088"/>
                <a:gd name="T36" fmla="*/ 3 w 461"/>
                <a:gd name="T37" fmla="*/ 0 h 1088"/>
                <a:gd name="T38" fmla="*/ 3 w 461"/>
                <a:gd name="T39" fmla="*/ 0 h 1088"/>
                <a:gd name="T40" fmla="*/ 3 w 461"/>
                <a:gd name="T41" fmla="*/ 0 h 1088"/>
                <a:gd name="T42" fmla="*/ 3 w 461"/>
                <a:gd name="T43" fmla="*/ 0 h 1088"/>
                <a:gd name="T44" fmla="*/ 3 w 461"/>
                <a:gd name="T45" fmla="*/ 0 h 1088"/>
                <a:gd name="T46" fmla="*/ 3 w 461"/>
                <a:gd name="T47" fmla="*/ 0 h 1088"/>
                <a:gd name="T48" fmla="*/ 3 w 461"/>
                <a:gd name="T49" fmla="*/ 0 h 1088"/>
                <a:gd name="T50" fmla="*/ 3 w 461"/>
                <a:gd name="T51" fmla="*/ 0 h 1088"/>
                <a:gd name="T52" fmla="*/ 3 w 461"/>
                <a:gd name="T53" fmla="*/ 0 h 1088"/>
                <a:gd name="T54" fmla="*/ 3 w 461"/>
                <a:gd name="T55" fmla="*/ 0 h 1088"/>
                <a:gd name="T56" fmla="*/ 3 w 461"/>
                <a:gd name="T57" fmla="*/ 0 h 1088"/>
                <a:gd name="T58" fmla="*/ 3 w 461"/>
                <a:gd name="T59" fmla="*/ 0 h 1088"/>
                <a:gd name="T60" fmla="*/ 3 w 461"/>
                <a:gd name="T61" fmla="*/ 1 h 1088"/>
                <a:gd name="T62" fmla="*/ 2 w 461"/>
                <a:gd name="T63" fmla="*/ 1 h 1088"/>
                <a:gd name="T64" fmla="*/ 2 w 461"/>
                <a:gd name="T65" fmla="*/ 1 h 1088"/>
                <a:gd name="T66" fmla="*/ 2 w 461"/>
                <a:gd name="T67" fmla="*/ 1 h 1088"/>
                <a:gd name="T68" fmla="*/ 2 w 461"/>
                <a:gd name="T69" fmla="*/ 1 h 1088"/>
                <a:gd name="T70" fmla="*/ 2 w 461"/>
                <a:gd name="T71" fmla="*/ 1 h 1088"/>
                <a:gd name="T72" fmla="*/ 2 w 461"/>
                <a:gd name="T73" fmla="*/ 1 h 1088"/>
                <a:gd name="T74" fmla="*/ 1 w 461"/>
                <a:gd name="T75" fmla="*/ 1 h 1088"/>
                <a:gd name="T76" fmla="*/ 1 w 461"/>
                <a:gd name="T77" fmla="*/ 1 h 1088"/>
                <a:gd name="T78" fmla="*/ 1 w 461"/>
                <a:gd name="T79" fmla="*/ 1 h 1088"/>
                <a:gd name="T80" fmla="*/ 1 w 461"/>
                <a:gd name="T81" fmla="*/ 1 h 1088"/>
                <a:gd name="T82" fmla="*/ 0 w 461"/>
                <a:gd name="T83" fmla="*/ 1 h 1088"/>
                <a:gd name="T84" fmla="*/ 0 w 461"/>
                <a:gd name="T85" fmla="*/ 1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4" name="Freeform 351"/>
            <p:cNvSpPr>
              <a:spLocks/>
            </p:cNvSpPr>
            <p:nvPr/>
          </p:nvSpPr>
          <p:spPr bwMode="auto">
            <a:xfrm>
              <a:off x="4858" y="3792"/>
              <a:ext cx="230" cy="48"/>
            </a:xfrm>
            <a:custGeom>
              <a:avLst/>
              <a:gdLst>
                <a:gd name="T0" fmla="*/ 0 w 461"/>
                <a:gd name="T1" fmla="*/ 0 h 1088"/>
                <a:gd name="T2" fmla="*/ 0 w 461"/>
                <a:gd name="T3" fmla="*/ 0 h 1088"/>
                <a:gd name="T4" fmla="*/ 0 w 461"/>
                <a:gd name="T5" fmla="*/ 0 h 1088"/>
                <a:gd name="T6" fmla="*/ 0 w 461"/>
                <a:gd name="T7" fmla="*/ 0 h 1088"/>
                <a:gd name="T8" fmla="*/ 1 w 461"/>
                <a:gd name="T9" fmla="*/ 0 h 1088"/>
                <a:gd name="T10" fmla="*/ 1 w 461"/>
                <a:gd name="T11" fmla="*/ 0 h 1088"/>
                <a:gd name="T12" fmla="*/ 1 w 461"/>
                <a:gd name="T13" fmla="*/ 0 h 1088"/>
                <a:gd name="T14" fmla="*/ 1 w 461"/>
                <a:gd name="T15" fmla="*/ 0 h 1088"/>
                <a:gd name="T16" fmla="*/ 2 w 461"/>
                <a:gd name="T17" fmla="*/ 0 h 1088"/>
                <a:gd name="T18" fmla="*/ 2 w 461"/>
                <a:gd name="T19" fmla="*/ 0 h 1088"/>
                <a:gd name="T20" fmla="*/ 2 w 461"/>
                <a:gd name="T21" fmla="*/ 0 h 1088"/>
                <a:gd name="T22" fmla="*/ 2 w 461"/>
                <a:gd name="T23" fmla="*/ 0 h 1088"/>
                <a:gd name="T24" fmla="*/ 2 w 461"/>
                <a:gd name="T25" fmla="*/ 0 h 1088"/>
                <a:gd name="T26" fmla="*/ 3 w 461"/>
                <a:gd name="T27" fmla="*/ 0 h 1088"/>
                <a:gd name="T28" fmla="*/ 3 w 461"/>
                <a:gd name="T29" fmla="*/ 0 h 1088"/>
                <a:gd name="T30" fmla="*/ 3 w 461"/>
                <a:gd name="T31" fmla="*/ 0 h 1088"/>
                <a:gd name="T32" fmla="*/ 3 w 461"/>
                <a:gd name="T33" fmla="*/ 0 h 1088"/>
                <a:gd name="T34" fmla="*/ 3 w 461"/>
                <a:gd name="T35" fmla="*/ 0 h 1088"/>
                <a:gd name="T36" fmla="*/ 3 w 461"/>
                <a:gd name="T37" fmla="*/ 0 h 1088"/>
                <a:gd name="T38" fmla="*/ 3 w 461"/>
                <a:gd name="T39" fmla="*/ 0 h 1088"/>
                <a:gd name="T40" fmla="*/ 3 w 461"/>
                <a:gd name="T41" fmla="*/ 0 h 1088"/>
                <a:gd name="T42" fmla="*/ 3 w 461"/>
                <a:gd name="T43" fmla="*/ 0 h 1088"/>
                <a:gd name="T44" fmla="*/ 3 w 461"/>
                <a:gd name="T45" fmla="*/ 0 h 1088"/>
                <a:gd name="T46" fmla="*/ 3 w 461"/>
                <a:gd name="T47" fmla="*/ 0 h 1088"/>
                <a:gd name="T48" fmla="*/ 3 w 461"/>
                <a:gd name="T49" fmla="*/ 0 h 1088"/>
                <a:gd name="T50" fmla="*/ 3 w 461"/>
                <a:gd name="T51" fmla="*/ 0 h 1088"/>
                <a:gd name="T52" fmla="*/ 3 w 461"/>
                <a:gd name="T53" fmla="*/ 0 h 1088"/>
                <a:gd name="T54" fmla="*/ 3 w 461"/>
                <a:gd name="T55" fmla="*/ 0 h 1088"/>
                <a:gd name="T56" fmla="*/ 3 w 461"/>
                <a:gd name="T57" fmla="*/ 0 h 1088"/>
                <a:gd name="T58" fmla="*/ 3 w 461"/>
                <a:gd name="T59" fmla="*/ 0 h 1088"/>
                <a:gd name="T60" fmla="*/ 3 w 461"/>
                <a:gd name="T61" fmla="*/ 0 h 1088"/>
                <a:gd name="T62" fmla="*/ 2 w 461"/>
                <a:gd name="T63" fmla="*/ 0 h 1088"/>
                <a:gd name="T64" fmla="*/ 2 w 461"/>
                <a:gd name="T65" fmla="*/ 0 h 1088"/>
                <a:gd name="T66" fmla="*/ 2 w 461"/>
                <a:gd name="T67" fmla="*/ 0 h 1088"/>
                <a:gd name="T68" fmla="*/ 2 w 461"/>
                <a:gd name="T69" fmla="*/ 0 h 1088"/>
                <a:gd name="T70" fmla="*/ 2 w 461"/>
                <a:gd name="T71" fmla="*/ 0 h 1088"/>
                <a:gd name="T72" fmla="*/ 2 w 461"/>
                <a:gd name="T73" fmla="*/ 0 h 1088"/>
                <a:gd name="T74" fmla="*/ 1 w 461"/>
                <a:gd name="T75" fmla="*/ 0 h 1088"/>
                <a:gd name="T76" fmla="*/ 1 w 461"/>
                <a:gd name="T77" fmla="*/ 0 h 1088"/>
                <a:gd name="T78" fmla="*/ 1 w 461"/>
                <a:gd name="T79" fmla="*/ 0 h 1088"/>
                <a:gd name="T80" fmla="*/ 1 w 461"/>
                <a:gd name="T81" fmla="*/ 0 h 1088"/>
                <a:gd name="T82" fmla="*/ 0 w 461"/>
                <a:gd name="T83" fmla="*/ 0 h 1088"/>
                <a:gd name="T84" fmla="*/ 0 w 461"/>
                <a:gd name="T85" fmla="*/ 0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89"/>
          <p:cNvGrpSpPr>
            <a:grpSpLocks/>
          </p:cNvGrpSpPr>
          <p:nvPr/>
        </p:nvGrpSpPr>
        <p:grpSpPr bwMode="auto">
          <a:xfrm>
            <a:off x="2438400" y="4206875"/>
            <a:ext cx="990600" cy="1781175"/>
            <a:chOff x="1536" y="2650"/>
            <a:chExt cx="624" cy="1122"/>
          </a:xfrm>
        </p:grpSpPr>
        <p:sp>
          <p:nvSpPr>
            <p:cNvPr id="31775" name="AutoShape 353"/>
            <p:cNvSpPr>
              <a:spLocks noChangeArrowheads="1"/>
            </p:cNvSpPr>
            <p:nvPr/>
          </p:nvSpPr>
          <p:spPr bwMode="auto">
            <a:xfrm>
              <a:off x="1536" y="2996"/>
              <a:ext cx="576" cy="272"/>
            </a:xfrm>
            <a:prstGeom prst="rightArrow">
              <a:avLst>
                <a:gd name="adj1" fmla="val 50000"/>
                <a:gd name="adj2" fmla="val 52941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6" name="Text Box 354"/>
            <p:cNvSpPr txBox="1">
              <a:spLocks noChangeArrowheads="1"/>
            </p:cNvSpPr>
            <p:nvPr/>
          </p:nvSpPr>
          <p:spPr bwMode="auto">
            <a:xfrm>
              <a:off x="1536" y="2650"/>
              <a:ext cx="624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>
                  <a:latin typeface="Arial Narrow" charset="0"/>
                </a:rPr>
                <a:t>traverse the stack</a:t>
              </a:r>
            </a:p>
          </p:txBody>
        </p:sp>
        <p:sp>
          <p:nvSpPr>
            <p:cNvPr id="31777" name="Text Box 355"/>
            <p:cNvSpPr txBox="1">
              <a:spLocks noChangeArrowheads="1"/>
            </p:cNvSpPr>
            <p:nvPr/>
          </p:nvSpPr>
          <p:spPr bwMode="auto">
            <a:xfrm>
              <a:off x="1536" y="3312"/>
              <a:ext cx="624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>
                  <a:latin typeface="Arial Narrow" charset="0"/>
                </a:rPr>
                <a:t>and mark active objects</a:t>
              </a:r>
            </a:p>
          </p:txBody>
        </p:sp>
      </p:grpSp>
      <p:grpSp>
        <p:nvGrpSpPr>
          <p:cNvPr id="31752" name="Group 385"/>
          <p:cNvGrpSpPr>
            <a:grpSpLocks/>
          </p:cNvGrpSpPr>
          <p:nvPr/>
        </p:nvGrpSpPr>
        <p:grpSpPr bwMode="auto">
          <a:xfrm>
            <a:off x="369888" y="3962400"/>
            <a:ext cx="1916112" cy="2519363"/>
            <a:chOff x="240" y="2496"/>
            <a:chExt cx="1207" cy="1587"/>
          </a:xfrm>
        </p:grpSpPr>
        <p:sp>
          <p:nvSpPr>
            <p:cNvPr id="31757" name="Rectangle 358"/>
            <p:cNvSpPr>
              <a:spLocks noChangeArrowheads="1"/>
            </p:cNvSpPr>
            <p:nvPr/>
          </p:nvSpPr>
          <p:spPr bwMode="auto">
            <a:xfrm>
              <a:off x="958" y="3968"/>
              <a:ext cx="26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31758" name="Rectangle 359"/>
            <p:cNvSpPr>
              <a:spLocks noChangeArrowheads="1"/>
            </p:cNvSpPr>
            <p:nvPr/>
          </p:nvSpPr>
          <p:spPr bwMode="auto">
            <a:xfrm>
              <a:off x="762" y="2496"/>
              <a:ext cx="587" cy="13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800">
                <a:solidFill>
                  <a:srgbClr val="FF0033"/>
                </a:solidFill>
                <a:latin typeface="Arial Narrow" charset="0"/>
              </a:endParaRPr>
            </a:p>
          </p:txBody>
        </p:sp>
        <p:sp>
          <p:nvSpPr>
            <p:cNvPr id="31759" name="Rectangle 360"/>
            <p:cNvSpPr>
              <a:spLocks noChangeArrowheads="1"/>
            </p:cNvSpPr>
            <p:nvPr/>
          </p:nvSpPr>
          <p:spPr bwMode="auto">
            <a:xfrm>
              <a:off x="240" y="3250"/>
              <a:ext cx="326" cy="15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0" name="Rectangle 361"/>
            <p:cNvSpPr>
              <a:spLocks noChangeArrowheads="1"/>
            </p:cNvSpPr>
            <p:nvPr/>
          </p:nvSpPr>
          <p:spPr bwMode="auto">
            <a:xfrm>
              <a:off x="279" y="3278"/>
              <a:ext cx="320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31761" name="Rectangle 362"/>
            <p:cNvSpPr>
              <a:spLocks noChangeArrowheads="1"/>
            </p:cNvSpPr>
            <p:nvPr/>
          </p:nvSpPr>
          <p:spPr bwMode="auto">
            <a:xfrm>
              <a:off x="492" y="3278"/>
              <a:ext cx="27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1762" name="Line 363"/>
            <p:cNvSpPr>
              <a:spLocks noChangeShapeType="1"/>
            </p:cNvSpPr>
            <p:nvPr/>
          </p:nvSpPr>
          <p:spPr bwMode="auto">
            <a:xfrm>
              <a:off x="272" y="2684"/>
              <a:ext cx="1" cy="5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3" name="Line 364"/>
            <p:cNvSpPr>
              <a:spLocks noChangeShapeType="1"/>
            </p:cNvSpPr>
            <p:nvPr/>
          </p:nvSpPr>
          <p:spPr bwMode="auto">
            <a:xfrm flipH="1">
              <a:off x="533" y="2684"/>
              <a:ext cx="1" cy="5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4" name="Line 365"/>
            <p:cNvSpPr>
              <a:spLocks noChangeShapeType="1"/>
            </p:cNvSpPr>
            <p:nvPr/>
          </p:nvSpPr>
          <p:spPr bwMode="auto">
            <a:xfrm>
              <a:off x="272" y="2948"/>
              <a:ext cx="26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5" name="Line 366"/>
            <p:cNvSpPr>
              <a:spLocks noChangeShapeType="1"/>
            </p:cNvSpPr>
            <p:nvPr/>
          </p:nvSpPr>
          <p:spPr bwMode="auto">
            <a:xfrm>
              <a:off x="272" y="3061"/>
              <a:ext cx="26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6" name="Line 367"/>
            <p:cNvSpPr>
              <a:spLocks noChangeShapeType="1"/>
            </p:cNvSpPr>
            <p:nvPr/>
          </p:nvSpPr>
          <p:spPr bwMode="auto">
            <a:xfrm>
              <a:off x="272" y="3175"/>
              <a:ext cx="26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7" name="Line 368"/>
            <p:cNvSpPr>
              <a:spLocks noChangeShapeType="1"/>
            </p:cNvSpPr>
            <p:nvPr/>
          </p:nvSpPr>
          <p:spPr bwMode="auto">
            <a:xfrm>
              <a:off x="272" y="2835"/>
              <a:ext cx="26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8" name="Line 369"/>
            <p:cNvSpPr>
              <a:spLocks noChangeShapeType="1"/>
            </p:cNvSpPr>
            <p:nvPr/>
          </p:nvSpPr>
          <p:spPr bwMode="auto">
            <a:xfrm>
              <a:off x="403" y="3137"/>
              <a:ext cx="359" cy="3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9" name="Line 370"/>
            <p:cNvSpPr>
              <a:spLocks noChangeShapeType="1"/>
            </p:cNvSpPr>
            <p:nvPr/>
          </p:nvSpPr>
          <p:spPr bwMode="auto">
            <a:xfrm flipV="1">
              <a:off x="407" y="2737"/>
              <a:ext cx="355" cy="2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0" name="Line 371"/>
            <p:cNvSpPr>
              <a:spLocks noChangeShapeType="1"/>
            </p:cNvSpPr>
            <p:nvPr/>
          </p:nvSpPr>
          <p:spPr bwMode="auto">
            <a:xfrm>
              <a:off x="403" y="2874"/>
              <a:ext cx="326" cy="1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1" name="Line 372"/>
            <p:cNvSpPr>
              <a:spLocks noChangeShapeType="1"/>
            </p:cNvSpPr>
            <p:nvPr/>
          </p:nvSpPr>
          <p:spPr bwMode="auto">
            <a:xfrm>
              <a:off x="1284" y="2497"/>
              <a:ext cx="0" cy="13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2" name="Line 373"/>
            <p:cNvSpPr>
              <a:spLocks noChangeShapeType="1"/>
            </p:cNvSpPr>
            <p:nvPr/>
          </p:nvSpPr>
          <p:spPr bwMode="auto">
            <a:xfrm>
              <a:off x="762" y="2624"/>
              <a:ext cx="5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3" name="Text Box 374"/>
            <p:cNvSpPr txBox="1">
              <a:spLocks noChangeArrowheads="1"/>
            </p:cNvSpPr>
            <p:nvPr/>
          </p:nvSpPr>
          <p:spPr bwMode="auto">
            <a:xfrm>
              <a:off x="793" y="2510"/>
              <a:ext cx="491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800"/>
                <a:t>FREE HEAD</a:t>
              </a:r>
            </a:p>
          </p:txBody>
        </p:sp>
        <p:sp>
          <p:nvSpPr>
            <p:cNvPr id="31774" name="Line 375"/>
            <p:cNvSpPr>
              <a:spLocks noChangeShapeType="1"/>
            </p:cNvSpPr>
            <p:nvPr/>
          </p:nvSpPr>
          <p:spPr bwMode="auto">
            <a:xfrm>
              <a:off x="1316" y="2549"/>
              <a:ext cx="131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diamond" w="med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390"/>
          <p:cNvGrpSpPr>
            <a:grpSpLocks/>
          </p:cNvGrpSpPr>
          <p:nvPr/>
        </p:nvGrpSpPr>
        <p:grpSpPr bwMode="auto">
          <a:xfrm>
            <a:off x="5867400" y="4206875"/>
            <a:ext cx="990600" cy="1781175"/>
            <a:chOff x="3696" y="2650"/>
            <a:chExt cx="624" cy="1122"/>
          </a:xfrm>
        </p:grpSpPr>
        <p:sp>
          <p:nvSpPr>
            <p:cNvPr id="31754" name="AutoShape 381"/>
            <p:cNvSpPr>
              <a:spLocks noChangeArrowheads="1"/>
            </p:cNvSpPr>
            <p:nvPr/>
          </p:nvSpPr>
          <p:spPr bwMode="auto">
            <a:xfrm>
              <a:off x="3696" y="3016"/>
              <a:ext cx="624" cy="272"/>
            </a:xfrm>
            <a:prstGeom prst="rightArrow">
              <a:avLst>
                <a:gd name="adj1" fmla="val 50000"/>
                <a:gd name="adj2" fmla="val 57353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5" name="Text Box 382"/>
            <p:cNvSpPr txBox="1">
              <a:spLocks noChangeArrowheads="1"/>
            </p:cNvSpPr>
            <p:nvPr/>
          </p:nvSpPr>
          <p:spPr bwMode="auto">
            <a:xfrm>
              <a:off x="3696" y="2650"/>
              <a:ext cx="624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>
                  <a:latin typeface="Arial Narrow" charset="0"/>
                </a:rPr>
                <a:t>traverse the heap</a:t>
              </a:r>
            </a:p>
          </p:txBody>
        </p:sp>
        <p:sp>
          <p:nvSpPr>
            <p:cNvPr id="31756" name="Text Box 383"/>
            <p:cNvSpPr txBox="1">
              <a:spLocks noChangeArrowheads="1"/>
            </p:cNvSpPr>
            <p:nvPr/>
          </p:nvSpPr>
          <p:spPr bwMode="auto">
            <a:xfrm>
              <a:off x="3696" y="3312"/>
              <a:ext cx="624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>
                  <a:latin typeface="Arial Narrow" charset="0"/>
                </a:rPr>
                <a:t>and reclaim unmarked cells</a:t>
              </a:r>
            </a:p>
          </p:txBody>
        </p: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0DFA16-B2EB-3948-8DF5-149A47D87E3E}"/>
              </a:ext>
            </a:extLst>
          </p:cNvPr>
          <p:cNvCxnSpPr>
            <a:cxnSpLocks/>
          </p:cNvCxnSpPr>
          <p:nvPr/>
        </p:nvCxnSpPr>
        <p:spPr bwMode="auto">
          <a:xfrm>
            <a:off x="609600" y="4496999"/>
            <a:ext cx="0" cy="60363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D5BFDAF5-6D68-9242-B0BA-139D8A2EBCB4}"/>
              </a:ext>
            </a:extLst>
          </p:cNvPr>
          <p:cNvCxnSpPr>
            <a:cxnSpLocks/>
          </p:cNvCxnSpPr>
          <p:nvPr/>
        </p:nvCxnSpPr>
        <p:spPr bwMode="auto">
          <a:xfrm>
            <a:off x="3854067" y="4512730"/>
            <a:ext cx="0" cy="58790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E8B8C289-2375-2844-BBE7-1EC59BD8899C}"/>
              </a:ext>
            </a:extLst>
          </p:cNvPr>
          <p:cNvCxnSpPr>
            <a:cxnSpLocks/>
          </p:cNvCxnSpPr>
          <p:nvPr/>
        </p:nvCxnSpPr>
        <p:spPr bwMode="auto">
          <a:xfrm>
            <a:off x="7360871" y="4505788"/>
            <a:ext cx="0" cy="58611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77C69AD-E6D8-D943-98F4-1F5C2F18DD9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Mark &amp; Sweep example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3429000" cy="51816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str1= "foo";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str2= "bar";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1 */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str1 = str2;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2 */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if (str1.equals(str2)) {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String temp = "biz";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str2 = temp;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/* CHECKPOINT 3 */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str3 = "baz";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4 */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3614738" y="3076575"/>
            <a:ext cx="9601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2773" name="Group 57"/>
          <p:cNvGrpSpPr>
            <a:grpSpLocks/>
          </p:cNvGrpSpPr>
          <p:nvPr/>
        </p:nvGrpSpPr>
        <p:grpSpPr bwMode="auto">
          <a:xfrm>
            <a:off x="4343400" y="2909888"/>
            <a:ext cx="4421188" cy="1716087"/>
            <a:chOff x="2736" y="1833"/>
            <a:chExt cx="2785" cy="1081"/>
          </a:xfrm>
        </p:grpSpPr>
        <p:sp>
          <p:nvSpPr>
            <p:cNvPr id="32774" name="AutoShape 6"/>
            <p:cNvSpPr>
              <a:spLocks noChangeAspect="1" noChangeArrowheads="1" noTextEdit="1"/>
            </p:cNvSpPr>
            <p:nvPr/>
          </p:nvSpPr>
          <p:spPr bwMode="auto">
            <a:xfrm>
              <a:off x="2736" y="1833"/>
              <a:ext cx="2785" cy="10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5" name="Rectangle 8"/>
            <p:cNvSpPr>
              <a:spLocks noChangeArrowheads="1"/>
            </p:cNvSpPr>
            <p:nvPr/>
          </p:nvSpPr>
          <p:spPr bwMode="auto">
            <a:xfrm>
              <a:off x="2736" y="1838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776" name="Rectangle 9"/>
            <p:cNvSpPr>
              <a:spLocks noChangeArrowheads="1"/>
            </p:cNvSpPr>
            <p:nvPr/>
          </p:nvSpPr>
          <p:spPr bwMode="auto">
            <a:xfrm>
              <a:off x="4099" y="1841"/>
              <a:ext cx="1298" cy="81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77" name="Line 10"/>
            <p:cNvSpPr>
              <a:spLocks noChangeShapeType="1"/>
            </p:cNvSpPr>
            <p:nvPr/>
          </p:nvSpPr>
          <p:spPr bwMode="auto">
            <a:xfrm>
              <a:off x="4099" y="2100"/>
              <a:ext cx="129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8" name="Line 11"/>
            <p:cNvSpPr>
              <a:spLocks noChangeShapeType="1"/>
            </p:cNvSpPr>
            <p:nvPr/>
          </p:nvSpPr>
          <p:spPr bwMode="auto">
            <a:xfrm>
              <a:off x="4099" y="2284"/>
              <a:ext cx="129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9" name="Line 12"/>
            <p:cNvSpPr>
              <a:spLocks noChangeShapeType="1"/>
            </p:cNvSpPr>
            <p:nvPr/>
          </p:nvSpPr>
          <p:spPr bwMode="auto">
            <a:xfrm>
              <a:off x="4099" y="2468"/>
              <a:ext cx="129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0" name="Line 13"/>
            <p:cNvSpPr>
              <a:spLocks noChangeShapeType="1"/>
            </p:cNvSpPr>
            <p:nvPr/>
          </p:nvSpPr>
          <p:spPr bwMode="auto">
            <a:xfrm>
              <a:off x="5209" y="1841"/>
              <a:ext cx="1" cy="81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1" name="Rectangle 14"/>
            <p:cNvSpPr>
              <a:spLocks noChangeArrowheads="1"/>
            </p:cNvSpPr>
            <p:nvPr/>
          </p:nvSpPr>
          <p:spPr bwMode="auto">
            <a:xfrm>
              <a:off x="4231" y="1892"/>
              <a:ext cx="875" cy="15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2" name="Rectangle 15"/>
            <p:cNvSpPr>
              <a:spLocks noChangeArrowheads="1"/>
            </p:cNvSpPr>
            <p:nvPr/>
          </p:nvSpPr>
          <p:spPr bwMode="auto">
            <a:xfrm>
              <a:off x="4240" y="1906"/>
              <a:ext cx="768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HEAD OF FREE</a:t>
              </a:r>
              <a:endParaRPr lang="en-US"/>
            </a:p>
          </p:txBody>
        </p:sp>
        <p:sp>
          <p:nvSpPr>
            <p:cNvPr id="32783" name="Rectangle 16"/>
            <p:cNvSpPr>
              <a:spLocks noChangeArrowheads="1"/>
            </p:cNvSpPr>
            <p:nvPr/>
          </p:nvSpPr>
          <p:spPr bwMode="auto">
            <a:xfrm>
              <a:off x="4960" y="1906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784" name="Rectangle 17"/>
            <p:cNvSpPr>
              <a:spLocks noChangeArrowheads="1"/>
            </p:cNvSpPr>
            <p:nvPr/>
          </p:nvSpPr>
          <p:spPr bwMode="auto">
            <a:xfrm>
              <a:off x="4592" y="2710"/>
              <a:ext cx="411" cy="20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5" name="Rectangle 18"/>
            <p:cNvSpPr>
              <a:spLocks noChangeArrowheads="1"/>
            </p:cNvSpPr>
            <p:nvPr/>
          </p:nvSpPr>
          <p:spPr bwMode="auto">
            <a:xfrm>
              <a:off x="4653" y="2745"/>
              <a:ext cx="28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32786" name="Rectangle 19"/>
            <p:cNvSpPr>
              <a:spLocks noChangeArrowheads="1"/>
            </p:cNvSpPr>
            <p:nvPr/>
          </p:nvSpPr>
          <p:spPr bwMode="auto">
            <a:xfrm>
              <a:off x="4922" y="2745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787" name="Rectangle 20"/>
            <p:cNvSpPr>
              <a:spLocks noChangeArrowheads="1"/>
            </p:cNvSpPr>
            <p:nvPr/>
          </p:nvSpPr>
          <p:spPr bwMode="auto">
            <a:xfrm>
              <a:off x="3202" y="2710"/>
              <a:ext cx="515" cy="20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8" name="Rectangle 21"/>
            <p:cNvSpPr>
              <a:spLocks noChangeArrowheads="1"/>
            </p:cNvSpPr>
            <p:nvPr/>
          </p:nvSpPr>
          <p:spPr bwMode="auto">
            <a:xfrm>
              <a:off x="3264" y="2745"/>
              <a:ext cx="34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32789" name="Rectangle 22"/>
            <p:cNvSpPr>
              <a:spLocks noChangeArrowheads="1"/>
            </p:cNvSpPr>
            <p:nvPr/>
          </p:nvSpPr>
          <p:spPr bwMode="auto">
            <a:xfrm>
              <a:off x="3602" y="2745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790" name="Line 23"/>
            <p:cNvSpPr>
              <a:spLocks noChangeShapeType="1"/>
            </p:cNvSpPr>
            <p:nvPr/>
          </p:nvSpPr>
          <p:spPr bwMode="auto">
            <a:xfrm>
              <a:off x="3254" y="1943"/>
              <a:ext cx="1" cy="7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1" name="Line 24"/>
            <p:cNvSpPr>
              <a:spLocks noChangeShapeType="1"/>
            </p:cNvSpPr>
            <p:nvPr/>
          </p:nvSpPr>
          <p:spPr bwMode="auto">
            <a:xfrm flipH="1">
              <a:off x="3664" y="1943"/>
              <a:ext cx="1" cy="7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2" name="Line 25"/>
            <p:cNvSpPr>
              <a:spLocks noChangeShapeType="1"/>
            </p:cNvSpPr>
            <p:nvPr/>
          </p:nvSpPr>
          <p:spPr bwMode="auto">
            <a:xfrm>
              <a:off x="3253" y="2250"/>
              <a:ext cx="41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793" name="Group 28"/>
            <p:cNvGrpSpPr>
              <a:grpSpLocks/>
            </p:cNvGrpSpPr>
            <p:nvPr/>
          </p:nvGrpSpPr>
          <p:grpSpPr bwMode="auto">
            <a:xfrm>
              <a:off x="2995" y="2217"/>
              <a:ext cx="258" cy="67"/>
              <a:chOff x="2995" y="2217"/>
              <a:chExt cx="258" cy="67"/>
            </a:xfrm>
          </p:grpSpPr>
          <p:sp>
            <p:nvSpPr>
              <p:cNvPr id="32812" name="Line 26"/>
              <p:cNvSpPr>
                <a:spLocks noChangeShapeType="1"/>
              </p:cNvSpPr>
              <p:nvPr/>
            </p:nvSpPr>
            <p:spPr bwMode="auto">
              <a:xfrm>
                <a:off x="2995" y="2250"/>
                <a:ext cx="193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3" name="Freeform 27"/>
              <p:cNvSpPr>
                <a:spLocks/>
              </p:cNvSpPr>
              <p:nvPr/>
            </p:nvSpPr>
            <p:spPr bwMode="auto">
              <a:xfrm>
                <a:off x="3186" y="2217"/>
                <a:ext cx="67" cy="67"/>
              </a:xfrm>
              <a:custGeom>
                <a:avLst/>
                <a:gdLst>
                  <a:gd name="T0" fmla="*/ 0 w 67"/>
                  <a:gd name="T1" fmla="*/ 67 h 67"/>
                  <a:gd name="T2" fmla="*/ 67 w 67"/>
                  <a:gd name="T3" fmla="*/ 33 h 67"/>
                  <a:gd name="T4" fmla="*/ 0 w 67"/>
                  <a:gd name="T5" fmla="*/ 0 h 67"/>
                  <a:gd name="T6" fmla="*/ 0 w 67"/>
                  <a:gd name="T7" fmla="*/ 67 h 6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67"/>
                  <a:gd name="T14" fmla="*/ 67 w 67"/>
                  <a:gd name="T15" fmla="*/ 67 h 6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67">
                    <a:moveTo>
                      <a:pt x="0" y="67"/>
                    </a:moveTo>
                    <a:lnTo>
                      <a:pt x="67" y="33"/>
                    </a:lnTo>
                    <a:lnTo>
                      <a:pt x="0" y="0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794" name="Rectangle 29"/>
            <p:cNvSpPr>
              <a:spLocks noChangeArrowheads="1"/>
            </p:cNvSpPr>
            <p:nvPr/>
          </p:nvSpPr>
          <p:spPr bwMode="auto">
            <a:xfrm>
              <a:off x="2739" y="2148"/>
              <a:ext cx="257" cy="25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5" name="Rectangle 30"/>
            <p:cNvSpPr>
              <a:spLocks noChangeArrowheads="1"/>
            </p:cNvSpPr>
            <p:nvPr/>
          </p:nvSpPr>
          <p:spPr bwMode="auto">
            <a:xfrm>
              <a:off x="2739" y="2153"/>
              <a:ext cx="243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32796" name="Rectangle 31"/>
            <p:cNvSpPr>
              <a:spLocks noChangeArrowheads="1"/>
            </p:cNvSpPr>
            <p:nvPr/>
          </p:nvSpPr>
          <p:spPr bwMode="auto">
            <a:xfrm>
              <a:off x="2950" y="2153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797" name="Rectangle 32"/>
            <p:cNvSpPr>
              <a:spLocks noChangeArrowheads="1"/>
            </p:cNvSpPr>
            <p:nvPr/>
          </p:nvSpPr>
          <p:spPr bwMode="auto">
            <a:xfrm>
              <a:off x="2739" y="2272"/>
              <a:ext cx="12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ptr</a:t>
              </a:r>
              <a:endParaRPr lang="en-US"/>
            </a:p>
          </p:txBody>
        </p:sp>
        <p:sp>
          <p:nvSpPr>
            <p:cNvPr id="32798" name="Rectangle 33"/>
            <p:cNvSpPr>
              <a:spLocks noChangeArrowheads="1"/>
            </p:cNvSpPr>
            <p:nvPr/>
          </p:nvSpPr>
          <p:spPr bwMode="auto">
            <a:xfrm>
              <a:off x="2853" y="2272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799" name="Line 34"/>
            <p:cNvSpPr>
              <a:spLocks noChangeShapeType="1"/>
            </p:cNvSpPr>
            <p:nvPr/>
          </p:nvSpPr>
          <p:spPr bwMode="auto">
            <a:xfrm>
              <a:off x="3253" y="2403"/>
              <a:ext cx="41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0" name="Line 35"/>
            <p:cNvSpPr>
              <a:spLocks noChangeShapeType="1"/>
            </p:cNvSpPr>
            <p:nvPr/>
          </p:nvSpPr>
          <p:spPr bwMode="auto">
            <a:xfrm>
              <a:off x="3253" y="2556"/>
              <a:ext cx="41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1" name="Rectangle 36"/>
            <p:cNvSpPr>
              <a:spLocks noChangeArrowheads="1"/>
            </p:cNvSpPr>
            <p:nvPr/>
          </p:nvSpPr>
          <p:spPr bwMode="auto">
            <a:xfrm>
              <a:off x="3357" y="2454"/>
              <a:ext cx="205" cy="1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2" name="Rectangle 37"/>
            <p:cNvSpPr>
              <a:spLocks noChangeArrowheads="1"/>
            </p:cNvSpPr>
            <p:nvPr/>
          </p:nvSpPr>
          <p:spPr bwMode="auto">
            <a:xfrm>
              <a:off x="3357" y="2461"/>
              <a:ext cx="24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???? </a:t>
              </a:r>
              <a:endParaRPr lang="en-US"/>
            </a:p>
          </p:txBody>
        </p:sp>
        <p:sp>
          <p:nvSpPr>
            <p:cNvPr id="32803" name="Rectangle 43"/>
            <p:cNvSpPr>
              <a:spLocks noChangeArrowheads="1"/>
            </p:cNvSpPr>
            <p:nvPr/>
          </p:nvSpPr>
          <p:spPr bwMode="auto">
            <a:xfrm>
              <a:off x="3871" y="2684"/>
              <a:ext cx="2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804" name="Rectangle 44"/>
            <p:cNvSpPr>
              <a:spLocks noChangeArrowheads="1"/>
            </p:cNvSpPr>
            <p:nvPr/>
          </p:nvSpPr>
          <p:spPr bwMode="auto">
            <a:xfrm>
              <a:off x="3357" y="2301"/>
              <a:ext cx="205" cy="1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5" name="Rectangle 45"/>
            <p:cNvSpPr>
              <a:spLocks noChangeArrowheads="1"/>
            </p:cNvSpPr>
            <p:nvPr/>
          </p:nvSpPr>
          <p:spPr bwMode="auto">
            <a:xfrm>
              <a:off x="3357" y="2308"/>
              <a:ext cx="24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???? </a:t>
              </a:r>
              <a:endParaRPr lang="en-US"/>
            </a:p>
          </p:txBody>
        </p:sp>
        <p:sp>
          <p:nvSpPr>
            <p:cNvPr id="32806" name="Rectangle 51"/>
            <p:cNvSpPr>
              <a:spLocks noChangeArrowheads="1"/>
            </p:cNvSpPr>
            <p:nvPr/>
          </p:nvSpPr>
          <p:spPr bwMode="auto">
            <a:xfrm>
              <a:off x="3871" y="2531"/>
              <a:ext cx="2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807" name="Freeform 52"/>
            <p:cNvSpPr>
              <a:spLocks/>
            </p:cNvSpPr>
            <p:nvPr/>
          </p:nvSpPr>
          <p:spPr bwMode="auto">
            <a:xfrm>
              <a:off x="5379" y="1944"/>
              <a:ext cx="104" cy="168"/>
            </a:xfrm>
            <a:custGeom>
              <a:avLst/>
              <a:gdLst>
                <a:gd name="T0" fmla="*/ 61 w 104"/>
                <a:gd name="T1" fmla="*/ 131 h 168"/>
                <a:gd name="T2" fmla="*/ 66 w 104"/>
                <a:gd name="T3" fmla="*/ 116 h 168"/>
                <a:gd name="T4" fmla="*/ 67 w 104"/>
                <a:gd name="T5" fmla="*/ 101 h 168"/>
                <a:gd name="T6" fmla="*/ 66 w 104"/>
                <a:gd name="T7" fmla="*/ 86 h 168"/>
                <a:gd name="T8" fmla="*/ 62 w 104"/>
                <a:gd name="T9" fmla="*/ 73 h 168"/>
                <a:gd name="T10" fmla="*/ 56 w 104"/>
                <a:gd name="T11" fmla="*/ 60 h 168"/>
                <a:gd name="T12" fmla="*/ 48 w 104"/>
                <a:gd name="T13" fmla="*/ 48 h 168"/>
                <a:gd name="T14" fmla="*/ 38 w 104"/>
                <a:gd name="T15" fmla="*/ 39 h 168"/>
                <a:gd name="T16" fmla="*/ 27 w 104"/>
                <a:gd name="T17" fmla="*/ 31 h 168"/>
                <a:gd name="T18" fmla="*/ 14 w 104"/>
                <a:gd name="T19" fmla="*/ 25 h 168"/>
                <a:gd name="T20" fmla="*/ 0 w 104"/>
                <a:gd name="T21" fmla="*/ 21 h 168"/>
                <a:gd name="T22" fmla="*/ 4 w 104"/>
                <a:gd name="T23" fmla="*/ 0 h 168"/>
                <a:gd name="T24" fmla="*/ 22 w 104"/>
                <a:gd name="T25" fmla="*/ 5 h 168"/>
                <a:gd name="T26" fmla="*/ 38 w 104"/>
                <a:gd name="T27" fmla="*/ 14 h 168"/>
                <a:gd name="T28" fmla="*/ 51 w 104"/>
                <a:gd name="T29" fmla="*/ 24 h 168"/>
                <a:gd name="T30" fmla="*/ 64 w 104"/>
                <a:gd name="T31" fmla="*/ 36 h 168"/>
                <a:gd name="T32" fmla="*/ 74 w 104"/>
                <a:gd name="T33" fmla="*/ 50 h 168"/>
                <a:gd name="T34" fmla="*/ 81 w 104"/>
                <a:gd name="T35" fmla="*/ 66 h 168"/>
                <a:gd name="T36" fmla="*/ 85 w 104"/>
                <a:gd name="T37" fmla="*/ 83 h 168"/>
                <a:gd name="T38" fmla="*/ 87 w 104"/>
                <a:gd name="T39" fmla="*/ 101 h 168"/>
                <a:gd name="T40" fmla="*/ 85 w 104"/>
                <a:gd name="T41" fmla="*/ 120 h 168"/>
                <a:gd name="T42" fmla="*/ 83 w 104"/>
                <a:gd name="T43" fmla="*/ 129 h 168"/>
                <a:gd name="T44" fmla="*/ 80 w 104"/>
                <a:gd name="T45" fmla="*/ 138 h 168"/>
                <a:gd name="T46" fmla="*/ 104 w 104"/>
                <a:gd name="T47" fmla="*/ 148 h 168"/>
                <a:gd name="T48" fmla="*/ 58 w 104"/>
                <a:gd name="T49" fmla="*/ 168 h 168"/>
                <a:gd name="T50" fmla="*/ 37 w 104"/>
                <a:gd name="T51" fmla="*/ 122 h 168"/>
                <a:gd name="T52" fmla="*/ 61 w 104"/>
                <a:gd name="T53" fmla="*/ 131 h 168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4"/>
                <a:gd name="T82" fmla="*/ 0 h 168"/>
                <a:gd name="T83" fmla="*/ 104 w 104"/>
                <a:gd name="T84" fmla="*/ 168 h 168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4" h="168">
                  <a:moveTo>
                    <a:pt x="61" y="131"/>
                  </a:moveTo>
                  <a:lnTo>
                    <a:pt x="66" y="116"/>
                  </a:lnTo>
                  <a:lnTo>
                    <a:pt x="67" y="101"/>
                  </a:lnTo>
                  <a:lnTo>
                    <a:pt x="66" y="86"/>
                  </a:lnTo>
                  <a:lnTo>
                    <a:pt x="62" y="73"/>
                  </a:lnTo>
                  <a:lnTo>
                    <a:pt x="56" y="60"/>
                  </a:lnTo>
                  <a:lnTo>
                    <a:pt x="48" y="48"/>
                  </a:lnTo>
                  <a:lnTo>
                    <a:pt x="38" y="39"/>
                  </a:lnTo>
                  <a:lnTo>
                    <a:pt x="27" y="31"/>
                  </a:lnTo>
                  <a:lnTo>
                    <a:pt x="14" y="25"/>
                  </a:lnTo>
                  <a:lnTo>
                    <a:pt x="0" y="21"/>
                  </a:lnTo>
                  <a:lnTo>
                    <a:pt x="4" y="0"/>
                  </a:lnTo>
                  <a:lnTo>
                    <a:pt x="22" y="5"/>
                  </a:lnTo>
                  <a:lnTo>
                    <a:pt x="38" y="14"/>
                  </a:lnTo>
                  <a:lnTo>
                    <a:pt x="51" y="24"/>
                  </a:lnTo>
                  <a:lnTo>
                    <a:pt x="64" y="36"/>
                  </a:lnTo>
                  <a:lnTo>
                    <a:pt x="74" y="50"/>
                  </a:lnTo>
                  <a:lnTo>
                    <a:pt x="81" y="66"/>
                  </a:lnTo>
                  <a:lnTo>
                    <a:pt x="85" y="83"/>
                  </a:lnTo>
                  <a:lnTo>
                    <a:pt x="87" y="101"/>
                  </a:lnTo>
                  <a:lnTo>
                    <a:pt x="85" y="120"/>
                  </a:lnTo>
                  <a:lnTo>
                    <a:pt x="83" y="129"/>
                  </a:lnTo>
                  <a:lnTo>
                    <a:pt x="80" y="138"/>
                  </a:lnTo>
                  <a:lnTo>
                    <a:pt x="104" y="148"/>
                  </a:lnTo>
                  <a:lnTo>
                    <a:pt x="58" y="168"/>
                  </a:lnTo>
                  <a:lnTo>
                    <a:pt x="37" y="122"/>
                  </a:lnTo>
                  <a:lnTo>
                    <a:pt x="61" y="1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08" name="Freeform 53"/>
            <p:cNvSpPr>
              <a:spLocks/>
            </p:cNvSpPr>
            <p:nvPr/>
          </p:nvSpPr>
          <p:spPr bwMode="auto">
            <a:xfrm>
              <a:off x="5379" y="2149"/>
              <a:ext cx="104" cy="167"/>
            </a:xfrm>
            <a:custGeom>
              <a:avLst/>
              <a:gdLst>
                <a:gd name="T0" fmla="*/ 61 w 104"/>
                <a:gd name="T1" fmla="*/ 131 h 167"/>
                <a:gd name="T2" fmla="*/ 66 w 104"/>
                <a:gd name="T3" fmla="*/ 115 h 167"/>
                <a:gd name="T4" fmla="*/ 67 w 104"/>
                <a:gd name="T5" fmla="*/ 100 h 167"/>
                <a:gd name="T6" fmla="*/ 66 w 104"/>
                <a:gd name="T7" fmla="*/ 86 h 167"/>
                <a:gd name="T8" fmla="*/ 62 w 104"/>
                <a:gd name="T9" fmla="*/ 72 h 167"/>
                <a:gd name="T10" fmla="*/ 56 w 104"/>
                <a:gd name="T11" fmla="*/ 59 h 167"/>
                <a:gd name="T12" fmla="*/ 48 w 104"/>
                <a:gd name="T13" fmla="*/ 48 h 167"/>
                <a:gd name="T14" fmla="*/ 38 w 104"/>
                <a:gd name="T15" fmla="*/ 39 h 167"/>
                <a:gd name="T16" fmla="*/ 27 w 104"/>
                <a:gd name="T17" fmla="*/ 30 h 167"/>
                <a:gd name="T18" fmla="*/ 14 w 104"/>
                <a:gd name="T19" fmla="*/ 24 h 167"/>
                <a:gd name="T20" fmla="*/ 0 w 104"/>
                <a:gd name="T21" fmla="*/ 20 h 167"/>
                <a:gd name="T22" fmla="*/ 4 w 104"/>
                <a:gd name="T23" fmla="*/ 0 h 167"/>
                <a:gd name="T24" fmla="*/ 22 w 104"/>
                <a:gd name="T25" fmla="*/ 5 h 167"/>
                <a:gd name="T26" fmla="*/ 38 w 104"/>
                <a:gd name="T27" fmla="*/ 13 h 167"/>
                <a:gd name="T28" fmla="*/ 51 w 104"/>
                <a:gd name="T29" fmla="*/ 23 h 167"/>
                <a:gd name="T30" fmla="*/ 64 w 104"/>
                <a:gd name="T31" fmla="*/ 35 h 167"/>
                <a:gd name="T32" fmla="*/ 74 w 104"/>
                <a:gd name="T33" fmla="*/ 50 h 167"/>
                <a:gd name="T34" fmla="*/ 81 w 104"/>
                <a:gd name="T35" fmla="*/ 65 h 167"/>
                <a:gd name="T36" fmla="*/ 85 w 104"/>
                <a:gd name="T37" fmla="*/ 82 h 167"/>
                <a:gd name="T38" fmla="*/ 87 w 104"/>
                <a:gd name="T39" fmla="*/ 100 h 167"/>
                <a:gd name="T40" fmla="*/ 85 w 104"/>
                <a:gd name="T41" fmla="*/ 119 h 167"/>
                <a:gd name="T42" fmla="*/ 83 w 104"/>
                <a:gd name="T43" fmla="*/ 128 h 167"/>
                <a:gd name="T44" fmla="*/ 80 w 104"/>
                <a:gd name="T45" fmla="*/ 138 h 167"/>
                <a:gd name="T46" fmla="*/ 104 w 104"/>
                <a:gd name="T47" fmla="*/ 147 h 167"/>
                <a:gd name="T48" fmla="*/ 58 w 104"/>
                <a:gd name="T49" fmla="*/ 167 h 167"/>
                <a:gd name="T50" fmla="*/ 37 w 104"/>
                <a:gd name="T51" fmla="*/ 121 h 167"/>
                <a:gd name="T52" fmla="*/ 61 w 104"/>
                <a:gd name="T53" fmla="*/ 131 h 167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4"/>
                <a:gd name="T82" fmla="*/ 0 h 167"/>
                <a:gd name="T83" fmla="*/ 104 w 104"/>
                <a:gd name="T84" fmla="*/ 167 h 167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4" h="167">
                  <a:moveTo>
                    <a:pt x="61" y="131"/>
                  </a:moveTo>
                  <a:lnTo>
                    <a:pt x="66" y="115"/>
                  </a:lnTo>
                  <a:lnTo>
                    <a:pt x="67" y="100"/>
                  </a:lnTo>
                  <a:lnTo>
                    <a:pt x="66" y="86"/>
                  </a:lnTo>
                  <a:lnTo>
                    <a:pt x="62" y="72"/>
                  </a:lnTo>
                  <a:lnTo>
                    <a:pt x="56" y="59"/>
                  </a:lnTo>
                  <a:lnTo>
                    <a:pt x="48" y="48"/>
                  </a:lnTo>
                  <a:lnTo>
                    <a:pt x="38" y="39"/>
                  </a:lnTo>
                  <a:lnTo>
                    <a:pt x="27" y="30"/>
                  </a:lnTo>
                  <a:lnTo>
                    <a:pt x="14" y="2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22" y="5"/>
                  </a:lnTo>
                  <a:lnTo>
                    <a:pt x="38" y="13"/>
                  </a:lnTo>
                  <a:lnTo>
                    <a:pt x="51" y="23"/>
                  </a:lnTo>
                  <a:lnTo>
                    <a:pt x="64" y="35"/>
                  </a:lnTo>
                  <a:lnTo>
                    <a:pt x="74" y="50"/>
                  </a:lnTo>
                  <a:lnTo>
                    <a:pt x="81" y="65"/>
                  </a:lnTo>
                  <a:lnTo>
                    <a:pt x="85" y="82"/>
                  </a:lnTo>
                  <a:lnTo>
                    <a:pt x="87" y="100"/>
                  </a:lnTo>
                  <a:lnTo>
                    <a:pt x="85" y="119"/>
                  </a:lnTo>
                  <a:lnTo>
                    <a:pt x="83" y="128"/>
                  </a:lnTo>
                  <a:lnTo>
                    <a:pt x="80" y="138"/>
                  </a:lnTo>
                  <a:lnTo>
                    <a:pt x="104" y="147"/>
                  </a:lnTo>
                  <a:lnTo>
                    <a:pt x="58" y="167"/>
                  </a:lnTo>
                  <a:lnTo>
                    <a:pt x="37" y="121"/>
                  </a:lnTo>
                  <a:lnTo>
                    <a:pt x="61" y="1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09" name="Freeform 54"/>
            <p:cNvSpPr>
              <a:spLocks/>
            </p:cNvSpPr>
            <p:nvPr/>
          </p:nvSpPr>
          <p:spPr bwMode="auto">
            <a:xfrm>
              <a:off x="5379" y="2353"/>
              <a:ext cx="104" cy="168"/>
            </a:xfrm>
            <a:custGeom>
              <a:avLst/>
              <a:gdLst>
                <a:gd name="T0" fmla="*/ 61 w 104"/>
                <a:gd name="T1" fmla="*/ 131 h 168"/>
                <a:gd name="T2" fmla="*/ 66 w 104"/>
                <a:gd name="T3" fmla="*/ 116 h 168"/>
                <a:gd name="T4" fmla="*/ 67 w 104"/>
                <a:gd name="T5" fmla="*/ 100 h 168"/>
                <a:gd name="T6" fmla="*/ 66 w 104"/>
                <a:gd name="T7" fmla="*/ 86 h 168"/>
                <a:gd name="T8" fmla="*/ 62 w 104"/>
                <a:gd name="T9" fmla="*/ 73 h 168"/>
                <a:gd name="T10" fmla="*/ 56 w 104"/>
                <a:gd name="T11" fmla="*/ 59 h 168"/>
                <a:gd name="T12" fmla="*/ 48 w 104"/>
                <a:gd name="T13" fmla="*/ 48 h 168"/>
                <a:gd name="T14" fmla="*/ 38 w 104"/>
                <a:gd name="T15" fmla="*/ 39 h 168"/>
                <a:gd name="T16" fmla="*/ 27 w 104"/>
                <a:gd name="T17" fmla="*/ 31 h 168"/>
                <a:gd name="T18" fmla="*/ 14 w 104"/>
                <a:gd name="T19" fmla="*/ 25 h 168"/>
                <a:gd name="T20" fmla="*/ 0 w 104"/>
                <a:gd name="T21" fmla="*/ 21 h 168"/>
                <a:gd name="T22" fmla="*/ 4 w 104"/>
                <a:gd name="T23" fmla="*/ 0 h 168"/>
                <a:gd name="T24" fmla="*/ 22 w 104"/>
                <a:gd name="T25" fmla="*/ 5 h 168"/>
                <a:gd name="T26" fmla="*/ 38 w 104"/>
                <a:gd name="T27" fmla="*/ 13 h 168"/>
                <a:gd name="T28" fmla="*/ 51 w 104"/>
                <a:gd name="T29" fmla="*/ 24 h 168"/>
                <a:gd name="T30" fmla="*/ 64 w 104"/>
                <a:gd name="T31" fmla="*/ 36 h 168"/>
                <a:gd name="T32" fmla="*/ 74 w 104"/>
                <a:gd name="T33" fmla="*/ 50 h 168"/>
                <a:gd name="T34" fmla="*/ 81 w 104"/>
                <a:gd name="T35" fmla="*/ 65 h 168"/>
                <a:gd name="T36" fmla="*/ 85 w 104"/>
                <a:gd name="T37" fmla="*/ 83 h 168"/>
                <a:gd name="T38" fmla="*/ 87 w 104"/>
                <a:gd name="T39" fmla="*/ 100 h 168"/>
                <a:gd name="T40" fmla="*/ 85 w 104"/>
                <a:gd name="T41" fmla="*/ 120 h 168"/>
                <a:gd name="T42" fmla="*/ 83 w 104"/>
                <a:gd name="T43" fmla="*/ 129 h 168"/>
                <a:gd name="T44" fmla="*/ 80 w 104"/>
                <a:gd name="T45" fmla="*/ 138 h 168"/>
                <a:gd name="T46" fmla="*/ 104 w 104"/>
                <a:gd name="T47" fmla="*/ 147 h 168"/>
                <a:gd name="T48" fmla="*/ 58 w 104"/>
                <a:gd name="T49" fmla="*/ 168 h 168"/>
                <a:gd name="T50" fmla="*/ 37 w 104"/>
                <a:gd name="T51" fmla="*/ 122 h 168"/>
                <a:gd name="T52" fmla="*/ 61 w 104"/>
                <a:gd name="T53" fmla="*/ 131 h 168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4"/>
                <a:gd name="T82" fmla="*/ 0 h 168"/>
                <a:gd name="T83" fmla="*/ 104 w 104"/>
                <a:gd name="T84" fmla="*/ 168 h 168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4" h="168">
                  <a:moveTo>
                    <a:pt x="61" y="131"/>
                  </a:moveTo>
                  <a:lnTo>
                    <a:pt x="66" y="116"/>
                  </a:lnTo>
                  <a:lnTo>
                    <a:pt x="67" y="100"/>
                  </a:lnTo>
                  <a:lnTo>
                    <a:pt x="66" y="86"/>
                  </a:lnTo>
                  <a:lnTo>
                    <a:pt x="62" y="73"/>
                  </a:lnTo>
                  <a:lnTo>
                    <a:pt x="56" y="59"/>
                  </a:lnTo>
                  <a:lnTo>
                    <a:pt x="48" y="48"/>
                  </a:lnTo>
                  <a:lnTo>
                    <a:pt x="38" y="39"/>
                  </a:lnTo>
                  <a:lnTo>
                    <a:pt x="27" y="31"/>
                  </a:lnTo>
                  <a:lnTo>
                    <a:pt x="14" y="25"/>
                  </a:lnTo>
                  <a:lnTo>
                    <a:pt x="0" y="21"/>
                  </a:lnTo>
                  <a:lnTo>
                    <a:pt x="4" y="0"/>
                  </a:lnTo>
                  <a:lnTo>
                    <a:pt x="22" y="5"/>
                  </a:lnTo>
                  <a:lnTo>
                    <a:pt x="38" y="13"/>
                  </a:lnTo>
                  <a:lnTo>
                    <a:pt x="51" y="24"/>
                  </a:lnTo>
                  <a:lnTo>
                    <a:pt x="64" y="36"/>
                  </a:lnTo>
                  <a:lnTo>
                    <a:pt x="74" y="50"/>
                  </a:lnTo>
                  <a:lnTo>
                    <a:pt x="81" y="65"/>
                  </a:lnTo>
                  <a:lnTo>
                    <a:pt x="85" y="83"/>
                  </a:lnTo>
                  <a:lnTo>
                    <a:pt x="87" y="100"/>
                  </a:lnTo>
                  <a:lnTo>
                    <a:pt x="85" y="120"/>
                  </a:lnTo>
                  <a:lnTo>
                    <a:pt x="83" y="129"/>
                  </a:lnTo>
                  <a:lnTo>
                    <a:pt x="80" y="138"/>
                  </a:lnTo>
                  <a:lnTo>
                    <a:pt x="104" y="147"/>
                  </a:lnTo>
                  <a:lnTo>
                    <a:pt x="58" y="168"/>
                  </a:lnTo>
                  <a:lnTo>
                    <a:pt x="37" y="122"/>
                  </a:lnTo>
                  <a:lnTo>
                    <a:pt x="61" y="1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10" name="Line 55"/>
            <p:cNvSpPr>
              <a:spLocks noChangeShapeType="1"/>
            </p:cNvSpPr>
            <p:nvPr/>
          </p:nvSpPr>
          <p:spPr bwMode="auto">
            <a:xfrm>
              <a:off x="5003" y="2096"/>
              <a:ext cx="1" cy="5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1" name="Line 56"/>
            <p:cNvSpPr>
              <a:spLocks noChangeShapeType="1"/>
            </p:cNvSpPr>
            <p:nvPr/>
          </p:nvSpPr>
          <p:spPr bwMode="auto">
            <a:xfrm>
              <a:off x="5280" y="2592"/>
              <a:ext cx="192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 type="diamond" w="med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6D1CF38-F319-A84F-8BCA-FF2DCF41B51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Mark &amp; Sweep &amp; Compactify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0400" y="2438400"/>
            <a:ext cx="6096000" cy="1905000"/>
          </a:xfrm>
        </p:spPr>
        <p:txBody>
          <a:bodyPr/>
          <a:lstStyle/>
          <a:p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as memory is allocated &amp; deallocated, fragmentation occurs</a:t>
            </a:r>
          </a:p>
          <a:p>
            <a:pPr>
              <a:lnSpc>
                <a:spcPct val="80000"/>
              </a:lnSpc>
            </a:pPr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e.g., suppose wish to allocate a 3 element array</a:t>
            </a:r>
          </a:p>
          <a:p>
            <a:pPr>
              <a:lnSpc>
                <a:spcPct val="80000"/>
              </a:lnSpc>
            </a:pP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previous allocations/deallocations have left 3 free cells, but not contiguously</a:t>
            </a:r>
          </a:p>
          <a:p>
            <a:pPr>
              <a:lnSpc>
                <a:spcPct val="80000"/>
              </a:lnSpc>
            </a:pPr>
            <a:r>
              <a:rPr lang="en-US" sz="2000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must garbage collect (even though free space exists)</a:t>
            </a:r>
          </a:p>
        </p:txBody>
      </p:sp>
      <p:sp>
        <p:nvSpPr>
          <p:cNvPr id="33796" name="Rectangle 6"/>
          <p:cNvSpPr>
            <a:spLocks noChangeArrowheads="1"/>
          </p:cNvSpPr>
          <p:nvPr/>
        </p:nvSpPr>
        <p:spPr bwMode="auto">
          <a:xfrm>
            <a:off x="685800" y="1143000"/>
            <a:ext cx="8610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note: not all memory allocations are the same size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C/C++/Java: double bigger than float, array elements must be contiguous, …</a:t>
            </a:r>
          </a:p>
        </p:txBody>
      </p:sp>
      <p:sp>
        <p:nvSpPr>
          <p:cNvPr id="58375" name="Rectangle 7"/>
          <p:cNvSpPr>
            <a:spLocks noChangeArrowheads="1"/>
          </p:cNvSpPr>
          <p:nvPr/>
        </p:nvSpPr>
        <p:spPr bwMode="auto">
          <a:xfrm>
            <a:off x="838200" y="4800600"/>
            <a:ext cx="8610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2575" indent="-282575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using Partition &amp; Copy, not a big problem</a:t>
            </a:r>
          </a:p>
          <a:p>
            <a:pPr marL="685800" lvl="1" indent="-288925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simply copy active objects to other partition – this automatically coalesces gaps</a:t>
            </a:r>
          </a:p>
        </p:txBody>
      </p:sp>
      <p:sp>
        <p:nvSpPr>
          <p:cNvPr id="58377" name="Rectangle 9"/>
          <p:cNvSpPr>
            <a:spLocks noChangeArrowheads="1"/>
          </p:cNvSpPr>
          <p:nvPr/>
        </p:nvSpPr>
        <p:spPr bwMode="auto">
          <a:xfrm>
            <a:off x="838200" y="5791200"/>
            <a:ext cx="8610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2575" indent="-282575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using Mark &amp; Sweep, must add another pass to defragment the space</a:t>
            </a:r>
          </a:p>
          <a:p>
            <a:pPr marL="685800" lvl="1" indent="-288925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once active objects have been identified, must shift them in memory to remove gaps</a:t>
            </a:r>
          </a:p>
          <a:p>
            <a:pPr marL="685800" lvl="1" indent="-288925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COSTLY!</a:t>
            </a:r>
          </a:p>
        </p:txBody>
      </p:sp>
      <p:sp>
        <p:nvSpPr>
          <p:cNvPr id="33799" name="AutoShape 10"/>
          <p:cNvSpPr>
            <a:spLocks noChangeAspect="1" noChangeArrowheads="1" noTextEdit="1"/>
          </p:cNvSpPr>
          <p:nvPr/>
        </p:nvSpPr>
        <p:spPr bwMode="auto">
          <a:xfrm>
            <a:off x="1219200" y="1828800"/>
            <a:ext cx="189865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3800" name="Group 34"/>
          <p:cNvGrpSpPr>
            <a:grpSpLocks/>
          </p:cNvGrpSpPr>
          <p:nvPr/>
        </p:nvGrpSpPr>
        <p:grpSpPr bwMode="auto">
          <a:xfrm>
            <a:off x="1358900" y="2092325"/>
            <a:ext cx="1600200" cy="2455863"/>
            <a:chOff x="856" y="1318"/>
            <a:chExt cx="1008" cy="1547"/>
          </a:xfrm>
        </p:grpSpPr>
        <p:sp>
          <p:nvSpPr>
            <p:cNvPr id="33801" name="Rectangle 12"/>
            <p:cNvSpPr>
              <a:spLocks noChangeArrowheads="1"/>
            </p:cNvSpPr>
            <p:nvPr/>
          </p:nvSpPr>
          <p:spPr bwMode="auto">
            <a:xfrm>
              <a:off x="870" y="1489"/>
              <a:ext cx="805" cy="1376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2" name="Line 13"/>
            <p:cNvSpPr>
              <a:spLocks noChangeShapeType="1"/>
            </p:cNvSpPr>
            <p:nvPr/>
          </p:nvSpPr>
          <p:spPr bwMode="auto">
            <a:xfrm>
              <a:off x="887" y="1712"/>
              <a:ext cx="805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3" name="Line 14"/>
            <p:cNvSpPr>
              <a:spLocks noChangeShapeType="1"/>
            </p:cNvSpPr>
            <p:nvPr/>
          </p:nvSpPr>
          <p:spPr bwMode="auto">
            <a:xfrm>
              <a:off x="887" y="1916"/>
              <a:ext cx="805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4" name="Line 15"/>
            <p:cNvSpPr>
              <a:spLocks noChangeShapeType="1"/>
            </p:cNvSpPr>
            <p:nvPr/>
          </p:nvSpPr>
          <p:spPr bwMode="auto">
            <a:xfrm>
              <a:off x="885" y="2048"/>
              <a:ext cx="805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5" name="Freeform 16"/>
            <p:cNvSpPr>
              <a:spLocks/>
            </p:cNvSpPr>
            <p:nvPr/>
          </p:nvSpPr>
          <p:spPr bwMode="auto">
            <a:xfrm>
              <a:off x="1634" y="1610"/>
              <a:ext cx="228" cy="348"/>
            </a:xfrm>
            <a:custGeom>
              <a:avLst/>
              <a:gdLst>
                <a:gd name="T0" fmla="*/ 0 w 455"/>
                <a:gd name="T1" fmla="*/ 0 h 696"/>
                <a:gd name="T2" fmla="*/ 1 w 455"/>
                <a:gd name="T3" fmla="*/ 1 h 696"/>
                <a:gd name="T4" fmla="*/ 1 w 455"/>
                <a:gd name="T5" fmla="*/ 1 h 696"/>
                <a:gd name="T6" fmla="*/ 2 w 455"/>
                <a:gd name="T7" fmla="*/ 1 h 696"/>
                <a:gd name="T8" fmla="*/ 2 w 455"/>
                <a:gd name="T9" fmla="*/ 1 h 696"/>
                <a:gd name="T10" fmla="*/ 2 w 455"/>
                <a:gd name="T11" fmla="*/ 1 h 696"/>
                <a:gd name="T12" fmla="*/ 2 w 455"/>
                <a:gd name="T13" fmla="*/ 1 h 696"/>
                <a:gd name="T14" fmla="*/ 3 w 455"/>
                <a:gd name="T15" fmla="*/ 2 h 696"/>
                <a:gd name="T16" fmla="*/ 3 w 455"/>
                <a:gd name="T17" fmla="*/ 2 h 696"/>
                <a:gd name="T18" fmla="*/ 3 w 455"/>
                <a:gd name="T19" fmla="*/ 2 h 696"/>
                <a:gd name="T20" fmla="*/ 3 w 455"/>
                <a:gd name="T21" fmla="*/ 2 h 696"/>
                <a:gd name="T22" fmla="*/ 3 w 455"/>
                <a:gd name="T23" fmla="*/ 2 h 696"/>
                <a:gd name="T24" fmla="*/ 4 w 455"/>
                <a:gd name="T25" fmla="*/ 2 h 696"/>
                <a:gd name="T26" fmla="*/ 4 w 455"/>
                <a:gd name="T27" fmla="*/ 2 h 696"/>
                <a:gd name="T28" fmla="*/ 4 w 455"/>
                <a:gd name="T29" fmla="*/ 3 h 696"/>
                <a:gd name="T30" fmla="*/ 4 w 455"/>
                <a:gd name="T31" fmla="*/ 3 h 696"/>
                <a:gd name="T32" fmla="*/ 4 w 455"/>
                <a:gd name="T33" fmla="*/ 3 h 696"/>
                <a:gd name="T34" fmla="*/ 4 w 455"/>
                <a:gd name="T35" fmla="*/ 3 h 696"/>
                <a:gd name="T36" fmla="*/ 4 w 455"/>
                <a:gd name="T37" fmla="*/ 3 h 696"/>
                <a:gd name="T38" fmla="*/ 4 w 455"/>
                <a:gd name="T39" fmla="*/ 3 h 696"/>
                <a:gd name="T40" fmla="*/ 4 w 455"/>
                <a:gd name="T41" fmla="*/ 4 h 696"/>
                <a:gd name="T42" fmla="*/ 4 w 455"/>
                <a:gd name="T43" fmla="*/ 4 h 696"/>
                <a:gd name="T44" fmla="*/ 4 w 455"/>
                <a:gd name="T45" fmla="*/ 4 h 696"/>
                <a:gd name="T46" fmla="*/ 4 w 455"/>
                <a:gd name="T47" fmla="*/ 4 h 696"/>
                <a:gd name="T48" fmla="*/ 4 w 455"/>
                <a:gd name="T49" fmla="*/ 4 h 696"/>
                <a:gd name="T50" fmla="*/ 4 w 455"/>
                <a:gd name="T51" fmla="*/ 4 h 696"/>
                <a:gd name="T52" fmla="*/ 4 w 455"/>
                <a:gd name="T53" fmla="*/ 4 h 696"/>
                <a:gd name="T54" fmla="*/ 3 w 455"/>
                <a:gd name="T55" fmla="*/ 5 h 696"/>
                <a:gd name="T56" fmla="*/ 3 w 455"/>
                <a:gd name="T57" fmla="*/ 5 h 696"/>
                <a:gd name="T58" fmla="*/ 3 w 455"/>
                <a:gd name="T59" fmla="*/ 5 h 696"/>
                <a:gd name="T60" fmla="*/ 3 w 455"/>
                <a:gd name="T61" fmla="*/ 5 h 696"/>
                <a:gd name="T62" fmla="*/ 3 w 455"/>
                <a:gd name="T63" fmla="*/ 5 h 696"/>
                <a:gd name="T64" fmla="*/ 2 w 455"/>
                <a:gd name="T65" fmla="*/ 5 h 696"/>
                <a:gd name="T66" fmla="*/ 2 w 455"/>
                <a:gd name="T67" fmla="*/ 5 h 696"/>
                <a:gd name="T68" fmla="*/ 2 w 455"/>
                <a:gd name="T69" fmla="*/ 6 h 696"/>
                <a:gd name="T70" fmla="*/ 2 w 455"/>
                <a:gd name="T71" fmla="*/ 6 h 696"/>
                <a:gd name="T72" fmla="*/ 1 w 455"/>
                <a:gd name="T73" fmla="*/ 6 h 696"/>
                <a:gd name="T74" fmla="*/ 1 w 455"/>
                <a:gd name="T75" fmla="*/ 6 h 69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455"/>
                <a:gd name="T115" fmla="*/ 0 h 696"/>
                <a:gd name="T116" fmla="*/ 455 w 455"/>
                <a:gd name="T117" fmla="*/ 696 h 69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455" h="696">
                  <a:moveTo>
                    <a:pt x="0" y="0"/>
                  </a:moveTo>
                  <a:lnTo>
                    <a:pt x="46" y="19"/>
                  </a:lnTo>
                  <a:lnTo>
                    <a:pt x="90" y="39"/>
                  </a:lnTo>
                  <a:lnTo>
                    <a:pt x="132" y="58"/>
                  </a:lnTo>
                  <a:lnTo>
                    <a:pt x="170" y="79"/>
                  </a:lnTo>
                  <a:lnTo>
                    <a:pt x="207" y="98"/>
                  </a:lnTo>
                  <a:lnTo>
                    <a:pt x="240" y="118"/>
                  </a:lnTo>
                  <a:lnTo>
                    <a:pt x="273" y="137"/>
                  </a:lnTo>
                  <a:lnTo>
                    <a:pt x="302" y="157"/>
                  </a:lnTo>
                  <a:lnTo>
                    <a:pt x="328" y="176"/>
                  </a:lnTo>
                  <a:lnTo>
                    <a:pt x="352" y="196"/>
                  </a:lnTo>
                  <a:lnTo>
                    <a:pt x="374" y="215"/>
                  </a:lnTo>
                  <a:lnTo>
                    <a:pt x="392" y="234"/>
                  </a:lnTo>
                  <a:lnTo>
                    <a:pt x="409" y="254"/>
                  </a:lnTo>
                  <a:lnTo>
                    <a:pt x="423" y="273"/>
                  </a:lnTo>
                  <a:lnTo>
                    <a:pt x="434" y="292"/>
                  </a:lnTo>
                  <a:lnTo>
                    <a:pt x="443" y="311"/>
                  </a:lnTo>
                  <a:lnTo>
                    <a:pt x="450" y="330"/>
                  </a:lnTo>
                  <a:lnTo>
                    <a:pt x="454" y="349"/>
                  </a:lnTo>
                  <a:lnTo>
                    <a:pt x="455" y="367"/>
                  </a:lnTo>
                  <a:lnTo>
                    <a:pt x="455" y="386"/>
                  </a:lnTo>
                  <a:lnTo>
                    <a:pt x="450" y="405"/>
                  </a:lnTo>
                  <a:lnTo>
                    <a:pt x="446" y="424"/>
                  </a:lnTo>
                  <a:lnTo>
                    <a:pt x="437" y="442"/>
                  </a:lnTo>
                  <a:lnTo>
                    <a:pt x="426" y="461"/>
                  </a:lnTo>
                  <a:lnTo>
                    <a:pt x="412" y="480"/>
                  </a:lnTo>
                  <a:lnTo>
                    <a:pt x="397" y="498"/>
                  </a:lnTo>
                  <a:lnTo>
                    <a:pt x="378" y="517"/>
                  </a:lnTo>
                  <a:lnTo>
                    <a:pt x="357" y="534"/>
                  </a:lnTo>
                  <a:lnTo>
                    <a:pt x="334" y="553"/>
                  </a:lnTo>
                  <a:lnTo>
                    <a:pt x="308" y="571"/>
                  </a:lnTo>
                  <a:lnTo>
                    <a:pt x="280" y="589"/>
                  </a:lnTo>
                  <a:lnTo>
                    <a:pt x="248" y="608"/>
                  </a:lnTo>
                  <a:lnTo>
                    <a:pt x="216" y="625"/>
                  </a:lnTo>
                  <a:lnTo>
                    <a:pt x="179" y="643"/>
                  </a:lnTo>
                  <a:lnTo>
                    <a:pt x="141" y="661"/>
                  </a:lnTo>
                  <a:lnTo>
                    <a:pt x="101" y="678"/>
                  </a:lnTo>
                  <a:lnTo>
                    <a:pt x="56" y="696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6" name="Freeform 17"/>
            <p:cNvSpPr>
              <a:spLocks/>
            </p:cNvSpPr>
            <p:nvPr/>
          </p:nvSpPr>
          <p:spPr bwMode="auto">
            <a:xfrm>
              <a:off x="1611" y="1940"/>
              <a:ext cx="65" cy="38"/>
            </a:xfrm>
            <a:custGeom>
              <a:avLst/>
              <a:gdLst>
                <a:gd name="T0" fmla="*/ 1 w 130"/>
                <a:gd name="T1" fmla="*/ 0 h 77"/>
                <a:gd name="T2" fmla="*/ 0 w 130"/>
                <a:gd name="T3" fmla="*/ 0 h 77"/>
                <a:gd name="T4" fmla="*/ 2 w 130"/>
                <a:gd name="T5" fmla="*/ 0 h 77"/>
                <a:gd name="T6" fmla="*/ 1 w 130"/>
                <a:gd name="T7" fmla="*/ 0 h 7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0"/>
                <a:gd name="T13" fmla="*/ 0 h 77"/>
                <a:gd name="T14" fmla="*/ 130 w 130"/>
                <a:gd name="T15" fmla="*/ 77 h 7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0" h="77">
                  <a:moveTo>
                    <a:pt x="98" y="0"/>
                  </a:moveTo>
                  <a:lnTo>
                    <a:pt x="0" y="77"/>
                  </a:lnTo>
                  <a:lnTo>
                    <a:pt x="130" y="68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7" name="Freeform 18"/>
            <p:cNvSpPr>
              <a:spLocks/>
            </p:cNvSpPr>
            <p:nvPr/>
          </p:nvSpPr>
          <p:spPr bwMode="auto">
            <a:xfrm>
              <a:off x="1632" y="1978"/>
              <a:ext cx="232" cy="502"/>
            </a:xfrm>
            <a:custGeom>
              <a:avLst/>
              <a:gdLst>
                <a:gd name="T0" fmla="*/ 0 w 463"/>
                <a:gd name="T1" fmla="*/ 0 h 1005"/>
                <a:gd name="T2" fmla="*/ 1 w 463"/>
                <a:gd name="T3" fmla="*/ 0 h 1005"/>
                <a:gd name="T4" fmla="*/ 1 w 463"/>
                <a:gd name="T5" fmla="*/ 0 h 1005"/>
                <a:gd name="T6" fmla="*/ 2 w 463"/>
                <a:gd name="T7" fmla="*/ 0 h 1005"/>
                <a:gd name="T8" fmla="*/ 2 w 463"/>
                <a:gd name="T9" fmla="*/ 0 h 1005"/>
                <a:gd name="T10" fmla="*/ 2 w 463"/>
                <a:gd name="T11" fmla="*/ 1 h 1005"/>
                <a:gd name="T12" fmla="*/ 2 w 463"/>
                <a:gd name="T13" fmla="*/ 1 h 1005"/>
                <a:gd name="T14" fmla="*/ 3 w 463"/>
                <a:gd name="T15" fmla="*/ 1 h 1005"/>
                <a:gd name="T16" fmla="*/ 3 w 463"/>
                <a:gd name="T17" fmla="*/ 1 h 1005"/>
                <a:gd name="T18" fmla="*/ 3 w 463"/>
                <a:gd name="T19" fmla="*/ 2 h 1005"/>
                <a:gd name="T20" fmla="*/ 3 w 463"/>
                <a:gd name="T21" fmla="*/ 2 h 1005"/>
                <a:gd name="T22" fmla="*/ 3 w 463"/>
                <a:gd name="T23" fmla="*/ 2 h 1005"/>
                <a:gd name="T24" fmla="*/ 4 w 463"/>
                <a:gd name="T25" fmla="*/ 2 h 1005"/>
                <a:gd name="T26" fmla="*/ 4 w 463"/>
                <a:gd name="T27" fmla="*/ 3 h 1005"/>
                <a:gd name="T28" fmla="*/ 4 w 463"/>
                <a:gd name="T29" fmla="*/ 3 h 1005"/>
                <a:gd name="T30" fmla="*/ 4 w 463"/>
                <a:gd name="T31" fmla="*/ 3 h 1005"/>
                <a:gd name="T32" fmla="*/ 4 w 463"/>
                <a:gd name="T33" fmla="*/ 3 h 1005"/>
                <a:gd name="T34" fmla="*/ 4 w 463"/>
                <a:gd name="T35" fmla="*/ 4 h 1005"/>
                <a:gd name="T36" fmla="*/ 4 w 463"/>
                <a:gd name="T37" fmla="*/ 4 h 1005"/>
                <a:gd name="T38" fmla="*/ 4 w 463"/>
                <a:gd name="T39" fmla="*/ 4 h 1005"/>
                <a:gd name="T40" fmla="*/ 4 w 463"/>
                <a:gd name="T41" fmla="*/ 4 h 1005"/>
                <a:gd name="T42" fmla="*/ 4 w 463"/>
                <a:gd name="T43" fmla="*/ 5 h 1005"/>
                <a:gd name="T44" fmla="*/ 4 w 463"/>
                <a:gd name="T45" fmla="*/ 5 h 1005"/>
                <a:gd name="T46" fmla="*/ 4 w 463"/>
                <a:gd name="T47" fmla="*/ 5 h 1005"/>
                <a:gd name="T48" fmla="*/ 4 w 463"/>
                <a:gd name="T49" fmla="*/ 5 h 1005"/>
                <a:gd name="T50" fmla="*/ 4 w 463"/>
                <a:gd name="T51" fmla="*/ 6 h 1005"/>
                <a:gd name="T52" fmla="*/ 4 w 463"/>
                <a:gd name="T53" fmla="*/ 6 h 1005"/>
                <a:gd name="T54" fmla="*/ 4 w 463"/>
                <a:gd name="T55" fmla="*/ 6 h 1005"/>
                <a:gd name="T56" fmla="*/ 3 w 463"/>
                <a:gd name="T57" fmla="*/ 6 h 1005"/>
                <a:gd name="T58" fmla="*/ 3 w 463"/>
                <a:gd name="T59" fmla="*/ 6 h 1005"/>
                <a:gd name="T60" fmla="*/ 3 w 463"/>
                <a:gd name="T61" fmla="*/ 7 h 1005"/>
                <a:gd name="T62" fmla="*/ 3 w 463"/>
                <a:gd name="T63" fmla="*/ 7 h 1005"/>
                <a:gd name="T64" fmla="*/ 3 w 463"/>
                <a:gd name="T65" fmla="*/ 7 h 1005"/>
                <a:gd name="T66" fmla="*/ 2 w 463"/>
                <a:gd name="T67" fmla="*/ 7 h 100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63"/>
                <a:gd name="T103" fmla="*/ 0 h 1005"/>
                <a:gd name="T104" fmla="*/ 463 w 463"/>
                <a:gd name="T105" fmla="*/ 1005 h 1005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63" h="1005">
                  <a:moveTo>
                    <a:pt x="0" y="0"/>
                  </a:moveTo>
                  <a:lnTo>
                    <a:pt x="48" y="32"/>
                  </a:lnTo>
                  <a:lnTo>
                    <a:pt x="92" y="64"/>
                  </a:lnTo>
                  <a:lnTo>
                    <a:pt x="133" y="95"/>
                  </a:lnTo>
                  <a:lnTo>
                    <a:pt x="172" y="126"/>
                  </a:lnTo>
                  <a:lnTo>
                    <a:pt x="209" y="157"/>
                  </a:lnTo>
                  <a:lnTo>
                    <a:pt x="244" y="189"/>
                  </a:lnTo>
                  <a:lnTo>
                    <a:pt x="276" y="220"/>
                  </a:lnTo>
                  <a:lnTo>
                    <a:pt x="305" y="251"/>
                  </a:lnTo>
                  <a:lnTo>
                    <a:pt x="331" y="283"/>
                  </a:lnTo>
                  <a:lnTo>
                    <a:pt x="356" y="314"/>
                  </a:lnTo>
                  <a:lnTo>
                    <a:pt x="377" y="345"/>
                  </a:lnTo>
                  <a:lnTo>
                    <a:pt x="397" y="375"/>
                  </a:lnTo>
                  <a:lnTo>
                    <a:pt x="414" y="406"/>
                  </a:lnTo>
                  <a:lnTo>
                    <a:pt x="429" y="438"/>
                  </a:lnTo>
                  <a:lnTo>
                    <a:pt x="440" y="468"/>
                  </a:lnTo>
                  <a:lnTo>
                    <a:pt x="449" y="498"/>
                  </a:lnTo>
                  <a:lnTo>
                    <a:pt x="457" y="529"/>
                  </a:lnTo>
                  <a:lnTo>
                    <a:pt x="462" y="559"/>
                  </a:lnTo>
                  <a:lnTo>
                    <a:pt x="463" y="589"/>
                  </a:lnTo>
                  <a:lnTo>
                    <a:pt x="463" y="620"/>
                  </a:lnTo>
                  <a:lnTo>
                    <a:pt x="460" y="650"/>
                  </a:lnTo>
                  <a:lnTo>
                    <a:pt x="454" y="680"/>
                  </a:lnTo>
                  <a:lnTo>
                    <a:pt x="446" y="710"/>
                  </a:lnTo>
                  <a:lnTo>
                    <a:pt x="436" y="740"/>
                  </a:lnTo>
                  <a:lnTo>
                    <a:pt x="423" y="770"/>
                  </a:lnTo>
                  <a:lnTo>
                    <a:pt x="408" y="800"/>
                  </a:lnTo>
                  <a:lnTo>
                    <a:pt x="390" y="828"/>
                  </a:lnTo>
                  <a:lnTo>
                    <a:pt x="370" y="858"/>
                  </a:lnTo>
                  <a:lnTo>
                    <a:pt x="347" y="888"/>
                  </a:lnTo>
                  <a:lnTo>
                    <a:pt x="321" y="917"/>
                  </a:lnTo>
                  <a:lnTo>
                    <a:pt x="293" y="946"/>
                  </a:lnTo>
                  <a:lnTo>
                    <a:pt x="262" y="975"/>
                  </a:lnTo>
                  <a:lnTo>
                    <a:pt x="230" y="1005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8" name="Freeform 19"/>
            <p:cNvSpPr>
              <a:spLocks/>
            </p:cNvSpPr>
            <p:nvPr/>
          </p:nvSpPr>
          <p:spPr bwMode="auto">
            <a:xfrm>
              <a:off x="1704" y="2463"/>
              <a:ext cx="60" cy="51"/>
            </a:xfrm>
            <a:custGeom>
              <a:avLst/>
              <a:gdLst>
                <a:gd name="T0" fmla="*/ 1 w 120"/>
                <a:gd name="T1" fmla="*/ 1 h 101"/>
                <a:gd name="T2" fmla="*/ 0 w 120"/>
                <a:gd name="T3" fmla="*/ 1 h 101"/>
                <a:gd name="T4" fmla="*/ 1 w 120"/>
                <a:gd name="T5" fmla="*/ 0 h 101"/>
                <a:gd name="T6" fmla="*/ 1 w 120"/>
                <a:gd name="T7" fmla="*/ 1 h 10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0"/>
                <a:gd name="T13" fmla="*/ 0 h 101"/>
                <a:gd name="T14" fmla="*/ 120 w 120"/>
                <a:gd name="T15" fmla="*/ 101 h 10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0" h="101">
                  <a:moveTo>
                    <a:pt x="120" y="54"/>
                  </a:moveTo>
                  <a:lnTo>
                    <a:pt x="0" y="101"/>
                  </a:lnTo>
                  <a:lnTo>
                    <a:pt x="66" y="0"/>
                  </a:lnTo>
                  <a:lnTo>
                    <a:pt x="120" y="5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9" name="Rectangle 20"/>
            <p:cNvSpPr>
              <a:spLocks noChangeArrowheads="1"/>
            </p:cNvSpPr>
            <p:nvPr/>
          </p:nvSpPr>
          <p:spPr bwMode="auto">
            <a:xfrm>
              <a:off x="1023" y="1528"/>
              <a:ext cx="32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HEAD OF</a:t>
              </a:r>
              <a:endParaRPr lang="en-US"/>
            </a:p>
          </p:txBody>
        </p:sp>
        <p:sp>
          <p:nvSpPr>
            <p:cNvPr id="33810" name="Rectangle 21"/>
            <p:cNvSpPr>
              <a:spLocks noChangeArrowheads="1"/>
            </p:cNvSpPr>
            <p:nvPr/>
          </p:nvSpPr>
          <p:spPr bwMode="auto">
            <a:xfrm>
              <a:off x="1092" y="1610"/>
              <a:ext cx="19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FREE</a:t>
              </a:r>
              <a:endParaRPr lang="en-US"/>
            </a:p>
          </p:txBody>
        </p:sp>
        <p:sp>
          <p:nvSpPr>
            <p:cNvPr id="33811" name="Rectangle 22"/>
            <p:cNvSpPr>
              <a:spLocks noChangeArrowheads="1"/>
            </p:cNvSpPr>
            <p:nvPr/>
          </p:nvSpPr>
          <p:spPr bwMode="auto">
            <a:xfrm>
              <a:off x="1110" y="1318"/>
              <a:ext cx="23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heap</a:t>
              </a:r>
              <a:endParaRPr lang="en-US"/>
            </a:p>
          </p:txBody>
        </p:sp>
        <p:sp>
          <p:nvSpPr>
            <p:cNvPr id="33812" name="Line 23"/>
            <p:cNvSpPr>
              <a:spLocks noChangeShapeType="1"/>
            </p:cNvSpPr>
            <p:nvPr/>
          </p:nvSpPr>
          <p:spPr bwMode="auto">
            <a:xfrm>
              <a:off x="1517" y="1493"/>
              <a:ext cx="1" cy="137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3" name="Rectangle 24"/>
            <p:cNvSpPr>
              <a:spLocks noChangeArrowheads="1"/>
            </p:cNvSpPr>
            <p:nvPr/>
          </p:nvSpPr>
          <p:spPr bwMode="auto">
            <a:xfrm>
              <a:off x="1043" y="1761"/>
              <a:ext cx="3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ACTIVE</a:t>
              </a:r>
              <a:endParaRPr lang="en-US"/>
            </a:p>
          </p:txBody>
        </p:sp>
        <p:sp>
          <p:nvSpPr>
            <p:cNvPr id="33814" name="Rectangle 25"/>
            <p:cNvSpPr>
              <a:spLocks noChangeArrowheads="1"/>
            </p:cNvSpPr>
            <p:nvPr/>
          </p:nvSpPr>
          <p:spPr bwMode="auto">
            <a:xfrm>
              <a:off x="1038" y="2206"/>
              <a:ext cx="3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ACTIVE</a:t>
              </a:r>
              <a:endParaRPr lang="en-US"/>
            </a:p>
          </p:txBody>
        </p:sp>
        <p:sp>
          <p:nvSpPr>
            <p:cNvPr id="33815" name="Line 26"/>
            <p:cNvSpPr>
              <a:spLocks noChangeShapeType="1"/>
            </p:cNvSpPr>
            <p:nvPr/>
          </p:nvSpPr>
          <p:spPr bwMode="auto">
            <a:xfrm>
              <a:off x="870" y="2437"/>
              <a:ext cx="805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6" name="Line 27"/>
            <p:cNvSpPr>
              <a:spLocks noChangeShapeType="1"/>
            </p:cNvSpPr>
            <p:nvPr/>
          </p:nvSpPr>
          <p:spPr bwMode="auto">
            <a:xfrm>
              <a:off x="870" y="2578"/>
              <a:ext cx="805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7" name="Line 28"/>
            <p:cNvSpPr>
              <a:spLocks noChangeShapeType="1"/>
            </p:cNvSpPr>
            <p:nvPr/>
          </p:nvSpPr>
          <p:spPr bwMode="auto">
            <a:xfrm>
              <a:off x="856" y="2718"/>
              <a:ext cx="805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8" name="Rectangle 29"/>
            <p:cNvSpPr>
              <a:spLocks noChangeArrowheads="1"/>
            </p:cNvSpPr>
            <p:nvPr/>
          </p:nvSpPr>
          <p:spPr bwMode="auto">
            <a:xfrm>
              <a:off x="1056" y="2736"/>
              <a:ext cx="3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ACTIVE</a:t>
              </a:r>
              <a:endParaRPr lang="en-US"/>
            </a:p>
          </p:txBody>
        </p:sp>
        <p:sp>
          <p:nvSpPr>
            <p:cNvPr id="33819" name="Freeform 30"/>
            <p:cNvSpPr>
              <a:spLocks/>
            </p:cNvSpPr>
            <p:nvPr/>
          </p:nvSpPr>
          <p:spPr bwMode="auto">
            <a:xfrm>
              <a:off x="1632" y="2501"/>
              <a:ext cx="217" cy="126"/>
            </a:xfrm>
            <a:custGeom>
              <a:avLst/>
              <a:gdLst>
                <a:gd name="T0" fmla="*/ 0 w 434"/>
                <a:gd name="T1" fmla="*/ 0 h 251"/>
                <a:gd name="T2" fmla="*/ 1 w 434"/>
                <a:gd name="T3" fmla="*/ 1 h 251"/>
                <a:gd name="T4" fmla="*/ 1 w 434"/>
                <a:gd name="T5" fmla="*/ 1 h 251"/>
                <a:gd name="T6" fmla="*/ 1 w 434"/>
                <a:gd name="T7" fmla="*/ 1 h 251"/>
                <a:gd name="T8" fmla="*/ 2 w 434"/>
                <a:gd name="T9" fmla="*/ 1 h 251"/>
                <a:gd name="T10" fmla="*/ 2 w 434"/>
                <a:gd name="T11" fmla="*/ 1 h 251"/>
                <a:gd name="T12" fmla="*/ 2 w 434"/>
                <a:gd name="T13" fmla="*/ 1 h 251"/>
                <a:gd name="T14" fmla="*/ 2 w 434"/>
                <a:gd name="T15" fmla="*/ 1 h 251"/>
                <a:gd name="T16" fmla="*/ 3 w 434"/>
                <a:gd name="T17" fmla="*/ 1 h 251"/>
                <a:gd name="T18" fmla="*/ 3 w 434"/>
                <a:gd name="T19" fmla="*/ 1 h 251"/>
                <a:gd name="T20" fmla="*/ 3 w 434"/>
                <a:gd name="T21" fmla="*/ 1 h 251"/>
                <a:gd name="T22" fmla="*/ 3 w 434"/>
                <a:gd name="T23" fmla="*/ 1 h 251"/>
                <a:gd name="T24" fmla="*/ 3 w 434"/>
                <a:gd name="T25" fmla="*/ 1 h 251"/>
                <a:gd name="T26" fmla="*/ 4 w 434"/>
                <a:gd name="T27" fmla="*/ 1 h 251"/>
                <a:gd name="T28" fmla="*/ 4 w 434"/>
                <a:gd name="T29" fmla="*/ 1 h 251"/>
                <a:gd name="T30" fmla="*/ 4 w 434"/>
                <a:gd name="T31" fmla="*/ 1 h 251"/>
                <a:gd name="T32" fmla="*/ 4 w 434"/>
                <a:gd name="T33" fmla="*/ 1 h 251"/>
                <a:gd name="T34" fmla="*/ 4 w 434"/>
                <a:gd name="T35" fmla="*/ 1 h 251"/>
                <a:gd name="T36" fmla="*/ 4 w 434"/>
                <a:gd name="T37" fmla="*/ 1 h 251"/>
                <a:gd name="T38" fmla="*/ 4 w 434"/>
                <a:gd name="T39" fmla="*/ 2 h 251"/>
                <a:gd name="T40" fmla="*/ 4 w 434"/>
                <a:gd name="T41" fmla="*/ 2 h 251"/>
                <a:gd name="T42" fmla="*/ 4 w 434"/>
                <a:gd name="T43" fmla="*/ 2 h 251"/>
                <a:gd name="T44" fmla="*/ 4 w 434"/>
                <a:gd name="T45" fmla="*/ 2 h 251"/>
                <a:gd name="T46" fmla="*/ 4 w 434"/>
                <a:gd name="T47" fmla="*/ 2 h 251"/>
                <a:gd name="T48" fmla="*/ 4 w 434"/>
                <a:gd name="T49" fmla="*/ 2 h 251"/>
                <a:gd name="T50" fmla="*/ 4 w 434"/>
                <a:gd name="T51" fmla="*/ 2 h 251"/>
                <a:gd name="T52" fmla="*/ 4 w 434"/>
                <a:gd name="T53" fmla="*/ 2 h 251"/>
                <a:gd name="T54" fmla="*/ 3 w 434"/>
                <a:gd name="T55" fmla="*/ 2 h 251"/>
                <a:gd name="T56" fmla="*/ 3 w 434"/>
                <a:gd name="T57" fmla="*/ 2 h 251"/>
                <a:gd name="T58" fmla="*/ 3 w 434"/>
                <a:gd name="T59" fmla="*/ 2 h 251"/>
                <a:gd name="T60" fmla="*/ 3 w 434"/>
                <a:gd name="T61" fmla="*/ 2 h 251"/>
                <a:gd name="T62" fmla="*/ 3 w 434"/>
                <a:gd name="T63" fmla="*/ 2 h 251"/>
                <a:gd name="T64" fmla="*/ 2 w 434"/>
                <a:gd name="T65" fmla="*/ 2 h 251"/>
                <a:gd name="T66" fmla="*/ 2 w 434"/>
                <a:gd name="T67" fmla="*/ 2 h 25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34"/>
                <a:gd name="T103" fmla="*/ 0 h 251"/>
                <a:gd name="T104" fmla="*/ 434 w 434"/>
                <a:gd name="T105" fmla="*/ 251 h 25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34" h="251">
                  <a:moveTo>
                    <a:pt x="0" y="0"/>
                  </a:moveTo>
                  <a:lnTo>
                    <a:pt x="43" y="7"/>
                  </a:lnTo>
                  <a:lnTo>
                    <a:pt x="84" y="13"/>
                  </a:lnTo>
                  <a:lnTo>
                    <a:pt x="123" y="19"/>
                  </a:lnTo>
                  <a:lnTo>
                    <a:pt x="160" y="26"/>
                  </a:lnTo>
                  <a:lnTo>
                    <a:pt x="195" y="32"/>
                  </a:lnTo>
                  <a:lnTo>
                    <a:pt x="225" y="39"/>
                  </a:lnTo>
                  <a:lnTo>
                    <a:pt x="256" y="46"/>
                  </a:lnTo>
                  <a:lnTo>
                    <a:pt x="284" y="53"/>
                  </a:lnTo>
                  <a:lnTo>
                    <a:pt x="308" y="60"/>
                  </a:lnTo>
                  <a:lnTo>
                    <a:pt x="331" y="68"/>
                  </a:lnTo>
                  <a:lnTo>
                    <a:pt x="351" y="75"/>
                  </a:lnTo>
                  <a:lnTo>
                    <a:pt x="370" y="81"/>
                  </a:lnTo>
                  <a:lnTo>
                    <a:pt x="386" y="90"/>
                  </a:lnTo>
                  <a:lnTo>
                    <a:pt x="399" y="96"/>
                  </a:lnTo>
                  <a:lnTo>
                    <a:pt x="411" y="105"/>
                  </a:lnTo>
                  <a:lnTo>
                    <a:pt x="420" y="111"/>
                  </a:lnTo>
                  <a:lnTo>
                    <a:pt x="426" y="120"/>
                  </a:lnTo>
                  <a:lnTo>
                    <a:pt x="431" y="126"/>
                  </a:lnTo>
                  <a:lnTo>
                    <a:pt x="434" y="134"/>
                  </a:lnTo>
                  <a:lnTo>
                    <a:pt x="434" y="143"/>
                  </a:lnTo>
                  <a:lnTo>
                    <a:pt x="431" y="151"/>
                  </a:lnTo>
                  <a:lnTo>
                    <a:pt x="426" y="159"/>
                  </a:lnTo>
                  <a:lnTo>
                    <a:pt x="419" y="167"/>
                  </a:lnTo>
                  <a:lnTo>
                    <a:pt x="409" y="175"/>
                  </a:lnTo>
                  <a:lnTo>
                    <a:pt x="399" y="183"/>
                  </a:lnTo>
                  <a:lnTo>
                    <a:pt x="385" y="192"/>
                  </a:lnTo>
                  <a:lnTo>
                    <a:pt x="370" y="200"/>
                  </a:lnTo>
                  <a:lnTo>
                    <a:pt x="351" y="208"/>
                  </a:lnTo>
                  <a:lnTo>
                    <a:pt x="330" y="217"/>
                  </a:lnTo>
                  <a:lnTo>
                    <a:pt x="307" y="226"/>
                  </a:lnTo>
                  <a:lnTo>
                    <a:pt x="282" y="234"/>
                  </a:lnTo>
                  <a:lnTo>
                    <a:pt x="255" y="243"/>
                  </a:lnTo>
                  <a:lnTo>
                    <a:pt x="224" y="251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0" name="Freeform 31"/>
            <p:cNvSpPr>
              <a:spLocks/>
            </p:cNvSpPr>
            <p:nvPr/>
          </p:nvSpPr>
          <p:spPr bwMode="auto">
            <a:xfrm>
              <a:off x="1690" y="2608"/>
              <a:ext cx="65" cy="35"/>
            </a:xfrm>
            <a:custGeom>
              <a:avLst/>
              <a:gdLst>
                <a:gd name="T0" fmla="*/ 2 w 130"/>
                <a:gd name="T1" fmla="*/ 0 h 71"/>
                <a:gd name="T2" fmla="*/ 0 w 130"/>
                <a:gd name="T3" fmla="*/ 0 h 71"/>
                <a:gd name="T4" fmla="*/ 1 w 130"/>
                <a:gd name="T5" fmla="*/ 0 h 71"/>
                <a:gd name="T6" fmla="*/ 2 w 130"/>
                <a:gd name="T7" fmla="*/ 0 h 7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0"/>
                <a:gd name="T13" fmla="*/ 0 h 71"/>
                <a:gd name="T14" fmla="*/ 130 w 130"/>
                <a:gd name="T15" fmla="*/ 71 h 7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0" h="71">
                  <a:moveTo>
                    <a:pt x="130" y="71"/>
                  </a:moveTo>
                  <a:lnTo>
                    <a:pt x="0" y="67"/>
                  </a:lnTo>
                  <a:lnTo>
                    <a:pt x="107" y="0"/>
                  </a:lnTo>
                  <a:lnTo>
                    <a:pt x="130" y="7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1" name="Line 32"/>
            <p:cNvSpPr>
              <a:spLocks noChangeShapeType="1"/>
            </p:cNvSpPr>
            <p:nvPr/>
          </p:nvSpPr>
          <p:spPr bwMode="auto">
            <a:xfrm>
              <a:off x="1632" y="2688"/>
              <a:ext cx="1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diamond" w="med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5" grpId="0" build="p" autoUpdateAnimBg="0"/>
      <p:bldP spid="5837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6610AF6-C371-724D-8DD3-FD4B977B4DB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150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languages often provide several sizes/ranges</a:t>
            </a:r>
          </a:p>
          <a:p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C/C++/Java		</a:t>
            </a:r>
            <a:r>
              <a:rPr lang="en-US" sz="1800">
                <a:latin typeface="Courier New" charset="0"/>
                <a:ea typeface="ＭＳ Ｐゴシック" charset="0"/>
              </a:rPr>
              <a:t>short</a:t>
            </a:r>
            <a:r>
              <a:rPr lang="en-US">
                <a:latin typeface="Arial Narrow" charset="0"/>
                <a:ea typeface="ＭＳ Ｐゴシック" charset="0"/>
              </a:rPr>
              <a:t>	(2 bytes in Java)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			</a:t>
            </a:r>
            <a:r>
              <a:rPr lang="en-US" sz="1800">
                <a:latin typeface="Courier New" charset="0"/>
                <a:ea typeface="ＭＳ Ｐゴシック" charset="0"/>
              </a:rPr>
              <a:t>int</a:t>
            </a:r>
            <a:r>
              <a:rPr lang="en-US">
                <a:latin typeface="Arial Narrow" charset="0"/>
                <a:ea typeface="ＭＳ Ｐゴシック" charset="0"/>
              </a:rPr>
              <a:t>	(4 bytes in Java)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			</a:t>
            </a:r>
            <a:r>
              <a:rPr lang="en-US" sz="1800">
                <a:latin typeface="Courier New" charset="0"/>
                <a:ea typeface="ＭＳ Ｐゴシック" charset="0"/>
              </a:rPr>
              <a:t>long</a:t>
            </a:r>
            <a:r>
              <a:rPr lang="en-US">
                <a:latin typeface="Arial Narrow" charset="0"/>
                <a:ea typeface="ＭＳ Ｐゴシック" charset="0"/>
              </a:rPr>
              <a:t>	(8 bytes in Java)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i="1">
                <a:latin typeface="Arial Narrow" charset="0"/>
                <a:ea typeface="ＭＳ Ｐゴシック" charset="0"/>
              </a:rPr>
              <a:t>absolute sizes are implementation dependent in C/C++	</a:t>
            </a: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TRADEOFFS?</a:t>
            </a:r>
          </a:p>
          <a:p>
            <a:pPr lvl="1">
              <a:buFont typeface="Wingdings" charset="0"/>
              <a:buNone/>
            </a:pPr>
            <a:endParaRPr lang="en-US" i="1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Java has a </a:t>
            </a:r>
            <a:r>
              <a:rPr lang="en-US" sz="1800">
                <a:latin typeface="Courier New" charset="0"/>
                <a:ea typeface="ＭＳ Ｐゴシック" charset="0"/>
              </a:rPr>
              <a:t>byte</a:t>
            </a:r>
            <a:r>
              <a:rPr lang="en-US">
                <a:latin typeface="Arial Narrow" charset="0"/>
                <a:ea typeface="ＭＳ Ｐゴシック" charset="0"/>
              </a:rPr>
              <a:t> type (1 byte)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in C/C++, </a:t>
            </a:r>
            <a:r>
              <a:rPr lang="en-US" sz="1800">
                <a:latin typeface="Courier New" charset="0"/>
                <a:ea typeface="ＭＳ Ｐゴシック" charset="0"/>
              </a:rPr>
              <a:t>char</a:t>
            </a:r>
            <a:r>
              <a:rPr lang="en-US">
                <a:latin typeface="Arial Narrow" charset="0"/>
                <a:ea typeface="ＭＳ Ｐゴシック" charset="0"/>
              </a:rPr>
              <a:t> is considered an integer type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most languages use 2</a:t>
            </a:r>
            <a:r>
              <a:rPr lang="ja-JP" altLang="en-US">
                <a:latin typeface="Arial Narrow" charset="0"/>
                <a:ea typeface="ＭＳ Ｐゴシック" charset="0"/>
              </a:rPr>
              <a:t>’</a:t>
            </a:r>
            <a:r>
              <a:rPr lang="en-US" altLang="ja-JP">
                <a:latin typeface="Arial Narrow" charset="0"/>
                <a:ea typeface="ＭＳ Ｐゴシック" charset="0"/>
              </a:rPr>
              <a:t>s complement notation for negatives</a:t>
            </a:r>
          </a:p>
          <a:p>
            <a:pPr lvl="2"/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1 = 00…000001		-1 = 11…111111</a:t>
            </a:r>
          </a:p>
          <a:p>
            <a:pPr lvl="2"/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2 = 00…000010		-2 = 11…111110</a:t>
            </a:r>
          </a:p>
          <a:p>
            <a:pPr lvl="2"/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3 = 00…000011		-3 = 11…111101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Primitive types: integer</a:t>
            </a:r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5018B23-7589-794D-BF1C-9B402C36FC5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Partition &amp; Copy vs. Mark &amp; Sweep &amp; Compactify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209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Partition &amp; Copy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wastes memory by maintaining the backup partition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but quick (especially if few active objects) and avoids fragmentation</a:t>
            </a: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Mark &amp; Sweep &amp; Compactify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able to use the entire memory space for active objects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but slow (2 complete passes through heap to reclaim and compactify)</a:t>
            </a:r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685800" y="3810000"/>
            <a:ext cx="870267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Java takes a hybrid approach to provide automatic garbage collection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memory is divided into two types: new objects and old objects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0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new objects partition is optimized for objects with short lifetimes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garbage collection happens relatively frequently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  <a:sym typeface="Wingdings" charset="0"/>
              </a:rPr>
              <a:t>uses </a:t>
            </a:r>
            <a:r>
              <a:rPr lang="en-US" sz="2000">
                <a:solidFill>
                  <a:srgbClr val="FF0033"/>
                </a:solidFill>
                <a:latin typeface="Arial Narrow" charset="0"/>
                <a:sym typeface="Wingdings" charset="0"/>
              </a:rPr>
              <a:t>Partition &amp; Copy</a:t>
            </a:r>
            <a:r>
              <a:rPr lang="en-US" sz="2000">
                <a:latin typeface="Arial Narrow" charset="0"/>
                <a:sym typeface="Wingdings" charset="0"/>
              </a:rPr>
              <a:t>, since </a:t>
            </a:r>
            <a:r>
              <a:rPr lang="en-US" sz="2000">
                <a:latin typeface="Arial Narrow" charset="0"/>
              </a:rPr>
              <a:t>it is expected that few active objects will remain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buFont typeface="Wingdings" charset="0"/>
              <a:buChar char="à"/>
            </a:pPr>
            <a:endParaRPr lang="en-US" sz="12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 eventually, persistent new objects are moved to the old objects partition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garbage collections happens relatively infrequently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uses </a:t>
            </a:r>
            <a:r>
              <a:rPr lang="en-US" sz="2000">
                <a:solidFill>
                  <a:srgbClr val="FF0033"/>
                </a:solidFill>
                <a:latin typeface="Arial Narrow" charset="0"/>
              </a:rPr>
              <a:t>Mark &amp; Sweep &amp; Compactify</a:t>
            </a:r>
            <a:r>
              <a:rPr lang="en-US" sz="2000">
                <a:latin typeface="Arial Narrow" charset="0"/>
              </a:rPr>
              <a:t>, since many active objects will persist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E98A77D-E85A-3C44-B052-9BE5573E4FC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2766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again, languages often provide several sizes/ranges</a:t>
            </a:r>
          </a:p>
          <a:p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C/C++/Java		</a:t>
            </a:r>
            <a:r>
              <a:rPr lang="en-US" sz="1800">
                <a:latin typeface="Courier New" charset="0"/>
                <a:ea typeface="ＭＳ Ｐゴシック" charset="0"/>
              </a:rPr>
              <a:t>float</a:t>
            </a:r>
            <a:r>
              <a:rPr lang="en-US">
                <a:latin typeface="Arial Narrow" charset="0"/>
                <a:ea typeface="ＭＳ Ｐゴシック" charset="0"/>
              </a:rPr>
              <a:t>	(4 bytes in Java)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			</a:t>
            </a:r>
            <a:r>
              <a:rPr lang="en-US" sz="1800">
                <a:latin typeface="Courier New" charset="0"/>
                <a:ea typeface="ＭＳ Ｐゴシック" charset="0"/>
              </a:rPr>
              <a:t>double</a:t>
            </a:r>
            <a:r>
              <a:rPr lang="en-US">
                <a:latin typeface="Arial Narrow" charset="0"/>
                <a:ea typeface="ＭＳ Ｐゴシック" charset="0"/>
              </a:rPr>
              <a:t>	(8 bytes in Java)</a:t>
            </a:r>
          </a:p>
          <a:p>
            <a:pPr lvl="1">
              <a:buFont typeface="Wingdings" charset="0"/>
              <a:buNone/>
            </a:pPr>
            <a:endParaRPr lang="en-US" sz="70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C/C++ also have a  </a:t>
            </a:r>
            <a:r>
              <a:rPr lang="en-US" sz="1800">
                <a:latin typeface="Courier New" charset="0"/>
                <a:ea typeface="ＭＳ Ｐゴシック" charset="0"/>
              </a:rPr>
              <a:t>long double</a:t>
            </a:r>
            <a:r>
              <a:rPr lang="en-US">
                <a:latin typeface="Arial Narrow" charset="0"/>
                <a:ea typeface="ＭＳ Ｐゴシック" charset="0"/>
              </a:rPr>
              <a:t>  type</a:t>
            </a:r>
            <a:endParaRPr lang="en-US">
              <a:solidFill>
                <a:srgbClr val="FF0033"/>
              </a:solidFill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sz="1400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historically, floating-points have been stored in a variety of formats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same basic components:  sign, fraction, exponent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in 1985, IEEE floating-point formats were standardized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Primitive types: floating-point</a:t>
            </a:r>
          </a:p>
        </p:txBody>
      </p:sp>
      <p:graphicFrame>
        <p:nvGraphicFramePr>
          <p:cNvPr id="17412" name="Object 2"/>
          <p:cNvGraphicFramePr>
            <a:graphicFrameLocks noChangeAspect="1"/>
          </p:cNvGraphicFramePr>
          <p:nvPr/>
        </p:nvGraphicFramePr>
        <p:xfrm>
          <a:off x="990600" y="4648200"/>
          <a:ext cx="4724400" cy="146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388864" imgH="1670304" progId="Visio.Drawing.5">
                  <p:embed/>
                </p:oleObj>
              </mc:Choice>
              <mc:Fallback>
                <p:oleObj name="VISIO" r:id="rId2" imgW="5388864" imgH="1670304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648200"/>
                        <a:ext cx="4724400" cy="1465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5943600" y="4648200"/>
            <a:ext cx="3200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(sign)fraction x 2</a:t>
            </a:r>
            <a:r>
              <a:rPr lang="en-US" sz="2000" baseline="30000">
                <a:latin typeface="Arial Narrow" charset="0"/>
              </a:rPr>
              <a:t>exponent</a:t>
            </a:r>
          </a:p>
          <a:p>
            <a:pPr marL="342900" indent="-342900">
              <a:spcBef>
                <a:spcPct val="20000"/>
              </a:spcBef>
              <a:buFont typeface="Wingdings" charset="0"/>
              <a:buNone/>
            </a:pPr>
            <a:endParaRPr lang="en-US" sz="1000" baseline="3000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special bit patterns represent: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Courier New" charset="0"/>
              </a:rPr>
              <a:t>infinity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Courier New" charset="0"/>
              </a:rPr>
              <a:t>NaN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1800">
              <a:latin typeface="Courier New" charset="0"/>
            </a:endParaRPr>
          </a:p>
        </p:txBody>
      </p:sp>
      <p:sp>
        <p:nvSpPr>
          <p:cNvPr id="17414" name="Rectangle 7"/>
          <p:cNvSpPr>
            <a:spLocks noChangeArrowheads="1"/>
          </p:cNvSpPr>
          <p:nvPr/>
        </p:nvSpPr>
        <p:spPr bwMode="auto">
          <a:xfrm>
            <a:off x="533400" y="6324600"/>
            <a:ext cx="853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 typeface="Wingdings" charset="0"/>
              <a:buNone/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other number types: decimal, fixed-point, rational, …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FD20EAD-6EBA-BE43-B7DA-A668A93EB85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introduced in ALGOL 60</a:t>
            </a:r>
          </a:p>
          <a:p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C does not have a </a:t>
            </a:r>
            <a:r>
              <a:rPr lang="en-US" dirty="0" err="1">
                <a:latin typeface="Arial Narrow" charset="0"/>
                <a:ea typeface="ＭＳ Ｐゴシック" charset="0"/>
              </a:rPr>
              <a:t>boolean</a:t>
            </a:r>
            <a:r>
              <a:rPr lang="en-US" dirty="0">
                <a:latin typeface="Arial Narrow" charset="0"/>
                <a:ea typeface="ＭＳ Ｐゴシック" charset="0"/>
              </a:rPr>
              <a:t> type, conditionals use zero (false) and nonzero (true)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C++ has </a:t>
            </a:r>
            <a:r>
              <a:rPr lang="en-US" sz="1800" dirty="0">
                <a:latin typeface="Courier New" charset="0"/>
                <a:ea typeface="ＭＳ Ｐゴシック" charset="0"/>
              </a:rPr>
              <a:t>bool</a:t>
            </a:r>
            <a:r>
              <a:rPr lang="en-US" dirty="0">
                <a:latin typeface="Arial Narrow" charset="0"/>
                <a:ea typeface="ＭＳ Ｐゴシック" charset="0"/>
              </a:rPr>
              <a:t> type</a:t>
            </a:r>
          </a:p>
          <a:p>
            <a:pPr lvl="2">
              <a:buFont typeface="Wingdings" charset="0"/>
              <a:buChar char="§"/>
            </a:pPr>
            <a:r>
              <a:rPr lang="en-US" dirty="0">
                <a:latin typeface="Arial Narrow" charset="0"/>
                <a:ea typeface="ＭＳ Ｐゴシック" charset="0"/>
              </a:rPr>
              <a:t>really just </a:t>
            </a:r>
            <a:r>
              <a:rPr lang="en-US" i="1" dirty="0">
                <a:latin typeface="Arial Narrow" charset="0"/>
                <a:ea typeface="ＭＳ Ｐゴシック" charset="0"/>
              </a:rPr>
              <a:t>syntactic sugar</a:t>
            </a:r>
            <a:r>
              <a:rPr lang="en-US" dirty="0">
                <a:latin typeface="Arial Narrow" charset="0"/>
                <a:ea typeface="ＭＳ Ｐゴシック" charset="0"/>
              </a:rPr>
              <a:t>, automatic conversion between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int</a:t>
            </a:r>
            <a:r>
              <a:rPr lang="en-US" dirty="0">
                <a:latin typeface="Arial Narrow" charset="0"/>
                <a:ea typeface="ＭＳ Ｐゴシック" charset="0"/>
              </a:rPr>
              <a:t> and </a:t>
            </a:r>
            <a:r>
              <a:rPr lang="en-US" sz="1800" dirty="0">
                <a:latin typeface="Courier New" charset="0"/>
                <a:ea typeface="ＭＳ Ｐゴシック" charset="0"/>
              </a:rPr>
              <a:t>bool</a:t>
            </a:r>
            <a:r>
              <a:rPr lang="en-US" dirty="0">
                <a:latin typeface="Arial Narrow" charset="0"/>
                <a:ea typeface="ＭＳ Ｐゴシック" charset="0"/>
              </a:rPr>
              <a:t> 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Java has 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boolean</a:t>
            </a:r>
            <a:r>
              <a:rPr lang="en-US" dirty="0">
                <a:latin typeface="Arial Narrow" charset="0"/>
                <a:ea typeface="ＭＳ Ｐゴシック" charset="0"/>
              </a:rPr>
              <a:t>  type</a:t>
            </a:r>
          </a:p>
          <a:p>
            <a:pPr lvl="2">
              <a:buFont typeface="Wingdings" charset="0"/>
              <a:buChar char="§"/>
            </a:pPr>
            <a:r>
              <a:rPr lang="en-US" dirty="0">
                <a:latin typeface="Arial Narrow" charset="0"/>
                <a:ea typeface="ＭＳ Ｐゴシック" charset="0"/>
              </a:rPr>
              <a:t>no conversions between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int</a:t>
            </a:r>
            <a:r>
              <a:rPr lang="en-US" dirty="0">
                <a:latin typeface="Arial Narrow" charset="0"/>
                <a:ea typeface="ＭＳ Ｐゴシック" charset="0"/>
              </a:rPr>
              <a:t> and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boolean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Char char="§"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Char char="§"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implementing Booleans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could use a single bit, but not usually accessible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use smallest easily-addressable unit (e.g., byte)</a:t>
            </a:r>
          </a:p>
          <a:p>
            <a:pPr lvl="1">
              <a:buFont typeface="Wingdings" charset="0"/>
              <a:buNone/>
            </a:pPr>
            <a:endParaRPr lang="en-US" sz="1400" dirty="0">
              <a:latin typeface="Arial Narrow" charset="0"/>
              <a:ea typeface="ＭＳ Ｐゴシック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Primitive types: Boolean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576AD5B-9F8A-9040-8BC8-1EAD311AF50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  <a:noFill/>
        </p:spPr>
        <p:txBody>
          <a:bodyPr/>
          <a:lstStyle/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stored as numeric codes, e.g., ASCII (C/C++) or UNICODE (Java)</a:t>
            </a:r>
          </a:p>
          <a:p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C/C++, </a:t>
            </a:r>
            <a:r>
              <a:rPr lang="en-US" sz="1800">
                <a:latin typeface="Courier New" charset="0"/>
                <a:ea typeface="ＭＳ Ｐゴシック" charset="0"/>
              </a:rPr>
              <a:t>char</a:t>
            </a:r>
            <a:r>
              <a:rPr lang="en-US">
                <a:latin typeface="Arial Narrow" charset="0"/>
                <a:ea typeface="ＭＳ Ｐゴシック" charset="0"/>
              </a:rPr>
              <a:t> is an integer type</a:t>
            </a:r>
          </a:p>
          <a:p>
            <a:pPr lvl="2">
              <a:buFont typeface="Wingdings" charset="0"/>
              <a:buChar char="§"/>
            </a:pPr>
            <a:r>
              <a:rPr lang="en-US">
                <a:latin typeface="Arial Narrow" charset="0"/>
                <a:ea typeface="ＭＳ Ｐゴシック" charset="0"/>
              </a:rPr>
              <a:t>can apply integer operations, mix with integer values</a:t>
            </a:r>
          </a:p>
          <a:p>
            <a:pPr lvl="2">
              <a:buFont typeface="Wingdings" charset="0"/>
              <a:buChar char="§"/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char ch = 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;		char ch = 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8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;</a:t>
            </a:r>
          </a:p>
          <a:p>
            <a:pPr lvl="2"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ch = ch + 1;			int d = ch – 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0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;</a:t>
            </a:r>
          </a:p>
          <a:p>
            <a:pPr lvl="2"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cout &lt;&lt; ch &lt;&lt; endl		cout &lt;&lt; d &lt;&lt; endl; </a:t>
            </a:r>
          </a:p>
          <a:p>
            <a:pPr lvl="1">
              <a:buFont typeface="Wingdings" charset="0"/>
              <a:buNone/>
            </a:pP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Java,  </a:t>
            </a:r>
            <a:r>
              <a:rPr lang="en-US" sz="1800">
                <a:latin typeface="Courier New" charset="0"/>
                <a:ea typeface="ＭＳ Ｐゴシック" charset="0"/>
              </a:rPr>
              <a:t>char </a:t>
            </a:r>
            <a:r>
              <a:rPr lang="en-US">
                <a:latin typeface="Arial Narrow" charset="0"/>
                <a:ea typeface="ＭＳ Ｐゴシック" charset="0"/>
              </a:rPr>
              <a:t>to</a:t>
            </a:r>
            <a:r>
              <a:rPr lang="en-US" sz="1800">
                <a:latin typeface="Courier New" charset="0"/>
                <a:ea typeface="ＭＳ Ｐゴシック" charset="0"/>
                <a:sym typeface="Wingdings" charset="0"/>
              </a:rPr>
              <a:t> int</a:t>
            </a:r>
            <a:r>
              <a:rPr lang="en-US">
                <a:latin typeface="Arial Narrow" charset="0"/>
                <a:ea typeface="ＭＳ Ｐゴシック" charset="0"/>
              </a:rPr>
              <a:t>  conversion is automatic</a:t>
            </a:r>
          </a:p>
          <a:p>
            <a:pPr lvl="2">
              <a:buFont typeface="Wingdings" charset="0"/>
              <a:buChar char="§"/>
            </a:pPr>
            <a:r>
              <a:rPr lang="en-US">
                <a:latin typeface="Arial Narrow" charset="0"/>
                <a:ea typeface="ＭＳ Ｐゴシック" charset="0"/>
              </a:rPr>
              <a:t>but must explicitly cast </a:t>
            </a:r>
            <a:r>
              <a:rPr lang="en-US" sz="1800">
                <a:latin typeface="Courier New" charset="0"/>
                <a:ea typeface="ＭＳ Ｐゴシック" charset="0"/>
                <a:sym typeface="Wingdings" charset="0"/>
              </a:rPr>
              <a:t>int</a:t>
            </a:r>
            <a:r>
              <a:rPr lang="en-US">
                <a:latin typeface="Arial Narrow" charset="0"/>
                <a:ea typeface="ＭＳ Ｐゴシック" charset="0"/>
              </a:rPr>
              <a:t> to </a:t>
            </a:r>
            <a:r>
              <a:rPr lang="en-US" sz="1800">
                <a:latin typeface="Courier New" charset="0"/>
                <a:ea typeface="ＭＳ Ｐゴシック" charset="0"/>
              </a:rPr>
              <a:t>char </a:t>
            </a:r>
          </a:p>
          <a:p>
            <a:pPr lvl="2">
              <a:buFont typeface="Wingdings" charset="0"/>
              <a:buChar char="§"/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char next = (char)(ch + 1);</a:t>
            </a:r>
            <a:endParaRPr lang="en-US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Char char="§"/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Char char="§"/>
            </a:pP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Primitive types: character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5D7A1F9-AD45-D544-B470-D7B2B996E9F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pointer is nothing more than an address (i.e., an integer)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useful for: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dynamic memory management (allocate, dereference, deallocate)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indirect addressing (point to an address, dereference)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PL/I was the first language to provide pointers</a:t>
            </a:r>
          </a:p>
          <a:p>
            <a:pPr lvl="2">
              <a:buFont typeface="Wingdings" charset="0"/>
              <a:buChar char="§"/>
            </a:pPr>
            <a:r>
              <a:rPr lang="en-US">
                <a:latin typeface="Arial Narrow" charset="0"/>
                <a:ea typeface="ＭＳ Ｐゴシック" charset="0"/>
              </a:rPr>
              <a:t>pointers were not typed, could point to any object </a:t>
            </a:r>
          </a:p>
          <a:p>
            <a:pPr lvl="3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 no static type checking for pointers</a:t>
            </a:r>
            <a:endParaRPr lang="en-US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Char char="§"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ALGOL 68 refined pointers to a specific type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many languages, pointers are limited to dynamic memory management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e.g., Pascal, Ada, Java, …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Primitive types: pointer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4680C5C-6286-B143-8AE4-CF9553CFF6D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848600" cy="55626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C/C++ allows for low-level memory access using pointers</a:t>
            </a:r>
          </a:p>
          <a:p>
            <a:endParaRPr lang="en-US" sz="2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Tx/>
              <a:buNone/>
            </a:pPr>
            <a:r>
              <a:rPr lang="en-US" dirty="0">
                <a:latin typeface="Courier New" charset="0"/>
                <a:ea typeface="ＭＳ Ｐゴシック" charset="0"/>
              </a:rPr>
              <a:t>*</a:t>
            </a:r>
            <a:r>
              <a:rPr lang="en-US" dirty="0">
                <a:latin typeface="Arial Narrow" charset="0"/>
                <a:ea typeface="ＭＳ Ｐゴシック" charset="0"/>
              </a:rPr>
              <a:t>    dereferencing operator		</a:t>
            </a:r>
            <a:r>
              <a:rPr lang="en-US" dirty="0">
                <a:latin typeface="Courier New" charset="0"/>
                <a:ea typeface="ＭＳ Ｐゴシック" charset="0"/>
              </a:rPr>
              <a:t>&amp;</a:t>
            </a:r>
            <a:r>
              <a:rPr lang="en-US" dirty="0">
                <a:latin typeface="Arial Narrow" charset="0"/>
                <a:ea typeface="ＭＳ Ｐゴシック" charset="0"/>
              </a:rPr>
              <a:t>    address-of operator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 x = 6;</a:t>
            </a: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int* ptr1 = &amp;x;</a:t>
            </a: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int* ptr2 = ptr1;</a:t>
            </a: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*ptr2 = 3;</a:t>
            </a:r>
          </a:p>
          <a:p>
            <a:pPr lvl="1"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in C/C++, the 0 (NULL)  address is reserved, attempted access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 ERROR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Java does not provide explicit pointers, </a:t>
            </a: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but every object is really a pointer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String str = </a:t>
            </a:r>
            <a:r>
              <a:rPr lang="ja-JP" alt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“</a:t>
            </a:r>
            <a:r>
              <a:rPr lang="en-US" altLang="ja-JP" sz="16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foo</a:t>
            </a:r>
            <a:r>
              <a:rPr lang="ja-JP" alt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”</a:t>
            </a:r>
            <a:r>
              <a:rPr lang="en-US" altLang="ja-JP" sz="16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;</a:t>
            </a:r>
            <a:r>
              <a:rPr lang="en-US" altLang="ja-JP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	</a:t>
            </a:r>
            <a:endParaRPr lang="en-US" sz="18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Primitive types: pointer (cont.)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1B638D3-B002-1F4B-95BD-355593FA57A3}"/>
              </a:ext>
            </a:extLst>
          </p:cNvPr>
          <p:cNvGrpSpPr/>
          <p:nvPr/>
        </p:nvGrpSpPr>
        <p:grpSpPr>
          <a:xfrm>
            <a:off x="5562600" y="4997938"/>
            <a:ext cx="3224213" cy="1905000"/>
            <a:chOff x="5562600" y="4997938"/>
            <a:chExt cx="3224213" cy="1905000"/>
          </a:xfrm>
        </p:grpSpPr>
        <p:graphicFrame>
          <p:nvGraphicFramePr>
            <p:cNvPr id="21508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84474162"/>
                </p:ext>
              </p:extLst>
            </p:nvPr>
          </p:nvGraphicFramePr>
          <p:xfrm>
            <a:off x="5562600" y="4997938"/>
            <a:ext cx="3224213" cy="190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icture" r:id="rId2" imgW="15542857" imgH="9193651" progId="Word.Picture.8">
                    <p:embed/>
                  </p:oleObj>
                </mc:Choice>
                <mc:Fallback>
                  <p:oleObj name="Picture" r:id="rId2" imgW="15542857" imgH="9193651" progId="Word.Picture.8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62600" y="4997938"/>
                          <a:ext cx="3224213" cy="1905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8BF52807-9E90-3B42-B17E-F95F006EA5DD}"/>
                </a:ext>
              </a:extLst>
            </p:cNvPr>
            <p:cNvCxnSpPr/>
            <p:nvPr/>
          </p:nvCxnSpPr>
          <p:spPr bwMode="auto">
            <a:xfrm>
              <a:off x="7010400" y="6019800"/>
              <a:ext cx="0" cy="15240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9A91EA3-2EF7-A54F-B7A3-F989C05DC40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Heap management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286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pointers access memory locations from the heap</a:t>
            </a: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	(a dynamically allocated storage area)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heap is divided into equal-size cells, each with a pointer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the pointer fields are used initially to organize the heap as a linked list</a:t>
            </a:r>
          </a:p>
        </p:txBody>
      </p:sp>
      <p:graphicFrame>
        <p:nvGraphicFramePr>
          <p:cNvPr id="22532" name="Object 2"/>
          <p:cNvGraphicFramePr>
            <a:graphicFrameLocks noChangeAspect="1"/>
          </p:cNvGraphicFramePr>
          <p:nvPr/>
        </p:nvGraphicFramePr>
        <p:xfrm>
          <a:off x="1219200" y="4038600"/>
          <a:ext cx="1730375" cy="212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2089404" imgH="3066288" progId="Visio.Drawing.5">
                  <p:embed/>
                </p:oleObj>
              </mc:Choice>
              <mc:Fallback>
                <p:oleObj name="VISIO" r:id="rId2" imgW="2089404" imgH="3066288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038600"/>
                        <a:ext cx="1730375" cy="212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3505200" y="4114800"/>
            <a:ext cx="53340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keep pointer to head of free list</a:t>
            </a:r>
          </a:p>
          <a:p>
            <a:pPr marL="342900" indent="-342900"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to allocate space, take from front of free list</a:t>
            </a:r>
          </a:p>
          <a:p>
            <a:pPr marL="342900" indent="-342900">
              <a:spcBef>
                <a:spcPct val="20000"/>
              </a:spcBef>
              <a:buFont typeface="Wingdings" charset="0"/>
              <a:buChar char="§"/>
            </a:pPr>
            <a:endParaRPr lang="en-US" sz="180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to deallocate, put back at front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16E20F6-91CB-F344-894F-CC4B335B634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Heap example</a:t>
            </a:r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1600200" y="3733800"/>
            <a:ext cx="3124200" cy="3124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String str1 = "foo";</a:t>
            </a:r>
          </a:p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String str2 = "bar";</a:t>
            </a:r>
          </a:p>
          <a:p>
            <a:pPr marL="342900" indent="-342900"/>
            <a:endParaRPr lang="en-US" sz="1600">
              <a:solidFill>
                <a:schemeClr val="accent2"/>
              </a:solidFill>
              <a:latin typeface="Courier New" charset="0"/>
            </a:endParaRPr>
          </a:p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/* CHECKPOINT 1 */</a:t>
            </a:r>
          </a:p>
          <a:p>
            <a:pPr marL="342900" indent="-342900"/>
            <a:endParaRPr lang="en-US" sz="1600">
              <a:solidFill>
                <a:schemeClr val="accent2"/>
              </a:solidFill>
              <a:latin typeface="Courier New" charset="0"/>
            </a:endParaRPr>
          </a:p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str1 = str2;</a:t>
            </a:r>
          </a:p>
          <a:p>
            <a:pPr marL="342900" indent="-342900"/>
            <a:endParaRPr lang="en-US" sz="1600">
              <a:solidFill>
                <a:schemeClr val="accent2"/>
              </a:solidFill>
              <a:latin typeface="Courier New" charset="0"/>
            </a:endParaRPr>
          </a:p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/* CHECKPOINT 2 */</a:t>
            </a:r>
          </a:p>
          <a:p>
            <a:pPr marL="342900" indent="-342900"/>
            <a:endParaRPr lang="en-US" sz="1600">
              <a:solidFill>
                <a:schemeClr val="accent2"/>
              </a:solidFill>
              <a:latin typeface="Courier New" charset="0"/>
            </a:endParaRPr>
          </a:p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String str3 = str1+"n";</a:t>
            </a:r>
          </a:p>
          <a:p>
            <a:pPr marL="342900" indent="-342900"/>
            <a:endParaRPr lang="en-US" sz="1600">
              <a:solidFill>
                <a:schemeClr val="accent2"/>
              </a:solidFill>
              <a:latin typeface="Courier New" charset="0"/>
            </a:endParaRPr>
          </a:p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/* CHECKPOINT 3 */</a:t>
            </a:r>
          </a:p>
        </p:txBody>
      </p:sp>
      <p:graphicFrame>
        <p:nvGraphicFramePr>
          <p:cNvPr id="23556" name="Object 2"/>
          <p:cNvGraphicFramePr>
            <a:graphicFrameLocks noChangeAspect="1"/>
          </p:cNvGraphicFramePr>
          <p:nvPr/>
        </p:nvGraphicFramePr>
        <p:xfrm>
          <a:off x="1905000" y="1219200"/>
          <a:ext cx="2743200" cy="243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459224" imgH="4194048" progId="Visio.Drawing.5">
                  <p:embed/>
                </p:oleObj>
              </mc:Choice>
              <mc:Fallback>
                <p:oleObj name="VISIO" r:id="rId2" imgW="4459224" imgH="4194048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219200"/>
                        <a:ext cx="2743200" cy="2435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7"/>
          <p:cNvGrpSpPr>
            <a:grpSpLocks noChangeAspect="1"/>
          </p:cNvGrpSpPr>
          <p:nvPr/>
        </p:nvGrpSpPr>
        <p:grpSpPr bwMode="auto">
          <a:xfrm>
            <a:off x="6418263" y="164124"/>
            <a:ext cx="2743200" cy="2435225"/>
            <a:chOff x="4032" y="96"/>
            <a:chExt cx="1728" cy="1534"/>
          </a:xfrm>
        </p:grpSpPr>
        <p:sp>
          <p:nvSpPr>
            <p:cNvPr id="23620" name="AutoShape 16"/>
            <p:cNvSpPr>
              <a:spLocks noChangeAspect="1" noChangeArrowheads="1" noTextEdit="1"/>
            </p:cNvSpPr>
            <p:nvPr/>
          </p:nvSpPr>
          <p:spPr bwMode="auto">
            <a:xfrm>
              <a:off x="4032" y="96"/>
              <a:ext cx="1728" cy="15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1" name="Rectangle 18"/>
            <p:cNvSpPr>
              <a:spLocks noChangeArrowheads="1"/>
            </p:cNvSpPr>
            <p:nvPr/>
          </p:nvSpPr>
          <p:spPr bwMode="auto">
            <a:xfrm>
              <a:off x="4908" y="363"/>
              <a:ext cx="620" cy="1128"/>
            </a:xfrm>
            <a:prstGeom prst="rect">
              <a:avLst/>
            </a:prstGeom>
            <a:solidFill>
              <a:srgbClr val="FFFFFF"/>
            </a:solidFill>
            <a:ln w="15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22" name="Line 19"/>
            <p:cNvSpPr>
              <a:spLocks noChangeShapeType="1"/>
            </p:cNvSpPr>
            <p:nvPr/>
          </p:nvSpPr>
          <p:spPr bwMode="auto">
            <a:xfrm>
              <a:off x="4931" y="555"/>
              <a:ext cx="62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3" name="Line 20"/>
            <p:cNvSpPr>
              <a:spLocks noChangeShapeType="1"/>
            </p:cNvSpPr>
            <p:nvPr/>
          </p:nvSpPr>
          <p:spPr bwMode="auto">
            <a:xfrm>
              <a:off x="4931" y="722"/>
              <a:ext cx="62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4" name="Line 21"/>
            <p:cNvSpPr>
              <a:spLocks noChangeShapeType="1"/>
            </p:cNvSpPr>
            <p:nvPr/>
          </p:nvSpPr>
          <p:spPr bwMode="auto">
            <a:xfrm>
              <a:off x="4908" y="927"/>
              <a:ext cx="62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5" name="Line 22"/>
            <p:cNvSpPr>
              <a:spLocks noChangeShapeType="1"/>
            </p:cNvSpPr>
            <p:nvPr/>
          </p:nvSpPr>
          <p:spPr bwMode="auto">
            <a:xfrm>
              <a:off x="4918" y="1128"/>
              <a:ext cx="62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6" name="Freeform 23"/>
            <p:cNvSpPr>
              <a:spLocks/>
            </p:cNvSpPr>
            <p:nvPr/>
          </p:nvSpPr>
          <p:spPr bwMode="auto">
            <a:xfrm>
              <a:off x="5507" y="471"/>
              <a:ext cx="230" cy="544"/>
            </a:xfrm>
            <a:custGeom>
              <a:avLst/>
              <a:gdLst>
                <a:gd name="T0" fmla="*/ 0 w 461"/>
                <a:gd name="T1" fmla="*/ 0 h 1088"/>
                <a:gd name="T2" fmla="*/ 0 w 461"/>
                <a:gd name="T3" fmla="*/ 1 h 1088"/>
                <a:gd name="T4" fmla="*/ 0 w 461"/>
                <a:gd name="T5" fmla="*/ 1 h 1088"/>
                <a:gd name="T6" fmla="*/ 0 w 461"/>
                <a:gd name="T7" fmla="*/ 1 h 1088"/>
                <a:gd name="T8" fmla="*/ 1 w 461"/>
                <a:gd name="T9" fmla="*/ 1 h 1088"/>
                <a:gd name="T10" fmla="*/ 1 w 461"/>
                <a:gd name="T11" fmla="*/ 2 h 1088"/>
                <a:gd name="T12" fmla="*/ 1 w 461"/>
                <a:gd name="T13" fmla="*/ 2 h 1088"/>
                <a:gd name="T14" fmla="*/ 1 w 461"/>
                <a:gd name="T15" fmla="*/ 2 h 1088"/>
                <a:gd name="T16" fmla="*/ 2 w 461"/>
                <a:gd name="T17" fmla="*/ 2 h 1088"/>
                <a:gd name="T18" fmla="*/ 2 w 461"/>
                <a:gd name="T19" fmla="*/ 3 h 1088"/>
                <a:gd name="T20" fmla="*/ 2 w 461"/>
                <a:gd name="T21" fmla="*/ 3 h 1088"/>
                <a:gd name="T22" fmla="*/ 2 w 461"/>
                <a:gd name="T23" fmla="*/ 3 h 1088"/>
                <a:gd name="T24" fmla="*/ 2 w 461"/>
                <a:gd name="T25" fmla="*/ 3 h 1088"/>
                <a:gd name="T26" fmla="*/ 3 w 461"/>
                <a:gd name="T27" fmla="*/ 4 h 1088"/>
                <a:gd name="T28" fmla="*/ 3 w 461"/>
                <a:gd name="T29" fmla="*/ 4 h 1088"/>
                <a:gd name="T30" fmla="*/ 3 w 461"/>
                <a:gd name="T31" fmla="*/ 4 h 1088"/>
                <a:gd name="T32" fmla="*/ 3 w 461"/>
                <a:gd name="T33" fmla="*/ 4 h 1088"/>
                <a:gd name="T34" fmla="*/ 3 w 461"/>
                <a:gd name="T35" fmla="*/ 4 h 1088"/>
                <a:gd name="T36" fmla="*/ 3 w 461"/>
                <a:gd name="T37" fmla="*/ 5 h 1088"/>
                <a:gd name="T38" fmla="*/ 3 w 461"/>
                <a:gd name="T39" fmla="*/ 5 h 1088"/>
                <a:gd name="T40" fmla="*/ 3 w 461"/>
                <a:gd name="T41" fmla="*/ 5 h 1088"/>
                <a:gd name="T42" fmla="*/ 3 w 461"/>
                <a:gd name="T43" fmla="*/ 5 h 1088"/>
                <a:gd name="T44" fmla="*/ 3 w 461"/>
                <a:gd name="T45" fmla="*/ 5 h 1088"/>
                <a:gd name="T46" fmla="*/ 3 w 461"/>
                <a:gd name="T47" fmla="*/ 6 h 1088"/>
                <a:gd name="T48" fmla="*/ 3 w 461"/>
                <a:gd name="T49" fmla="*/ 6 h 1088"/>
                <a:gd name="T50" fmla="*/ 3 w 461"/>
                <a:gd name="T51" fmla="*/ 6 h 1088"/>
                <a:gd name="T52" fmla="*/ 3 w 461"/>
                <a:gd name="T53" fmla="*/ 6 h 1088"/>
                <a:gd name="T54" fmla="*/ 3 w 461"/>
                <a:gd name="T55" fmla="*/ 6 h 1088"/>
                <a:gd name="T56" fmla="*/ 3 w 461"/>
                <a:gd name="T57" fmla="*/ 7 h 1088"/>
                <a:gd name="T58" fmla="*/ 3 w 461"/>
                <a:gd name="T59" fmla="*/ 7 h 1088"/>
                <a:gd name="T60" fmla="*/ 3 w 461"/>
                <a:gd name="T61" fmla="*/ 7 h 1088"/>
                <a:gd name="T62" fmla="*/ 2 w 461"/>
                <a:gd name="T63" fmla="*/ 7 h 1088"/>
                <a:gd name="T64" fmla="*/ 2 w 461"/>
                <a:gd name="T65" fmla="*/ 7 h 1088"/>
                <a:gd name="T66" fmla="*/ 2 w 461"/>
                <a:gd name="T67" fmla="*/ 7 h 1088"/>
                <a:gd name="T68" fmla="*/ 2 w 461"/>
                <a:gd name="T69" fmla="*/ 8 h 1088"/>
                <a:gd name="T70" fmla="*/ 2 w 461"/>
                <a:gd name="T71" fmla="*/ 8 h 1088"/>
                <a:gd name="T72" fmla="*/ 2 w 461"/>
                <a:gd name="T73" fmla="*/ 8 h 1088"/>
                <a:gd name="T74" fmla="*/ 1 w 461"/>
                <a:gd name="T75" fmla="*/ 8 h 1088"/>
                <a:gd name="T76" fmla="*/ 1 w 461"/>
                <a:gd name="T77" fmla="*/ 8 h 1088"/>
                <a:gd name="T78" fmla="*/ 1 w 461"/>
                <a:gd name="T79" fmla="*/ 9 h 1088"/>
                <a:gd name="T80" fmla="*/ 1 w 461"/>
                <a:gd name="T81" fmla="*/ 9 h 1088"/>
                <a:gd name="T82" fmla="*/ 0 w 461"/>
                <a:gd name="T83" fmla="*/ 9 h 1088"/>
                <a:gd name="T84" fmla="*/ 0 w 461"/>
                <a:gd name="T85" fmla="*/ 9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7" name="Freeform 24"/>
            <p:cNvSpPr>
              <a:spLocks/>
            </p:cNvSpPr>
            <p:nvPr/>
          </p:nvSpPr>
          <p:spPr bwMode="auto">
            <a:xfrm>
              <a:off x="5494" y="1000"/>
              <a:ext cx="49" cy="34"/>
            </a:xfrm>
            <a:custGeom>
              <a:avLst/>
              <a:gdLst>
                <a:gd name="T0" fmla="*/ 0 w 100"/>
                <a:gd name="T1" fmla="*/ 0 h 68"/>
                <a:gd name="T2" fmla="*/ 0 w 100"/>
                <a:gd name="T3" fmla="*/ 1 h 68"/>
                <a:gd name="T4" fmla="*/ 0 w 100"/>
                <a:gd name="T5" fmla="*/ 1 h 68"/>
                <a:gd name="T6" fmla="*/ 0 w 100"/>
                <a:gd name="T7" fmla="*/ 0 h 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"/>
                <a:gd name="T13" fmla="*/ 0 h 68"/>
                <a:gd name="T14" fmla="*/ 100 w 100"/>
                <a:gd name="T15" fmla="*/ 68 h 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" h="68">
                  <a:moveTo>
                    <a:pt x="71" y="0"/>
                  </a:moveTo>
                  <a:lnTo>
                    <a:pt x="0" y="68"/>
                  </a:lnTo>
                  <a:lnTo>
                    <a:pt x="100" y="54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8" name="Freeform 25"/>
            <p:cNvSpPr>
              <a:spLocks/>
            </p:cNvSpPr>
            <p:nvPr/>
          </p:nvSpPr>
          <p:spPr bwMode="auto">
            <a:xfrm>
              <a:off x="5516" y="1045"/>
              <a:ext cx="97" cy="141"/>
            </a:xfrm>
            <a:custGeom>
              <a:avLst/>
              <a:gdLst>
                <a:gd name="T0" fmla="*/ 0 w 194"/>
                <a:gd name="T1" fmla="*/ 0 h 282"/>
                <a:gd name="T2" fmla="*/ 1 w 194"/>
                <a:gd name="T3" fmla="*/ 1 h 282"/>
                <a:gd name="T4" fmla="*/ 1 w 194"/>
                <a:gd name="T5" fmla="*/ 1 h 282"/>
                <a:gd name="T6" fmla="*/ 1 w 194"/>
                <a:gd name="T7" fmla="*/ 1 h 282"/>
                <a:gd name="T8" fmla="*/ 1 w 194"/>
                <a:gd name="T9" fmla="*/ 1 h 282"/>
                <a:gd name="T10" fmla="*/ 1 w 194"/>
                <a:gd name="T11" fmla="*/ 1 h 282"/>
                <a:gd name="T12" fmla="*/ 1 w 194"/>
                <a:gd name="T13" fmla="*/ 1 h 282"/>
                <a:gd name="T14" fmla="*/ 1 w 194"/>
                <a:gd name="T15" fmla="*/ 1 h 282"/>
                <a:gd name="T16" fmla="*/ 2 w 194"/>
                <a:gd name="T17" fmla="*/ 1 h 282"/>
                <a:gd name="T18" fmla="*/ 2 w 194"/>
                <a:gd name="T19" fmla="*/ 1 h 282"/>
                <a:gd name="T20" fmla="*/ 2 w 194"/>
                <a:gd name="T21" fmla="*/ 1 h 282"/>
                <a:gd name="T22" fmla="*/ 2 w 194"/>
                <a:gd name="T23" fmla="*/ 2 h 282"/>
                <a:gd name="T24" fmla="*/ 2 w 194"/>
                <a:gd name="T25" fmla="*/ 2 h 282"/>
                <a:gd name="T26" fmla="*/ 2 w 194"/>
                <a:gd name="T27" fmla="*/ 2 h 282"/>
                <a:gd name="T28" fmla="*/ 2 w 194"/>
                <a:gd name="T29" fmla="*/ 2 h 282"/>
                <a:gd name="T30" fmla="*/ 2 w 194"/>
                <a:gd name="T31" fmla="*/ 2 h 282"/>
                <a:gd name="T32" fmla="*/ 2 w 194"/>
                <a:gd name="T33" fmla="*/ 2 h 282"/>
                <a:gd name="T34" fmla="*/ 2 w 194"/>
                <a:gd name="T35" fmla="*/ 2 h 282"/>
                <a:gd name="T36" fmla="*/ 2 w 194"/>
                <a:gd name="T37" fmla="*/ 2 h 282"/>
                <a:gd name="T38" fmla="*/ 2 w 194"/>
                <a:gd name="T39" fmla="*/ 2 h 282"/>
                <a:gd name="T40" fmla="*/ 2 w 194"/>
                <a:gd name="T41" fmla="*/ 2 h 282"/>
                <a:gd name="T42" fmla="*/ 2 w 194"/>
                <a:gd name="T43" fmla="*/ 2 h 282"/>
                <a:gd name="T44" fmla="*/ 2 w 194"/>
                <a:gd name="T45" fmla="*/ 3 h 282"/>
                <a:gd name="T46" fmla="*/ 2 w 194"/>
                <a:gd name="T47" fmla="*/ 3 h 282"/>
                <a:gd name="T48" fmla="*/ 2 w 194"/>
                <a:gd name="T49" fmla="*/ 3 h 28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4"/>
                <a:gd name="T76" fmla="*/ 0 h 282"/>
                <a:gd name="T77" fmla="*/ 194 w 194"/>
                <a:gd name="T78" fmla="*/ 282 h 28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4" h="282">
                  <a:moveTo>
                    <a:pt x="0" y="0"/>
                  </a:moveTo>
                  <a:lnTo>
                    <a:pt x="23" y="13"/>
                  </a:lnTo>
                  <a:lnTo>
                    <a:pt x="44" y="26"/>
                  </a:lnTo>
                  <a:lnTo>
                    <a:pt x="63" y="38"/>
                  </a:lnTo>
                  <a:lnTo>
                    <a:pt x="82" y="51"/>
                  </a:lnTo>
                  <a:lnTo>
                    <a:pt x="98" y="64"/>
                  </a:lnTo>
                  <a:lnTo>
                    <a:pt x="114" y="76"/>
                  </a:lnTo>
                  <a:lnTo>
                    <a:pt x="128" y="89"/>
                  </a:lnTo>
                  <a:lnTo>
                    <a:pt x="141" y="101"/>
                  </a:lnTo>
                  <a:lnTo>
                    <a:pt x="153" y="113"/>
                  </a:lnTo>
                  <a:lnTo>
                    <a:pt x="162" y="124"/>
                  </a:lnTo>
                  <a:lnTo>
                    <a:pt x="171" y="136"/>
                  </a:lnTo>
                  <a:lnTo>
                    <a:pt x="179" y="149"/>
                  </a:lnTo>
                  <a:lnTo>
                    <a:pt x="184" y="160"/>
                  </a:lnTo>
                  <a:lnTo>
                    <a:pt x="189" y="172"/>
                  </a:lnTo>
                  <a:lnTo>
                    <a:pt x="192" y="183"/>
                  </a:lnTo>
                  <a:lnTo>
                    <a:pt x="194" y="194"/>
                  </a:lnTo>
                  <a:lnTo>
                    <a:pt x="194" y="206"/>
                  </a:lnTo>
                  <a:lnTo>
                    <a:pt x="193" y="217"/>
                  </a:lnTo>
                  <a:lnTo>
                    <a:pt x="190" y="228"/>
                  </a:lnTo>
                  <a:lnTo>
                    <a:pt x="186" y="239"/>
                  </a:lnTo>
                  <a:lnTo>
                    <a:pt x="181" y="250"/>
                  </a:lnTo>
                  <a:lnTo>
                    <a:pt x="174" y="261"/>
                  </a:lnTo>
                  <a:lnTo>
                    <a:pt x="166" y="272"/>
                  </a:lnTo>
                  <a:lnTo>
                    <a:pt x="156" y="282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9" name="Freeform 26"/>
            <p:cNvSpPr>
              <a:spLocks/>
            </p:cNvSpPr>
            <p:nvPr/>
          </p:nvSpPr>
          <p:spPr bwMode="auto">
            <a:xfrm>
              <a:off x="5560" y="1172"/>
              <a:ext cx="47" cy="40"/>
            </a:xfrm>
            <a:custGeom>
              <a:avLst/>
              <a:gdLst>
                <a:gd name="T0" fmla="*/ 1 w 93"/>
                <a:gd name="T1" fmla="*/ 1 h 80"/>
                <a:gd name="T2" fmla="*/ 0 w 93"/>
                <a:gd name="T3" fmla="*/ 1 h 80"/>
                <a:gd name="T4" fmla="*/ 1 w 93"/>
                <a:gd name="T5" fmla="*/ 0 h 80"/>
                <a:gd name="T6" fmla="*/ 1 w 93"/>
                <a:gd name="T7" fmla="*/ 1 h 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3"/>
                <a:gd name="T13" fmla="*/ 0 h 80"/>
                <a:gd name="T14" fmla="*/ 93 w 93"/>
                <a:gd name="T15" fmla="*/ 80 h 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3" h="80">
                  <a:moveTo>
                    <a:pt x="93" y="46"/>
                  </a:moveTo>
                  <a:lnTo>
                    <a:pt x="0" y="80"/>
                  </a:lnTo>
                  <a:lnTo>
                    <a:pt x="54" y="0"/>
                  </a:lnTo>
                  <a:lnTo>
                    <a:pt x="93" y="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0" name="Rectangle 27"/>
            <p:cNvSpPr>
              <a:spLocks noChangeArrowheads="1"/>
            </p:cNvSpPr>
            <p:nvPr/>
          </p:nvSpPr>
          <p:spPr bwMode="auto">
            <a:xfrm>
              <a:off x="4977" y="438"/>
              <a:ext cx="463" cy="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Arial" charset="0"/>
                </a:rPr>
                <a:t>HEAD OF FREE</a:t>
              </a:r>
              <a:endParaRPr lang="en-US"/>
            </a:p>
          </p:txBody>
        </p:sp>
        <p:sp>
          <p:nvSpPr>
            <p:cNvPr id="23631" name="Rectangle 28"/>
            <p:cNvSpPr>
              <a:spLocks noChangeArrowheads="1"/>
            </p:cNvSpPr>
            <p:nvPr/>
          </p:nvSpPr>
          <p:spPr bwMode="auto">
            <a:xfrm>
              <a:off x="5228" y="1154"/>
              <a:ext cx="67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23632" name="Rectangle 29"/>
            <p:cNvSpPr>
              <a:spLocks noChangeArrowheads="1"/>
            </p:cNvSpPr>
            <p:nvPr/>
          </p:nvSpPr>
          <p:spPr bwMode="auto">
            <a:xfrm>
              <a:off x="5228" y="1254"/>
              <a:ext cx="67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23633" name="Rectangle 30"/>
            <p:cNvSpPr>
              <a:spLocks noChangeArrowheads="1"/>
            </p:cNvSpPr>
            <p:nvPr/>
          </p:nvSpPr>
          <p:spPr bwMode="auto">
            <a:xfrm>
              <a:off x="5228" y="1355"/>
              <a:ext cx="67" cy="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23634" name="Rectangle 31"/>
            <p:cNvSpPr>
              <a:spLocks noChangeArrowheads="1"/>
            </p:cNvSpPr>
            <p:nvPr/>
          </p:nvSpPr>
          <p:spPr bwMode="auto">
            <a:xfrm>
              <a:off x="4032" y="450"/>
              <a:ext cx="532" cy="836"/>
            </a:xfrm>
            <a:prstGeom prst="rect">
              <a:avLst/>
            </a:prstGeom>
            <a:solidFill>
              <a:srgbClr val="FFFFFF"/>
            </a:solidFill>
            <a:ln w="15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35" name="Rectangle 32"/>
            <p:cNvSpPr>
              <a:spLocks noChangeArrowheads="1"/>
            </p:cNvSpPr>
            <p:nvPr/>
          </p:nvSpPr>
          <p:spPr bwMode="auto">
            <a:xfrm>
              <a:off x="4150" y="233"/>
              <a:ext cx="246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stack</a:t>
              </a:r>
              <a:endParaRPr lang="en-US"/>
            </a:p>
          </p:txBody>
        </p:sp>
        <p:sp>
          <p:nvSpPr>
            <p:cNvPr id="23636" name="Rectangle 33"/>
            <p:cNvSpPr>
              <a:spLocks noChangeArrowheads="1"/>
            </p:cNvSpPr>
            <p:nvPr/>
          </p:nvSpPr>
          <p:spPr bwMode="auto">
            <a:xfrm>
              <a:off x="5102" y="233"/>
              <a:ext cx="235" cy="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heap</a:t>
              </a:r>
              <a:endParaRPr lang="en-US"/>
            </a:p>
          </p:txBody>
        </p:sp>
        <p:sp>
          <p:nvSpPr>
            <p:cNvPr id="23637" name="Freeform 34"/>
            <p:cNvSpPr>
              <a:spLocks/>
            </p:cNvSpPr>
            <p:nvPr/>
          </p:nvSpPr>
          <p:spPr bwMode="auto">
            <a:xfrm>
              <a:off x="4032" y="1105"/>
              <a:ext cx="532" cy="14"/>
            </a:xfrm>
            <a:custGeom>
              <a:avLst/>
              <a:gdLst>
                <a:gd name="T0" fmla="*/ 0 w 1063"/>
                <a:gd name="T1" fmla="*/ 1 h 28"/>
                <a:gd name="T2" fmla="*/ 7 w 1063"/>
                <a:gd name="T3" fmla="*/ 1 h 28"/>
                <a:gd name="T4" fmla="*/ 7 w 1063"/>
                <a:gd name="T5" fmla="*/ 1 h 28"/>
                <a:gd name="T6" fmla="*/ 7 w 1063"/>
                <a:gd name="T7" fmla="*/ 1 h 28"/>
                <a:gd name="T8" fmla="*/ 7 w 1063"/>
                <a:gd name="T9" fmla="*/ 1 h 28"/>
                <a:gd name="T10" fmla="*/ 7 w 1063"/>
                <a:gd name="T11" fmla="*/ 0 h 28"/>
                <a:gd name="T12" fmla="*/ 8 w 1063"/>
                <a:gd name="T13" fmla="*/ 1 h 28"/>
                <a:gd name="T14" fmla="*/ 8 w 1063"/>
                <a:gd name="T15" fmla="*/ 1 h 28"/>
                <a:gd name="T16" fmla="*/ 8 w 1063"/>
                <a:gd name="T17" fmla="*/ 1 h 28"/>
                <a:gd name="T18" fmla="*/ 8 w 1063"/>
                <a:gd name="T19" fmla="*/ 1 h 28"/>
                <a:gd name="T20" fmla="*/ 9 w 1063"/>
                <a:gd name="T21" fmla="*/ 1 h 2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063"/>
                <a:gd name="T34" fmla="*/ 0 h 28"/>
                <a:gd name="T35" fmla="*/ 1063 w 1063"/>
                <a:gd name="T36" fmla="*/ 28 h 2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063" h="28">
                  <a:moveTo>
                    <a:pt x="0" y="28"/>
                  </a:moveTo>
                  <a:lnTo>
                    <a:pt x="860" y="28"/>
                  </a:lnTo>
                  <a:lnTo>
                    <a:pt x="862" y="18"/>
                  </a:lnTo>
                  <a:lnTo>
                    <a:pt x="868" y="8"/>
                  </a:lnTo>
                  <a:lnTo>
                    <a:pt x="879" y="2"/>
                  </a:lnTo>
                  <a:lnTo>
                    <a:pt x="889" y="0"/>
                  </a:lnTo>
                  <a:lnTo>
                    <a:pt x="901" y="2"/>
                  </a:lnTo>
                  <a:lnTo>
                    <a:pt x="911" y="8"/>
                  </a:lnTo>
                  <a:lnTo>
                    <a:pt x="918" y="18"/>
                  </a:lnTo>
                  <a:lnTo>
                    <a:pt x="920" y="28"/>
                  </a:lnTo>
                  <a:lnTo>
                    <a:pt x="1063" y="2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8" name="Line 35"/>
            <p:cNvSpPr>
              <a:spLocks noChangeShapeType="1"/>
            </p:cNvSpPr>
            <p:nvPr/>
          </p:nvSpPr>
          <p:spPr bwMode="auto">
            <a:xfrm>
              <a:off x="4032" y="952"/>
              <a:ext cx="532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9" name="Rectangle 36"/>
            <p:cNvSpPr>
              <a:spLocks noChangeArrowheads="1"/>
            </p:cNvSpPr>
            <p:nvPr/>
          </p:nvSpPr>
          <p:spPr bwMode="auto">
            <a:xfrm>
              <a:off x="4117" y="1153"/>
              <a:ext cx="14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solidFill>
                    <a:srgbClr val="000000"/>
                  </a:solidFill>
                  <a:latin typeface="Arial" charset="0"/>
                </a:rPr>
                <a:t>str1</a:t>
              </a:r>
              <a:endParaRPr lang="en-US" dirty="0"/>
            </a:p>
          </p:txBody>
        </p:sp>
        <p:sp>
          <p:nvSpPr>
            <p:cNvPr id="23640" name="Rectangle 37"/>
            <p:cNvSpPr>
              <a:spLocks noChangeArrowheads="1"/>
            </p:cNvSpPr>
            <p:nvPr/>
          </p:nvSpPr>
          <p:spPr bwMode="auto">
            <a:xfrm>
              <a:off x="4113" y="985"/>
              <a:ext cx="14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solidFill>
                    <a:srgbClr val="000000"/>
                  </a:solidFill>
                  <a:latin typeface="Arial" charset="0"/>
                </a:rPr>
                <a:t>str2</a:t>
              </a:r>
              <a:endParaRPr lang="en-US" dirty="0"/>
            </a:p>
          </p:txBody>
        </p:sp>
        <p:sp>
          <p:nvSpPr>
            <p:cNvPr id="23641" name="Freeform 38"/>
            <p:cNvSpPr>
              <a:spLocks/>
            </p:cNvSpPr>
            <p:nvPr/>
          </p:nvSpPr>
          <p:spPr bwMode="auto">
            <a:xfrm>
              <a:off x="4441" y="617"/>
              <a:ext cx="433" cy="570"/>
            </a:xfrm>
            <a:custGeom>
              <a:avLst/>
              <a:gdLst>
                <a:gd name="T0" fmla="*/ 0 w 865"/>
                <a:gd name="T1" fmla="*/ 9 h 1140"/>
                <a:gd name="T2" fmla="*/ 5 w 865"/>
                <a:gd name="T3" fmla="*/ 0 h 1140"/>
                <a:gd name="T4" fmla="*/ 7 w 865"/>
                <a:gd name="T5" fmla="*/ 0 h 1140"/>
                <a:gd name="T6" fmla="*/ 0 60000 65536"/>
                <a:gd name="T7" fmla="*/ 0 60000 65536"/>
                <a:gd name="T8" fmla="*/ 0 60000 65536"/>
                <a:gd name="T9" fmla="*/ 0 w 865"/>
                <a:gd name="T10" fmla="*/ 0 h 1140"/>
                <a:gd name="T11" fmla="*/ 865 w 865"/>
                <a:gd name="T12" fmla="*/ 1140 h 11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5" h="1140">
                  <a:moveTo>
                    <a:pt x="0" y="1140"/>
                  </a:moveTo>
                  <a:lnTo>
                    <a:pt x="591" y="0"/>
                  </a:lnTo>
                  <a:lnTo>
                    <a:pt x="865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2" name="Freeform 39"/>
            <p:cNvSpPr>
              <a:spLocks/>
            </p:cNvSpPr>
            <p:nvPr/>
          </p:nvSpPr>
          <p:spPr bwMode="auto">
            <a:xfrm>
              <a:off x="4870" y="602"/>
              <a:ext cx="48" cy="30"/>
            </a:xfrm>
            <a:custGeom>
              <a:avLst/>
              <a:gdLst>
                <a:gd name="T0" fmla="*/ 0 w 96"/>
                <a:gd name="T1" fmla="*/ 0 h 60"/>
                <a:gd name="T2" fmla="*/ 1 w 96"/>
                <a:gd name="T3" fmla="*/ 1 h 60"/>
                <a:gd name="T4" fmla="*/ 0 w 96"/>
                <a:gd name="T5" fmla="*/ 1 h 60"/>
                <a:gd name="T6" fmla="*/ 0 w 96"/>
                <a:gd name="T7" fmla="*/ 0 h 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60"/>
                <a:gd name="T14" fmla="*/ 96 w 96"/>
                <a:gd name="T15" fmla="*/ 60 h 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60">
                  <a:moveTo>
                    <a:pt x="0" y="0"/>
                  </a:moveTo>
                  <a:lnTo>
                    <a:pt x="96" y="3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3" name="Freeform 40"/>
            <p:cNvSpPr>
              <a:spLocks/>
            </p:cNvSpPr>
            <p:nvPr/>
          </p:nvSpPr>
          <p:spPr bwMode="auto">
            <a:xfrm>
              <a:off x="4475" y="806"/>
              <a:ext cx="405" cy="229"/>
            </a:xfrm>
            <a:custGeom>
              <a:avLst/>
              <a:gdLst>
                <a:gd name="T0" fmla="*/ 0 w 810"/>
                <a:gd name="T1" fmla="*/ 3 h 459"/>
                <a:gd name="T2" fmla="*/ 1 w 810"/>
                <a:gd name="T3" fmla="*/ 3 h 459"/>
                <a:gd name="T4" fmla="*/ 1 w 810"/>
                <a:gd name="T5" fmla="*/ 3 h 459"/>
                <a:gd name="T6" fmla="*/ 1 w 810"/>
                <a:gd name="T7" fmla="*/ 2 h 459"/>
                <a:gd name="T8" fmla="*/ 1 w 810"/>
                <a:gd name="T9" fmla="*/ 2 h 459"/>
                <a:gd name="T10" fmla="*/ 1 w 810"/>
                <a:gd name="T11" fmla="*/ 2 h 459"/>
                <a:gd name="T12" fmla="*/ 1 w 810"/>
                <a:gd name="T13" fmla="*/ 2 h 459"/>
                <a:gd name="T14" fmla="*/ 2 w 810"/>
                <a:gd name="T15" fmla="*/ 2 h 459"/>
                <a:gd name="T16" fmla="*/ 2 w 810"/>
                <a:gd name="T17" fmla="*/ 2 h 459"/>
                <a:gd name="T18" fmla="*/ 2 w 810"/>
                <a:gd name="T19" fmla="*/ 2 h 459"/>
                <a:gd name="T20" fmla="*/ 7 w 810"/>
                <a:gd name="T21" fmla="*/ 0 h 45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810"/>
                <a:gd name="T34" fmla="*/ 0 h 459"/>
                <a:gd name="T35" fmla="*/ 810 w 810"/>
                <a:gd name="T36" fmla="*/ 459 h 45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810" h="459">
                  <a:moveTo>
                    <a:pt x="0" y="459"/>
                  </a:moveTo>
                  <a:lnTo>
                    <a:pt x="103" y="402"/>
                  </a:lnTo>
                  <a:lnTo>
                    <a:pt x="98" y="391"/>
                  </a:lnTo>
                  <a:lnTo>
                    <a:pt x="99" y="380"/>
                  </a:lnTo>
                  <a:lnTo>
                    <a:pt x="104" y="370"/>
                  </a:lnTo>
                  <a:lnTo>
                    <a:pt x="112" y="362"/>
                  </a:lnTo>
                  <a:lnTo>
                    <a:pt x="124" y="359"/>
                  </a:lnTo>
                  <a:lnTo>
                    <a:pt x="135" y="360"/>
                  </a:lnTo>
                  <a:lnTo>
                    <a:pt x="145" y="365"/>
                  </a:lnTo>
                  <a:lnTo>
                    <a:pt x="153" y="373"/>
                  </a:lnTo>
                  <a:lnTo>
                    <a:pt x="810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4" name="Freeform 41"/>
            <p:cNvSpPr>
              <a:spLocks/>
            </p:cNvSpPr>
            <p:nvPr/>
          </p:nvSpPr>
          <p:spPr bwMode="auto">
            <a:xfrm>
              <a:off x="4869" y="784"/>
              <a:ext cx="49" cy="37"/>
            </a:xfrm>
            <a:custGeom>
              <a:avLst/>
              <a:gdLst>
                <a:gd name="T0" fmla="*/ 0 w 98"/>
                <a:gd name="T1" fmla="*/ 1 h 72"/>
                <a:gd name="T2" fmla="*/ 1 w 98"/>
                <a:gd name="T3" fmla="*/ 0 h 72"/>
                <a:gd name="T4" fmla="*/ 1 w 98"/>
                <a:gd name="T5" fmla="*/ 1 h 72"/>
                <a:gd name="T6" fmla="*/ 0 w 98"/>
                <a:gd name="T7" fmla="*/ 1 h 7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"/>
                <a:gd name="T13" fmla="*/ 0 h 72"/>
                <a:gd name="T14" fmla="*/ 98 w 98"/>
                <a:gd name="T15" fmla="*/ 72 h 7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" h="72">
                  <a:moveTo>
                    <a:pt x="0" y="21"/>
                  </a:moveTo>
                  <a:lnTo>
                    <a:pt x="98" y="0"/>
                  </a:lnTo>
                  <a:lnTo>
                    <a:pt x="32" y="72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5" name="Line 42"/>
            <p:cNvSpPr>
              <a:spLocks noChangeShapeType="1"/>
            </p:cNvSpPr>
            <p:nvPr/>
          </p:nvSpPr>
          <p:spPr bwMode="auto">
            <a:xfrm flipH="1">
              <a:off x="5428" y="355"/>
              <a:ext cx="10" cy="78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6" name="Rectangle 43"/>
            <p:cNvSpPr>
              <a:spLocks noChangeArrowheads="1"/>
            </p:cNvSpPr>
            <p:nvPr/>
          </p:nvSpPr>
          <p:spPr bwMode="auto">
            <a:xfrm>
              <a:off x="5088" y="595"/>
              <a:ext cx="187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"foo"</a:t>
              </a:r>
              <a:endParaRPr lang="en-US"/>
            </a:p>
          </p:txBody>
        </p:sp>
        <p:sp>
          <p:nvSpPr>
            <p:cNvPr id="23647" name="Rectangle 44"/>
            <p:cNvSpPr>
              <a:spLocks noChangeArrowheads="1"/>
            </p:cNvSpPr>
            <p:nvPr/>
          </p:nvSpPr>
          <p:spPr bwMode="auto">
            <a:xfrm>
              <a:off x="5088" y="762"/>
              <a:ext cx="19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"bar"</a:t>
              </a:r>
              <a:endParaRPr lang="en-US"/>
            </a:p>
          </p:txBody>
        </p:sp>
      </p:grpSp>
      <p:grpSp>
        <p:nvGrpSpPr>
          <p:cNvPr id="3" name="Group 105"/>
          <p:cNvGrpSpPr>
            <a:grpSpLocks/>
          </p:cNvGrpSpPr>
          <p:nvPr/>
        </p:nvGrpSpPr>
        <p:grpSpPr bwMode="auto">
          <a:xfrm>
            <a:off x="6400800" y="2514600"/>
            <a:ext cx="2743200" cy="2435225"/>
            <a:chOff x="4032" y="1584"/>
            <a:chExt cx="1728" cy="1534"/>
          </a:xfrm>
        </p:grpSpPr>
        <p:sp>
          <p:nvSpPr>
            <p:cNvPr id="23591" name="AutoShape 45"/>
            <p:cNvSpPr>
              <a:spLocks noChangeAspect="1" noChangeArrowheads="1" noTextEdit="1"/>
            </p:cNvSpPr>
            <p:nvPr/>
          </p:nvSpPr>
          <p:spPr bwMode="auto">
            <a:xfrm>
              <a:off x="4032" y="1584"/>
              <a:ext cx="1728" cy="15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2" name="Rectangle 47"/>
            <p:cNvSpPr>
              <a:spLocks noChangeArrowheads="1"/>
            </p:cNvSpPr>
            <p:nvPr/>
          </p:nvSpPr>
          <p:spPr bwMode="auto">
            <a:xfrm>
              <a:off x="4908" y="1851"/>
              <a:ext cx="620" cy="1128"/>
            </a:xfrm>
            <a:prstGeom prst="rect">
              <a:avLst/>
            </a:prstGeom>
            <a:solidFill>
              <a:srgbClr val="FFFFFF"/>
            </a:solidFill>
            <a:ln w="15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93" name="Line 48"/>
            <p:cNvSpPr>
              <a:spLocks noChangeShapeType="1"/>
            </p:cNvSpPr>
            <p:nvPr/>
          </p:nvSpPr>
          <p:spPr bwMode="auto">
            <a:xfrm>
              <a:off x="4931" y="2043"/>
              <a:ext cx="62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4" name="Line 49"/>
            <p:cNvSpPr>
              <a:spLocks noChangeShapeType="1"/>
            </p:cNvSpPr>
            <p:nvPr/>
          </p:nvSpPr>
          <p:spPr bwMode="auto">
            <a:xfrm>
              <a:off x="4931" y="2210"/>
              <a:ext cx="62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5" name="Line 50"/>
            <p:cNvSpPr>
              <a:spLocks noChangeShapeType="1"/>
            </p:cNvSpPr>
            <p:nvPr/>
          </p:nvSpPr>
          <p:spPr bwMode="auto">
            <a:xfrm>
              <a:off x="4908" y="2415"/>
              <a:ext cx="62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6" name="Line 51"/>
            <p:cNvSpPr>
              <a:spLocks noChangeShapeType="1"/>
            </p:cNvSpPr>
            <p:nvPr/>
          </p:nvSpPr>
          <p:spPr bwMode="auto">
            <a:xfrm>
              <a:off x="4918" y="2616"/>
              <a:ext cx="620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7" name="Freeform 52"/>
            <p:cNvSpPr>
              <a:spLocks/>
            </p:cNvSpPr>
            <p:nvPr/>
          </p:nvSpPr>
          <p:spPr bwMode="auto">
            <a:xfrm>
              <a:off x="5507" y="1959"/>
              <a:ext cx="141" cy="167"/>
            </a:xfrm>
            <a:custGeom>
              <a:avLst/>
              <a:gdLst>
                <a:gd name="T0" fmla="*/ 0 w 284"/>
                <a:gd name="T1" fmla="*/ 0 h 335"/>
                <a:gd name="T2" fmla="*/ 0 w 284"/>
                <a:gd name="T3" fmla="*/ 0 h 335"/>
                <a:gd name="T4" fmla="*/ 0 w 284"/>
                <a:gd name="T5" fmla="*/ 0 h 335"/>
                <a:gd name="T6" fmla="*/ 0 w 284"/>
                <a:gd name="T7" fmla="*/ 0 h 335"/>
                <a:gd name="T8" fmla="*/ 0 w 284"/>
                <a:gd name="T9" fmla="*/ 0 h 335"/>
                <a:gd name="T10" fmla="*/ 1 w 284"/>
                <a:gd name="T11" fmla="*/ 0 h 335"/>
                <a:gd name="T12" fmla="*/ 1 w 284"/>
                <a:gd name="T13" fmla="*/ 0 h 335"/>
                <a:gd name="T14" fmla="*/ 1 w 284"/>
                <a:gd name="T15" fmla="*/ 0 h 335"/>
                <a:gd name="T16" fmla="*/ 1 w 284"/>
                <a:gd name="T17" fmla="*/ 0 h 335"/>
                <a:gd name="T18" fmla="*/ 1 w 284"/>
                <a:gd name="T19" fmla="*/ 0 h 335"/>
                <a:gd name="T20" fmla="*/ 1 w 284"/>
                <a:gd name="T21" fmla="*/ 0 h 335"/>
                <a:gd name="T22" fmla="*/ 1 w 284"/>
                <a:gd name="T23" fmla="*/ 1 h 335"/>
                <a:gd name="T24" fmla="*/ 2 w 284"/>
                <a:gd name="T25" fmla="*/ 1 h 335"/>
                <a:gd name="T26" fmla="*/ 2 w 284"/>
                <a:gd name="T27" fmla="*/ 1 h 335"/>
                <a:gd name="T28" fmla="*/ 2 w 284"/>
                <a:gd name="T29" fmla="*/ 1 h 335"/>
                <a:gd name="T30" fmla="*/ 2 w 284"/>
                <a:gd name="T31" fmla="*/ 1 h 335"/>
                <a:gd name="T32" fmla="*/ 2 w 284"/>
                <a:gd name="T33" fmla="*/ 1 h 335"/>
                <a:gd name="T34" fmla="*/ 2 w 284"/>
                <a:gd name="T35" fmla="*/ 1 h 335"/>
                <a:gd name="T36" fmla="*/ 2 w 284"/>
                <a:gd name="T37" fmla="*/ 1 h 335"/>
                <a:gd name="T38" fmla="*/ 2 w 284"/>
                <a:gd name="T39" fmla="*/ 1 h 335"/>
                <a:gd name="T40" fmla="*/ 2 w 284"/>
                <a:gd name="T41" fmla="*/ 1 h 335"/>
                <a:gd name="T42" fmla="*/ 2 w 284"/>
                <a:gd name="T43" fmla="*/ 1 h 335"/>
                <a:gd name="T44" fmla="*/ 2 w 284"/>
                <a:gd name="T45" fmla="*/ 1 h 335"/>
                <a:gd name="T46" fmla="*/ 2 w 284"/>
                <a:gd name="T47" fmla="*/ 1 h 335"/>
                <a:gd name="T48" fmla="*/ 1 w 284"/>
                <a:gd name="T49" fmla="*/ 2 h 335"/>
                <a:gd name="T50" fmla="*/ 1 w 284"/>
                <a:gd name="T51" fmla="*/ 2 h 335"/>
                <a:gd name="T52" fmla="*/ 1 w 284"/>
                <a:gd name="T53" fmla="*/ 2 h 335"/>
                <a:gd name="T54" fmla="*/ 1 w 284"/>
                <a:gd name="T55" fmla="*/ 2 h 335"/>
                <a:gd name="T56" fmla="*/ 1 w 284"/>
                <a:gd name="T57" fmla="*/ 2 h 335"/>
                <a:gd name="T58" fmla="*/ 1 w 284"/>
                <a:gd name="T59" fmla="*/ 2 h 335"/>
                <a:gd name="T60" fmla="*/ 1 w 284"/>
                <a:gd name="T61" fmla="*/ 2 h 335"/>
                <a:gd name="T62" fmla="*/ 0 w 284"/>
                <a:gd name="T63" fmla="*/ 2 h 335"/>
                <a:gd name="T64" fmla="*/ 0 w 284"/>
                <a:gd name="T65" fmla="*/ 2 h 335"/>
                <a:gd name="T66" fmla="*/ 0 w 284"/>
                <a:gd name="T67" fmla="*/ 2 h 33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84"/>
                <a:gd name="T103" fmla="*/ 0 h 335"/>
                <a:gd name="T104" fmla="*/ 284 w 284"/>
                <a:gd name="T105" fmla="*/ 335 h 335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84" h="335">
                  <a:moveTo>
                    <a:pt x="0" y="0"/>
                  </a:moveTo>
                  <a:lnTo>
                    <a:pt x="31" y="13"/>
                  </a:lnTo>
                  <a:lnTo>
                    <a:pt x="62" y="26"/>
                  </a:lnTo>
                  <a:lnTo>
                    <a:pt x="89" y="39"/>
                  </a:lnTo>
                  <a:lnTo>
                    <a:pt x="115" y="52"/>
                  </a:lnTo>
                  <a:lnTo>
                    <a:pt x="140" y="64"/>
                  </a:lnTo>
                  <a:lnTo>
                    <a:pt x="162" y="76"/>
                  </a:lnTo>
                  <a:lnTo>
                    <a:pt x="182" y="88"/>
                  </a:lnTo>
                  <a:lnTo>
                    <a:pt x="201" y="99"/>
                  </a:lnTo>
                  <a:lnTo>
                    <a:pt x="218" y="112"/>
                  </a:lnTo>
                  <a:lnTo>
                    <a:pt x="232" y="123"/>
                  </a:lnTo>
                  <a:lnTo>
                    <a:pt x="246" y="134"/>
                  </a:lnTo>
                  <a:lnTo>
                    <a:pt x="257" y="145"/>
                  </a:lnTo>
                  <a:lnTo>
                    <a:pt x="266" y="156"/>
                  </a:lnTo>
                  <a:lnTo>
                    <a:pt x="273" y="168"/>
                  </a:lnTo>
                  <a:lnTo>
                    <a:pt x="279" y="178"/>
                  </a:lnTo>
                  <a:lnTo>
                    <a:pt x="283" y="188"/>
                  </a:lnTo>
                  <a:lnTo>
                    <a:pt x="284" y="198"/>
                  </a:lnTo>
                  <a:lnTo>
                    <a:pt x="284" y="208"/>
                  </a:lnTo>
                  <a:lnTo>
                    <a:pt x="283" y="218"/>
                  </a:lnTo>
                  <a:lnTo>
                    <a:pt x="279" y="228"/>
                  </a:lnTo>
                  <a:lnTo>
                    <a:pt x="273" y="237"/>
                  </a:lnTo>
                  <a:lnTo>
                    <a:pt x="265" y="246"/>
                  </a:lnTo>
                  <a:lnTo>
                    <a:pt x="257" y="254"/>
                  </a:lnTo>
                  <a:lnTo>
                    <a:pt x="245" y="263"/>
                  </a:lnTo>
                  <a:lnTo>
                    <a:pt x="232" y="272"/>
                  </a:lnTo>
                  <a:lnTo>
                    <a:pt x="216" y="281"/>
                  </a:lnTo>
                  <a:lnTo>
                    <a:pt x="200" y="289"/>
                  </a:lnTo>
                  <a:lnTo>
                    <a:pt x="181" y="297"/>
                  </a:lnTo>
                  <a:lnTo>
                    <a:pt x="161" y="305"/>
                  </a:lnTo>
                  <a:lnTo>
                    <a:pt x="138" y="312"/>
                  </a:lnTo>
                  <a:lnTo>
                    <a:pt x="114" y="320"/>
                  </a:lnTo>
                  <a:lnTo>
                    <a:pt x="88" y="327"/>
                  </a:lnTo>
                  <a:lnTo>
                    <a:pt x="59" y="335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8" name="Freeform 53"/>
            <p:cNvSpPr>
              <a:spLocks/>
            </p:cNvSpPr>
            <p:nvPr/>
          </p:nvSpPr>
          <p:spPr bwMode="auto">
            <a:xfrm>
              <a:off x="5494" y="2111"/>
              <a:ext cx="50" cy="29"/>
            </a:xfrm>
            <a:custGeom>
              <a:avLst/>
              <a:gdLst>
                <a:gd name="T0" fmla="*/ 0 w 101"/>
                <a:gd name="T1" fmla="*/ 0 h 59"/>
                <a:gd name="T2" fmla="*/ 0 w 101"/>
                <a:gd name="T3" fmla="*/ 0 h 59"/>
                <a:gd name="T4" fmla="*/ 0 w 101"/>
                <a:gd name="T5" fmla="*/ 0 h 59"/>
                <a:gd name="T6" fmla="*/ 0 w 101"/>
                <a:gd name="T7" fmla="*/ 0 h 5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1"/>
                <a:gd name="T13" fmla="*/ 0 h 59"/>
                <a:gd name="T14" fmla="*/ 101 w 101"/>
                <a:gd name="T15" fmla="*/ 59 h 5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1" h="59">
                  <a:moveTo>
                    <a:pt x="87" y="0"/>
                  </a:moveTo>
                  <a:lnTo>
                    <a:pt x="0" y="49"/>
                  </a:lnTo>
                  <a:lnTo>
                    <a:pt x="101" y="59"/>
                  </a:lnTo>
                  <a:lnTo>
                    <a:pt x="8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9" name="Freeform 54"/>
            <p:cNvSpPr>
              <a:spLocks/>
            </p:cNvSpPr>
            <p:nvPr/>
          </p:nvSpPr>
          <p:spPr bwMode="auto">
            <a:xfrm>
              <a:off x="5516" y="2533"/>
              <a:ext cx="97" cy="141"/>
            </a:xfrm>
            <a:custGeom>
              <a:avLst/>
              <a:gdLst>
                <a:gd name="T0" fmla="*/ 0 w 194"/>
                <a:gd name="T1" fmla="*/ 0 h 282"/>
                <a:gd name="T2" fmla="*/ 1 w 194"/>
                <a:gd name="T3" fmla="*/ 1 h 282"/>
                <a:gd name="T4" fmla="*/ 1 w 194"/>
                <a:gd name="T5" fmla="*/ 1 h 282"/>
                <a:gd name="T6" fmla="*/ 1 w 194"/>
                <a:gd name="T7" fmla="*/ 1 h 282"/>
                <a:gd name="T8" fmla="*/ 1 w 194"/>
                <a:gd name="T9" fmla="*/ 1 h 282"/>
                <a:gd name="T10" fmla="*/ 1 w 194"/>
                <a:gd name="T11" fmla="*/ 1 h 282"/>
                <a:gd name="T12" fmla="*/ 1 w 194"/>
                <a:gd name="T13" fmla="*/ 1 h 282"/>
                <a:gd name="T14" fmla="*/ 1 w 194"/>
                <a:gd name="T15" fmla="*/ 1 h 282"/>
                <a:gd name="T16" fmla="*/ 2 w 194"/>
                <a:gd name="T17" fmla="*/ 1 h 282"/>
                <a:gd name="T18" fmla="*/ 2 w 194"/>
                <a:gd name="T19" fmla="*/ 1 h 282"/>
                <a:gd name="T20" fmla="*/ 2 w 194"/>
                <a:gd name="T21" fmla="*/ 1 h 282"/>
                <a:gd name="T22" fmla="*/ 2 w 194"/>
                <a:gd name="T23" fmla="*/ 2 h 282"/>
                <a:gd name="T24" fmla="*/ 2 w 194"/>
                <a:gd name="T25" fmla="*/ 2 h 282"/>
                <a:gd name="T26" fmla="*/ 2 w 194"/>
                <a:gd name="T27" fmla="*/ 2 h 282"/>
                <a:gd name="T28" fmla="*/ 2 w 194"/>
                <a:gd name="T29" fmla="*/ 2 h 282"/>
                <a:gd name="T30" fmla="*/ 2 w 194"/>
                <a:gd name="T31" fmla="*/ 2 h 282"/>
                <a:gd name="T32" fmla="*/ 2 w 194"/>
                <a:gd name="T33" fmla="*/ 2 h 282"/>
                <a:gd name="T34" fmla="*/ 2 w 194"/>
                <a:gd name="T35" fmla="*/ 2 h 282"/>
                <a:gd name="T36" fmla="*/ 2 w 194"/>
                <a:gd name="T37" fmla="*/ 2 h 282"/>
                <a:gd name="T38" fmla="*/ 2 w 194"/>
                <a:gd name="T39" fmla="*/ 2 h 282"/>
                <a:gd name="T40" fmla="*/ 2 w 194"/>
                <a:gd name="T41" fmla="*/ 2 h 282"/>
                <a:gd name="T42" fmla="*/ 2 w 194"/>
                <a:gd name="T43" fmla="*/ 2 h 282"/>
                <a:gd name="T44" fmla="*/ 2 w 194"/>
                <a:gd name="T45" fmla="*/ 3 h 282"/>
                <a:gd name="T46" fmla="*/ 2 w 194"/>
                <a:gd name="T47" fmla="*/ 3 h 282"/>
                <a:gd name="T48" fmla="*/ 2 w 194"/>
                <a:gd name="T49" fmla="*/ 3 h 28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4"/>
                <a:gd name="T76" fmla="*/ 0 h 282"/>
                <a:gd name="T77" fmla="*/ 194 w 194"/>
                <a:gd name="T78" fmla="*/ 282 h 28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4" h="282">
                  <a:moveTo>
                    <a:pt x="0" y="0"/>
                  </a:moveTo>
                  <a:lnTo>
                    <a:pt x="23" y="13"/>
                  </a:lnTo>
                  <a:lnTo>
                    <a:pt x="44" y="26"/>
                  </a:lnTo>
                  <a:lnTo>
                    <a:pt x="63" y="38"/>
                  </a:lnTo>
                  <a:lnTo>
                    <a:pt x="82" y="51"/>
                  </a:lnTo>
                  <a:lnTo>
                    <a:pt x="98" y="64"/>
                  </a:lnTo>
                  <a:lnTo>
                    <a:pt x="114" y="76"/>
                  </a:lnTo>
                  <a:lnTo>
                    <a:pt x="128" y="89"/>
                  </a:lnTo>
                  <a:lnTo>
                    <a:pt x="141" y="101"/>
                  </a:lnTo>
                  <a:lnTo>
                    <a:pt x="153" y="113"/>
                  </a:lnTo>
                  <a:lnTo>
                    <a:pt x="162" y="124"/>
                  </a:lnTo>
                  <a:lnTo>
                    <a:pt x="171" y="136"/>
                  </a:lnTo>
                  <a:lnTo>
                    <a:pt x="179" y="149"/>
                  </a:lnTo>
                  <a:lnTo>
                    <a:pt x="184" y="160"/>
                  </a:lnTo>
                  <a:lnTo>
                    <a:pt x="189" y="172"/>
                  </a:lnTo>
                  <a:lnTo>
                    <a:pt x="192" y="183"/>
                  </a:lnTo>
                  <a:lnTo>
                    <a:pt x="194" y="194"/>
                  </a:lnTo>
                  <a:lnTo>
                    <a:pt x="194" y="206"/>
                  </a:lnTo>
                  <a:lnTo>
                    <a:pt x="193" y="217"/>
                  </a:lnTo>
                  <a:lnTo>
                    <a:pt x="190" y="228"/>
                  </a:lnTo>
                  <a:lnTo>
                    <a:pt x="186" y="239"/>
                  </a:lnTo>
                  <a:lnTo>
                    <a:pt x="181" y="250"/>
                  </a:lnTo>
                  <a:lnTo>
                    <a:pt x="174" y="261"/>
                  </a:lnTo>
                  <a:lnTo>
                    <a:pt x="166" y="272"/>
                  </a:lnTo>
                  <a:lnTo>
                    <a:pt x="156" y="282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0" name="Freeform 55"/>
            <p:cNvSpPr>
              <a:spLocks/>
            </p:cNvSpPr>
            <p:nvPr/>
          </p:nvSpPr>
          <p:spPr bwMode="auto">
            <a:xfrm>
              <a:off x="5560" y="2660"/>
              <a:ext cx="47" cy="40"/>
            </a:xfrm>
            <a:custGeom>
              <a:avLst/>
              <a:gdLst>
                <a:gd name="T0" fmla="*/ 1 w 93"/>
                <a:gd name="T1" fmla="*/ 1 h 80"/>
                <a:gd name="T2" fmla="*/ 0 w 93"/>
                <a:gd name="T3" fmla="*/ 1 h 80"/>
                <a:gd name="T4" fmla="*/ 1 w 93"/>
                <a:gd name="T5" fmla="*/ 0 h 80"/>
                <a:gd name="T6" fmla="*/ 1 w 93"/>
                <a:gd name="T7" fmla="*/ 1 h 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3"/>
                <a:gd name="T13" fmla="*/ 0 h 80"/>
                <a:gd name="T14" fmla="*/ 93 w 93"/>
                <a:gd name="T15" fmla="*/ 80 h 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3" h="80">
                  <a:moveTo>
                    <a:pt x="93" y="46"/>
                  </a:moveTo>
                  <a:lnTo>
                    <a:pt x="0" y="80"/>
                  </a:lnTo>
                  <a:lnTo>
                    <a:pt x="54" y="0"/>
                  </a:lnTo>
                  <a:lnTo>
                    <a:pt x="93" y="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1" name="Rectangle 56"/>
            <p:cNvSpPr>
              <a:spLocks noChangeArrowheads="1"/>
            </p:cNvSpPr>
            <p:nvPr/>
          </p:nvSpPr>
          <p:spPr bwMode="auto">
            <a:xfrm>
              <a:off x="4977" y="1926"/>
              <a:ext cx="412" cy="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Arial" charset="0"/>
                </a:rPr>
                <a:t>HEAD OF FREE</a:t>
              </a:r>
              <a:endParaRPr lang="en-US"/>
            </a:p>
          </p:txBody>
        </p:sp>
        <p:sp>
          <p:nvSpPr>
            <p:cNvPr id="23602" name="Rectangle 57"/>
            <p:cNvSpPr>
              <a:spLocks noChangeArrowheads="1"/>
            </p:cNvSpPr>
            <p:nvPr/>
          </p:nvSpPr>
          <p:spPr bwMode="auto">
            <a:xfrm>
              <a:off x="5228" y="2642"/>
              <a:ext cx="2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23603" name="Rectangle 58"/>
            <p:cNvSpPr>
              <a:spLocks noChangeArrowheads="1"/>
            </p:cNvSpPr>
            <p:nvPr/>
          </p:nvSpPr>
          <p:spPr bwMode="auto">
            <a:xfrm>
              <a:off x="5228" y="2742"/>
              <a:ext cx="2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23604" name="Rectangle 59"/>
            <p:cNvSpPr>
              <a:spLocks noChangeArrowheads="1"/>
            </p:cNvSpPr>
            <p:nvPr/>
          </p:nvSpPr>
          <p:spPr bwMode="auto">
            <a:xfrm>
              <a:off x="5228" y="2843"/>
              <a:ext cx="2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23605" name="Rectangle 60"/>
            <p:cNvSpPr>
              <a:spLocks noChangeArrowheads="1"/>
            </p:cNvSpPr>
            <p:nvPr/>
          </p:nvSpPr>
          <p:spPr bwMode="auto">
            <a:xfrm>
              <a:off x="4032" y="1938"/>
              <a:ext cx="532" cy="836"/>
            </a:xfrm>
            <a:prstGeom prst="rect">
              <a:avLst/>
            </a:prstGeom>
            <a:solidFill>
              <a:srgbClr val="FFFFFF"/>
            </a:solidFill>
            <a:ln w="15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06" name="Rectangle 61"/>
            <p:cNvSpPr>
              <a:spLocks noChangeArrowheads="1"/>
            </p:cNvSpPr>
            <p:nvPr/>
          </p:nvSpPr>
          <p:spPr bwMode="auto">
            <a:xfrm>
              <a:off x="4150" y="1721"/>
              <a:ext cx="205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stack</a:t>
              </a:r>
              <a:endParaRPr lang="en-US"/>
            </a:p>
          </p:txBody>
        </p:sp>
        <p:sp>
          <p:nvSpPr>
            <p:cNvPr id="23607" name="Rectangle 62"/>
            <p:cNvSpPr>
              <a:spLocks noChangeArrowheads="1"/>
            </p:cNvSpPr>
            <p:nvPr/>
          </p:nvSpPr>
          <p:spPr bwMode="auto">
            <a:xfrm>
              <a:off x="5102" y="1721"/>
              <a:ext cx="196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heap</a:t>
              </a:r>
              <a:endParaRPr lang="en-US"/>
            </a:p>
          </p:txBody>
        </p:sp>
        <p:sp>
          <p:nvSpPr>
            <p:cNvPr id="23608" name="Line 63"/>
            <p:cNvSpPr>
              <a:spLocks noChangeShapeType="1"/>
            </p:cNvSpPr>
            <p:nvPr/>
          </p:nvSpPr>
          <p:spPr bwMode="auto">
            <a:xfrm>
              <a:off x="4032" y="2607"/>
              <a:ext cx="532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9" name="Line 64"/>
            <p:cNvSpPr>
              <a:spLocks noChangeShapeType="1"/>
            </p:cNvSpPr>
            <p:nvPr/>
          </p:nvSpPr>
          <p:spPr bwMode="auto">
            <a:xfrm>
              <a:off x="4032" y="2440"/>
              <a:ext cx="532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0" name="Rectangle 65"/>
            <p:cNvSpPr>
              <a:spLocks noChangeArrowheads="1"/>
            </p:cNvSpPr>
            <p:nvPr/>
          </p:nvSpPr>
          <p:spPr bwMode="auto">
            <a:xfrm>
              <a:off x="4128" y="2641"/>
              <a:ext cx="14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solidFill>
                    <a:srgbClr val="000000"/>
                  </a:solidFill>
                  <a:latin typeface="Arial" charset="0"/>
                </a:rPr>
                <a:t>str1</a:t>
              </a:r>
              <a:endParaRPr lang="en-US" dirty="0"/>
            </a:p>
          </p:txBody>
        </p:sp>
        <p:sp>
          <p:nvSpPr>
            <p:cNvPr id="23611" name="Rectangle 66"/>
            <p:cNvSpPr>
              <a:spLocks noChangeArrowheads="1"/>
            </p:cNvSpPr>
            <p:nvPr/>
          </p:nvSpPr>
          <p:spPr bwMode="auto">
            <a:xfrm>
              <a:off x="4124" y="2473"/>
              <a:ext cx="14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solidFill>
                    <a:srgbClr val="000000"/>
                  </a:solidFill>
                  <a:latin typeface="Arial" charset="0"/>
                </a:rPr>
                <a:t>str2</a:t>
              </a:r>
              <a:endParaRPr lang="en-US" dirty="0"/>
            </a:p>
          </p:txBody>
        </p:sp>
        <p:sp>
          <p:nvSpPr>
            <p:cNvPr id="23612" name="Line 67"/>
            <p:cNvSpPr>
              <a:spLocks noChangeShapeType="1"/>
            </p:cNvSpPr>
            <p:nvPr/>
          </p:nvSpPr>
          <p:spPr bwMode="auto">
            <a:xfrm flipV="1">
              <a:off x="4475" y="2294"/>
              <a:ext cx="405" cy="22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3" name="Freeform 68"/>
            <p:cNvSpPr>
              <a:spLocks/>
            </p:cNvSpPr>
            <p:nvPr/>
          </p:nvSpPr>
          <p:spPr bwMode="auto">
            <a:xfrm>
              <a:off x="4869" y="2272"/>
              <a:ext cx="49" cy="37"/>
            </a:xfrm>
            <a:custGeom>
              <a:avLst/>
              <a:gdLst>
                <a:gd name="T0" fmla="*/ 0 w 98"/>
                <a:gd name="T1" fmla="*/ 1 h 72"/>
                <a:gd name="T2" fmla="*/ 1 w 98"/>
                <a:gd name="T3" fmla="*/ 0 h 72"/>
                <a:gd name="T4" fmla="*/ 1 w 98"/>
                <a:gd name="T5" fmla="*/ 1 h 72"/>
                <a:gd name="T6" fmla="*/ 0 w 98"/>
                <a:gd name="T7" fmla="*/ 1 h 7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"/>
                <a:gd name="T13" fmla="*/ 0 h 72"/>
                <a:gd name="T14" fmla="*/ 98 w 98"/>
                <a:gd name="T15" fmla="*/ 72 h 7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" h="72">
                  <a:moveTo>
                    <a:pt x="0" y="21"/>
                  </a:moveTo>
                  <a:lnTo>
                    <a:pt x="98" y="0"/>
                  </a:lnTo>
                  <a:lnTo>
                    <a:pt x="32" y="72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4" name="Line 69"/>
            <p:cNvSpPr>
              <a:spLocks noChangeShapeType="1"/>
            </p:cNvSpPr>
            <p:nvPr/>
          </p:nvSpPr>
          <p:spPr bwMode="auto">
            <a:xfrm flipH="1">
              <a:off x="5428" y="1843"/>
              <a:ext cx="10" cy="78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5" name="Rectangle 70"/>
            <p:cNvSpPr>
              <a:spLocks noChangeArrowheads="1"/>
            </p:cNvSpPr>
            <p:nvPr/>
          </p:nvSpPr>
          <p:spPr bwMode="auto">
            <a:xfrm>
              <a:off x="5088" y="2083"/>
              <a:ext cx="187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"foo"</a:t>
              </a:r>
              <a:endParaRPr lang="en-US"/>
            </a:p>
          </p:txBody>
        </p:sp>
        <p:sp>
          <p:nvSpPr>
            <p:cNvPr id="23616" name="Rectangle 71"/>
            <p:cNvSpPr>
              <a:spLocks noChangeArrowheads="1"/>
            </p:cNvSpPr>
            <p:nvPr/>
          </p:nvSpPr>
          <p:spPr bwMode="auto">
            <a:xfrm>
              <a:off x="5088" y="2250"/>
              <a:ext cx="19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"bar"</a:t>
              </a:r>
              <a:endParaRPr lang="en-US"/>
            </a:p>
          </p:txBody>
        </p:sp>
        <p:sp>
          <p:nvSpPr>
            <p:cNvPr id="23617" name="Freeform 72"/>
            <p:cNvSpPr>
              <a:spLocks/>
            </p:cNvSpPr>
            <p:nvPr/>
          </p:nvSpPr>
          <p:spPr bwMode="auto">
            <a:xfrm>
              <a:off x="5488" y="2151"/>
              <a:ext cx="150" cy="339"/>
            </a:xfrm>
            <a:custGeom>
              <a:avLst/>
              <a:gdLst>
                <a:gd name="T0" fmla="*/ 0 w 299"/>
                <a:gd name="T1" fmla="*/ 0 h 679"/>
                <a:gd name="T2" fmla="*/ 1 w 299"/>
                <a:gd name="T3" fmla="*/ 0 h 679"/>
                <a:gd name="T4" fmla="*/ 1 w 299"/>
                <a:gd name="T5" fmla="*/ 0 h 679"/>
                <a:gd name="T6" fmla="*/ 1 w 299"/>
                <a:gd name="T7" fmla="*/ 0 h 679"/>
                <a:gd name="T8" fmla="*/ 1 w 299"/>
                <a:gd name="T9" fmla="*/ 0 h 679"/>
                <a:gd name="T10" fmla="*/ 2 w 299"/>
                <a:gd name="T11" fmla="*/ 0 h 679"/>
                <a:gd name="T12" fmla="*/ 2 w 299"/>
                <a:gd name="T13" fmla="*/ 1 h 679"/>
                <a:gd name="T14" fmla="*/ 2 w 299"/>
                <a:gd name="T15" fmla="*/ 1 h 679"/>
                <a:gd name="T16" fmla="*/ 2 w 299"/>
                <a:gd name="T17" fmla="*/ 1 h 679"/>
                <a:gd name="T18" fmla="*/ 2 w 299"/>
                <a:gd name="T19" fmla="*/ 1 h 679"/>
                <a:gd name="T20" fmla="*/ 2 w 299"/>
                <a:gd name="T21" fmla="*/ 1 h 679"/>
                <a:gd name="T22" fmla="*/ 2 w 299"/>
                <a:gd name="T23" fmla="*/ 1 h 679"/>
                <a:gd name="T24" fmla="*/ 3 w 299"/>
                <a:gd name="T25" fmla="*/ 2 h 679"/>
                <a:gd name="T26" fmla="*/ 3 w 299"/>
                <a:gd name="T27" fmla="*/ 2 h 679"/>
                <a:gd name="T28" fmla="*/ 3 w 299"/>
                <a:gd name="T29" fmla="*/ 2 h 679"/>
                <a:gd name="T30" fmla="*/ 3 w 299"/>
                <a:gd name="T31" fmla="*/ 2 h 679"/>
                <a:gd name="T32" fmla="*/ 3 w 299"/>
                <a:gd name="T33" fmla="*/ 2 h 679"/>
                <a:gd name="T34" fmla="*/ 3 w 299"/>
                <a:gd name="T35" fmla="*/ 2 h 679"/>
                <a:gd name="T36" fmla="*/ 3 w 299"/>
                <a:gd name="T37" fmla="*/ 3 h 679"/>
                <a:gd name="T38" fmla="*/ 3 w 299"/>
                <a:gd name="T39" fmla="*/ 3 h 679"/>
                <a:gd name="T40" fmla="*/ 3 w 299"/>
                <a:gd name="T41" fmla="*/ 3 h 679"/>
                <a:gd name="T42" fmla="*/ 3 w 299"/>
                <a:gd name="T43" fmla="*/ 3 h 679"/>
                <a:gd name="T44" fmla="*/ 3 w 299"/>
                <a:gd name="T45" fmla="*/ 3 h 679"/>
                <a:gd name="T46" fmla="*/ 3 w 299"/>
                <a:gd name="T47" fmla="*/ 3 h 679"/>
                <a:gd name="T48" fmla="*/ 3 w 299"/>
                <a:gd name="T49" fmla="*/ 3 h 679"/>
                <a:gd name="T50" fmla="*/ 2 w 299"/>
                <a:gd name="T51" fmla="*/ 4 h 679"/>
                <a:gd name="T52" fmla="*/ 2 w 299"/>
                <a:gd name="T53" fmla="*/ 4 h 679"/>
                <a:gd name="T54" fmla="*/ 2 w 299"/>
                <a:gd name="T55" fmla="*/ 4 h 679"/>
                <a:gd name="T56" fmla="*/ 2 w 299"/>
                <a:gd name="T57" fmla="*/ 4 h 679"/>
                <a:gd name="T58" fmla="*/ 2 w 299"/>
                <a:gd name="T59" fmla="*/ 4 h 679"/>
                <a:gd name="T60" fmla="*/ 2 w 299"/>
                <a:gd name="T61" fmla="*/ 4 h 679"/>
                <a:gd name="T62" fmla="*/ 1 w 299"/>
                <a:gd name="T63" fmla="*/ 5 h 679"/>
                <a:gd name="T64" fmla="*/ 1 w 299"/>
                <a:gd name="T65" fmla="*/ 5 h 679"/>
                <a:gd name="T66" fmla="*/ 1 w 299"/>
                <a:gd name="T67" fmla="*/ 5 h 67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99"/>
                <a:gd name="T103" fmla="*/ 0 h 679"/>
                <a:gd name="T104" fmla="*/ 299 w 299"/>
                <a:gd name="T105" fmla="*/ 679 h 67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99" h="679">
                  <a:moveTo>
                    <a:pt x="0" y="0"/>
                  </a:moveTo>
                  <a:lnTo>
                    <a:pt x="32" y="23"/>
                  </a:lnTo>
                  <a:lnTo>
                    <a:pt x="63" y="45"/>
                  </a:lnTo>
                  <a:lnTo>
                    <a:pt x="92" y="69"/>
                  </a:lnTo>
                  <a:lnTo>
                    <a:pt x="119" y="91"/>
                  </a:lnTo>
                  <a:lnTo>
                    <a:pt x="144" y="113"/>
                  </a:lnTo>
                  <a:lnTo>
                    <a:pt x="167" y="136"/>
                  </a:lnTo>
                  <a:lnTo>
                    <a:pt x="189" y="157"/>
                  </a:lnTo>
                  <a:lnTo>
                    <a:pt x="209" y="179"/>
                  </a:lnTo>
                  <a:lnTo>
                    <a:pt x="226" y="200"/>
                  </a:lnTo>
                  <a:lnTo>
                    <a:pt x="242" y="223"/>
                  </a:lnTo>
                  <a:lnTo>
                    <a:pt x="255" y="244"/>
                  </a:lnTo>
                  <a:lnTo>
                    <a:pt x="267" y="265"/>
                  </a:lnTo>
                  <a:lnTo>
                    <a:pt x="277" y="286"/>
                  </a:lnTo>
                  <a:lnTo>
                    <a:pt x="286" y="307"/>
                  </a:lnTo>
                  <a:lnTo>
                    <a:pt x="291" y="329"/>
                  </a:lnTo>
                  <a:lnTo>
                    <a:pt x="295" y="349"/>
                  </a:lnTo>
                  <a:lnTo>
                    <a:pt x="297" y="370"/>
                  </a:lnTo>
                  <a:lnTo>
                    <a:pt x="299" y="390"/>
                  </a:lnTo>
                  <a:lnTo>
                    <a:pt x="296" y="410"/>
                  </a:lnTo>
                  <a:lnTo>
                    <a:pt x="293" y="430"/>
                  </a:lnTo>
                  <a:lnTo>
                    <a:pt x="288" y="450"/>
                  </a:lnTo>
                  <a:lnTo>
                    <a:pt x="281" y="470"/>
                  </a:lnTo>
                  <a:lnTo>
                    <a:pt x="271" y="489"/>
                  </a:lnTo>
                  <a:lnTo>
                    <a:pt x="260" y="509"/>
                  </a:lnTo>
                  <a:lnTo>
                    <a:pt x="247" y="528"/>
                  </a:lnTo>
                  <a:lnTo>
                    <a:pt x="232" y="548"/>
                  </a:lnTo>
                  <a:lnTo>
                    <a:pt x="216" y="567"/>
                  </a:lnTo>
                  <a:lnTo>
                    <a:pt x="197" y="586"/>
                  </a:lnTo>
                  <a:lnTo>
                    <a:pt x="176" y="605"/>
                  </a:lnTo>
                  <a:lnTo>
                    <a:pt x="153" y="623"/>
                  </a:lnTo>
                  <a:lnTo>
                    <a:pt x="128" y="642"/>
                  </a:lnTo>
                  <a:lnTo>
                    <a:pt x="102" y="661"/>
                  </a:lnTo>
                  <a:lnTo>
                    <a:pt x="74" y="679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8" name="Freeform 73"/>
            <p:cNvSpPr>
              <a:spLocks/>
            </p:cNvSpPr>
            <p:nvPr/>
          </p:nvSpPr>
          <p:spPr bwMode="auto">
            <a:xfrm>
              <a:off x="5488" y="2475"/>
              <a:ext cx="49" cy="37"/>
            </a:xfrm>
            <a:custGeom>
              <a:avLst/>
              <a:gdLst>
                <a:gd name="T0" fmla="*/ 1 w 98"/>
                <a:gd name="T1" fmla="*/ 0 h 72"/>
                <a:gd name="T2" fmla="*/ 0 w 98"/>
                <a:gd name="T3" fmla="*/ 1 h 72"/>
                <a:gd name="T4" fmla="*/ 1 w 98"/>
                <a:gd name="T5" fmla="*/ 1 h 72"/>
                <a:gd name="T6" fmla="*/ 1 w 98"/>
                <a:gd name="T7" fmla="*/ 0 h 7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"/>
                <a:gd name="T13" fmla="*/ 0 h 72"/>
                <a:gd name="T14" fmla="*/ 98 w 98"/>
                <a:gd name="T15" fmla="*/ 72 h 7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" h="72">
                  <a:moveTo>
                    <a:pt x="65" y="0"/>
                  </a:moveTo>
                  <a:lnTo>
                    <a:pt x="0" y="72"/>
                  </a:lnTo>
                  <a:lnTo>
                    <a:pt x="98" y="51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9" name="Line 103"/>
            <p:cNvSpPr>
              <a:spLocks noChangeShapeType="1"/>
            </p:cNvSpPr>
            <p:nvPr/>
          </p:nvSpPr>
          <p:spPr bwMode="auto">
            <a:xfrm flipV="1">
              <a:off x="4464" y="2352"/>
              <a:ext cx="432" cy="33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559" name="AutoShape 106"/>
          <p:cNvSpPr>
            <a:spLocks noChangeAspect="1" noChangeArrowheads="1" noTextEdit="1"/>
          </p:cNvSpPr>
          <p:nvPr/>
        </p:nvSpPr>
        <p:spPr bwMode="auto">
          <a:xfrm>
            <a:off x="6400800" y="4879975"/>
            <a:ext cx="2743200" cy="243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3560" name="Group 97"/>
          <p:cNvGrpSpPr>
            <a:grpSpLocks/>
          </p:cNvGrpSpPr>
          <p:nvPr/>
        </p:nvGrpSpPr>
        <p:grpSpPr bwMode="auto">
          <a:xfrm>
            <a:off x="6383338" y="5097463"/>
            <a:ext cx="2724150" cy="1997075"/>
            <a:chOff x="6383338" y="5097463"/>
            <a:chExt cx="2724150" cy="1997075"/>
          </a:xfrm>
        </p:grpSpPr>
        <p:sp>
          <p:nvSpPr>
            <p:cNvPr id="23561" name="Rectangle 108"/>
            <p:cNvSpPr>
              <a:spLocks noChangeArrowheads="1"/>
            </p:cNvSpPr>
            <p:nvPr/>
          </p:nvSpPr>
          <p:spPr bwMode="auto">
            <a:xfrm>
              <a:off x="7791450" y="5303838"/>
              <a:ext cx="984250" cy="1790700"/>
            </a:xfrm>
            <a:prstGeom prst="rect">
              <a:avLst/>
            </a:prstGeom>
            <a:solidFill>
              <a:srgbClr val="FFFFFF"/>
            </a:solidFill>
            <a:ln w="15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2" name="Line 109"/>
            <p:cNvSpPr>
              <a:spLocks noChangeShapeType="1"/>
            </p:cNvSpPr>
            <p:nvPr/>
          </p:nvSpPr>
          <p:spPr bwMode="auto">
            <a:xfrm>
              <a:off x="7827963" y="5608638"/>
              <a:ext cx="984250" cy="15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3" name="Line 110"/>
            <p:cNvSpPr>
              <a:spLocks noChangeShapeType="1"/>
            </p:cNvSpPr>
            <p:nvPr/>
          </p:nvSpPr>
          <p:spPr bwMode="auto">
            <a:xfrm>
              <a:off x="7827963" y="5873750"/>
              <a:ext cx="984250" cy="15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4" name="Line 111"/>
            <p:cNvSpPr>
              <a:spLocks noChangeShapeType="1"/>
            </p:cNvSpPr>
            <p:nvPr/>
          </p:nvSpPr>
          <p:spPr bwMode="auto">
            <a:xfrm>
              <a:off x="7791450" y="6199188"/>
              <a:ext cx="984250" cy="15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5" name="Line 112"/>
            <p:cNvSpPr>
              <a:spLocks noChangeShapeType="1"/>
            </p:cNvSpPr>
            <p:nvPr/>
          </p:nvSpPr>
          <p:spPr bwMode="auto">
            <a:xfrm>
              <a:off x="7807325" y="6518275"/>
              <a:ext cx="984250" cy="15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6" name="Freeform 113"/>
            <p:cNvSpPr>
              <a:spLocks/>
            </p:cNvSpPr>
            <p:nvPr/>
          </p:nvSpPr>
          <p:spPr bwMode="auto">
            <a:xfrm>
              <a:off x="8742363" y="5475288"/>
              <a:ext cx="365125" cy="863600"/>
            </a:xfrm>
            <a:custGeom>
              <a:avLst/>
              <a:gdLst>
                <a:gd name="T0" fmla="*/ 0 w 461"/>
                <a:gd name="T1" fmla="*/ 0 h 1088"/>
                <a:gd name="T2" fmla="*/ 2147483647 w 461"/>
                <a:gd name="T3" fmla="*/ 2147483647 h 1088"/>
                <a:gd name="T4" fmla="*/ 2147483647 w 461"/>
                <a:gd name="T5" fmla="*/ 2147483647 h 1088"/>
                <a:gd name="T6" fmla="*/ 2147483647 w 461"/>
                <a:gd name="T7" fmla="*/ 2147483647 h 1088"/>
                <a:gd name="T8" fmla="*/ 2147483647 w 461"/>
                <a:gd name="T9" fmla="*/ 2147483647 h 1088"/>
                <a:gd name="T10" fmla="*/ 2147483647 w 461"/>
                <a:gd name="T11" fmla="*/ 2147483647 h 1088"/>
                <a:gd name="T12" fmla="*/ 2147483647 w 461"/>
                <a:gd name="T13" fmla="*/ 2147483647 h 1088"/>
                <a:gd name="T14" fmla="*/ 2147483647 w 461"/>
                <a:gd name="T15" fmla="*/ 2147483647 h 1088"/>
                <a:gd name="T16" fmla="*/ 2147483647 w 461"/>
                <a:gd name="T17" fmla="*/ 2147483647 h 1088"/>
                <a:gd name="T18" fmla="*/ 2147483647 w 461"/>
                <a:gd name="T19" fmla="*/ 2147483647 h 1088"/>
                <a:gd name="T20" fmla="*/ 2147483647 w 461"/>
                <a:gd name="T21" fmla="*/ 2147483647 h 1088"/>
                <a:gd name="T22" fmla="*/ 2147483647 w 461"/>
                <a:gd name="T23" fmla="*/ 2147483647 h 1088"/>
                <a:gd name="T24" fmla="*/ 2147483647 w 461"/>
                <a:gd name="T25" fmla="*/ 2147483647 h 1088"/>
                <a:gd name="T26" fmla="*/ 2147483647 w 461"/>
                <a:gd name="T27" fmla="*/ 2147483647 h 1088"/>
                <a:gd name="T28" fmla="*/ 2147483647 w 461"/>
                <a:gd name="T29" fmla="*/ 2147483647 h 1088"/>
                <a:gd name="T30" fmla="*/ 2147483647 w 461"/>
                <a:gd name="T31" fmla="*/ 2147483647 h 1088"/>
                <a:gd name="T32" fmla="*/ 2147483647 w 461"/>
                <a:gd name="T33" fmla="*/ 2147483647 h 1088"/>
                <a:gd name="T34" fmla="*/ 2147483647 w 461"/>
                <a:gd name="T35" fmla="*/ 2147483647 h 1088"/>
                <a:gd name="T36" fmla="*/ 2147483647 w 461"/>
                <a:gd name="T37" fmla="*/ 2147483647 h 1088"/>
                <a:gd name="T38" fmla="*/ 2147483647 w 461"/>
                <a:gd name="T39" fmla="*/ 2147483647 h 1088"/>
                <a:gd name="T40" fmla="*/ 2147483647 w 461"/>
                <a:gd name="T41" fmla="*/ 2147483647 h 1088"/>
                <a:gd name="T42" fmla="*/ 2147483647 w 461"/>
                <a:gd name="T43" fmla="*/ 2147483647 h 1088"/>
                <a:gd name="T44" fmla="*/ 2147483647 w 461"/>
                <a:gd name="T45" fmla="*/ 2147483647 h 1088"/>
                <a:gd name="T46" fmla="*/ 2147483647 w 461"/>
                <a:gd name="T47" fmla="*/ 2147483647 h 1088"/>
                <a:gd name="T48" fmla="*/ 2147483647 w 461"/>
                <a:gd name="T49" fmla="*/ 2147483647 h 1088"/>
                <a:gd name="T50" fmla="*/ 2147483647 w 461"/>
                <a:gd name="T51" fmla="*/ 2147483647 h 1088"/>
                <a:gd name="T52" fmla="*/ 2147483647 w 461"/>
                <a:gd name="T53" fmla="*/ 2147483647 h 1088"/>
                <a:gd name="T54" fmla="*/ 2147483647 w 461"/>
                <a:gd name="T55" fmla="*/ 2147483647 h 1088"/>
                <a:gd name="T56" fmla="*/ 2147483647 w 461"/>
                <a:gd name="T57" fmla="*/ 2147483647 h 1088"/>
                <a:gd name="T58" fmla="*/ 2147483647 w 461"/>
                <a:gd name="T59" fmla="*/ 2147483647 h 1088"/>
                <a:gd name="T60" fmla="*/ 2147483647 w 461"/>
                <a:gd name="T61" fmla="*/ 2147483647 h 1088"/>
                <a:gd name="T62" fmla="*/ 2147483647 w 461"/>
                <a:gd name="T63" fmla="*/ 2147483647 h 1088"/>
                <a:gd name="T64" fmla="*/ 2147483647 w 461"/>
                <a:gd name="T65" fmla="*/ 2147483647 h 1088"/>
                <a:gd name="T66" fmla="*/ 2147483647 w 461"/>
                <a:gd name="T67" fmla="*/ 2147483647 h 1088"/>
                <a:gd name="T68" fmla="*/ 2147483647 w 461"/>
                <a:gd name="T69" fmla="*/ 2147483647 h 1088"/>
                <a:gd name="T70" fmla="*/ 2147483647 w 461"/>
                <a:gd name="T71" fmla="*/ 2147483647 h 1088"/>
                <a:gd name="T72" fmla="*/ 2147483647 w 461"/>
                <a:gd name="T73" fmla="*/ 2147483647 h 1088"/>
                <a:gd name="T74" fmla="*/ 2147483647 w 461"/>
                <a:gd name="T75" fmla="*/ 2147483647 h 1088"/>
                <a:gd name="T76" fmla="*/ 2147483647 w 461"/>
                <a:gd name="T77" fmla="*/ 2147483647 h 1088"/>
                <a:gd name="T78" fmla="*/ 2147483647 w 461"/>
                <a:gd name="T79" fmla="*/ 2147483647 h 1088"/>
                <a:gd name="T80" fmla="*/ 2147483647 w 461"/>
                <a:gd name="T81" fmla="*/ 2147483647 h 1088"/>
                <a:gd name="T82" fmla="*/ 2147483647 w 461"/>
                <a:gd name="T83" fmla="*/ 2147483647 h 1088"/>
                <a:gd name="T84" fmla="*/ 2147483647 w 461"/>
                <a:gd name="T85" fmla="*/ 2147483647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7" name="Freeform 114"/>
            <p:cNvSpPr>
              <a:spLocks/>
            </p:cNvSpPr>
            <p:nvPr/>
          </p:nvSpPr>
          <p:spPr bwMode="auto">
            <a:xfrm>
              <a:off x="8721725" y="6315075"/>
              <a:ext cx="77787" cy="53975"/>
            </a:xfrm>
            <a:custGeom>
              <a:avLst/>
              <a:gdLst>
                <a:gd name="T0" fmla="*/ 2147483647 w 100"/>
                <a:gd name="T1" fmla="*/ 0 h 68"/>
                <a:gd name="T2" fmla="*/ 0 w 100"/>
                <a:gd name="T3" fmla="*/ 2147483647 h 68"/>
                <a:gd name="T4" fmla="*/ 2147483647 w 100"/>
                <a:gd name="T5" fmla="*/ 2147483647 h 68"/>
                <a:gd name="T6" fmla="*/ 2147483647 w 100"/>
                <a:gd name="T7" fmla="*/ 0 h 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"/>
                <a:gd name="T13" fmla="*/ 0 h 68"/>
                <a:gd name="T14" fmla="*/ 100 w 100"/>
                <a:gd name="T15" fmla="*/ 68 h 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" h="68">
                  <a:moveTo>
                    <a:pt x="71" y="0"/>
                  </a:moveTo>
                  <a:lnTo>
                    <a:pt x="0" y="68"/>
                  </a:lnTo>
                  <a:lnTo>
                    <a:pt x="100" y="54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8" name="Freeform 115"/>
            <p:cNvSpPr>
              <a:spLocks/>
            </p:cNvSpPr>
            <p:nvPr/>
          </p:nvSpPr>
          <p:spPr bwMode="auto">
            <a:xfrm>
              <a:off x="8756650" y="6386513"/>
              <a:ext cx="153987" cy="223838"/>
            </a:xfrm>
            <a:custGeom>
              <a:avLst/>
              <a:gdLst>
                <a:gd name="T0" fmla="*/ 0 w 194"/>
                <a:gd name="T1" fmla="*/ 0 h 282"/>
                <a:gd name="T2" fmla="*/ 2147483647 w 194"/>
                <a:gd name="T3" fmla="*/ 2147483647 h 282"/>
                <a:gd name="T4" fmla="*/ 2147483647 w 194"/>
                <a:gd name="T5" fmla="*/ 2147483647 h 282"/>
                <a:gd name="T6" fmla="*/ 2147483647 w 194"/>
                <a:gd name="T7" fmla="*/ 2147483647 h 282"/>
                <a:gd name="T8" fmla="*/ 2147483647 w 194"/>
                <a:gd name="T9" fmla="*/ 2147483647 h 282"/>
                <a:gd name="T10" fmla="*/ 2147483647 w 194"/>
                <a:gd name="T11" fmla="*/ 2147483647 h 282"/>
                <a:gd name="T12" fmla="*/ 2147483647 w 194"/>
                <a:gd name="T13" fmla="*/ 2147483647 h 282"/>
                <a:gd name="T14" fmla="*/ 2147483647 w 194"/>
                <a:gd name="T15" fmla="*/ 2147483647 h 282"/>
                <a:gd name="T16" fmla="*/ 2147483647 w 194"/>
                <a:gd name="T17" fmla="*/ 2147483647 h 282"/>
                <a:gd name="T18" fmla="*/ 2147483647 w 194"/>
                <a:gd name="T19" fmla="*/ 2147483647 h 282"/>
                <a:gd name="T20" fmla="*/ 2147483647 w 194"/>
                <a:gd name="T21" fmla="*/ 2147483647 h 282"/>
                <a:gd name="T22" fmla="*/ 2147483647 w 194"/>
                <a:gd name="T23" fmla="*/ 2147483647 h 282"/>
                <a:gd name="T24" fmla="*/ 2147483647 w 194"/>
                <a:gd name="T25" fmla="*/ 2147483647 h 282"/>
                <a:gd name="T26" fmla="*/ 2147483647 w 194"/>
                <a:gd name="T27" fmla="*/ 2147483647 h 282"/>
                <a:gd name="T28" fmla="*/ 2147483647 w 194"/>
                <a:gd name="T29" fmla="*/ 2147483647 h 282"/>
                <a:gd name="T30" fmla="*/ 2147483647 w 194"/>
                <a:gd name="T31" fmla="*/ 2147483647 h 282"/>
                <a:gd name="T32" fmla="*/ 2147483647 w 194"/>
                <a:gd name="T33" fmla="*/ 2147483647 h 282"/>
                <a:gd name="T34" fmla="*/ 2147483647 w 194"/>
                <a:gd name="T35" fmla="*/ 2147483647 h 282"/>
                <a:gd name="T36" fmla="*/ 2147483647 w 194"/>
                <a:gd name="T37" fmla="*/ 2147483647 h 282"/>
                <a:gd name="T38" fmla="*/ 2147483647 w 194"/>
                <a:gd name="T39" fmla="*/ 2147483647 h 282"/>
                <a:gd name="T40" fmla="*/ 2147483647 w 194"/>
                <a:gd name="T41" fmla="*/ 2147483647 h 282"/>
                <a:gd name="T42" fmla="*/ 2147483647 w 194"/>
                <a:gd name="T43" fmla="*/ 2147483647 h 282"/>
                <a:gd name="T44" fmla="*/ 2147483647 w 194"/>
                <a:gd name="T45" fmla="*/ 2147483647 h 282"/>
                <a:gd name="T46" fmla="*/ 2147483647 w 194"/>
                <a:gd name="T47" fmla="*/ 2147483647 h 282"/>
                <a:gd name="T48" fmla="*/ 2147483647 w 194"/>
                <a:gd name="T49" fmla="*/ 2147483647 h 28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4"/>
                <a:gd name="T76" fmla="*/ 0 h 282"/>
                <a:gd name="T77" fmla="*/ 194 w 194"/>
                <a:gd name="T78" fmla="*/ 282 h 28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4" h="282">
                  <a:moveTo>
                    <a:pt x="0" y="0"/>
                  </a:moveTo>
                  <a:lnTo>
                    <a:pt x="23" y="13"/>
                  </a:lnTo>
                  <a:lnTo>
                    <a:pt x="44" y="26"/>
                  </a:lnTo>
                  <a:lnTo>
                    <a:pt x="63" y="38"/>
                  </a:lnTo>
                  <a:lnTo>
                    <a:pt x="82" y="51"/>
                  </a:lnTo>
                  <a:lnTo>
                    <a:pt x="98" y="64"/>
                  </a:lnTo>
                  <a:lnTo>
                    <a:pt x="114" y="76"/>
                  </a:lnTo>
                  <a:lnTo>
                    <a:pt x="128" y="89"/>
                  </a:lnTo>
                  <a:lnTo>
                    <a:pt x="141" y="101"/>
                  </a:lnTo>
                  <a:lnTo>
                    <a:pt x="153" y="113"/>
                  </a:lnTo>
                  <a:lnTo>
                    <a:pt x="162" y="124"/>
                  </a:lnTo>
                  <a:lnTo>
                    <a:pt x="171" y="136"/>
                  </a:lnTo>
                  <a:lnTo>
                    <a:pt x="179" y="149"/>
                  </a:lnTo>
                  <a:lnTo>
                    <a:pt x="184" y="160"/>
                  </a:lnTo>
                  <a:lnTo>
                    <a:pt x="189" y="172"/>
                  </a:lnTo>
                  <a:lnTo>
                    <a:pt x="192" y="183"/>
                  </a:lnTo>
                  <a:lnTo>
                    <a:pt x="194" y="194"/>
                  </a:lnTo>
                  <a:lnTo>
                    <a:pt x="194" y="206"/>
                  </a:lnTo>
                  <a:lnTo>
                    <a:pt x="193" y="217"/>
                  </a:lnTo>
                  <a:lnTo>
                    <a:pt x="190" y="228"/>
                  </a:lnTo>
                  <a:lnTo>
                    <a:pt x="186" y="239"/>
                  </a:lnTo>
                  <a:lnTo>
                    <a:pt x="181" y="250"/>
                  </a:lnTo>
                  <a:lnTo>
                    <a:pt x="174" y="261"/>
                  </a:lnTo>
                  <a:lnTo>
                    <a:pt x="166" y="272"/>
                  </a:lnTo>
                  <a:lnTo>
                    <a:pt x="156" y="282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9" name="Freeform 116"/>
            <p:cNvSpPr>
              <a:spLocks/>
            </p:cNvSpPr>
            <p:nvPr/>
          </p:nvSpPr>
          <p:spPr bwMode="auto">
            <a:xfrm>
              <a:off x="8826500" y="6588125"/>
              <a:ext cx="74612" cy="63500"/>
            </a:xfrm>
            <a:custGeom>
              <a:avLst/>
              <a:gdLst>
                <a:gd name="T0" fmla="*/ 2147483647 w 93"/>
                <a:gd name="T1" fmla="*/ 2147483647 h 80"/>
                <a:gd name="T2" fmla="*/ 0 w 93"/>
                <a:gd name="T3" fmla="*/ 2147483647 h 80"/>
                <a:gd name="T4" fmla="*/ 2147483647 w 93"/>
                <a:gd name="T5" fmla="*/ 0 h 80"/>
                <a:gd name="T6" fmla="*/ 2147483647 w 93"/>
                <a:gd name="T7" fmla="*/ 2147483647 h 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3"/>
                <a:gd name="T13" fmla="*/ 0 h 80"/>
                <a:gd name="T14" fmla="*/ 93 w 93"/>
                <a:gd name="T15" fmla="*/ 80 h 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3" h="80">
                  <a:moveTo>
                    <a:pt x="93" y="46"/>
                  </a:moveTo>
                  <a:lnTo>
                    <a:pt x="0" y="80"/>
                  </a:lnTo>
                  <a:lnTo>
                    <a:pt x="54" y="0"/>
                  </a:lnTo>
                  <a:lnTo>
                    <a:pt x="93" y="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0" name="Rectangle 117"/>
            <p:cNvSpPr>
              <a:spLocks noChangeArrowheads="1"/>
            </p:cNvSpPr>
            <p:nvPr/>
          </p:nvSpPr>
          <p:spPr bwMode="auto">
            <a:xfrm>
              <a:off x="7900988" y="5422900"/>
              <a:ext cx="654050" cy="106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00"/>
                  </a:solidFill>
                  <a:latin typeface="Arial" charset="0"/>
                </a:rPr>
                <a:t>HEAD OF FREE</a:t>
              </a:r>
              <a:endParaRPr lang="en-US"/>
            </a:p>
          </p:txBody>
        </p:sp>
        <p:sp>
          <p:nvSpPr>
            <p:cNvPr id="23571" name="Rectangle 118"/>
            <p:cNvSpPr>
              <a:spLocks noChangeArrowheads="1"/>
            </p:cNvSpPr>
            <p:nvPr/>
          </p:nvSpPr>
          <p:spPr bwMode="auto">
            <a:xfrm>
              <a:off x="8299450" y="6559550"/>
              <a:ext cx="38100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23572" name="Rectangle 119"/>
            <p:cNvSpPr>
              <a:spLocks noChangeArrowheads="1"/>
            </p:cNvSpPr>
            <p:nvPr/>
          </p:nvSpPr>
          <p:spPr bwMode="auto">
            <a:xfrm>
              <a:off x="8299450" y="6718300"/>
              <a:ext cx="38100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23573" name="Rectangle 120"/>
            <p:cNvSpPr>
              <a:spLocks noChangeArrowheads="1"/>
            </p:cNvSpPr>
            <p:nvPr/>
          </p:nvSpPr>
          <p:spPr bwMode="auto">
            <a:xfrm>
              <a:off x="8299450" y="6878638"/>
              <a:ext cx="38100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23574" name="Rectangle 121"/>
            <p:cNvSpPr>
              <a:spLocks noChangeArrowheads="1"/>
            </p:cNvSpPr>
            <p:nvPr/>
          </p:nvSpPr>
          <p:spPr bwMode="auto">
            <a:xfrm>
              <a:off x="6400800" y="5441950"/>
              <a:ext cx="844550" cy="1327150"/>
            </a:xfrm>
            <a:prstGeom prst="rect">
              <a:avLst/>
            </a:prstGeom>
            <a:solidFill>
              <a:srgbClr val="FFFFFF"/>
            </a:solidFill>
            <a:ln w="15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75" name="Rectangle 122"/>
            <p:cNvSpPr>
              <a:spLocks noChangeArrowheads="1"/>
            </p:cNvSpPr>
            <p:nvPr/>
          </p:nvSpPr>
          <p:spPr bwMode="auto">
            <a:xfrm>
              <a:off x="6588125" y="5097463"/>
              <a:ext cx="325437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stack</a:t>
              </a:r>
              <a:endParaRPr lang="en-US"/>
            </a:p>
          </p:txBody>
        </p:sp>
        <p:sp>
          <p:nvSpPr>
            <p:cNvPr id="23576" name="Rectangle 123"/>
            <p:cNvSpPr>
              <a:spLocks noChangeArrowheads="1"/>
            </p:cNvSpPr>
            <p:nvPr/>
          </p:nvSpPr>
          <p:spPr bwMode="auto">
            <a:xfrm>
              <a:off x="8099425" y="5097463"/>
              <a:ext cx="311150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heap</a:t>
              </a:r>
              <a:endParaRPr lang="en-US"/>
            </a:p>
          </p:txBody>
        </p:sp>
        <p:sp>
          <p:nvSpPr>
            <p:cNvPr id="23577" name="Line 124"/>
            <p:cNvSpPr>
              <a:spLocks noChangeShapeType="1"/>
            </p:cNvSpPr>
            <p:nvPr/>
          </p:nvSpPr>
          <p:spPr bwMode="auto">
            <a:xfrm>
              <a:off x="6400800" y="6503988"/>
              <a:ext cx="844550" cy="15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8" name="Line 125"/>
            <p:cNvSpPr>
              <a:spLocks noChangeShapeType="1"/>
            </p:cNvSpPr>
            <p:nvPr/>
          </p:nvSpPr>
          <p:spPr bwMode="auto">
            <a:xfrm>
              <a:off x="6383338" y="6270625"/>
              <a:ext cx="842962" cy="15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9" name="Rectangle 126"/>
            <p:cNvSpPr>
              <a:spLocks noChangeArrowheads="1"/>
            </p:cNvSpPr>
            <p:nvPr/>
          </p:nvSpPr>
          <p:spPr bwMode="auto">
            <a:xfrm>
              <a:off x="6553200" y="6557963"/>
              <a:ext cx="235153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solidFill>
                    <a:srgbClr val="000000"/>
                  </a:solidFill>
                  <a:latin typeface="Arial" charset="0"/>
                </a:rPr>
                <a:t>str1</a:t>
              </a:r>
              <a:endParaRPr lang="en-US" dirty="0"/>
            </a:p>
          </p:txBody>
        </p:sp>
        <p:sp>
          <p:nvSpPr>
            <p:cNvPr id="23580" name="Rectangle 127"/>
            <p:cNvSpPr>
              <a:spLocks noChangeArrowheads="1"/>
            </p:cNvSpPr>
            <p:nvPr/>
          </p:nvSpPr>
          <p:spPr bwMode="auto">
            <a:xfrm>
              <a:off x="6553200" y="6291263"/>
              <a:ext cx="235153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solidFill>
                    <a:srgbClr val="000000"/>
                  </a:solidFill>
                  <a:latin typeface="Arial" charset="0"/>
                </a:rPr>
                <a:t>str2</a:t>
              </a:r>
              <a:endParaRPr lang="en-US" dirty="0"/>
            </a:p>
          </p:txBody>
        </p:sp>
        <p:sp>
          <p:nvSpPr>
            <p:cNvPr id="23581" name="Freeform 128"/>
            <p:cNvSpPr>
              <a:spLocks/>
            </p:cNvSpPr>
            <p:nvPr/>
          </p:nvSpPr>
          <p:spPr bwMode="auto">
            <a:xfrm>
              <a:off x="7069138" y="5707063"/>
              <a:ext cx="668337" cy="396875"/>
            </a:xfrm>
            <a:custGeom>
              <a:avLst/>
              <a:gdLst>
                <a:gd name="T0" fmla="*/ 0 w 842"/>
                <a:gd name="T1" fmla="*/ 2147483647 h 500"/>
                <a:gd name="T2" fmla="*/ 2147483647 w 842"/>
                <a:gd name="T3" fmla="*/ 0 h 500"/>
                <a:gd name="T4" fmla="*/ 2147483647 w 842"/>
                <a:gd name="T5" fmla="*/ 0 h 500"/>
                <a:gd name="T6" fmla="*/ 0 60000 65536"/>
                <a:gd name="T7" fmla="*/ 0 60000 65536"/>
                <a:gd name="T8" fmla="*/ 0 60000 65536"/>
                <a:gd name="T9" fmla="*/ 0 w 842"/>
                <a:gd name="T10" fmla="*/ 0 h 500"/>
                <a:gd name="T11" fmla="*/ 842 w 842"/>
                <a:gd name="T12" fmla="*/ 500 h 5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42" h="500">
                  <a:moveTo>
                    <a:pt x="0" y="500"/>
                  </a:moveTo>
                  <a:lnTo>
                    <a:pt x="568" y="0"/>
                  </a:lnTo>
                  <a:lnTo>
                    <a:pt x="842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2" name="Freeform 129"/>
            <p:cNvSpPr>
              <a:spLocks/>
            </p:cNvSpPr>
            <p:nvPr/>
          </p:nvSpPr>
          <p:spPr bwMode="auto">
            <a:xfrm>
              <a:off x="7731125" y="5683250"/>
              <a:ext cx="76200" cy="47625"/>
            </a:xfrm>
            <a:custGeom>
              <a:avLst/>
              <a:gdLst>
                <a:gd name="T0" fmla="*/ 0 w 96"/>
                <a:gd name="T1" fmla="*/ 0 h 60"/>
                <a:gd name="T2" fmla="*/ 2147483647 w 96"/>
                <a:gd name="T3" fmla="*/ 2147483647 h 60"/>
                <a:gd name="T4" fmla="*/ 0 w 96"/>
                <a:gd name="T5" fmla="*/ 2147483647 h 60"/>
                <a:gd name="T6" fmla="*/ 0 w 96"/>
                <a:gd name="T7" fmla="*/ 0 h 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60"/>
                <a:gd name="T14" fmla="*/ 96 w 96"/>
                <a:gd name="T15" fmla="*/ 60 h 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60">
                  <a:moveTo>
                    <a:pt x="0" y="0"/>
                  </a:moveTo>
                  <a:lnTo>
                    <a:pt x="96" y="3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3" name="Line 130"/>
            <p:cNvSpPr>
              <a:spLocks noChangeShapeType="1"/>
            </p:cNvSpPr>
            <p:nvPr/>
          </p:nvSpPr>
          <p:spPr bwMode="auto">
            <a:xfrm flipV="1">
              <a:off x="7104063" y="6007100"/>
              <a:ext cx="642937" cy="36353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4" name="Freeform 131"/>
            <p:cNvSpPr>
              <a:spLocks/>
            </p:cNvSpPr>
            <p:nvPr/>
          </p:nvSpPr>
          <p:spPr bwMode="auto">
            <a:xfrm>
              <a:off x="7729538" y="5972175"/>
              <a:ext cx="77787" cy="58738"/>
            </a:xfrm>
            <a:custGeom>
              <a:avLst/>
              <a:gdLst>
                <a:gd name="T0" fmla="*/ 0 w 98"/>
                <a:gd name="T1" fmla="*/ 2147483647 h 72"/>
                <a:gd name="T2" fmla="*/ 2147483647 w 98"/>
                <a:gd name="T3" fmla="*/ 0 h 72"/>
                <a:gd name="T4" fmla="*/ 2147483647 w 98"/>
                <a:gd name="T5" fmla="*/ 2147483647 h 72"/>
                <a:gd name="T6" fmla="*/ 0 w 98"/>
                <a:gd name="T7" fmla="*/ 2147483647 h 7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"/>
                <a:gd name="T13" fmla="*/ 0 h 72"/>
                <a:gd name="T14" fmla="*/ 98 w 98"/>
                <a:gd name="T15" fmla="*/ 72 h 7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" h="72">
                  <a:moveTo>
                    <a:pt x="0" y="21"/>
                  </a:moveTo>
                  <a:lnTo>
                    <a:pt x="98" y="0"/>
                  </a:lnTo>
                  <a:lnTo>
                    <a:pt x="32" y="72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5" name="Line 132"/>
            <p:cNvSpPr>
              <a:spLocks noChangeShapeType="1"/>
            </p:cNvSpPr>
            <p:nvPr/>
          </p:nvSpPr>
          <p:spPr bwMode="auto">
            <a:xfrm flipH="1">
              <a:off x="8616950" y="5291138"/>
              <a:ext cx="15875" cy="12446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6" name="Rectangle 133"/>
            <p:cNvSpPr>
              <a:spLocks noChangeArrowheads="1"/>
            </p:cNvSpPr>
            <p:nvPr/>
          </p:nvSpPr>
          <p:spPr bwMode="auto">
            <a:xfrm>
              <a:off x="8077200" y="5672138"/>
              <a:ext cx="382485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"barn"</a:t>
              </a:r>
              <a:endParaRPr lang="en-US"/>
            </a:p>
          </p:txBody>
        </p:sp>
        <p:sp>
          <p:nvSpPr>
            <p:cNvPr id="23587" name="Rectangle 134"/>
            <p:cNvSpPr>
              <a:spLocks noChangeArrowheads="1"/>
            </p:cNvSpPr>
            <p:nvPr/>
          </p:nvSpPr>
          <p:spPr bwMode="auto">
            <a:xfrm>
              <a:off x="8077200" y="5937250"/>
              <a:ext cx="304032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"bar"</a:t>
              </a:r>
              <a:endParaRPr lang="en-US"/>
            </a:p>
          </p:txBody>
        </p:sp>
        <p:sp>
          <p:nvSpPr>
            <p:cNvPr id="23588" name="Line 135"/>
            <p:cNvSpPr>
              <a:spLocks noChangeShapeType="1"/>
            </p:cNvSpPr>
            <p:nvPr/>
          </p:nvSpPr>
          <p:spPr bwMode="auto">
            <a:xfrm>
              <a:off x="6418263" y="5938838"/>
              <a:ext cx="844550" cy="158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9" name="Rectangle 136"/>
            <p:cNvSpPr>
              <a:spLocks noChangeArrowheads="1"/>
            </p:cNvSpPr>
            <p:nvPr/>
          </p:nvSpPr>
          <p:spPr bwMode="auto">
            <a:xfrm>
              <a:off x="6553200" y="6042025"/>
              <a:ext cx="235153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dirty="0">
                  <a:solidFill>
                    <a:srgbClr val="000000"/>
                  </a:solidFill>
                  <a:latin typeface="Arial" charset="0"/>
                </a:rPr>
                <a:t>str3</a:t>
              </a:r>
              <a:endParaRPr lang="en-US" dirty="0"/>
            </a:p>
          </p:txBody>
        </p:sp>
        <p:sp>
          <p:nvSpPr>
            <p:cNvPr id="23590" name="Line 137"/>
            <p:cNvSpPr>
              <a:spLocks noChangeShapeType="1"/>
            </p:cNvSpPr>
            <p:nvPr/>
          </p:nvSpPr>
          <p:spPr bwMode="auto">
            <a:xfrm flipV="1">
              <a:off x="7086600" y="6172200"/>
              <a:ext cx="685800" cy="4572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CDD86D4-C60A-4643-8322-110B43C10A00}"/>
              </a:ext>
            </a:extLst>
          </p:cNvPr>
          <p:cNvCxnSpPr>
            <a:cxnSpLocks/>
          </p:cNvCxnSpPr>
          <p:nvPr/>
        </p:nvCxnSpPr>
        <p:spPr bwMode="auto">
          <a:xfrm>
            <a:off x="6929437" y="1537800"/>
            <a:ext cx="4763" cy="51544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C06CD143-EC6E-CF48-A459-4F8F9E4773CD}"/>
              </a:ext>
            </a:extLst>
          </p:cNvPr>
          <p:cNvCxnSpPr>
            <a:cxnSpLocks/>
          </p:cNvCxnSpPr>
          <p:nvPr/>
        </p:nvCxnSpPr>
        <p:spPr bwMode="auto">
          <a:xfrm>
            <a:off x="6916492" y="3886200"/>
            <a:ext cx="4763" cy="51544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15B087FE-C8C1-F244-B451-87F132D70E26}"/>
              </a:ext>
            </a:extLst>
          </p:cNvPr>
          <p:cNvCxnSpPr>
            <a:cxnSpLocks/>
          </p:cNvCxnSpPr>
          <p:nvPr/>
        </p:nvCxnSpPr>
        <p:spPr bwMode="auto">
          <a:xfrm>
            <a:off x="6929437" y="5966815"/>
            <a:ext cx="11113" cy="80228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2827</TotalTime>
  <Words>1950</Words>
  <Application>Microsoft Macintosh PowerPoint</Application>
  <PresentationFormat>Custom</PresentationFormat>
  <Paragraphs>426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Arial Narrow</vt:lpstr>
      <vt:lpstr>Courier New</vt:lpstr>
      <vt:lpstr>Times</vt:lpstr>
      <vt:lpstr>Times New Roman</vt:lpstr>
      <vt:lpstr>Wingdings</vt:lpstr>
      <vt:lpstr>Blank Presentation</vt:lpstr>
      <vt:lpstr>VISIO</vt:lpstr>
      <vt:lpstr>Picture</vt:lpstr>
      <vt:lpstr>CSC 533: Programming Languages  Spring 2023</vt:lpstr>
      <vt:lpstr>Primitive types: integer</vt:lpstr>
      <vt:lpstr>Primitive types: floating-point</vt:lpstr>
      <vt:lpstr>Primitive types: Boolean</vt:lpstr>
      <vt:lpstr>Primitive types: character</vt:lpstr>
      <vt:lpstr>Primitive types: pointer</vt:lpstr>
      <vt:lpstr>Primitive types: pointer (cont.)</vt:lpstr>
      <vt:lpstr>Heap management</vt:lpstr>
      <vt:lpstr>Heap example</vt:lpstr>
      <vt:lpstr>Pointer problems</vt:lpstr>
      <vt:lpstr>Reference counts</vt:lpstr>
      <vt:lpstr>Reference counts example</vt:lpstr>
      <vt:lpstr>Reference counts (cont.)</vt:lpstr>
      <vt:lpstr>Garbage collection</vt:lpstr>
      <vt:lpstr>Partition &amp; Copy approach</vt:lpstr>
      <vt:lpstr>Partition &amp; Copy example</vt:lpstr>
      <vt:lpstr>Mark &amp; Sweep approach</vt:lpstr>
      <vt:lpstr>Mark &amp; Sweep example</vt:lpstr>
      <vt:lpstr>Mark &amp; Sweep &amp; Compactify</vt:lpstr>
      <vt:lpstr>Partition &amp; Copy vs. Mark &amp; Sweep &amp; Compactify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types</dc:title>
  <dc:creator>Dave Reed</dc:creator>
  <cp:lastModifiedBy>Reed, Dave</cp:lastModifiedBy>
  <cp:revision>97</cp:revision>
  <cp:lastPrinted>2012-01-29T22:06:47Z</cp:lastPrinted>
  <dcterms:created xsi:type="dcterms:W3CDTF">2012-01-29T21:24:24Z</dcterms:created>
  <dcterms:modified xsi:type="dcterms:W3CDTF">2022-12-22T18:18:42Z</dcterms:modified>
</cp:coreProperties>
</file>