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3" r:id="rId3"/>
    <p:sldId id="274" r:id="rId4"/>
    <p:sldId id="278" r:id="rId5"/>
    <p:sldId id="280" r:id="rId6"/>
    <p:sldId id="281" r:id="rId7"/>
    <p:sldId id="282" r:id="rId8"/>
    <p:sldId id="283" r:id="rId9"/>
    <p:sldId id="284" r:id="rId10"/>
    <p:sldId id="286" r:id="rId11"/>
    <p:sldId id="293" r:id="rId12"/>
    <p:sldId id="294" r:id="rId13"/>
    <p:sldId id="295" r:id="rId1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CCCCFF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6"/>
    <p:restoredTop sz="94422"/>
  </p:normalViewPr>
  <p:slideViewPr>
    <p:cSldViewPr>
      <p:cViewPr varScale="1">
        <p:scale>
          <a:sx n="109" d="100"/>
          <a:sy n="109" d="100"/>
        </p:scale>
        <p:origin x="212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C7386D91-2D77-C44C-9AEF-7F84219C3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21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797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175EE2A-A4D4-4A42-8DD3-E504BCFB0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85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18F4A-ECD8-A94B-9FB7-6C9789004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7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E5A7D-EC1C-4743-80FA-ED4B722E7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9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D8CE-AAAC-BF40-98EB-FC2C17BE9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8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C303E-45D4-3149-85B3-647FACD82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8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DAC86-9D3B-A240-B4D2-BA6BF1B75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1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63826-F0D5-6D4B-9297-EB69316EB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5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66CE7-8CF4-6044-A652-5C17FBD82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9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F0562-3BF2-F646-8686-72CEDBC35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3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8164D-C116-A443-8D0F-B13C918AE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3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8F8DD-679B-7744-A2B1-02529C723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1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5E98F5B2-7AB2-4E48-B864-7DADB5D2D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24E7C5-4976-EB4B-ABF6-1491FC6BC6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Complex data types &amp; control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string, </a:t>
            </a:r>
            <a:r>
              <a:rPr lang="en-US" dirty="0" err="1">
                <a:latin typeface="Arial Narrow" charset="0"/>
                <a:ea typeface="ＭＳ Ｐゴシック" charset="0"/>
              </a:rPr>
              <a:t>enum</a:t>
            </a:r>
            <a:r>
              <a:rPr lang="en-US" dirty="0">
                <a:latin typeface="Arial Narrow" charset="0"/>
                <a:ea typeface="ＭＳ Ｐゴシック" charset="0"/>
              </a:rPr>
              <a:t>, subrange, array, record, 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expressions and assignments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conditional control &amp; branching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E8A7E6-DF40-7541-9FC0-D48C237650C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an assignment is evaluated,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expression on rhs is evaluated first, then assigned to variable on lhs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within an expression, the order of evaluation can make a difference</a:t>
            </a:r>
          </a:p>
          <a:p>
            <a:pPr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 = 2;				foo(x++, x);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y = x + x++;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if not covered by precedence/associativity rules, order is undefined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(i.e., implementation dependent) – similarly, in Pascal, Ada, …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WHY?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Assignments and expressions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685800" y="4724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one exception:</a:t>
            </a:r>
            <a:r>
              <a:rPr lang="en-US" sz="2000">
                <a:latin typeface="Arial Narrow" charset="0"/>
              </a:rPr>
              <a:t> boolean expressions with and/or are evaluated left-to-right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size &amp;&amp; nums[i] != 0; i++) {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Java, expressions are always evaluated left-to-right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D6CF47-71C2-E34E-85EA-9C9839FE3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Conditionals &amp; loops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early control structures were tied closely to machine architecture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e.g., FORTRAN arithmetic if: based on IBM 704 instruction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Arial Narrow" charset="0"/>
            </a:endParaRP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IF (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expression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) 10, 20, 30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10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&lt;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20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=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30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&gt;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40   . . .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later languages focused more on abstraction and machine independence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8702675" cy="25908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languages provide counter-controlled loops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in Pascal: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i := 1 to 100 do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begin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    . . . 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end;</a:t>
            </a:r>
          </a:p>
          <a:p>
            <a:pPr lvl="1">
              <a:spcBef>
                <a:spcPct val="3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counter-controlled loops tend to be more efficient than logic-controlled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C/C++ and Java don't have counter-controlled loops (for is syntactic sugar for while)</a:t>
            </a:r>
          </a:p>
        </p:txBody>
      </p:sp>
      <p:sp>
        <p:nvSpPr>
          <p:cNvPr id="25605" name="TextBox 1"/>
          <p:cNvSpPr txBox="1">
            <a:spLocks noChangeArrowheads="1"/>
          </p:cNvSpPr>
          <p:nvPr/>
        </p:nvSpPr>
        <p:spPr bwMode="auto">
          <a:xfrm>
            <a:off x="-204788" y="1503363"/>
            <a:ext cx="185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993CDF-1CFD-DD40-9F44-C3B7454662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unconditional branching (i.e., GOTO statement) is very dangerous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</a:t>
            </a:r>
            <a:r>
              <a:rPr lang="en-US" i="1">
                <a:latin typeface="Arial Narrow" charset="0"/>
                <a:ea typeface="ＭＳ Ｐゴシック" charset="0"/>
              </a:rPr>
              <a:t>spaghetti code</a:t>
            </a:r>
            <a:r>
              <a:rPr lang="en-US">
                <a:latin typeface="Arial Narrow" charset="0"/>
                <a:ea typeface="ＭＳ Ｐゴシック" charset="0"/>
              </a:rPr>
              <a:t>,  raises tricky questions w.r.t. scope and lifetime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out of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the middle of a control structure?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85800" y="3048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languages that allow GOTO</a:t>
            </a:r>
            <a:r>
              <a:rPr lang="ja-JP" altLang="en-US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accent2"/>
                </a:solidFill>
                <a:latin typeface="Arial Narrow" charset="0"/>
              </a:rPr>
              <a:t>s restrict their use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C/C++,	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jump into another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			can jump into a block, but not past declarations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foo()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label2; 	// illegal: skips declaration of str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label1: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string str; 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label2: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label1;	// legal: str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400">
                <a:solidFill>
                  <a:srgbClr val="FF0033"/>
                </a:solidFill>
                <a:latin typeface="Courier New" charset="0"/>
              </a:rPr>
              <a:t>s lifetime ends before branch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9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8C604-141C-9443-A80E-89322247AD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provide GOTO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s at all?   (Java doesn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t)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backward compatibility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some argue for its use in specific cases (e.g., jump out of deeply nested loops)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85800" y="2743200"/>
            <a:ext cx="87026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and Java provide statements for more controlled loop branching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break: </a:t>
            </a:r>
            <a:r>
              <a:rPr lang="en-US" sz="2000">
                <a:latin typeface="Arial Narrow" charset="0"/>
              </a:rPr>
              <a:t>causes termination of a loop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(true)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num = input.nextInt();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(num &lt; 0) break;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+= num;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continue:</a:t>
            </a:r>
            <a:r>
              <a:rPr lang="en-US" sz="2000">
                <a:latin typeface="Arial Narrow" charset="0"/>
              </a:rPr>
              <a:t> causes control to pass to the loop test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(inputKey != 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Q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(keyPressed())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inputKey = GetInput();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continue;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3D70C5-6D88-C447-B7F3-F08EF7D4E4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Complex data types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early languages had limited data types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FORTRAN	elementary types + arrays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COBOL	introduced structured data type for record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PL/I	included many data types, with the intent of supporting 				a wide range of applications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approach: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ALGOL 68 provided a few basic types &amp; a few flexible combination methods that allow the programmer to structure data</a:t>
            </a:r>
          </a:p>
          <a:p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types/structures: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string	enumeration	subrange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array	record		union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set 		list		. .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96E01A-6496-3944-BA04-99459891A0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primitive type (e.g., Scheme, SNOBOL)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special kind of character array (e.g., Pascal, Ada, C)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C++ &amp; Java,  OOP can make the string type appear primitive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 string type is part of the Standard Template Library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#include &lt;string&gt;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 String type is part of the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java.lang</a:t>
            </a:r>
            <a:r>
              <a:rPr lang="en-US" dirty="0">
                <a:latin typeface="Arial Narrow" charset="0"/>
                <a:ea typeface="ＭＳ Ｐゴシック" charset="0"/>
              </a:rPr>
              <a:t> package (automatically loaded)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are classes built on top of '\0'-terminated, C-style strings</a:t>
            </a:r>
          </a:p>
          <a:p>
            <a:pPr lvl="1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"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Dave";      </a:t>
            </a:r>
            <a:r>
              <a:rPr lang="en-US" altLang="ja-JP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 'D'  'a' 'v'  'e'  '\0'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248400" y="4114800"/>
            <a:ext cx="30480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781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7391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924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8534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410200" y="4267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858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Java strings are immutable – 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t change individual characters, but can reassign an entire new value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(0, 1) + "el" +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(2, 5);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	reason: structure sharing is used to save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956775-B030-4047-9E86-558F36E55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Enumerations &amp; subranges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enumeration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user-defined ordinal type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 possible values (symbolic constants) are enumerated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in C++ &amp; Java:  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enum Day {Mon, Tue, Wed, Thu, Fri, Sat, Sun};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C++: enum values are mapped to ints by the preprocessor (</a:t>
            </a:r>
            <a:r>
              <a:rPr lang="en-US" i="1">
                <a:latin typeface="Arial Narrow" charset="0"/>
                <a:ea typeface="ＭＳ Ｐゴシック" charset="0"/>
              </a:rPr>
              <a:t>kludgy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Wed;		// same as  today = 2;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cout &lt;&lt; today &lt;&lt; endl;		// prints 2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today = 12; 			// illegal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Java: enum values are treated as new, unique values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Day.Wed;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System.out.println(today);	// prints Wed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096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some languages allow new types that are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subranges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of other types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subranges inherit operations from the parent type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lead to clearer code (since more specific), safer code (since range checked)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in Ada: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subtype Digits is INTEGER range 0..9;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no subranges in C, C++ or 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086A4A-E5AA-BE44-BA50-790E85B255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9067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array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homogeneous aggregate of data elements that supports random access via indexing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issues: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type (C/C++ &amp; Java only allow int, others allow any ordinal type)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range (C/C++ &amp; Java fix low bound to 0, others allow any range)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bindings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static (index range fixed at compile time, memory static)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FORTRAN, C/C++ (for globals)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fixed stack-dynamic (range fixed at compile time,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Pascal, C/C++ (for locals)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stack-dynamic (range fixed when bound,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Ada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heap-dynamic (range can change, memory heap-dynamic)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C/C++ &amp; Java (using new), JavaScript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dimensionality (C/C++ &amp; Java only allow 1-D, but can have array of arrays)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067673-DEE5-6B4A-BEFD-F3D33FECB9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arrays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think of an array as a pointer to the first element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when referred to, array name is converted to its starting address</a:t>
            </a:r>
          </a:p>
          <a:p>
            <a:pPr marL="838200" lvl="1" indent="-381000"/>
            <a:endParaRPr lang="en-US" sz="1600">
              <a:latin typeface="Courier New" charset="0"/>
              <a:ea typeface="ＭＳ Ｐゴシック" charset="0"/>
            </a:endParaRPr>
          </a:p>
          <a:p>
            <a:pPr marL="12954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counts[NUM_LETTERS];		// counts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&amp;counts[0]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array indexing is implemented via pointer arithmetic:</a:t>
            </a:r>
            <a:r>
              <a:rPr lang="en-US" sz="1800">
                <a:latin typeface="Arial Narrow" charset="0"/>
                <a:ea typeface="ＭＳ Ｐゴシック" charset="0"/>
              </a:rPr>
              <a:t>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array[k]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*(array+k)</a:t>
            </a:r>
          </a:p>
          <a:p>
            <a:pPr marL="1752600" lvl="3" indent="-381000"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*(array-1)   *array   *(array+1)  *(array+2)</a:t>
            </a:r>
          </a:p>
          <a:p>
            <a:pPr marL="1752600" lvl="3" indent="-381000">
              <a:buFontTx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the pointer type determines the distance added to the pointer 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133600" y="3581400"/>
            <a:ext cx="480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133600" y="4114800"/>
            <a:ext cx="480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24384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35052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5720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56388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66294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685800" y="4953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array is a pointer, can dynamically allocate memory from heap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int * nums = new int[numNums];	   // allocates array of ints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resize by allocating new space, copying values, and reassigning the pointer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C++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vector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 encapsulates a dynamic array, with useful methods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3B77-8996-FD46-BD01-4C4D15F56E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arrays are reference types (dynamic objects)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must:  	</a:t>
            </a:r>
            <a:r>
              <a:rPr lang="en-US" sz="1800">
                <a:latin typeface="Arial Narrow" charset="0"/>
                <a:ea typeface="ＭＳ Ｐゴシック" charset="0"/>
              </a:rPr>
              <a:t>1) declare an array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2) allocate space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 = new int[20];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3">
              <a:buFontTx/>
              <a:buNone/>
            </a:pPr>
            <a:r>
              <a:rPr lang="en-US" sz="1800"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can combine:</a:t>
            </a:r>
            <a:r>
              <a:rPr lang="en-US" sz="1800">
                <a:ea typeface="ＭＳ Ｐゴシック" charset="0"/>
              </a:rPr>
              <a:t>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 = new int[20];</a:t>
            </a: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in C/C++, array indices start at 0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unlike C/C++, bounds checking performed, can access length field</a:t>
            </a:r>
          </a:p>
          <a:p>
            <a:pPr lvl="2"/>
            <a:endParaRPr lang="en-US" sz="160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nums.length; i++) {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System.out.println(nums[i]);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2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like C++, Java also provides a more flexible </a:t>
            </a:r>
            <a:r>
              <a:rPr lang="en-US" sz="1800">
                <a:latin typeface="Courier New" charset="0"/>
                <a:ea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</a:rPr>
              <a:t> class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but can only store objects (no primitives)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B00226-0F3E-B644-A2F9-71BBCF7057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Records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record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(possibly) heterogeneous aggregate of data elements, each identified by a field name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heterogeneous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flexible		access by field name  restrictive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can group data values into a new type of object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struct Person {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string lastName, firstName;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char middleInit;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int age;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};</a:t>
            </a:r>
          </a:p>
          <a:p>
            <a:pPr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C++: has both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only difference: default protection (</a:t>
            </a:r>
            <a:r>
              <a:rPr lang="en-US" sz="1800">
                <a:latin typeface="Courier Ne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 in struct, </a:t>
            </a:r>
            <a:r>
              <a:rPr lang="en-US" sz="1800">
                <a:latin typeface="Courier Ne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 in class)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structs can have methods, but generally used for C-style structures</a:t>
            </a:r>
            <a:endParaRPr lang="en-US" sz="1600"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Java: simplifies so that only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2584A6-0DE5-3447-B7F9-3CEF10A40A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Unions (variant records)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union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allowed to store different values at different times</a:t>
            </a:r>
          </a:p>
          <a:p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struct Person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string name;				   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name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union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spouse;			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spouse/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relative;			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relative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};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do no type checking wrt unions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Person p;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p.relative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Mom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cout &lt;&lt; p.spouse &lt;&lt; endl;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Ada, a tag value forces type checking (can only access one way)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 unions in Java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391400" y="2133600"/>
            <a:ext cx="10668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7391400" y="2667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2785</TotalTime>
  <Words>1742</Words>
  <Application>Microsoft Macintosh PowerPoint</Application>
  <PresentationFormat>Custom</PresentationFormat>
  <Paragraphs>235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 Narrow</vt:lpstr>
      <vt:lpstr>Courier New</vt:lpstr>
      <vt:lpstr>Times New Roman</vt:lpstr>
      <vt:lpstr>Wingdings</vt:lpstr>
      <vt:lpstr>Blank Presentation</vt:lpstr>
      <vt:lpstr>CSC 533: Programming Languages  Spring 2023</vt:lpstr>
      <vt:lpstr>Complex data types</vt:lpstr>
      <vt:lpstr>Strings</vt:lpstr>
      <vt:lpstr>Enumerations &amp; subranges</vt:lpstr>
      <vt:lpstr>Arrays</vt:lpstr>
      <vt:lpstr>C/C++ arrays</vt:lpstr>
      <vt:lpstr>Java arrays</vt:lpstr>
      <vt:lpstr>Records</vt:lpstr>
      <vt:lpstr>Unions (variant records)</vt:lpstr>
      <vt:lpstr>Assignments and expressions</vt:lpstr>
      <vt:lpstr>Conditionals &amp; loops</vt:lpstr>
      <vt:lpstr>Branching</vt:lpstr>
      <vt:lpstr>Branching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</dc:title>
  <dc:creator>Dave Reed</dc:creator>
  <cp:lastModifiedBy>Reed, Dave</cp:lastModifiedBy>
  <cp:revision>90</cp:revision>
  <cp:lastPrinted>2012-01-29T22:06:47Z</cp:lastPrinted>
  <dcterms:created xsi:type="dcterms:W3CDTF">2012-01-29T21:24:24Z</dcterms:created>
  <dcterms:modified xsi:type="dcterms:W3CDTF">2022-12-22T18:19:18Z</dcterms:modified>
</cp:coreProperties>
</file>