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6" r:id="rId3"/>
    <p:sldId id="307" r:id="rId4"/>
    <p:sldId id="282" r:id="rId5"/>
    <p:sldId id="284" r:id="rId6"/>
    <p:sldId id="285" r:id="rId7"/>
    <p:sldId id="286" r:id="rId8"/>
    <p:sldId id="305" r:id="rId9"/>
    <p:sldId id="291" r:id="rId10"/>
    <p:sldId id="292" r:id="rId11"/>
    <p:sldId id="302" r:id="rId12"/>
    <p:sldId id="303" r:id="rId13"/>
    <p:sldId id="293" r:id="rId14"/>
    <p:sldId id="301" r:id="rId15"/>
    <p:sldId id="294" r:id="rId16"/>
    <p:sldId id="287" r:id="rId17"/>
    <p:sldId id="288" r:id="rId18"/>
    <p:sldId id="289" r:id="rId19"/>
    <p:sldId id="290" r:id="rId20"/>
    <p:sldId id="304" r:id="rId2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67"/>
    <p:restoredTop sz="93333"/>
  </p:normalViewPr>
  <p:slideViewPr>
    <p:cSldViewPr>
      <p:cViewPr varScale="1">
        <p:scale>
          <a:sx n="107" d="100"/>
          <a:sy n="107" d="100"/>
        </p:scale>
        <p:origin x="244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04101A3-B692-474C-B31D-679FFE282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5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71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66043A4-22C9-3C4D-9F09-82B9B182B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8E373-934D-394E-930F-17BF0BA63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8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04DCC-6238-B24D-8616-3EC30C070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3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7C700-02EA-DD4F-A762-8810A1612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8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0C358-C27A-844D-9CB6-0D5DD1F9E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2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90AC3-9F6E-0A4E-ABBC-2D868859B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5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EBDEF-695B-D046-8D40-C9C797609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0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4A813-57B7-E24B-A1EF-52581470A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3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01305-4CB6-AF40-9DD6-BC4F34907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9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CC7A2-6B10-F649-9AAF-6C8353CDA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7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F4BD2-FCE8-704D-8106-34CAF4A94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F769C9E0-B413-004C-B392-AB3926F65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4A6B55-B5B3-974B-A649-E8593B281D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124200"/>
            <a:ext cx="8702675" cy="34290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Scheme structures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memory management: structure sharing, garbage collection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structuring data: association list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let expressions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non-functional features: set!, read, display, begin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non-linear lists: trees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F9F2202-5579-1B45-8E8C-AE94FDB3CB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Let expression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Arial Narrow" charset="0"/>
              </a:rPr>
              <a:t>fortunately, Scheme provides a "clean" mechanism for creating variables to store (immutable) values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sz="16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(let ((VAR1 VALUE1)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(VAR2 VALUE2)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. . .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(VARn VALUEn))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EXPRESSION)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4343400" y="2209800"/>
            <a:ext cx="4953000" cy="116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i="1">
                <a:solidFill>
                  <a:schemeClr val="tx1"/>
                </a:solidFill>
                <a:latin typeface="Arial Narrow" charset="0"/>
              </a:rPr>
              <a:t>let expression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 introduces a new environment with variables (i.e.,  a block)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good for naming a value (don't need </a:t>
            </a:r>
            <a:r>
              <a:rPr lang="en-US">
                <a:solidFill>
                  <a:schemeClr val="tx1"/>
                </a:solidFill>
                <a:latin typeface="Courier New" charset="0"/>
              </a:rPr>
              <a:t>set!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)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85800" y="3886200"/>
            <a:ext cx="8702675" cy="3124200"/>
            <a:chOff x="432" y="2448"/>
            <a:chExt cx="5482" cy="1968"/>
          </a:xfrm>
        </p:grpSpPr>
        <p:sp>
          <p:nvSpPr>
            <p:cNvPr id="23558" name="Rectangle 3"/>
            <p:cNvSpPr>
              <a:spLocks noChangeArrowheads="1"/>
            </p:cNvSpPr>
            <p:nvPr/>
          </p:nvSpPr>
          <p:spPr bwMode="auto">
            <a:xfrm>
              <a:off x="432" y="2448"/>
              <a:ext cx="5482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/>
            <a:p>
              <a:pPr marL="342900" indent="-342900">
                <a:buFontTx/>
                <a:buNone/>
              </a:pPr>
              <a:r>
                <a:rPr lang="en-US" dirty="0">
                  <a:solidFill>
                    <a:schemeClr val="tx1"/>
                  </a:solidFill>
                  <a:latin typeface="Arial Narrow" charset="0"/>
                </a:rPr>
                <a:t>a let expression has the same effect as creating a help function &amp; passing value</a:t>
              </a:r>
            </a:p>
            <a:p>
              <a:pPr marL="342900" indent="-342900">
                <a:buFontTx/>
                <a:buNone/>
              </a:pPr>
              <a:endParaRPr lang="en-US" sz="1200" dirty="0">
                <a:solidFill>
                  <a:schemeClr val="tx1"/>
                </a:solidFill>
                <a:latin typeface="Arial Narrow" charset="0"/>
              </a:endParaRPr>
            </a:p>
            <a:p>
              <a:pPr marL="342900" indent="-342900">
                <a:buFontTx/>
                <a:buNone/>
              </a:pPr>
              <a:r>
                <a:rPr lang="en-US" dirty="0">
                  <a:solidFill>
                    <a:schemeClr val="tx1"/>
                  </a:solidFill>
                  <a:latin typeface="Arial Narrow" charset="0"/>
                </a:rPr>
                <a:t>as long as destructive assignments are not used, the functional model is preserved</a:t>
              </a:r>
            </a:p>
            <a:p>
              <a:pPr marL="742950" lvl="1" indent="-285750">
                <a:buFont typeface="Wingdings" charset="0"/>
                <a:buChar char="§"/>
              </a:pPr>
              <a:r>
                <a:rPr lang="en-US" dirty="0">
                  <a:solidFill>
                    <a:schemeClr val="tx1"/>
                  </a:solidFill>
                  <a:latin typeface="Arial Narrow" charset="0"/>
                </a:rPr>
                <a:t>in particular, structure sharing is safe</a:t>
              </a:r>
            </a:p>
            <a:p>
              <a:pPr marL="742950" lvl="1" indent="-285750">
                <a:buFont typeface="Wingdings" charset="0"/>
                <a:buChar char="§"/>
              </a:pPr>
              <a:endParaRPr lang="en-US" sz="1800" dirty="0">
                <a:latin typeface="Arial Narrow" charset="0"/>
              </a:endParaRPr>
            </a:p>
            <a:p>
              <a:pPr marL="742950" lvl="1" indent="-285750">
                <a:buFont typeface="Wingdings" charset="0"/>
                <a:buNone/>
              </a:pPr>
              <a:r>
                <a:rPr lang="en-US" sz="1400" dirty="0">
                  <a:solidFill>
                    <a:srgbClr val="FF0033"/>
                  </a:solidFill>
                  <a:latin typeface="Courier New" charset="0"/>
                </a:rPr>
                <a:t>(let ((x 5) (y 10))</a:t>
              </a:r>
            </a:p>
            <a:p>
              <a:pPr marL="742950" lvl="1" indent="-285750">
                <a:buFont typeface="Wingdings" charset="0"/>
                <a:buNone/>
              </a:pPr>
              <a:endParaRPr lang="en-US" sz="800" dirty="0">
                <a:solidFill>
                  <a:srgbClr val="FF0033"/>
                </a:solidFill>
                <a:latin typeface="Courier New" charset="0"/>
              </a:endParaRPr>
            </a:p>
            <a:p>
              <a:pPr marL="742950" lvl="1" indent="-285750">
                <a:buFont typeface="Wingdings" charset="0"/>
                <a:buNone/>
              </a:pPr>
              <a:r>
                <a:rPr lang="en-US" sz="1400" dirty="0">
                  <a:solidFill>
                    <a:srgbClr val="FF0033"/>
                  </a:solidFill>
                  <a:latin typeface="Courier New" charset="0"/>
                </a:rPr>
                <a:t>  (let (z (+ x y))</a:t>
              </a:r>
            </a:p>
            <a:p>
              <a:pPr marL="742950" lvl="1" indent="-285750">
                <a:buFont typeface="Wingdings" charset="0"/>
                <a:buNone/>
              </a:pPr>
              <a:endParaRPr lang="en-US" sz="800" dirty="0">
                <a:solidFill>
                  <a:srgbClr val="FF0033"/>
                </a:solidFill>
                <a:latin typeface="Courier New" charset="0"/>
              </a:endParaRPr>
            </a:p>
            <a:p>
              <a:pPr marL="742950" lvl="1" indent="-285750">
                <a:buFont typeface="Wingdings" charset="0"/>
                <a:buNone/>
              </a:pPr>
              <a:r>
                <a:rPr lang="en-US" sz="1400" dirty="0">
                  <a:solidFill>
                    <a:srgbClr val="FF0033"/>
                  </a:solidFill>
                  <a:latin typeface="Courier New" charset="0"/>
                </a:rPr>
                <a:t>  )</a:t>
              </a:r>
            </a:p>
            <a:p>
              <a:pPr marL="742950" lvl="1" indent="-285750">
                <a:buFont typeface="Wingdings" charset="0"/>
                <a:buNone/>
              </a:pPr>
              <a:endParaRPr lang="en-US" sz="800" dirty="0">
                <a:solidFill>
                  <a:srgbClr val="FF0033"/>
                </a:solidFill>
                <a:latin typeface="Courier New" charset="0"/>
              </a:endParaRPr>
            </a:p>
            <a:p>
              <a:pPr marL="742950" lvl="1" indent="-285750">
                <a:buFont typeface="Wingdings" charset="0"/>
                <a:buNone/>
              </a:pPr>
              <a:r>
                <a:rPr lang="en-US" sz="1400" dirty="0">
                  <a:solidFill>
                    <a:srgbClr val="FF0033"/>
                  </a:solidFill>
                  <a:latin typeface="Courier New" charset="0"/>
                </a:rPr>
                <a:t>)</a:t>
              </a:r>
            </a:p>
          </p:txBody>
        </p:sp>
        <p:sp>
          <p:nvSpPr>
            <p:cNvPr id="23559" name="AutoShape 6"/>
            <p:cNvSpPr>
              <a:spLocks/>
            </p:cNvSpPr>
            <p:nvPr/>
          </p:nvSpPr>
          <p:spPr bwMode="auto">
            <a:xfrm>
              <a:off x="2064" y="3792"/>
              <a:ext cx="144" cy="288"/>
            </a:xfrm>
            <a:prstGeom prst="rightBrace">
              <a:avLst>
                <a:gd name="adj1" fmla="val 16667"/>
                <a:gd name="adj2" fmla="val 50000"/>
              </a:avLst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23560" name="Text Box 7"/>
            <p:cNvSpPr txBox="1">
              <a:spLocks noChangeArrowheads="1"/>
            </p:cNvSpPr>
            <p:nvPr/>
          </p:nvSpPr>
          <p:spPr bwMode="auto">
            <a:xfrm>
              <a:off x="2256" y="3744"/>
              <a:ext cx="768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environment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where z = 15</a:t>
              </a:r>
            </a:p>
          </p:txBody>
        </p:sp>
        <p:sp>
          <p:nvSpPr>
            <p:cNvPr id="23561" name="Text Box 8"/>
            <p:cNvSpPr txBox="1">
              <a:spLocks noChangeArrowheads="1"/>
            </p:cNvSpPr>
            <p:nvPr/>
          </p:nvSpPr>
          <p:spPr bwMode="auto">
            <a:xfrm>
              <a:off x="3360" y="3704"/>
              <a:ext cx="864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environment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where x = 5 and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y = 10</a:t>
              </a:r>
            </a:p>
          </p:txBody>
        </p:sp>
        <p:sp>
          <p:nvSpPr>
            <p:cNvPr id="23562" name="AutoShape 9"/>
            <p:cNvSpPr>
              <a:spLocks/>
            </p:cNvSpPr>
            <p:nvPr/>
          </p:nvSpPr>
          <p:spPr bwMode="auto">
            <a:xfrm>
              <a:off x="3024" y="3552"/>
              <a:ext cx="192" cy="864"/>
            </a:xfrm>
            <a:prstGeom prst="rightBrace">
              <a:avLst>
                <a:gd name="adj1" fmla="val 37500"/>
                <a:gd name="adj2" fmla="val 50000"/>
              </a:avLst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702675" cy="1905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want to compute a person's circle of friends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level 1: direct friends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level 2: direct friends + friends of direct friends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Arial Narrow" charset="0"/>
                <a:ea typeface="ＭＳ Ｐゴシック" charset="0"/>
              </a:rPr>
              <a:t>	…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level n : level (n-1) friends + friends of level (n-1) friends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38001D-BFDC-AF46-8F88-BCF33EA489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1143000" y="3570288"/>
            <a:ext cx="7315200" cy="2678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FRIENDS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'((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(bob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(bob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bob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fred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))))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(get-friends person)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cadr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assoc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person FRIENDS)))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(get-circle person distance)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(if (= distance 1)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(get-friends person)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(let ((circle (get-circle person (- distance 1))))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      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(append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circle (apply append (map get-friends circle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)))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 (cont.)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702675" cy="1676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Amy's circle of friends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level 1: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(bob dan elle)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level 2: (bob dan elle) + (amy dan) + (chaz) + (amy bob chaz dan) 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      (bob dan elle amy dan chaz amy bob chaz dan)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695796-BAE0-504D-87A7-A3E40E8EB1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457200" y="2971800"/>
            <a:ext cx="8839200" cy="3754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(require scheme/list)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FRIENDS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'((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(bob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(bob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bob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fred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))))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(get-friends person)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cadr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assoc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person FRIENDS)))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(get-circle person distance)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(if (= distance 1)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(get-friends person)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(let ((circle (get-circle person (- distance 1))))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      (remove person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       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(remove-duplicates 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(append circle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                                     (apply append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                                           (map get-friends circle)))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))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39000" y="3352800"/>
            <a:ext cx="1905000" cy="708025"/>
          </a:xfrm>
          <a:prstGeom prst="rect">
            <a:avLst/>
          </a:prstGeom>
          <a:noFill/>
          <a:ln w="3175" cmpd="sng"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don't list self in circle of friends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10400" y="4244975"/>
            <a:ext cx="2133600" cy="708025"/>
          </a:xfrm>
          <a:prstGeom prst="rect">
            <a:avLst/>
          </a:prstGeom>
          <a:noFill/>
          <a:ln w="3175" cmpd="sng"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don't list duplicates in circle of friends</a:t>
            </a:r>
          </a:p>
        </p:txBody>
      </p:sp>
      <p:cxnSp>
        <p:nvCxnSpPr>
          <p:cNvPr id="25607" name="Straight Arrow Connector 8"/>
          <p:cNvCxnSpPr>
            <a:cxnSpLocks noChangeShapeType="1"/>
            <a:stCxn id="6" idx="1"/>
          </p:cNvCxnSpPr>
          <p:nvPr/>
        </p:nvCxnSpPr>
        <p:spPr bwMode="auto">
          <a:xfrm rot="10800000" flipV="1">
            <a:off x="3124200" y="3706813"/>
            <a:ext cx="4114800" cy="2160587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5608" name="Straight Arrow Connector 10"/>
          <p:cNvCxnSpPr>
            <a:cxnSpLocks noChangeShapeType="1"/>
            <a:stCxn id="7" idx="1"/>
          </p:cNvCxnSpPr>
          <p:nvPr/>
        </p:nvCxnSpPr>
        <p:spPr bwMode="auto">
          <a:xfrm rot="10800000" flipV="1">
            <a:off x="4267200" y="4598988"/>
            <a:ext cx="2743200" cy="1420812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678CAD-43F3-734C-BCE7-324EB842CA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craps simulation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a game of craps: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first roll is 7, then WINNER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first roll is 2 or 12, then LOSER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neither, then first roll is "point" </a:t>
            </a:r>
          </a:p>
          <a:p>
            <a:pPr lvl="2">
              <a:lnSpc>
                <a:spcPct val="70000"/>
              </a:lnSpc>
            </a:pPr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– keep rolling until get 7 (LOSER) or point (WINNER)</a:t>
            </a:r>
          </a:p>
          <a:p>
            <a:pPr>
              <a:lnSpc>
                <a:spcPct val="90000"/>
              </a:lnSpc>
            </a:pPr>
            <a:endParaRPr lang="en-US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6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(define (craps)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(define (roll-until point)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</a:t>
            </a: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(let ((next-roll (+ (random 6) (random 6) 2)))</a:t>
            </a:r>
            <a:b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(cond ((= next-roll 7) 'LOSER)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((= next-roll point) 'WINNER)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(else (roll-until point)))</a:t>
            </a: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(let ((roll (+ (random 6) (random 6) 2)))</a:t>
            </a:r>
            <a:b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(cond ((or (= roll 2) (= roll 12)) 'LOSER)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((= roll 7) 'WINNER)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(else (roll-until roll)))</a:t>
            </a: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590775-9079-204B-BEEE-EDF085F1AE2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craps with history list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 is, all you see from </a:t>
            </a:r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craps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 WINNER or LOSER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would like to see the actual rolls to confirm proper behavior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"functional way" is to construct a list of the rolls &amp; return it</a:t>
            </a:r>
          </a:p>
          <a:p>
            <a:pPr>
              <a:lnSpc>
                <a:spcPct val="90000"/>
              </a:lnSpc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(define (craps)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(define (roll-until point)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(let ((next-roll (+ (random 6) (random 6) 2)))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(cond ((= next-roll 7) </a:t>
            </a: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(list next-roll 'LOSER)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((= next-roll point)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(list next-roll 'WINNER)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(else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(cons next-roll (roll-until point))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))))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(let ((roll (+ (random 6) (random 6) 2)))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(cond ((or (= roll 2) (= roll 12)) </a:t>
            </a: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(list roll 'LOSER)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((= roll 7) </a:t>
            </a: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(list roll 'WINNER)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(else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(cons roll (roll-until roll))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F4AD991-60F0-DA49-A529-9F1F056F802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craps with I/O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alternatively, can bite the bullet and use non-functional features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display</a:t>
            </a:r>
            <a:r>
              <a:rPr lang="en-US" sz="1800">
                <a:latin typeface="Courier Ne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displays S-expr (</a:t>
            </a:r>
            <a:r>
              <a:rPr lang="en-US" sz="180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newline</a:t>
            </a:r>
            <a:r>
              <a:rPr lang="en-US">
                <a:latin typeface="Arial Narrow" charset="0"/>
                <a:ea typeface="ＭＳ Ｐゴシック" charset="0"/>
              </a:rPr>
              <a:t> yields carriage return)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read</a:t>
            </a:r>
            <a:r>
              <a:rPr lang="en-US" sz="1800">
                <a:latin typeface="Courier Ne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reads S-expr from input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begin</a:t>
            </a:r>
            <a:r>
              <a:rPr lang="en-US">
                <a:latin typeface="Arial Narrow" charset="0"/>
                <a:ea typeface="ＭＳ Ｐゴシック" charset="0"/>
              </a:rPr>
              <a:t>	provides sequencing (for side effects)</a:t>
            </a:r>
          </a:p>
          <a:p>
            <a:pPr>
              <a:lnSpc>
                <a:spcPct val="90000"/>
              </a:lnSpc>
            </a:pPr>
            <a:endParaRPr lang="en-US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(define (craps)</a:t>
            </a:r>
          </a:p>
          <a:p>
            <a:pPr>
              <a:lnSpc>
                <a:spcPct val="90000"/>
              </a:lnSpc>
            </a:pP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(define (roll-until point)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(let ((next-roll (+ (random 6) (random 6) 2)))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(begin (display "Roll: ")(display next-roll) (newline)</a:t>
            </a:r>
            <a:b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(cond ((= next-roll 7) 'LOSER)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((= next-roll point) 'WINNER)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(else (roll-until point)))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(let ((roll (+ (random 6) (random 6) 2)))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(begin (display "Point: ") (display roll) (newline)</a:t>
            </a:r>
            <a:b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(cond ((or (= roll 2) (= roll 12)) 'LOSER)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((= roll 7) 'WINNER)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(else (roll-until roll)))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3EF9410-9F82-614B-9B4B-11F67FA586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Non-linear data structures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can represent non-linear structures using lists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e.g. trees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(dog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	  (bird (aardvark () ()) (cat () ()))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	  (possum (frog () ()) (wolf () ())))</a:t>
            </a:r>
          </a:p>
        </p:txBody>
      </p:sp>
      <p:graphicFrame>
        <p:nvGraphicFramePr>
          <p:cNvPr id="29700" name="Object 2"/>
          <p:cNvGraphicFramePr>
            <a:graphicFrameLocks noChangeAspect="1"/>
          </p:cNvGraphicFramePr>
          <p:nvPr/>
        </p:nvGraphicFramePr>
        <p:xfrm>
          <a:off x="1143000" y="2590800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90800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685800" y="48006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empty tree is represented by the empty list: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()</a:t>
            </a:r>
            <a:endParaRPr lang="en-US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non-empty tree is represented as a list: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(ROOT LEFT-SUBTREE RIGHT-SUBTREE)</a:t>
            </a:r>
            <a:endParaRPr lang="en-US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endParaRPr lang="en-US" sz="1000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can access the the tree efficiently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90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		(car TREE) 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  ROOT</a:t>
            </a:r>
          </a:p>
          <a:p>
            <a:pPr marL="1143000" lvl="2" indent="-22860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(cadr TREE)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  LEFT-SUBTREE</a:t>
            </a:r>
          </a:p>
          <a:p>
            <a:pPr marL="1143000" lvl="2" indent="-22860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(caddr TREE)	  RIGHT-SUBTREE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9CA136-E96A-2D4A-A680-787132C8147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 routines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867400"/>
          </a:xfrm>
        </p:spPr>
        <p:txBody>
          <a:bodyPr/>
          <a:lstStyle/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TREE1 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' (dog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(bird (aardvark () ()) (cat () ()))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(possum (frog () ()) (wolf () ()))))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(empty-tree?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(null? tree))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(root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'ERROR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(car tree)))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(left-subtree	tree)		(define (right-subtree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		  (if (empty-tree?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'ERROR				      'ERROR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(cadr tree)))		             (caddr tree)))</a:t>
            </a:r>
          </a:p>
        </p:txBody>
      </p:sp>
      <p:graphicFrame>
        <p:nvGraphicFramePr>
          <p:cNvPr id="30724" name="Object 2"/>
          <p:cNvGraphicFramePr>
            <a:graphicFrameLocks noChangeAspect="1"/>
          </p:cNvGraphicFramePr>
          <p:nvPr/>
        </p:nvGraphicFramePr>
        <p:xfrm>
          <a:off x="4648200" y="2819400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19400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0894D7-6AA5-EF42-8C9D-5B02BF37AE3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 searching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685800" y="1371600"/>
            <a:ext cx="8702675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5888" indent="-115888">
              <a:spcBef>
                <a:spcPct val="5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note: can access root &amp; either subtree in constant time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 can implement binary search trees with O(log N) access</a:t>
            </a: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i="1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i="1" dirty="0">
                <a:solidFill>
                  <a:schemeClr val="tx1"/>
                </a:solidFill>
                <a:latin typeface="Arial Narrow" charset="0"/>
              </a:rPr>
              <a:t>binary search tree: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 for each node, all values in left subtree are &lt;= value at node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				           all values in right subtree are &gt; value at node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endParaRPr lang="en-US" sz="1000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(define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bst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-contains?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)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cond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((empty-tree?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#f)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((= (root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#t)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((&gt; (root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-contains? (left-subtree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))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(else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-contains? (right-subtree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))))</a:t>
            </a:r>
          </a:p>
        </p:txBody>
      </p:sp>
      <p:graphicFrame>
        <p:nvGraphicFramePr>
          <p:cNvPr id="31748" name="Object 2"/>
          <p:cNvGraphicFramePr>
            <a:graphicFrameLocks noChangeAspect="1"/>
          </p:cNvGraphicFramePr>
          <p:nvPr/>
        </p:nvGraphicFramePr>
        <p:xfrm>
          <a:off x="5562600" y="3352800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352800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613" name="Text Box 5"/>
          <p:cNvSpPr txBox="1">
            <a:spLocks noChangeArrowheads="1"/>
          </p:cNvSpPr>
          <p:nvPr/>
        </p:nvSpPr>
        <p:spPr bwMode="auto">
          <a:xfrm>
            <a:off x="1371600" y="6451600"/>
            <a:ext cx="7086600" cy="40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>
                <a:latin typeface="Arial Narrow" charset="0"/>
              </a:rPr>
              <a:t>note: recursive nature of trees makes them ideal for recursive traversals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3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83D928-6280-6843-B2AA-D7CCA8EA118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 traversal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8550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(pre-order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'()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(append (list (root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(pre-order (left-subtree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(pre-order (right-subtree tree)))))</a:t>
            </a:r>
          </a:p>
          <a:p>
            <a:pPr>
              <a:lnSpc>
                <a:spcPct val="90000"/>
              </a:lnSpc>
            </a:pPr>
            <a:endParaRPr lang="en-US" sz="2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(in-order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'()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(append (in-order (left-subtree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(list (root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(in-order (right-subtree tree)))))</a:t>
            </a:r>
          </a:p>
          <a:p>
            <a:pPr>
              <a:lnSpc>
                <a:spcPct val="90000"/>
              </a:lnSpc>
            </a:pPr>
            <a:endParaRPr lang="en-US" sz="2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(post-order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'()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(append (post-order (left-subtree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(post-order (right-subtree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(list (root tree)))))</a:t>
            </a:r>
          </a:p>
        </p:txBody>
      </p:sp>
      <p:graphicFrame>
        <p:nvGraphicFramePr>
          <p:cNvPr id="3277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642947"/>
              </p:ext>
            </p:extLst>
          </p:nvPr>
        </p:nvGraphicFramePr>
        <p:xfrm>
          <a:off x="6019800" y="325438"/>
          <a:ext cx="3429000" cy="203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63568" imgH="2491740" progId="Visio.Drawing.5">
                  <p:embed/>
                </p:oleObj>
              </mc:Choice>
              <mc:Fallback>
                <p:oleObj name="VISIO" r:id="rId2" imgW="4163568" imgH="24917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25438"/>
                        <a:ext cx="3429000" cy="203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F55EA1-EE4C-2348-A600-392A55990B8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75" y="389323"/>
            <a:ext cx="9067800" cy="685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Memory management in Scheme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3622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all data is dynamically allocated (heap-based)</a:t>
            </a:r>
          </a:p>
          <a:p>
            <a:pPr lvl="1"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variables (from function definitions, let-expressions) may be stored on stack</a:t>
            </a:r>
          </a:p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underlying lists is the dotted-pair structure</a:t>
            </a:r>
          </a:p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endParaRPr lang="en-US" sz="1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 b c)  </a:t>
            </a:r>
            <a:r>
              <a:rPr lang="en-US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(a . (b . (c . ())))</a:t>
            </a:r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609600" y="38862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  <a:tabLst>
                <a:tab pos="2741613" algn="l"/>
                <a:tab pos="5945188" algn="l"/>
              </a:tabLst>
            </a:pPr>
            <a:r>
              <a:rPr lang="en-US" sz="2400" dirty="0">
                <a:latin typeface="Arial Narrow" charset="0"/>
              </a:rPr>
              <a:t>this structure demonstrates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non-contiguous nature of lists (non-linear linked-lists)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behavior of primitive operations  (car, </a:t>
            </a:r>
            <a:r>
              <a:rPr lang="en-US" dirty="0" err="1">
                <a:solidFill>
                  <a:schemeClr val="tx1"/>
                </a:solidFill>
                <a:latin typeface="Arial Narrow" charset="0"/>
              </a:rPr>
              <a:t>cdr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, cons)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(car '(a b c))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(car '(a . (b . (c . ()))))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a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cdr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'(a b c))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cdr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'(a . (b . (c . ()))))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(b . (c . ()))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(b c)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endParaRPr lang="en-US" sz="14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(cons 'x '(a b c))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(cons 'x '(a . (b . (c . ()))))	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	                 (x . (a . (b . (c . ()))))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(x a b c)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3A1C983-586D-EB40-0976-445DBD6E4457}"/>
              </a:ext>
            </a:extLst>
          </p:cNvPr>
          <p:cNvGrpSpPr/>
          <p:nvPr/>
        </p:nvGrpSpPr>
        <p:grpSpPr>
          <a:xfrm>
            <a:off x="6629400" y="2179075"/>
            <a:ext cx="2057174" cy="2499849"/>
            <a:chOff x="7021512" y="2113894"/>
            <a:chExt cx="2057174" cy="2499849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CFE7A11-59B1-9EFA-B89D-AD84D3B59D5B}"/>
                </a:ext>
              </a:extLst>
            </p:cNvPr>
            <p:cNvGrpSpPr/>
            <p:nvPr/>
          </p:nvGrpSpPr>
          <p:grpSpPr>
            <a:xfrm>
              <a:off x="7021512" y="3554092"/>
              <a:ext cx="1219200" cy="279443"/>
              <a:chOff x="7620000" y="1128244"/>
              <a:chExt cx="1219200" cy="279443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B328266-46CF-FC6E-D4BA-C79BE7182B74}"/>
                  </a:ext>
                </a:extLst>
              </p:cNvPr>
              <p:cNvSpPr txBox="1"/>
              <p:nvPr/>
            </p:nvSpPr>
            <p:spPr>
              <a:xfrm>
                <a:off x="7620000" y="1130688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8896DA-12EE-DD09-84C4-969753F06653}"/>
                  </a:ext>
                </a:extLst>
              </p:cNvPr>
              <p:cNvSpPr txBox="1"/>
              <p:nvPr/>
            </p:nvSpPr>
            <p:spPr>
              <a:xfrm>
                <a:off x="8229600" y="1128244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3C9EE55-9017-C432-1B3F-E2F9906F1233}"/>
                </a:ext>
              </a:extLst>
            </p:cNvPr>
            <p:cNvGrpSpPr/>
            <p:nvPr/>
          </p:nvGrpSpPr>
          <p:grpSpPr>
            <a:xfrm>
              <a:off x="7434716" y="2858393"/>
              <a:ext cx="1219200" cy="277000"/>
              <a:chOff x="7620000" y="1128711"/>
              <a:chExt cx="1219200" cy="277000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DECCFC6-4E0B-0F7D-2560-0B06407FDBF6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332EC29-A1A7-F673-1E2B-6597BFFE4AEE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134D212-0336-2B13-1419-03F04D7F2B01}"/>
                </a:ext>
              </a:extLst>
            </p:cNvPr>
            <p:cNvGrpSpPr/>
            <p:nvPr/>
          </p:nvGrpSpPr>
          <p:grpSpPr>
            <a:xfrm>
              <a:off x="7858144" y="2113894"/>
              <a:ext cx="1219200" cy="277000"/>
              <a:chOff x="7620000" y="1128711"/>
              <a:chExt cx="1219200" cy="277000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AA5D949-D1E8-3CE2-02A0-1C93DAD896C9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solidFill>
                    <a:schemeClr val="tx2"/>
                  </a:solidFill>
                  <a:latin typeface="Lucida Console" panose="020B0609040504020204" pitchFamily="49" charset="0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3AE18F4-79C4-97C8-F15C-C1268ABC9A5B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AACB96CF-3CCB-B6DB-24C6-2619DDAE68B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408710" y="3682238"/>
              <a:ext cx="15060" cy="521560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36F6ED4-F850-06C0-EAD6-1593952A6608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7696199" y="3198866"/>
              <a:ext cx="239713" cy="468208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BE298EE-0047-8B69-5B69-B992460F7633}"/>
                </a:ext>
              </a:extLst>
            </p:cNvPr>
            <p:cNvCxnSpPr/>
            <p:nvPr/>
          </p:nvCxnSpPr>
          <p:spPr bwMode="auto">
            <a:xfrm flipH="1">
              <a:off x="8469086" y="2127306"/>
              <a:ext cx="609600" cy="276999"/>
            </a:xfrm>
            <a:prstGeom prst="line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9DD3154-21CF-E9ED-E944-6E7F34915DEA}"/>
                </a:ext>
              </a:extLst>
            </p:cNvPr>
            <p:cNvSpPr txBox="1"/>
            <p:nvPr/>
          </p:nvSpPr>
          <p:spPr>
            <a:xfrm>
              <a:off x="7215642" y="4275189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a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C32C4C2-0E20-AA47-FF9F-E7C776A3A2F7}"/>
                </a:ext>
              </a:extLst>
            </p:cNvPr>
            <p:cNvSpPr txBox="1"/>
            <p:nvPr/>
          </p:nvSpPr>
          <p:spPr>
            <a:xfrm>
              <a:off x="7848600" y="4272509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b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EDB0918-4FB9-710F-7BD4-FCB816340ADF}"/>
                </a:ext>
              </a:extLst>
            </p:cNvPr>
            <p:cNvSpPr txBox="1"/>
            <p:nvPr/>
          </p:nvSpPr>
          <p:spPr>
            <a:xfrm>
              <a:off x="8480425" y="4270260"/>
              <a:ext cx="587375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600" dirty="0">
                  <a:solidFill>
                    <a:schemeClr val="tx2"/>
                  </a:solidFill>
                  <a:latin typeface="Lucida Console" panose="020B0609040504020204" pitchFamily="49" charset="0"/>
                </a:rPr>
                <a:t>c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908BFA6B-DAE5-FE0D-F836-CA9B52D1DB97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8044316" y="2458586"/>
              <a:ext cx="271028" cy="536617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1" name="Elbow Connector 30">
              <a:extLst>
                <a:ext uri="{FF2B5EF4-FFF2-40B4-BE49-F238E27FC236}">
                  <a16:creationId xmlns:a16="http://schemas.microsoft.com/office/drawing/2014/main" id="{FB6DDE1B-DF58-D521-DF03-32EAA9565864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H="1">
              <a:off x="7484225" y="3354270"/>
              <a:ext cx="1185949" cy="457199"/>
            </a:xfrm>
            <a:prstGeom prst="bentConnector3">
              <a:avLst>
                <a:gd name="adj1" fmla="val 29973"/>
              </a:avLst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2" name="Elbow Connector 31">
              <a:extLst>
                <a:ext uri="{FF2B5EF4-FFF2-40B4-BE49-F238E27FC236}">
                  <a16:creationId xmlns:a16="http://schemas.microsoft.com/office/drawing/2014/main" id="{8FB87747-702D-532C-D028-5859B4F7C3C8}"/>
                </a:ext>
              </a:extLst>
            </p:cNvPr>
            <p:cNvCxnSpPr>
              <a:cxnSpLocks/>
            </p:cNvCxnSpPr>
            <p:nvPr/>
          </p:nvCxnSpPr>
          <p:spPr bwMode="auto">
            <a:xfrm rot="16200000" flipH="1">
              <a:off x="7584176" y="2986475"/>
              <a:ext cx="1915605" cy="519040"/>
            </a:xfrm>
            <a:prstGeom prst="bentConnector3">
              <a:avLst>
                <a:gd name="adj1" fmla="val 16524"/>
              </a:avLst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8953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9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class exercises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(define (num-nodes tree)</a:t>
            </a: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(define (sum-values numtree)</a:t>
            </a: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(define (max-value numtree)</a:t>
            </a: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3A9531D-B9C6-0C45-B3F7-BED881B2CE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B25128-771C-3F4C-9023-EFEB31571F5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Structure sharing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destructive assignments are rare, Scheme makes extensive use of structure-sharing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(my-length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(null?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(+ 1 (my-length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cdr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(my-length '(a b c))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3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each recursive call shares a part of the list</a:t>
            </a:r>
          </a:p>
          <a:p>
            <a:pPr lvl="1">
              <a:spcBef>
                <a:spcPct val="500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other code that uses </a:t>
            </a:r>
            <a:r>
              <a:rPr lang="en-US" sz="1800" dirty="0">
                <a:latin typeface="Courier New" charset="0"/>
                <a:ea typeface="ＭＳ Ｐゴシック" charset="0"/>
              </a:rPr>
              <a:t>a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sz="1800" dirty="0">
                <a:latin typeface="Courier New" charset="0"/>
                <a:ea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sz="1800" dirty="0">
                <a:latin typeface="Courier New" charset="0"/>
                <a:ea typeface="ＭＳ Ｐゴシック" charset="0"/>
              </a:rPr>
              <a:t>c</a:t>
            </a:r>
            <a:r>
              <a:rPr lang="en-US" dirty="0">
                <a:latin typeface="Arial Narrow" charset="0"/>
                <a:ea typeface="ＭＳ Ｐゴシック" charset="0"/>
              </a:rPr>
              <a:t> or </a:t>
            </a:r>
            <a:r>
              <a:rPr lang="en-US" sz="1800" dirty="0">
                <a:latin typeface="Courier New" charset="0"/>
                <a:ea typeface="ＭＳ Ｐゴシック" charset="0"/>
              </a:rPr>
              <a:t>()</a:t>
            </a:r>
            <a:r>
              <a:rPr lang="en-US" dirty="0">
                <a:latin typeface="Arial Narrow" charset="0"/>
                <a:ea typeface="ＭＳ Ｐゴシック" charset="0"/>
              </a:rPr>
              <a:t> can share as well</a:t>
            </a:r>
          </a:p>
          <a:p>
            <a:pPr lvl="1">
              <a:spcBef>
                <a:spcPct val="500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spcBef>
                <a:spcPct val="5000"/>
              </a:spcBef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problems caused by destructive assignments?  solutions?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29187E-F0E4-114A-9E69-FEDE0ACF13FE}"/>
              </a:ext>
            </a:extLst>
          </p:cNvPr>
          <p:cNvSpPr txBox="1"/>
          <p:nvPr/>
        </p:nvSpPr>
        <p:spPr>
          <a:xfrm>
            <a:off x="5638800" y="3678963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9AF09-FFD7-8040-B638-DCFEED4B1373}"/>
              </a:ext>
            </a:extLst>
          </p:cNvPr>
          <p:cNvSpPr txBox="1"/>
          <p:nvPr/>
        </p:nvSpPr>
        <p:spPr>
          <a:xfrm>
            <a:off x="5638800" y="3124200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83C58A-E1DD-5440-9AF8-450DE9786427}"/>
              </a:ext>
            </a:extLst>
          </p:cNvPr>
          <p:cNvCxnSpPr/>
          <p:nvPr/>
        </p:nvCxnSpPr>
        <p:spPr bwMode="auto">
          <a:xfrm>
            <a:off x="5638800" y="34411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12A4ED9-37B1-E14D-AC91-824DC124FAC1}"/>
              </a:ext>
            </a:extLst>
          </p:cNvPr>
          <p:cNvCxnSpPr>
            <a:cxnSpLocks/>
          </p:cNvCxnSpPr>
          <p:nvPr/>
        </p:nvCxnSpPr>
        <p:spPr bwMode="auto">
          <a:xfrm flipV="1">
            <a:off x="6142038" y="3732747"/>
            <a:ext cx="861218" cy="130341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543601B-8D2F-9F40-8C46-4123513EBA6B}"/>
              </a:ext>
            </a:extLst>
          </p:cNvPr>
          <p:cNvCxnSpPr/>
          <p:nvPr/>
        </p:nvCxnSpPr>
        <p:spPr bwMode="auto">
          <a:xfrm>
            <a:off x="5638800" y="40161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4DBB2FE-DE33-B64A-A1DB-00354089032A}"/>
              </a:ext>
            </a:extLst>
          </p:cNvPr>
          <p:cNvSpPr txBox="1"/>
          <p:nvPr/>
        </p:nvSpPr>
        <p:spPr>
          <a:xfrm>
            <a:off x="5638800" y="2568309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1D52D6E-9218-0242-AB3F-E0A45C94C2DC}"/>
              </a:ext>
            </a:extLst>
          </p:cNvPr>
          <p:cNvCxnSpPr>
            <a:cxnSpLocks/>
          </p:cNvCxnSpPr>
          <p:nvPr/>
        </p:nvCxnSpPr>
        <p:spPr bwMode="auto">
          <a:xfrm flipV="1">
            <a:off x="6142038" y="3020433"/>
            <a:ext cx="1249361" cy="256021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CD740E3-3085-A64E-A624-75906BF79367}"/>
              </a:ext>
            </a:extLst>
          </p:cNvPr>
          <p:cNvSpPr txBox="1"/>
          <p:nvPr/>
        </p:nvSpPr>
        <p:spPr>
          <a:xfrm>
            <a:off x="5638800" y="1981200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EBE1A9F-76A9-1F43-8C44-DCF55AF5B8BD}"/>
              </a:ext>
            </a:extLst>
          </p:cNvPr>
          <p:cNvCxnSpPr/>
          <p:nvPr/>
        </p:nvCxnSpPr>
        <p:spPr bwMode="auto">
          <a:xfrm>
            <a:off x="5638800" y="22981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4382E77-931F-AD45-9311-7E796009DC4A}"/>
              </a:ext>
            </a:extLst>
          </p:cNvPr>
          <p:cNvCxnSpPr>
            <a:cxnSpLocks/>
          </p:cNvCxnSpPr>
          <p:nvPr/>
        </p:nvCxnSpPr>
        <p:spPr bwMode="auto">
          <a:xfrm flipV="1">
            <a:off x="6196865" y="2298109"/>
            <a:ext cx="1601362" cy="430269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E68BD9-F20B-CE40-88A5-CE88DEE2A110}"/>
              </a:ext>
            </a:extLst>
          </p:cNvPr>
          <p:cNvCxnSpPr/>
          <p:nvPr/>
        </p:nvCxnSpPr>
        <p:spPr bwMode="auto">
          <a:xfrm>
            <a:off x="5638800" y="2885218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24FC9B3-D070-E54E-B744-4339A1796163}"/>
              </a:ext>
            </a:extLst>
          </p:cNvPr>
          <p:cNvSpPr txBox="1"/>
          <p:nvPr/>
        </p:nvSpPr>
        <p:spPr>
          <a:xfrm>
            <a:off x="5338196" y="4233726"/>
            <a:ext cx="144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100" dirty="0">
                <a:latin typeface="Lucida Console" panose="020B0609040504020204" pitchFamily="49" charset="0"/>
              </a:rPr>
              <a:t>run-time stack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50E0573-6562-6C4C-8DC5-5A87A5B83D75}"/>
              </a:ext>
            </a:extLst>
          </p:cNvPr>
          <p:cNvGrpSpPr/>
          <p:nvPr/>
        </p:nvGrpSpPr>
        <p:grpSpPr>
          <a:xfrm>
            <a:off x="7021512" y="3554092"/>
            <a:ext cx="1219200" cy="279443"/>
            <a:chOff x="7620000" y="1128244"/>
            <a:chExt cx="1219200" cy="279443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D8AA3BBF-07B4-7543-974F-731E7A651B0A}"/>
                </a:ext>
              </a:extLst>
            </p:cNvPr>
            <p:cNvSpPr txBox="1"/>
            <p:nvPr/>
          </p:nvSpPr>
          <p:spPr>
            <a:xfrm>
              <a:off x="7620000" y="1130688"/>
              <a:ext cx="609600" cy="276999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endParaRPr lang="en-US" sz="1200" dirty="0">
                <a:solidFill>
                  <a:schemeClr val="tx2"/>
                </a:solidFill>
                <a:latin typeface="Lucida Console" panose="020B0609040504020204" pitchFamily="49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817EAD7-BB7B-154F-A690-B6D784AE6517}"/>
                </a:ext>
              </a:extLst>
            </p:cNvPr>
            <p:cNvSpPr txBox="1"/>
            <p:nvPr/>
          </p:nvSpPr>
          <p:spPr>
            <a:xfrm>
              <a:off x="8229600" y="1128244"/>
              <a:ext cx="609600" cy="276999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endParaRPr lang="en-US" sz="1200" dirty="0">
                <a:latin typeface="Lucida Console" panose="020B0609040504020204" pitchFamily="49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CE5D7F8-DF37-294F-AB4D-019986500311}"/>
              </a:ext>
            </a:extLst>
          </p:cNvPr>
          <p:cNvGrpSpPr/>
          <p:nvPr/>
        </p:nvGrpSpPr>
        <p:grpSpPr>
          <a:xfrm>
            <a:off x="7434716" y="2858393"/>
            <a:ext cx="1219200" cy="277000"/>
            <a:chOff x="7620000" y="1128711"/>
            <a:chExt cx="1219200" cy="277000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6290A91-5C33-7040-9127-F1F415849167}"/>
                </a:ext>
              </a:extLst>
            </p:cNvPr>
            <p:cNvSpPr txBox="1"/>
            <p:nvPr/>
          </p:nvSpPr>
          <p:spPr>
            <a:xfrm>
              <a:off x="7620000" y="1128712"/>
              <a:ext cx="609600" cy="276999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endParaRPr lang="en-US" sz="1200" dirty="0">
                <a:solidFill>
                  <a:schemeClr val="tx2"/>
                </a:solidFill>
                <a:latin typeface="Lucida Console" panose="020B0609040504020204" pitchFamily="49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890892E-7434-614C-8B7D-826AA74C217F}"/>
                </a:ext>
              </a:extLst>
            </p:cNvPr>
            <p:cNvSpPr txBox="1"/>
            <p:nvPr/>
          </p:nvSpPr>
          <p:spPr>
            <a:xfrm>
              <a:off x="8229600" y="1128711"/>
              <a:ext cx="609600" cy="276999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endParaRPr lang="en-US" sz="1200" dirty="0">
                <a:latin typeface="Lucida Console" panose="020B0609040504020204" pitchFamily="49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5802DC7-81B3-CC4F-AEC2-9DBD8F62AC61}"/>
              </a:ext>
            </a:extLst>
          </p:cNvPr>
          <p:cNvGrpSpPr/>
          <p:nvPr/>
        </p:nvGrpSpPr>
        <p:grpSpPr>
          <a:xfrm>
            <a:off x="7858144" y="2113894"/>
            <a:ext cx="1219200" cy="277000"/>
            <a:chOff x="7620000" y="1128711"/>
            <a:chExt cx="1219200" cy="27700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80BC1FC-E07C-404C-A880-53FDCF022B3D}"/>
                </a:ext>
              </a:extLst>
            </p:cNvPr>
            <p:cNvSpPr txBox="1"/>
            <p:nvPr/>
          </p:nvSpPr>
          <p:spPr>
            <a:xfrm>
              <a:off x="7620000" y="1128712"/>
              <a:ext cx="609600" cy="276999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endParaRPr lang="en-US" sz="1200" dirty="0">
                <a:solidFill>
                  <a:schemeClr val="tx2"/>
                </a:solidFill>
                <a:latin typeface="Lucida Console" panose="020B0609040504020204" pitchFamily="49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C520B1A-A0A7-9746-992F-3202F3A2B825}"/>
                </a:ext>
              </a:extLst>
            </p:cNvPr>
            <p:cNvSpPr txBox="1"/>
            <p:nvPr/>
          </p:nvSpPr>
          <p:spPr>
            <a:xfrm>
              <a:off x="8229600" y="1128711"/>
              <a:ext cx="609600" cy="276999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endParaRPr lang="en-US" sz="1200" dirty="0">
                <a:latin typeface="Lucida Console" panose="020B0609040504020204" pitchFamily="49" charset="0"/>
              </a:endParaRPr>
            </a:p>
          </p:txBody>
        </p:sp>
      </p:grp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E3845A6-CD43-054E-BB6C-AC642CD76CF4}"/>
              </a:ext>
            </a:extLst>
          </p:cNvPr>
          <p:cNvCxnSpPr>
            <a:cxnSpLocks/>
          </p:cNvCxnSpPr>
          <p:nvPr/>
        </p:nvCxnSpPr>
        <p:spPr bwMode="auto">
          <a:xfrm flipH="1">
            <a:off x="7408710" y="3682238"/>
            <a:ext cx="15060" cy="521560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26C69E0-6202-EE48-AE65-341B5E495A26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7696199" y="3198866"/>
            <a:ext cx="239713" cy="468208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0557626-9A9B-D041-AA7C-436E246B01AF}"/>
              </a:ext>
            </a:extLst>
          </p:cNvPr>
          <p:cNvCxnSpPr/>
          <p:nvPr/>
        </p:nvCxnSpPr>
        <p:spPr bwMode="auto">
          <a:xfrm flipH="1">
            <a:off x="8469086" y="2127306"/>
            <a:ext cx="609600" cy="276999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B4A1DD7-B979-82B7-2C7E-D464F889B312}"/>
              </a:ext>
            </a:extLst>
          </p:cNvPr>
          <p:cNvSpPr txBox="1"/>
          <p:nvPr/>
        </p:nvSpPr>
        <p:spPr>
          <a:xfrm>
            <a:off x="7215642" y="4275189"/>
            <a:ext cx="58737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5EEA61-FD09-9F3D-0A07-C50C0D06F92A}"/>
              </a:ext>
            </a:extLst>
          </p:cNvPr>
          <p:cNvSpPr txBox="1"/>
          <p:nvPr/>
        </p:nvSpPr>
        <p:spPr>
          <a:xfrm>
            <a:off x="7848600" y="4272509"/>
            <a:ext cx="58737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180377-1C01-9C81-D898-AD42A3E74616}"/>
              </a:ext>
            </a:extLst>
          </p:cNvPr>
          <p:cNvSpPr txBox="1"/>
          <p:nvPr/>
        </p:nvSpPr>
        <p:spPr>
          <a:xfrm>
            <a:off x="8480425" y="4270260"/>
            <a:ext cx="58737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600" dirty="0">
                <a:solidFill>
                  <a:schemeClr val="tx2"/>
                </a:solidFill>
                <a:latin typeface="Lucida Console" panose="020B0609040504020204" pitchFamily="49" charset="0"/>
              </a:rPr>
              <a:t>c</a:t>
            </a:r>
          </a:p>
        </p:txBody>
      </p:sp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B2947A13-61C7-F2BD-A837-50F1B6C9CF03}"/>
              </a:ext>
            </a:extLst>
          </p:cNvPr>
          <p:cNvCxnSpPr>
            <a:cxnSpLocks/>
            <a:endCxn id="48" idx="0"/>
          </p:cNvCxnSpPr>
          <p:nvPr/>
        </p:nvCxnSpPr>
        <p:spPr bwMode="auto">
          <a:xfrm flipV="1">
            <a:off x="6200836" y="2113894"/>
            <a:ext cx="2571708" cy="54112"/>
          </a:xfrm>
          <a:prstGeom prst="bentConnector4">
            <a:avLst>
              <a:gd name="adj1" fmla="val 44074"/>
              <a:gd name="adj2" fmla="val 522457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D6A14427-2DD9-50F1-0B9B-7D99C1882242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044316" y="2458586"/>
            <a:ext cx="271028" cy="536617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Elbow Connector 13">
            <a:extLst>
              <a:ext uri="{FF2B5EF4-FFF2-40B4-BE49-F238E27FC236}">
                <a16:creationId xmlns:a16="http://schemas.microsoft.com/office/drawing/2014/main" id="{C9C7F2AA-DAF7-F9E9-AF76-88B8BBFA755E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7484225" y="3354270"/>
            <a:ext cx="1185949" cy="457199"/>
          </a:xfrm>
          <a:prstGeom prst="bentConnector3">
            <a:avLst>
              <a:gd name="adj1" fmla="val 29973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Elbow Connector 32">
            <a:extLst>
              <a:ext uri="{FF2B5EF4-FFF2-40B4-BE49-F238E27FC236}">
                <a16:creationId xmlns:a16="http://schemas.microsoft.com/office/drawing/2014/main" id="{8BD3505D-CA63-2986-0840-26565AE18A49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7584176" y="2986475"/>
            <a:ext cx="1915605" cy="519040"/>
          </a:xfrm>
          <a:prstGeom prst="bentConnector3">
            <a:avLst>
              <a:gd name="adj1" fmla="val 16524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9955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/>
      <p:bldP spid="2" grpId="0" animBg="1"/>
      <p:bldP spid="9" grpId="0" animBg="1"/>
      <p:bldP spid="18" grpId="0" animBg="1"/>
      <p:bldP spid="20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26F7FE-4BE1-2D45-9596-E58E95EBB82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Garbage collection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3962400" cy="5257800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garbage collection is used to reclaim heap memory</a:t>
            </a:r>
          </a:p>
          <a:p>
            <a:pPr>
              <a:spcBef>
                <a:spcPct val="5000"/>
              </a:spcBef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5000"/>
              </a:spcBef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(f1 x y z)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(cons x (f2 y z)))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(f2 v w)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(cons v w))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Char char="Ø"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(f1 'a '(b c) '(d e))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 (b c) d e)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8436" name="Picture 5" descr="msotw9_temp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85725"/>
            <a:ext cx="4724400" cy="722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26E9AF6-344F-FF45-B852-89652372979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Structuring data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702675" cy="228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association list is a list of "records" </a:t>
            </a:r>
          </a:p>
          <a:p>
            <a:pPr lvl="1"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each record is a list of related information, keyed by the first field</a:t>
            </a:r>
          </a:p>
          <a:p>
            <a:pPr lvl="1"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i.e., a Map</a:t>
            </a:r>
          </a:p>
          <a:p>
            <a:pPr lvl="1">
              <a:lnSpc>
                <a:spcPct val="8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NAMES '((Smith Pat Q)</a:t>
            </a:r>
          </a:p>
          <a:p>
            <a:pPr lvl="2">
              <a:lnSpc>
                <a:spcPct val="6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 (Jones Chris J)</a:t>
            </a:r>
          </a:p>
          <a:p>
            <a:pPr lvl="2">
              <a:lnSpc>
                <a:spcPct val="6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 (Walker Kelly T)</a:t>
            </a:r>
          </a:p>
          <a:p>
            <a:pPr lvl="2">
              <a:lnSpc>
                <a:spcPct val="6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 (Thompson Shelly P))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477000" y="2209800"/>
            <a:ext cx="2743200" cy="10477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note: can use </a:t>
            </a:r>
            <a:r>
              <a:rPr lang="en-US" sz="1800">
                <a:latin typeface="Courier New" charset="0"/>
              </a:rPr>
              <a:t>define</a:t>
            </a:r>
            <a:r>
              <a:rPr lang="en-US">
                <a:latin typeface="Arial Narrow" charset="0"/>
              </a:rPr>
              <a:t> to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create "global constants"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 i="1">
                <a:latin typeface="Arial Narrow" charset="0"/>
              </a:rPr>
              <a:t>(for convenience)</a:t>
            </a:r>
          </a:p>
        </p:txBody>
      </p:sp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685800" y="36576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can access the record (sublist) for a particular entry using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z="1800">
                <a:solidFill>
                  <a:schemeClr val="tx1"/>
                </a:solidFill>
                <a:latin typeface="Courier New" charset="0"/>
              </a:rPr>
              <a:t>assoc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800">
              <a:solidFill>
                <a:schemeClr val="tx1"/>
              </a:solidFill>
              <a:latin typeface="Courier Ne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(assoc 'Smith NAMES)	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(assoc 'Walker NAMES)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(Smith Pat Q)			(Walker Kelly T)</a:t>
            </a:r>
            <a:endParaRPr lang="en-US" sz="1800">
              <a:solidFill>
                <a:schemeClr val="tx1"/>
              </a:solidFill>
              <a:latin typeface="Courier New" charset="0"/>
            </a:endParaRP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685800" y="51816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sz="1800">
                <a:solidFill>
                  <a:schemeClr val="tx1"/>
                </a:solidFill>
                <a:latin typeface="Courier New" charset="0"/>
              </a:rPr>
              <a:t>assoc 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traverses the association list, checks the </a:t>
            </a:r>
            <a:r>
              <a:rPr lang="en-US" sz="1800">
                <a:solidFill>
                  <a:schemeClr val="tx1"/>
                </a:solidFill>
                <a:latin typeface="Courier New" charset="0"/>
              </a:rPr>
              <a:t>car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 of each sublist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>
              <a:solidFill>
                <a:schemeClr val="tx1"/>
              </a:solidFill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(define (my-assoc key assoc-list)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(cond ((null? assoc-list) #f)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((equal? key (caar assoc-list)) (car assoc-list))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(else (my-assoc key (cdr assoc-list)))))</a:t>
            </a:r>
            <a:endParaRPr lang="en-US" sz="1800">
              <a:solidFill>
                <a:schemeClr val="tx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3" grpId="0" autoUpdateAnimBg="0"/>
      <p:bldP spid="19149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FAD23F-A7AD-0949-87BB-D47D34870E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Association lists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702675" cy="3200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access structured data,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store in an association list with search key first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access via the search key (using </a:t>
            </a:r>
            <a:r>
              <a:rPr lang="en-US" dirty="0" err="1">
                <a:latin typeface="Arial Narrow" charset="0"/>
                <a:ea typeface="ＭＳ Ｐゴシック" charset="0"/>
              </a:rPr>
              <a:t>assoc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car/</a:t>
            </a:r>
            <a:r>
              <a:rPr lang="en-US" dirty="0" err="1">
                <a:latin typeface="Arial Narrow" charset="0"/>
                <a:ea typeface="ＭＳ Ｐゴシック" charset="0"/>
              </a:rPr>
              <a:t>cdr</a:t>
            </a:r>
            <a:r>
              <a:rPr lang="en-US" dirty="0">
                <a:latin typeface="Arial Narrow" charset="0"/>
                <a:ea typeface="ＭＳ Ｐゴシック" charset="0"/>
              </a:rPr>
              <a:t> to select the desired information from the returned record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MENU '((bean-burger 2.99)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(tofu-dog 2.49)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(fries 0.99)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(medium-soda 0.79)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(large-soda 0.99)))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685800" y="44958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 (cadr (assoc 'fries MENU))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0.99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60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 (cadr (assoc 'tofu-dog MENU))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2.49</a:t>
            </a:r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685800" y="60960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(define (price item)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(cadr (assoc item MENU)))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6" grpId="0" autoUpdateAnimBg="0"/>
      <p:bldP spid="19251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66E9C95-56E0-C843-8B69-003B9B7C8A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assoc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example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600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a more general problem: determine price for an entire meal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represent the meal order as a list of items, 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e.g.,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(tofu-dog fries large-soda)</a:t>
            </a:r>
            <a:r>
              <a:rPr lang="en-US">
                <a:latin typeface="Arial Narrow" charset="0"/>
                <a:ea typeface="ＭＳ Ｐゴシック" charset="0"/>
              </a:rPr>
              <a:t>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use recursion to traverse the meal list, add up price of each item</a:t>
            </a:r>
          </a:p>
        </p:txBody>
      </p:sp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609600" y="30480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(define (meal-price meal)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(if (null? meal)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    0.0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    (+ (price (car meal)) (meal-price (cdr meal)))))</a:t>
            </a:r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685800" y="47244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alternatively, could use </a:t>
            </a:r>
            <a:r>
              <a:rPr lang="en-US">
                <a:solidFill>
                  <a:schemeClr val="tx1"/>
                </a:solidFill>
                <a:latin typeface="Courier New" charset="0"/>
              </a:rPr>
              <a:t>map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 &amp; </a:t>
            </a:r>
            <a:r>
              <a:rPr lang="en-US">
                <a:solidFill>
                  <a:schemeClr val="tx1"/>
                </a:solidFill>
                <a:latin typeface="Courier New" charset="0"/>
              </a:rPr>
              <a:t>apply</a:t>
            </a:r>
          </a:p>
          <a:p>
            <a:pPr marL="742950" lvl="1" indent="-285750">
              <a:buFont typeface="Wingdings" charset="0"/>
              <a:buChar char="§"/>
            </a:pPr>
            <a:endParaRPr lang="en-US">
              <a:solidFill>
                <a:schemeClr val="tx1"/>
              </a:solidFill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(define (meal-price meal)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(apply + (map price meal)))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autoUpdateAnimBg="0"/>
      <p:bldP spid="19354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menu structure: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MENU '((bean-burger 2.99)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(tofu-dog 2.49)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(fries 0.99)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(medium-soda 0.79)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(large-soda 0.99)))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endParaRPr lang="en-US" dirty="0"/>
          </a:p>
          <a:p>
            <a:r>
              <a:rPr lang="en-US" dirty="0"/>
              <a:t>define a function to count how many items are below a certain price</a:t>
            </a:r>
          </a:p>
          <a:p>
            <a:endParaRPr lang="en-US" dirty="0"/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(num-priced-below cutoff menu)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??? )</a:t>
            </a: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(num-priced-below 1.00 MENU)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/>
              </a:rPr>
              <a:t> 3</a:t>
            </a: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sym typeface="Wingdings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(num-priced-below 0.99 MENU)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/>
              </a:rPr>
              <a:t> 1</a:t>
            </a: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01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5BB510-C07B-2E49-8E2A-9F76649A97A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Finally, variables!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3276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Scheme does provide for variables and destructive assignments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x 4)		</a:t>
            </a:r>
            <a:r>
              <a:rPr lang="en-US" sz="1600">
                <a:latin typeface="Courier New" charset="0"/>
                <a:ea typeface="ＭＳ Ｐゴシック" charset="0"/>
              </a:rPr>
              <a:t>define </a:t>
            </a:r>
            <a:r>
              <a:rPr lang="en-US" sz="1600">
                <a:latin typeface="Arial Narrow" charset="0"/>
                <a:ea typeface="ＭＳ Ｐゴシック" charset="0"/>
              </a:rPr>
              <a:t>creates and initializes a variable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x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4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Char char="Ø"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(set! x (+ x 1))		</a:t>
            </a:r>
            <a:r>
              <a:rPr lang="en-US" sz="1600">
                <a:latin typeface="Courier New" charset="0"/>
                <a:ea typeface="ＭＳ Ｐゴシック" charset="0"/>
              </a:rPr>
              <a:t>set! </a:t>
            </a:r>
            <a:r>
              <a:rPr lang="en-US" sz="1600">
                <a:latin typeface="Arial Narrow" charset="0"/>
                <a:ea typeface="ＭＳ Ｐゴシック" charset="0"/>
              </a:rPr>
              <a:t>updates a variable </a:t>
            </a: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Char char="Ø"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x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5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85800" y="5334000"/>
            <a:ext cx="8458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5000"/>
              </a:spcBef>
              <a:buFont typeface="Wingdings" charset="0"/>
              <a:buNone/>
            </a:pPr>
            <a:r>
              <a:rPr lang="en-US" sz="2400">
                <a:latin typeface="Arial Narrow" charset="0"/>
              </a:rPr>
              <a:t>since Scheme is statically scoped, can have global variables</a:t>
            </a:r>
            <a:r>
              <a:rPr lang="en-US" sz="2400">
                <a:solidFill>
                  <a:schemeClr val="tx1"/>
                </a:solidFill>
                <a:latin typeface="Arial Narrow" charset="0"/>
              </a:rPr>
              <a:t>  </a:t>
            </a:r>
          </a:p>
          <a:p>
            <a:pPr marL="742950" lvl="1" indent="-285750">
              <a:spcBef>
                <a:spcPct val="5000"/>
              </a:spcBef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latin typeface="Arial Narrow" charset="0"/>
              </a:rPr>
              <a:t>YUCK: destroys functional model, messes up structure sharing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4579</TotalTime>
  <Words>2382</Words>
  <Application>Microsoft Macintosh PowerPoint</Application>
  <PresentationFormat>Custom</PresentationFormat>
  <Paragraphs>361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 Narrow</vt:lpstr>
      <vt:lpstr>Courier New</vt:lpstr>
      <vt:lpstr>Lucida Console</vt:lpstr>
      <vt:lpstr>Times New Roman</vt:lpstr>
      <vt:lpstr>Wingdings</vt:lpstr>
      <vt:lpstr>Blank Presentation</vt:lpstr>
      <vt:lpstr>VISIO</vt:lpstr>
      <vt:lpstr>CSC 533: Programming Languages  Spring 2023</vt:lpstr>
      <vt:lpstr>Memory management in Scheme</vt:lpstr>
      <vt:lpstr>Structure sharing</vt:lpstr>
      <vt:lpstr>Garbage collection</vt:lpstr>
      <vt:lpstr>Structuring data</vt:lpstr>
      <vt:lpstr>Association lists</vt:lpstr>
      <vt:lpstr>assoc example</vt:lpstr>
      <vt:lpstr>In-class exercise</vt:lpstr>
      <vt:lpstr>Finally, variables!</vt:lpstr>
      <vt:lpstr>Let expression</vt:lpstr>
      <vt:lpstr>Example: circle of friends</vt:lpstr>
      <vt:lpstr>Example: circle of friends (cont.)</vt:lpstr>
      <vt:lpstr>Example: craps simulation</vt:lpstr>
      <vt:lpstr>Example: craps with history list</vt:lpstr>
      <vt:lpstr>Example: craps with I/O</vt:lpstr>
      <vt:lpstr>Non-linear data structures</vt:lpstr>
      <vt:lpstr>Tree routines</vt:lpstr>
      <vt:lpstr>Tree searching</vt:lpstr>
      <vt:lpstr>Tree traversal</vt:lpstr>
      <vt:lpstr>In class exercises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Dave Reed</dc:creator>
  <cp:lastModifiedBy>Reed, Dave</cp:lastModifiedBy>
  <cp:revision>168</cp:revision>
  <dcterms:created xsi:type="dcterms:W3CDTF">2012-04-15T03:02:37Z</dcterms:created>
  <dcterms:modified xsi:type="dcterms:W3CDTF">2023-03-30T17:30:04Z</dcterms:modified>
</cp:coreProperties>
</file>