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66" r:id="rId4"/>
    <p:sldId id="259" r:id="rId5"/>
    <p:sldId id="267" r:id="rId6"/>
    <p:sldId id="268" r:id="rId7"/>
    <p:sldId id="269" r:id="rId8"/>
    <p:sldId id="270" r:id="rId9"/>
    <p:sldId id="271" r:id="rId10"/>
    <p:sldId id="286" r:id="rId11"/>
    <p:sldId id="272" r:id="rId12"/>
    <p:sldId id="273" r:id="rId13"/>
    <p:sldId id="274" r:id="rId14"/>
    <p:sldId id="275" r:id="rId15"/>
    <p:sldId id="284" r:id="rId16"/>
    <p:sldId id="276" r:id="rId17"/>
    <p:sldId id="277" r:id="rId18"/>
    <p:sldId id="278" r:id="rId19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3"/>
    <p:restoredTop sz="94286"/>
  </p:normalViewPr>
  <p:slideViewPr>
    <p:cSldViewPr>
      <p:cViewPr varScale="1">
        <p:scale>
          <a:sx n="109" d="100"/>
          <a:sy n="109" d="100"/>
        </p:scale>
        <p:origin x="2192" y="176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33DC7E6D-57E1-3C48-A1AA-BC285B4867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1274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34381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0118BA17-530A-804C-8E9D-47DF9A912E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48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0ECC5-AADF-5B40-9870-0ED557A004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37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FCDCA-F920-8D4A-A9A7-6AD0A3611F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276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37A5A-5AA1-E047-95CF-2125B688BA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960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2E5CB-AF56-2C45-A1F1-8457AB7ADB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721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17236-7ECB-2C46-845B-C53D45C68F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613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8CD12E-0635-AC44-89DE-7FEBC48910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522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E5C58-1253-1847-A930-F6D47C7F0E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04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E34F2-875E-A840-884B-90F1C501A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28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9DDC9-5BD7-E747-8BF0-659FE48F7D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67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6DE36-824E-6A4E-A285-569797A87B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797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741708B8-59CA-5F48-AEB3-39FC76C70E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49B1E39-D9C2-144C-897C-1116732DADD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Spring 2022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2590800"/>
            <a:ext cx="8093075" cy="40386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Language features and issues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variables &amp; bindings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data types</a:t>
            </a:r>
          </a:p>
          <a:p>
            <a:pPr lvl="2">
              <a:lnSpc>
                <a:spcPct val="70000"/>
              </a:lnSpc>
              <a:buFontTx/>
              <a:buChar char="•"/>
            </a:pPr>
            <a:r>
              <a:rPr lang="en-US" dirty="0">
                <a:latin typeface="Arial Narrow" charset="0"/>
                <a:ea typeface="ＭＳ Ｐゴシック" charset="0"/>
              </a:rPr>
              <a:t>primitive</a:t>
            </a:r>
          </a:p>
          <a:p>
            <a:pPr lvl="2">
              <a:lnSpc>
                <a:spcPct val="70000"/>
              </a:lnSpc>
              <a:buFontTx/>
              <a:buChar char="•"/>
            </a:pPr>
            <a:r>
              <a:rPr lang="en-US" dirty="0">
                <a:latin typeface="Arial Narrow" charset="0"/>
                <a:ea typeface="ＭＳ Ｐゴシック" charset="0"/>
              </a:rPr>
              <a:t>complex/structured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expressions &amp; assignments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control structures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subprograms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will focus on C, C++, and Java as example languages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4AE7E6-CF4C-4C46-96CB-865357D7761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address (cont.)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43600" y="4800600"/>
            <a:ext cx="3352800" cy="18288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3175"/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boundary between the stack and heap can be flexible</a:t>
            </a:r>
          </a:p>
          <a:p>
            <a:pPr marL="514350" lvl="1"/>
            <a:r>
              <a:rPr lang="en-US" sz="1800">
                <a:latin typeface="Arial Narrow" charset="0"/>
                <a:ea typeface="ＭＳ Ｐゴシック" charset="0"/>
              </a:rPr>
              <a:t>share same block of memory</a:t>
            </a:r>
          </a:p>
          <a:p>
            <a:pPr marL="514350" lvl="1"/>
            <a:r>
              <a:rPr lang="en-US" sz="1800">
                <a:latin typeface="Arial Narrow" charset="0"/>
                <a:ea typeface="ＭＳ Ｐゴシック" charset="0"/>
              </a:rPr>
              <a:t>grow from different ends</a:t>
            </a:r>
          </a:p>
          <a:p>
            <a:pPr marL="514350" lvl="1"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advantages?  disadvantages?</a:t>
            </a:r>
          </a:p>
        </p:txBody>
      </p:sp>
      <p:graphicFrame>
        <p:nvGraphicFramePr>
          <p:cNvPr id="24580" name="Object 2"/>
          <p:cNvGraphicFramePr>
            <a:graphicFrameLocks noChangeAspect="1"/>
          </p:cNvGraphicFramePr>
          <p:nvPr/>
        </p:nvGraphicFramePr>
        <p:xfrm>
          <a:off x="5334000" y="1981200"/>
          <a:ext cx="4267200" cy="252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5" name="Picture" r:id="rId3" imgW="3886200" imgH="2295144" progId="Word.Picture.8">
                  <p:embed/>
                </p:oleObj>
              </mc:Choice>
              <mc:Fallback>
                <p:oleObj name="Picture" r:id="rId3" imgW="3886200" imgH="2295144" progId="Word.Picture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981200"/>
                        <a:ext cx="4267200" cy="2520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609600" y="1905000"/>
            <a:ext cx="474027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 i="1" dirty="0">
                <a:latin typeface="Arial Narrow" charset="0"/>
              </a:rPr>
              <a:t>code segment:</a:t>
            </a:r>
            <a:r>
              <a:rPr lang="en-US" sz="2000" dirty="0">
                <a:latin typeface="Arial Narrow" charset="0"/>
              </a:rPr>
              <a:t> contains program instructions and static memory (note: compile-time) </a:t>
            </a:r>
          </a:p>
          <a:p>
            <a:pPr marL="342900" indent="-342900">
              <a:spcBef>
                <a:spcPct val="20000"/>
              </a:spcBef>
            </a:pPr>
            <a:endParaRPr lang="en-US" sz="2000" dirty="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2000" i="1" dirty="0">
                <a:latin typeface="Arial Narrow" charset="0"/>
              </a:rPr>
              <a:t>stack segment:</a:t>
            </a:r>
            <a:r>
              <a:rPr lang="en-US" sz="2000" dirty="0">
                <a:latin typeface="Arial Narrow" charset="0"/>
              </a:rPr>
              <a:t> contains stack-dynamic memory (note: run-time, LIFO)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memory is allocated from one end (top)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must be freed in reverse order (popped)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1800" dirty="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2000" i="1" dirty="0">
                <a:latin typeface="Arial Narrow" charset="0"/>
              </a:rPr>
              <a:t>heap segment:</a:t>
            </a:r>
            <a:r>
              <a:rPr lang="en-US" sz="2000" dirty="0">
                <a:latin typeface="Arial Narrow" charset="0"/>
              </a:rPr>
              <a:t> contains heap-dynamic memory (note: run-time, unpredictable)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since lifetime is not predictable, must store as unstructured (linked) memory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1800" dirty="0">
              <a:latin typeface="Arial Narro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Note:  LISP/Scheme stores all data on the heap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533400" y="11430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the three binding options correspond to common memory partitions</a:t>
            </a: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autoUpdateAnimBg="0"/>
      <p:bldP spid="45059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A73B685-9B56-1640-BCC9-5244CD7F871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value 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(How are values assigned to variables?)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702675" cy="1066800"/>
          </a:xfrm>
        </p:spPr>
        <p:txBody>
          <a:bodyPr/>
          <a:lstStyle/>
          <a:p>
            <a:pPr>
              <a:buFont typeface="Wingdings" charset="0"/>
              <a:buChar char="§"/>
            </a:pP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consider the assignment:	</a:t>
            </a: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X = Y</a:t>
            </a:r>
          </a:p>
          <a:p>
            <a:pPr lvl="1">
              <a:buFont typeface="Wingdings" charset="0"/>
              <a:buNone/>
            </a:pPr>
            <a:r>
              <a:rPr lang="en-US" sz="1600">
                <a:latin typeface="Arial Narrow" charset="0"/>
                <a:ea typeface="ＭＳ Ｐゴシック" charset="0"/>
              </a:rPr>
              <a:t>when on the left-hand side, variable refers to an address (l-value)</a:t>
            </a:r>
          </a:p>
          <a:p>
            <a:pPr lvl="1">
              <a:buFont typeface="Wingdings" charset="0"/>
              <a:buNone/>
            </a:pPr>
            <a:r>
              <a:rPr lang="en-US" sz="1600">
                <a:latin typeface="Arial Narrow" charset="0"/>
                <a:ea typeface="ＭＳ Ｐゴシック" charset="0"/>
              </a:rPr>
              <a:t>when on the right-hand side, variable refers to the value stored there (r-value)</a:t>
            </a:r>
            <a:endParaRPr lang="en-US" sz="1600" i="1">
              <a:latin typeface="Arial Narrow" charset="0"/>
              <a:ea typeface="ＭＳ Ｐゴシック" charset="0"/>
            </a:endParaRP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609600" y="24384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in C/C++/Java, an assignment returns the value being assigned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</a:rPr>
              <a:t>	cout &lt;&lt; x = 3 &lt;&lt; endl;	  System.out.println(x = 3);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8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</a:rPr>
              <a:t>	x = y = 5;	 	</a:t>
            </a:r>
            <a:r>
              <a:rPr lang="en-US" sz="1600" i="1">
                <a:latin typeface="Arial Narrow" charset="0"/>
              </a:rPr>
              <a:t>Note: assignment is right-associative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600" i="1">
              <a:latin typeface="Arial Narrow" charset="0"/>
            </a:endParaRP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685800" y="38862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some languages automatically initialize variables on declaration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latin typeface="Arial Narrow" charset="0"/>
              </a:rPr>
              <a:t>e.g.,  	JavaScript initialize to undefined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latin typeface="Arial Narrow" charset="0"/>
              </a:rPr>
              <a:t>		C/C++ initialize global primitives, Java initializes primitive fields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latin typeface="Arial Narrow" charset="0"/>
              </a:rPr>
              <a:t>		can specify initial values for user-defined types (class constructors)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609600" y="54864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not all languages treat assignment the same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</a:rPr>
              <a:t>	X = 2 + 3</a:t>
            </a:r>
            <a:r>
              <a:rPr lang="en-US" sz="1800"/>
              <a:t>		</a:t>
            </a:r>
            <a:r>
              <a:rPr lang="en-US" sz="1800">
                <a:latin typeface="Arial Narrow" charset="0"/>
              </a:rPr>
              <a:t>In Prolog, right-hand side is not evaluated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latin typeface="Arial Narrow" charset="0"/>
              </a:rPr>
              <a:t>					X is assigned the operation </a:t>
            </a:r>
            <a:r>
              <a:rPr lang="ja-JP" altLang="en-US" sz="1800">
                <a:latin typeface="Arial Narrow" charset="0"/>
              </a:rPr>
              <a:t>‘</a:t>
            </a:r>
            <a:r>
              <a:rPr lang="en-US" altLang="ja-JP" sz="1800">
                <a:latin typeface="Arial Narrow" charset="0"/>
              </a:rPr>
              <a:t>2+3</a:t>
            </a:r>
            <a:r>
              <a:rPr lang="ja-JP" altLang="en-US" sz="1800">
                <a:latin typeface="Arial Narrow" charset="0"/>
              </a:rPr>
              <a:t>’</a:t>
            </a:r>
            <a:endParaRPr lang="en-US" altLang="ja-JP" sz="1800">
              <a:solidFill>
                <a:srgbClr val="FF0033"/>
              </a:solidFill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i="1">
                <a:latin typeface="Arial Narrow" charset="0"/>
              </a:rPr>
              <a:t>					can</a:t>
            </a:r>
            <a:r>
              <a:rPr lang="ja-JP" altLang="en-US" sz="1800" i="1">
                <a:latin typeface="Arial Narrow" charset="0"/>
              </a:rPr>
              <a:t>’</a:t>
            </a:r>
            <a:r>
              <a:rPr lang="en-US" altLang="ja-JP" sz="1800" i="1">
                <a:latin typeface="Arial Narrow" charset="0"/>
              </a:rPr>
              <a:t>t change variables!</a:t>
            </a:r>
            <a:endParaRPr lang="en-US" sz="1800" i="1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 build="p" autoUpdateAnimBg="0"/>
      <p:bldP spid="26630" grpId="0" build="p" autoUpdateAnimBg="0"/>
      <p:bldP spid="26632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C374A15-293B-4E45-97EB-1F7B734E118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Scope &amp; lifetime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702675" cy="2438400"/>
          </a:xfrm>
        </p:spPr>
        <p:txBody>
          <a:bodyPr/>
          <a:lstStyle/>
          <a:p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lifetime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a temporal property;  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scope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a spatial property</a:t>
            </a:r>
          </a:p>
          <a:p>
            <a:endParaRPr lang="en-US" sz="16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 variable is visible in a statement if it can be referenced there</a:t>
            </a:r>
          </a:p>
          <a:p>
            <a:pPr lvl="1"/>
            <a:endParaRPr lang="en-US" sz="800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the scope of a variable is the range in which it is visible</a:t>
            </a:r>
          </a:p>
          <a:p>
            <a:pPr lvl="1"/>
            <a:endParaRPr lang="en-US" sz="800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scope rules determine how variables are mapped to their attributes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609600" y="4572000"/>
            <a:ext cx="870267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scoping can be</a:t>
            </a:r>
          </a:p>
          <a:p>
            <a:pPr marL="342900" indent="-342900">
              <a:spcBef>
                <a:spcPct val="20000"/>
              </a:spcBef>
            </a:pPr>
            <a:endParaRPr lang="en-US" sz="160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i="1">
                <a:latin typeface="Arial Narrow" charset="0"/>
              </a:rPr>
              <a:t>static:</a:t>
            </a:r>
            <a:r>
              <a:rPr lang="en-US" sz="2000">
                <a:latin typeface="Arial Narrow" charset="0"/>
              </a:rPr>
              <a:t> based on program structure (scope rules determined at compile-time)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8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i="1">
                <a:latin typeface="Arial Narrow" charset="0"/>
              </a:rPr>
              <a:t>dynamic:</a:t>
            </a:r>
            <a:r>
              <a:rPr lang="en-US" sz="2000">
                <a:latin typeface="Arial Narrow" charset="0"/>
              </a:rPr>
              <a:t> based on calling sequence (must be determined during run-time)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6EB6101-9651-F344-9BFF-94D18168F90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Static vs. dynamic scoping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2590800" cy="5029200"/>
          </a:xfrm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program MAIN;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P1;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print a;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P1}</a:t>
            </a:r>
          </a:p>
          <a:p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P2;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0;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P2}</a:t>
            </a:r>
          </a:p>
          <a:p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7;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P2;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end. {of MAIN}</a:t>
            </a:r>
          </a:p>
        </p:txBody>
      </p:sp>
      <p:graphicFrame>
        <p:nvGraphicFramePr>
          <p:cNvPr id="27652" name="Object 2"/>
          <p:cNvGraphicFramePr>
            <a:graphicFrameLocks noChangeAspect="1"/>
          </p:cNvGraphicFramePr>
          <p:nvPr/>
        </p:nvGraphicFramePr>
        <p:xfrm>
          <a:off x="6934200" y="2057400"/>
          <a:ext cx="2281238" cy="1239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0" name="VISIO" r:id="rId3" imgW="3168396" imgH="1693164" progId="Visio.Drawing.5">
                  <p:embed/>
                </p:oleObj>
              </mc:Choice>
              <mc:Fallback>
                <p:oleObj name="VISIO" r:id="rId3" imgW="3168396" imgH="1693164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2057400"/>
                        <a:ext cx="2281238" cy="1239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3"/>
          <p:cNvGraphicFramePr>
            <a:graphicFrameLocks noChangeAspect="1"/>
          </p:cNvGraphicFramePr>
          <p:nvPr/>
        </p:nvGraphicFramePr>
        <p:xfrm>
          <a:off x="7391400" y="4343400"/>
          <a:ext cx="1530350" cy="212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1" name="VISIO" r:id="rId5" imgW="2086356" imgH="2961132" progId="Visio.Drawing.5">
                  <p:embed/>
                </p:oleObj>
              </mc:Choice>
              <mc:Fallback>
                <p:oleObj name="VISIO" r:id="rId5" imgW="2086356" imgH="2961132" progId="Visio.Drawing.5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4343400"/>
                        <a:ext cx="1530350" cy="212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Rectangle 13"/>
          <p:cNvSpPr>
            <a:spLocks noChangeArrowheads="1"/>
          </p:cNvSpPr>
          <p:nvPr/>
        </p:nvSpPr>
        <p:spPr bwMode="auto">
          <a:xfrm>
            <a:off x="3429000" y="1447800"/>
            <a:ext cx="3505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static (lexical)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non-local variables are bound based on program structure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if not local, go </a:t>
            </a:r>
            <a:r>
              <a:rPr lang="ja-JP" altLang="en-US" sz="2000">
                <a:latin typeface="Arial Narrow" charset="0"/>
              </a:rPr>
              <a:t>“</a:t>
            </a:r>
            <a:r>
              <a:rPr lang="en-US" altLang="ja-JP" sz="2000">
                <a:latin typeface="Arial Narrow" charset="0"/>
              </a:rPr>
              <a:t>out</a:t>
            </a:r>
            <a:r>
              <a:rPr lang="ja-JP" altLang="en-US" sz="2000">
                <a:latin typeface="Arial Narrow" charset="0"/>
              </a:rPr>
              <a:t>”</a:t>
            </a:r>
            <a:r>
              <a:rPr lang="en-US" altLang="ja-JP" sz="2000">
                <a:latin typeface="Arial Narrow" charset="0"/>
              </a:rPr>
              <a:t> a level</a:t>
            </a:r>
            <a:endParaRPr lang="en-US" sz="2000">
              <a:latin typeface="Arial Narrow" charset="0"/>
            </a:endParaRPr>
          </a:p>
        </p:txBody>
      </p:sp>
      <p:sp>
        <p:nvSpPr>
          <p:cNvPr id="27655" name="Rectangle 14"/>
          <p:cNvSpPr>
            <a:spLocks noChangeArrowheads="1"/>
          </p:cNvSpPr>
          <p:nvPr/>
        </p:nvSpPr>
        <p:spPr bwMode="auto">
          <a:xfrm>
            <a:off x="3505200" y="4191000"/>
            <a:ext cx="3505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dynamic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non-local variables are bound based on calling sequence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if not local, go to calling point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3505200" y="31242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/>
              <a:t>	</a:t>
            </a:r>
            <a:r>
              <a:rPr lang="en-US" sz="2000">
                <a:sym typeface="Wingdings" charset="0"/>
              </a:rPr>
              <a:t> </a:t>
            </a:r>
            <a:r>
              <a:rPr lang="en-US" sz="2000">
                <a:latin typeface="Arial Narrow" charset="0"/>
                <a:sym typeface="Wingdings" charset="0"/>
              </a:rPr>
              <a:t>example prints 7</a:t>
            </a:r>
            <a:endParaRPr lang="en-US" sz="2000">
              <a:latin typeface="Arial Narrow" charset="0"/>
            </a:endParaRP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3581400" y="58674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/>
              <a:t>	</a:t>
            </a:r>
            <a:r>
              <a:rPr lang="en-US" sz="2000">
                <a:sym typeface="Wingdings" charset="0"/>
              </a:rPr>
              <a:t> </a:t>
            </a:r>
            <a:r>
              <a:rPr lang="en-US" sz="2000">
                <a:latin typeface="Arial Narrow" charset="0"/>
                <a:sym typeface="Wingdings" charset="0"/>
              </a:rPr>
              <a:t>example prints 0</a:t>
            </a: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7" grpId="0" autoUpdateAnimBg="0"/>
      <p:bldP spid="28688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CD4FBC1-832A-0B4A-97FB-F4E71D74BB7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Nested scopes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3352800" cy="5638800"/>
          </a:xfrm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program MAIN;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P1(x : integer);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procedure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begin 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print x, a;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end; {of P3}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P1}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0;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P1(a+1);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P2}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7;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end. {of MAIN}</a:t>
            </a:r>
          </a:p>
        </p:txBody>
      </p:sp>
      <p:graphicFrame>
        <p:nvGraphicFramePr>
          <p:cNvPr id="28676" name="Object 2"/>
          <p:cNvGraphicFramePr>
            <a:graphicFrameLocks noChangeAspect="1"/>
          </p:cNvGraphicFramePr>
          <p:nvPr/>
        </p:nvGraphicFramePr>
        <p:xfrm>
          <a:off x="7389813" y="4343400"/>
          <a:ext cx="1528762" cy="2684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5" name="VISIO" r:id="rId3" imgW="2086356" imgH="3771900" progId="Visio.Drawing.5">
                  <p:embed/>
                </p:oleObj>
              </mc:Choice>
              <mc:Fallback>
                <p:oleObj name="VISIO" r:id="rId3" imgW="2086356" imgH="3771900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9813" y="4343400"/>
                        <a:ext cx="1528762" cy="2684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7" name="Rectangle 12"/>
          <p:cNvSpPr>
            <a:spLocks noChangeArrowheads="1"/>
          </p:cNvSpPr>
          <p:nvPr/>
        </p:nvSpPr>
        <p:spPr bwMode="auto">
          <a:xfrm>
            <a:off x="3810000" y="1447800"/>
            <a:ext cx="5486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many languages allow nested procedures</a:t>
            </a:r>
          </a:p>
          <a:p>
            <a:pPr marL="342900" indent="-342900"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2000"/>
          </a:p>
        </p:txBody>
      </p:sp>
      <p:graphicFrame>
        <p:nvGraphicFramePr>
          <p:cNvPr id="28678" name="Object 3"/>
          <p:cNvGraphicFramePr>
            <a:graphicFrameLocks noChangeAspect="1"/>
          </p:cNvGraphicFramePr>
          <p:nvPr/>
        </p:nvGraphicFramePr>
        <p:xfrm>
          <a:off x="6934200" y="2286000"/>
          <a:ext cx="2293938" cy="186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6" name="VISIO" r:id="rId5" imgW="3168396" imgH="2607564" progId="Visio.Drawing.5">
                  <p:embed/>
                </p:oleObj>
              </mc:Choice>
              <mc:Fallback>
                <p:oleObj name="VISIO" r:id="rId5" imgW="3168396" imgH="2607564" progId="Visio.Drawing.5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2286000"/>
                        <a:ext cx="2293938" cy="186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9" name="Rectangle 15"/>
          <p:cNvSpPr>
            <a:spLocks noChangeArrowheads="1"/>
          </p:cNvSpPr>
          <p:nvPr/>
        </p:nvSpPr>
        <p:spPr bwMode="auto">
          <a:xfrm>
            <a:off x="3810000" y="25908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static scoping</a:t>
            </a:r>
            <a:endParaRPr lang="en-US" sz="2000">
              <a:latin typeface="Arial Narrow" charset="0"/>
            </a:endParaRP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3810000" y="31242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/>
              <a:t>	</a:t>
            </a:r>
            <a:r>
              <a:rPr lang="en-US" sz="2000">
                <a:sym typeface="Wingdings" charset="0"/>
              </a:rPr>
              <a:t> </a:t>
            </a:r>
            <a:r>
              <a:rPr lang="en-US" sz="2000">
                <a:latin typeface="Arial Narrow" charset="0"/>
                <a:sym typeface="Wingdings" charset="0"/>
              </a:rPr>
              <a:t>example prints 1, 7</a:t>
            </a:r>
            <a:endParaRPr lang="en-US" sz="2000">
              <a:latin typeface="Arial Narrow" charset="0"/>
            </a:endParaRPr>
          </a:p>
        </p:txBody>
      </p:sp>
      <p:sp>
        <p:nvSpPr>
          <p:cNvPr id="28681" name="Rectangle 17"/>
          <p:cNvSpPr>
            <a:spLocks noChangeArrowheads="1"/>
          </p:cNvSpPr>
          <p:nvPr/>
        </p:nvSpPr>
        <p:spPr bwMode="auto">
          <a:xfrm>
            <a:off x="3810000" y="48768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dynamic scoping</a:t>
            </a:r>
            <a:endParaRPr lang="en-US" sz="2000">
              <a:latin typeface="Arial Narrow" charset="0"/>
            </a:endParaRPr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3810000" y="53340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/>
              <a:t>	</a:t>
            </a:r>
            <a:r>
              <a:rPr lang="en-US" sz="2000">
                <a:sym typeface="Wingdings" charset="0"/>
              </a:rPr>
              <a:t> </a:t>
            </a:r>
            <a:r>
              <a:rPr lang="en-US" sz="2000">
                <a:latin typeface="Arial Narrow" charset="0"/>
                <a:sym typeface="Wingdings" charset="0"/>
              </a:rPr>
              <a:t>example prints 1, 0</a:t>
            </a: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2" grpId="0" autoUpdateAnimBg="0"/>
      <p:bldP spid="29714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E656528-4497-FE47-9F7D-26D3E6888A6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In-class exercise</a:t>
            </a:r>
          </a:p>
        </p:txBody>
      </p:sp>
      <p:sp>
        <p:nvSpPr>
          <p:cNvPr id="29699" name="Rectangle 8"/>
          <p:cNvSpPr>
            <a:spLocks noChangeArrowheads="1"/>
          </p:cNvSpPr>
          <p:nvPr/>
        </p:nvSpPr>
        <p:spPr bwMode="auto">
          <a:xfrm>
            <a:off x="3505200" y="5486400"/>
            <a:ext cx="5867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 sz="2000">
              <a:solidFill>
                <a:schemeClr val="accent2"/>
              </a:solidFill>
            </a:endParaRPr>
          </a:p>
        </p:txBody>
      </p:sp>
      <p:sp>
        <p:nvSpPr>
          <p:cNvPr id="29700" name="Rectangle 9"/>
          <p:cNvSpPr>
            <a:spLocks noChangeArrowheads="1"/>
          </p:cNvSpPr>
          <p:nvPr/>
        </p:nvSpPr>
        <p:spPr bwMode="auto">
          <a:xfrm>
            <a:off x="838200" y="1524000"/>
            <a:ext cx="4800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output using static scoping?</a:t>
            </a: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output using dynamic scoping?</a:t>
            </a:r>
          </a:p>
        </p:txBody>
      </p:sp>
      <p:sp>
        <p:nvSpPr>
          <p:cNvPr id="29701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5715000" y="914400"/>
            <a:ext cx="3429000" cy="5867400"/>
          </a:xfr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program MAIN;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P1(x : integer);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procedure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begin 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print x, a;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end; {of P3}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P1}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0;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P1(a+1);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P2}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7;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P1(10);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end. {of MAIN}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368D3B1-ED8F-0043-AD53-70754888066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Nested scopes in C/C++/Java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362199"/>
            <a:ext cx="6858000" cy="2676525"/>
          </a:xfrm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4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// C++ EXAMPLE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// JAVA EXAMPLE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void foo() {			public void foo() {	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int x = 3;			  int y = 3;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if (x &gt; 0) {			  if (y &gt; 0) {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int x = 5;			    int x = 5;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cout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&lt;&lt; x &lt;&lt;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endl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		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System.out.println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(x);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					  }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	  int x = 9;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cout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&lt;&lt; x &lt;&lt;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endl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		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System.out.println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(x);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					}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609600" y="1295400"/>
            <a:ext cx="8610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in C/C++/Java, can'</a:t>
            </a:r>
            <a:r>
              <a:rPr lang="en-US" altLang="ja-JP" dirty="0">
                <a:solidFill>
                  <a:schemeClr val="accent2"/>
                </a:solidFill>
                <a:latin typeface="Arial Narrow" charset="0"/>
              </a:rPr>
              <a:t>t have nested functions/methods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but can nest blocks: new environments in { }</a:t>
            </a:r>
          </a:p>
        </p:txBody>
      </p:sp>
      <p:sp>
        <p:nvSpPr>
          <p:cNvPr id="30725" name="Rectangle 9"/>
          <p:cNvSpPr>
            <a:spLocks noChangeArrowheads="1"/>
          </p:cNvSpPr>
          <p:nvPr/>
        </p:nvSpPr>
        <p:spPr bwMode="auto">
          <a:xfrm>
            <a:off x="685800" y="5410200"/>
            <a:ext cx="8610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850900" algn="l"/>
              </a:tabLst>
            </a:pPr>
            <a:r>
              <a:rPr lang="en-US" sz="2000">
                <a:latin typeface="Arial Narrow" charset="0"/>
              </a:rPr>
              <a:t>Note:	in C, variables can only be declared at the start of a block</a:t>
            </a:r>
          </a:p>
          <a:p>
            <a:pPr marL="342900" indent="-342900">
              <a:spcBef>
                <a:spcPct val="20000"/>
              </a:spcBef>
              <a:tabLst>
                <a:tab pos="850900" algn="l"/>
              </a:tabLst>
            </a:pPr>
            <a:r>
              <a:rPr lang="en-US" sz="2000">
                <a:latin typeface="Arial Narrow" charset="0"/>
              </a:rPr>
              <a:t>		in C++/Java, can declare variables anywhere</a:t>
            </a:r>
          </a:p>
          <a:p>
            <a:pPr marL="742950" lvl="1" indent="-285750">
              <a:spcBef>
                <a:spcPct val="20000"/>
              </a:spcBef>
              <a:tabLst>
                <a:tab pos="850900" algn="l"/>
              </a:tabLst>
            </a:pPr>
            <a:endParaRPr lang="en-US" sz="9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tabLst>
                <a:tab pos="850900" algn="l"/>
              </a:tabLst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		tradeoffs?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27D81A-2CE0-A74B-9028-F3DE4F6B3D6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Scoping tradeoffs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752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virtually all modern languages are statically scoped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LISP was originally dynamic, as were APL and SNOBOL</a:t>
            </a:r>
          </a:p>
          <a:p>
            <a:pPr lvl="2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Scheme is statically scoped, as is Common LISP (by default)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dynamic scoping is an option in Common LISP &amp; Perl</a:t>
            </a: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685800" y="3124200"/>
            <a:ext cx="870267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serious drawbacks of dynamic scoping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cannot understand a routine out of context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cannot hide variables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cannot type-check at compile time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685800" y="5029200"/>
            <a:ext cx="870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static scoping is more intuitive &amp; readable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but can lead to lots of parameter passing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also, moving code within a program can change its meaning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  <p:bldP spid="31749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79F6135-AF45-2341-808B-38EB2E05765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Static scoping and modularity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676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structured programming movement of the 70</a:t>
            </a:r>
            <a:r>
              <a:rPr lang="ja-JP" altLang="en-US" dirty="0">
                <a:latin typeface="Arial Narrow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dirty="0">
                <a:latin typeface="Arial Narrow" charset="0"/>
                <a:ea typeface="ＭＳ Ｐゴシック" charset="0"/>
                <a:cs typeface="ＭＳ Ｐゴシック" charset="0"/>
              </a:rPr>
              <a:t>s (e.g., Pascal) stressed the independence of modules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don'</a:t>
            </a:r>
            <a:r>
              <a:rPr lang="en-US" altLang="ja-JP" dirty="0">
                <a:latin typeface="Arial Narrow" charset="0"/>
                <a:ea typeface="ＭＳ Ｐゴシック" charset="0"/>
              </a:rPr>
              <a:t>t use global variables (and </a:t>
            </a:r>
            <a:r>
              <a:rPr lang="en-US" altLang="ja-JP">
                <a:latin typeface="Arial Narrow" charset="0"/>
                <a:ea typeface="ＭＳ Ｐゴシック" charset="0"/>
              </a:rPr>
              <a:t>so don</a:t>
            </a:r>
            <a:r>
              <a:rPr lang="en-US" altLang="ja-JP" dirty="0">
                <a:latin typeface="Arial Narrow" charset="0"/>
                <a:ea typeface="ＭＳ Ｐゴシック" charset="0"/>
              </a:rPr>
              <a:t>'</a:t>
            </a:r>
            <a:r>
              <a:rPr lang="en-US" altLang="ja-JP">
                <a:latin typeface="Arial Narrow" charset="0"/>
                <a:ea typeface="ＭＳ Ｐゴシック" charset="0"/>
              </a:rPr>
              <a:t>t </a:t>
            </a:r>
            <a:r>
              <a:rPr lang="en-US" altLang="ja-JP" dirty="0">
                <a:latin typeface="Arial Narrow" charset="0"/>
                <a:ea typeface="ＭＳ Ｐゴシック" charset="0"/>
              </a:rPr>
              <a:t>rely on scope rules)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result: all input to subprogram is clearly delineated as parameters</a:t>
            </a: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685800" y="3276600"/>
            <a:ext cx="40386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7663" indent="-347663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note: OOP methodology weakens modularity somewhat</a:t>
            </a:r>
          </a:p>
          <a:p>
            <a:pPr marL="752475" lvl="1" indent="-285750"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methods within a class have direct access to data fields</a:t>
            </a:r>
          </a:p>
          <a:p>
            <a:pPr marL="752475" lvl="1" indent="-285750"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52475" lvl="1" indent="-285750">
              <a:buFont typeface="Wingdings" charset="0"/>
              <a:buChar char="§"/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is this desirable?  </a:t>
            </a:r>
          </a:p>
          <a:p>
            <a:pPr marL="752475" lvl="1" indent="-285750">
              <a:buFont typeface="Wingdings" charset="0"/>
              <a:buChar char="§"/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avoidable?  </a:t>
            </a:r>
          </a:p>
          <a:p>
            <a:pPr marL="752475" lvl="1" indent="-285750">
              <a:buFont typeface="Wingdings" charset="0"/>
              <a:buChar char="§"/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safe?</a:t>
            </a:r>
          </a:p>
          <a:p>
            <a:pPr marL="752475" lvl="1" indent="-285750"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52475" lvl="1" indent="-285750"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note: optional "this." prefix helps</a:t>
            </a:r>
          </a:p>
          <a:p>
            <a:pPr marL="347663" indent="-347663">
              <a:spcBef>
                <a:spcPct val="20000"/>
              </a:spcBef>
            </a:pPr>
            <a:endParaRPr lang="en-US" sz="1400">
              <a:latin typeface="Arial Narrow" charset="0"/>
            </a:endParaRP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4860925" y="3048000"/>
            <a:ext cx="4054475" cy="419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/>
            <a:r>
              <a:rPr lang="en-US" sz="1000">
                <a:latin typeface="Courier New" charset="0"/>
              </a:rPr>
              <a:t>public class Die {</a:t>
            </a:r>
          </a:p>
          <a:p>
            <a:pPr marL="342900" indent="-342900"/>
            <a:r>
              <a:rPr lang="en-US" sz="1000">
                <a:latin typeface="Courier New" charset="0"/>
              </a:rPr>
              <a:t>  private int numSides;</a:t>
            </a:r>
          </a:p>
          <a:p>
            <a:pPr marL="342900" indent="-342900"/>
            <a:r>
              <a:rPr lang="en-US" sz="1000">
                <a:latin typeface="Courier New" charset="0"/>
              </a:rPr>
              <a:t>  private int numRolls;</a:t>
            </a:r>
          </a:p>
          <a:p>
            <a:pPr marL="342900" indent="-342900"/>
            <a:endParaRPr lang="en-US" sz="1000">
              <a:latin typeface="Courier New" charset="0"/>
            </a:endParaRPr>
          </a:p>
          <a:p>
            <a:pPr marL="342900" indent="-342900"/>
            <a:r>
              <a:rPr lang="en-US" sz="1000">
                <a:latin typeface="Courier New" charset="0"/>
              </a:rPr>
              <a:t>  public Die() {</a:t>
            </a:r>
          </a:p>
          <a:p>
            <a:pPr marL="342900" indent="-342900"/>
            <a:r>
              <a:rPr lang="en-US" sz="1000">
                <a:latin typeface="Courier New" charset="0"/>
              </a:rPr>
              <a:t>    </a:t>
            </a:r>
            <a:r>
              <a:rPr lang="en-US" sz="1000">
                <a:solidFill>
                  <a:schemeClr val="tx2"/>
                </a:solidFill>
                <a:latin typeface="Courier New" charset="0"/>
              </a:rPr>
              <a:t>this.numSides</a:t>
            </a:r>
            <a:r>
              <a:rPr lang="en-US" sz="1000">
                <a:latin typeface="Courier New" charset="0"/>
              </a:rPr>
              <a:t> = 6;</a:t>
            </a:r>
          </a:p>
          <a:p>
            <a:pPr marL="342900" indent="-342900"/>
            <a:r>
              <a:rPr lang="en-US" sz="1000">
                <a:latin typeface="Courier New" charset="0"/>
              </a:rPr>
              <a:t>    </a:t>
            </a:r>
            <a:r>
              <a:rPr lang="en-US" sz="1000">
                <a:solidFill>
                  <a:schemeClr val="tx2"/>
                </a:solidFill>
                <a:latin typeface="Courier New" charset="0"/>
              </a:rPr>
              <a:t>this.numRolls</a:t>
            </a:r>
            <a:r>
              <a:rPr lang="en-US" sz="1000">
                <a:latin typeface="Courier New" charset="0"/>
              </a:rPr>
              <a:t> = 0;</a:t>
            </a:r>
          </a:p>
          <a:p>
            <a:pPr marL="342900" indent="-342900"/>
            <a:r>
              <a:rPr lang="en-US" sz="1000">
                <a:latin typeface="Courier New" charset="0"/>
              </a:rPr>
              <a:t>  }</a:t>
            </a:r>
          </a:p>
          <a:p>
            <a:pPr marL="342900" indent="-342900"/>
            <a:endParaRPr lang="en-US" sz="1000">
              <a:latin typeface="Courier New" charset="0"/>
            </a:endParaRPr>
          </a:p>
          <a:p>
            <a:pPr marL="342900" indent="-342900"/>
            <a:r>
              <a:rPr lang="en-US" sz="1000">
                <a:latin typeface="Courier New" charset="0"/>
              </a:rPr>
              <a:t>  public Die(int sides) {</a:t>
            </a:r>
          </a:p>
          <a:p>
            <a:pPr marL="342900" indent="-342900"/>
            <a:r>
              <a:rPr lang="en-US" sz="1000">
                <a:latin typeface="Courier New" charset="0"/>
              </a:rPr>
              <a:t>    </a:t>
            </a:r>
            <a:r>
              <a:rPr lang="en-US" sz="1000">
                <a:solidFill>
                  <a:schemeClr val="tx2"/>
                </a:solidFill>
                <a:latin typeface="Courier New" charset="0"/>
              </a:rPr>
              <a:t>this.numSide</a:t>
            </a:r>
            <a:r>
              <a:rPr lang="en-US" sz="1000">
                <a:latin typeface="Courier New" charset="0"/>
              </a:rPr>
              <a:t>s = sides;</a:t>
            </a:r>
          </a:p>
          <a:p>
            <a:pPr marL="342900" indent="-342900"/>
            <a:r>
              <a:rPr lang="en-US" sz="1000">
                <a:latin typeface="Courier New" charset="0"/>
              </a:rPr>
              <a:t>    </a:t>
            </a:r>
            <a:r>
              <a:rPr lang="en-US" sz="1000">
                <a:solidFill>
                  <a:schemeClr val="tx2"/>
                </a:solidFill>
                <a:latin typeface="Courier New" charset="0"/>
              </a:rPr>
              <a:t>this.numRolls</a:t>
            </a:r>
            <a:r>
              <a:rPr lang="en-US" sz="1000">
                <a:latin typeface="Courier New" charset="0"/>
              </a:rPr>
              <a:t> = 0;</a:t>
            </a:r>
          </a:p>
          <a:p>
            <a:pPr marL="342900" indent="-342900"/>
            <a:r>
              <a:rPr lang="en-US" sz="1000">
                <a:latin typeface="Courier New" charset="0"/>
              </a:rPr>
              <a:t>  }</a:t>
            </a:r>
          </a:p>
          <a:p>
            <a:pPr marL="342900" indent="-342900"/>
            <a:endParaRPr lang="en-US" sz="1000">
              <a:latin typeface="Courier New" charset="0"/>
            </a:endParaRPr>
          </a:p>
          <a:p>
            <a:pPr marL="342900" indent="-342900"/>
            <a:r>
              <a:rPr lang="en-US" sz="1000">
                <a:latin typeface="Courier New" charset="0"/>
              </a:rPr>
              <a:t>  public int getNumberOfSides() {</a:t>
            </a:r>
          </a:p>
          <a:p>
            <a:pPr marL="342900" indent="-342900"/>
            <a:r>
              <a:rPr lang="en-US" sz="1000">
                <a:latin typeface="Courier New" charset="0"/>
              </a:rPr>
              <a:t>    return </a:t>
            </a:r>
            <a:r>
              <a:rPr lang="en-US" sz="1000">
                <a:solidFill>
                  <a:schemeClr val="tx2"/>
                </a:solidFill>
                <a:latin typeface="Courier New" charset="0"/>
              </a:rPr>
              <a:t>this.numSides</a:t>
            </a:r>
            <a:r>
              <a:rPr lang="en-US" sz="1000">
                <a:latin typeface="Courier New" charset="0"/>
              </a:rPr>
              <a:t>;</a:t>
            </a:r>
          </a:p>
          <a:p>
            <a:pPr marL="342900" indent="-342900"/>
            <a:r>
              <a:rPr lang="en-US" sz="1000">
                <a:latin typeface="Courier New" charset="0"/>
              </a:rPr>
              <a:t>  }</a:t>
            </a:r>
          </a:p>
          <a:p>
            <a:pPr marL="342900" indent="-342900"/>
            <a:r>
              <a:rPr lang="en-US" sz="1000">
                <a:latin typeface="Courier New" charset="0"/>
              </a:rPr>
              <a:t>	</a:t>
            </a:r>
          </a:p>
          <a:p>
            <a:pPr marL="342900" indent="-342900"/>
            <a:r>
              <a:rPr lang="en-US" sz="1000">
                <a:latin typeface="Courier New" charset="0"/>
              </a:rPr>
              <a:t>  public int getNumberOfRolls() {</a:t>
            </a:r>
          </a:p>
          <a:p>
            <a:pPr marL="342900" indent="-342900"/>
            <a:r>
              <a:rPr lang="en-US" sz="1000">
                <a:latin typeface="Courier New" charset="0"/>
              </a:rPr>
              <a:t>    return </a:t>
            </a:r>
            <a:r>
              <a:rPr lang="en-US" sz="1000">
                <a:solidFill>
                  <a:schemeClr val="tx2"/>
                </a:solidFill>
                <a:latin typeface="Courier New" charset="0"/>
              </a:rPr>
              <a:t>this.numRolls</a:t>
            </a:r>
            <a:r>
              <a:rPr lang="en-US" sz="1000">
                <a:latin typeface="Courier New" charset="0"/>
              </a:rPr>
              <a:t>;</a:t>
            </a:r>
          </a:p>
          <a:p>
            <a:pPr marL="342900" indent="-342900"/>
            <a:r>
              <a:rPr lang="en-US" sz="1000">
                <a:latin typeface="Courier New" charset="0"/>
              </a:rPr>
              <a:t>  }</a:t>
            </a:r>
          </a:p>
          <a:p>
            <a:pPr marL="342900" indent="-342900"/>
            <a:r>
              <a:rPr lang="en-US" sz="1000">
                <a:latin typeface="Courier New" charset="0"/>
              </a:rPr>
              <a:t>		</a:t>
            </a:r>
          </a:p>
          <a:p>
            <a:pPr marL="342900" indent="-342900"/>
            <a:r>
              <a:rPr lang="en-US" sz="1000">
                <a:latin typeface="Courier New" charset="0"/>
              </a:rPr>
              <a:t>  public int roll() {</a:t>
            </a:r>
          </a:p>
          <a:p>
            <a:pPr marL="342900" indent="-342900"/>
            <a:r>
              <a:rPr lang="en-US" sz="1000">
                <a:latin typeface="Courier New" charset="0"/>
              </a:rPr>
              <a:t>    </a:t>
            </a:r>
            <a:r>
              <a:rPr lang="en-US" sz="1000">
                <a:solidFill>
                  <a:schemeClr val="tx2"/>
                </a:solidFill>
                <a:latin typeface="Courier New" charset="0"/>
              </a:rPr>
              <a:t>this.numRolls</a:t>
            </a:r>
            <a:r>
              <a:rPr lang="en-US" sz="1000">
                <a:latin typeface="Courier New" charset="0"/>
              </a:rPr>
              <a:t>++;</a:t>
            </a:r>
          </a:p>
          <a:p>
            <a:pPr marL="342900" indent="-342900"/>
            <a:r>
              <a:rPr lang="en-US" sz="1000">
                <a:latin typeface="Courier New" charset="0"/>
              </a:rPr>
              <a:t>    return (int)(Math.random()*</a:t>
            </a:r>
            <a:r>
              <a:rPr lang="en-US" sz="1000">
                <a:solidFill>
                  <a:schemeClr val="tx2"/>
                </a:solidFill>
                <a:latin typeface="Courier New" charset="0"/>
              </a:rPr>
              <a:t>this.numSides</a:t>
            </a:r>
            <a:r>
              <a:rPr lang="en-US" sz="1000">
                <a:latin typeface="Courier New" charset="0"/>
              </a:rPr>
              <a:t> + 1);</a:t>
            </a:r>
          </a:p>
          <a:p>
            <a:pPr marL="342900" indent="-342900"/>
            <a:r>
              <a:rPr lang="en-US" sz="1000">
                <a:latin typeface="Courier New" charset="0"/>
              </a:rPr>
              <a:t>  }</a:t>
            </a:r>
          </a:p>
          <a:p>
            <a:pPr marL="342900" indent="-342900"/>
            <a:r>
              <a:rPr lang="en-US" sz="1000">
                <a:latin typeface="Courier New" charset="0"/>
              </a:rPr>
              <a:t>}</a:t>
            </a:r>
          </a:p>
        </p:txBody>
      </p:sp>
      <p:sp>
        <p:nvSpPr>
          <p:cNvPr id="32774" name="TextBox 2"/>
          <p:cNvSpPr txBox="1">
            <a:spLocks noChangeArrowheads="1"/>
          </p:cNvSpPr>
          <p:nvPr/>
        </p:nvSpPr>
        <p:spPr bwMode="auto">
          <a:xfrm>
            <a:off x="9991725" y="2695575"/>
            <a:ext cx="184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2773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1B17D63-6A3B-9B41-807F-81F3A8E0C99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imperative programming languages tend to be abstractions of the underlying von Neumann architecture</a:t>
            </a:r>
          </a:p>
          <a:p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variables correspond to memory cells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variable attributes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name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type – determines the range of values and operations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address (memory location)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value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scope – range of statements in which the variable is accessible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lifetime – time during which the variable is bound to an address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Variables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BCD6D80-77F8-D440-B595-BB66A16722B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Static vs. dynamic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638800"/>
          </a:xfrm>
          <a:noFill/>
        </p:spPr>
        <p:txBody>
          <a:bodyPr/>
          <a:lstStyle/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time &amp; manner in which variables are bound to attributes is key to the behavior/implementation of the language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400" i="1">
                <a:latin typeface="Arial Narrow" charset="0"/>
                <a:ea typeface="ＭＳ Ｐゴシック" charset="0"/>
              </a:rPr>
              <a:t>static binding:</a:t>
            </a:r>
            <a:r>
              <a:rPr lang="en-US" sz="2400">
                <a:latin typeface="Arial Narrow" charset="0"/>
                <a:ea typeface="ＭＳ Ｐゴシック" charset="0"/>
              </a:rPr>
              <a:t>  prior to run-time, remains fixed</a:t>
            </a:r>
          </a:p>
          <a:p>
            <a:pPr lvl="1"/>
            <a:endParaRPr lang="en-US" sz="2400">
              <a:latin typeface="Arial Narrow" charset="0"/>
              <a:ea typeface="ＭＳ Ｐゴシック" charset="0"/>
            </a:endParaRP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usually more efficient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 sz="2400" i="1">
                <a:latin typeface="Arial Narrow" charset="0"/>
                <a:ea typeface="ＭＳ Ｐゴシック" charset="0"/>
              </a:rPr>
              <a:t>dynamic binding:</a:t>
            </a:r>
            <a:r>
              <a:rPr lang="en-US" sz="2400">
                <a:latin typeface="Arial Narrow" charset="0"/>
                <a:ea typeface="ＭＳ Ｐゴシック" charset="0"/>
              </a:rPr>
              <a:t> occurs or can change during run-time</a:t>
            </a:r>
          </a:p>
          <a:p>
            <a:endParaRPr lang="en-US" sz="18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usually more flexible</a:t>
            </a:r>
          </a:p>
          <a:p>
            <a:endParaRPr lang="en-US" sz="2000">
              <a:solidFill>
                <a:schemeClr val="tx2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D0A44AC-82F1-6243-89F6-A3E09343AAD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4038600"/>
          </a:xfrm>
          <a:noFill/>
        </p:spPr>
        <p:txBody>
          <a:bodyPr/>
          <a:lstStyle/>
          <a:p>
            <a:pPr defTabSz="1365250">
              <a:lnSpc>
                <a:spcPct val="90000"/>
              </a:lnSpc>
              <a:tabLst>
                <a:tab pos="2511425" algn="l"/>
                <a:tab pos="2576513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names are used to identify entities in programs</a:t>
            </a:r>
          </a:p>
          <a:p>
            <a:pPr lvl="1" defTabSz="1365250">
              <a:lnSpc>
                <a:spcPct val="90000"/>
              </a:lnSpc>
              <a:tabLst>
                <a:tab pos="2511425" algn="l"/>
                <a:tab pos="2576513" algn="l"/>
              </a:tabLst>
            </a:pPr>
            <a:r>
              <a:rPr lang="en-US" i="1">
                <a:latin typeface="Arial Narrow" charset="0"/>
                <a:ea typeface="ＭＳ Ｐゴシック" charset="0"/>
              </a:rPr>
              <a:t>length</a:t>
            </a:r>
            <a:r>
              <a:rPr lang="en-US" sz="2400">
                <a:latin typeface="Arial Narrow" charset="0"/>
                <a:ea typeface="ＭＳ Ｐゴシック" charset="0"/>
              </a:rPr>
              <a:t>	</a:t>
            </a:r>
            <a:r>
              <a:rPr lang="en-US">
                <a:latin typeface="Arial Narrow" charset="0"/>
                <a:ea typeface="ＭＳ Ｐゴシック" charset="0"/>
              </a:rPr>
              <a:t>originally, 1 char names only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		FORTRAN – 6 chars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		COBOL – 30 chars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		C – arbitrary length, only first 8 chars are significant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		C++ &amp; Java – arbitrary length, all chars significant (???)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endParaRPr lang="en-US">
              <a:latin typeface="Arial Narrow" charset="0"/>
              <a:ea typeface="ＭＳ Ｐゴシック" charset="0"/>
            </a:endParaRPr>
          </a:p>
          <a:p>
            <a:pPr lvl="1" defTabSz="1365250">
              <a:lnSpc>
                <a:spcPct val="90000"/>
              </a:lnSpc>
              <a:tabLst>
                <a:tab pos="2511425" algn="l"/>
                <a:tab pos="2576513" algn="l"/>
              </a:tabLst>
            </a:pPr>
            <a:r>
              <a:rPr lang="en-US" i="1">
                <a:latin typeface="Arial Narrow" charset="0"/>
                <a:ea typeface="ＭＳ Ｐゴシック" charset="0"/>
              </a:rPr>
              <a:t>connectors</a:t>
            </a:r>
            <a:r>
              <a:rPr lang="en-US" sz="1800">
                <a:latin typeface="Arial Narrow" charset="0"/>
                <a:ea typeface="ＭＳ Ｐゴシック" charset="0"/>
              </a:rPr>
              <a:t> </a:t>
            </a:r>
            <a:r>
              <a:rPr lang="en-US">
                <a:latin typeface="Arial Narrow" charset="0"/>
                <a:ea typeface="ＭＳ Ｐゴシック" charset="0"/>
              </a:rPr>
              <a:t>	C, C++, Java, COBOL, Ada all allow underscores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		Scheme allows hyphens, ?, !, …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endParaRPr lang="en-US">
              <a:latin typeface="Arial Narrow" charset="0"/>
              <a:ea typeface="ＭＳ Ｐゴシック" charset="0"/>
            </a:endParaRPr>
          </a:p>
          <a:p>
            <a:pPr lvl="1" defTabSz="1365250">
              <a:lnSpc>
                <a:spcPct val="90000"/>
              </a:lnSpc>
              <a:tabLst>
                <a:tab pos="2511425" algn="l"/>
                <a:tab pos="2576513" algn="l"/>
              </a:tabLst>
            </a:pPr>
            <a:r>
              <a:rPr lang="en-US" i="1">
                <a:latin typeface="Arial Narrow" charset="0"/>
                <a:ea typeface="ＭＳ Ｐゴシック" charset="0"/>
              </a:rPr>
              <a:t>case-sensitive</a:t>
            </a:r>
            <a:r>
              <a:rPr lang="en-US" sz="2400">
                <a:latin typeface="Arial Narrow" charset="0"/>
                <a:ea typeface="ＭＳ Ｐゴシック" charset="0"/>
              </a:rPr>
              <a:t>	</a:t>
            </a:r>
            <a:r>
              <a:rPr lang="en-US">
                <a:latin typeface="Arial Narrow" charset="0"/>
                <a:ea typeface="ＭＳ Ｐゴシック" charset="0"/>
              </a:rPr>
              <a:t>debate about desirability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name 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(What names can refer to variables?)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609600" y="55626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defTabSz="1365250">
              <a:spcBef>
                <a:spcPct val="20000"/>
              </a:spcBef>
              <a:tabLst>
                <a:tab pos="2060575" algn="l"/>
                <a:tab pos="2511425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studies have shown:</a:t>
            </a:r>
            <a:r>
              <a:rPr lang="en-US">
                <a:solidFill>
                  <a:schemeClr val="accent2"/>
                </a:solidFill>
              </a:rPr>
              <a:t>		</a:t>
            </a:r>
            <a:r>
              <a:rPr lang="en-US" sz="1800">
                <a:latin typeface="Courier New" charset="0"/>
              </a:rPr>
              <a:t>maxScoreInClass		</a:t>
            </a:r>
            <a:r>
              <a:rPr lang="en-US" sz="1800" i="1">
                <a:solidFill>
                  <a:srgbClr val="FF0033"/>
                </a:solidFill>
                <a:latin typeface="Arial Narrow" charset="0"/>
              </a:rPr>
              <a:t>best</a:t>
            </a:r>
          </a:p>
          <a:p>
            <a:pPr marL="342900" indent="-342900" defTabSz="1365250">
              <a:spcBef>
                <a:spcPct val="20000"/>
              </a:spcBef>
              <a:tabLst>
                <a:tab pos="2060575" algn="l"/>
                <a:tab pos="2511425" algn="l"/>
              </a:tabLst>
            </a:pPr>
            <a:r>
              <a:rPr lang="en-US" sz="1800">
                <a:latin typeface="Courier New" charset="0"/>
              </a:rPr>
              <a:t>				max_score_in_class		</a:t>
            </a:r>
            <a:r>
              <a:rPr lang="en-US" sz="1800" i="1">
                <a:solidFill>
                  <a:srgbClr val="FF0033"/>
                </a:solidFill>
                <a:latin typeface="Arial Narrow" charset="0"/>
              </a:rPr>
              <a:t>ok</a:t>
            </a:r>
          </a:p>
          <a:p>
            <a:pPr marL="342900" indent="-342900" defTabSz="1365250">
              <a:spcBef>
                <a:spcPct val="20000"/>
              </a:spcBef>
              <a:tabLst>
                <a:tab pos="2060575" algn="l"/>
                <a:tab pos="2511425" algn="l"/>
              </a:tabLst>
            </a:pPr>
            <a:r>
              <a:rPr lang="en-US" sz="1800">
                <a:latin typeface="Courier New" charset="0"/>
              </a:rPr>
              <a:t>				maxscoreinclass		</a:t>
            </a:r>
            <a:r>
              <a:rPr lang="en-US" sz="1800" i="1">
                <a:solidFill>
                  <a:srgbClr val="FF0033"/>
                </a:solidFill>
                <a:latin typeface="Arial Narrow" charset="0"/>
              </a:rPr>
              <a:t>worst</a:t>
            </a:r>
            <a:endParaRPr lang="en-US" sz="1400" i="1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658E158-3AD9-3F49-A9F2-3699214377F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name (cont.)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702675" cy="5486400"/>
          </a:xfrm>
        </p:spPr>
        <p:txBody>
          <a:bodyPr/>
          <a:lstStyle/>
          <a:p>
            <a:pPr>
              <a:tabLst>
                <a:tab pos="2170113" algn="l"/>
              </a:tabLst>
            </a:pPr>
            <a:r>
              <a:rPr lang="en-US" i="1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special words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 are words with preset meanings in the language</a:t>
            </a:r>
          </a:p>
          <a:p>
            <a:pPr>
              <a:tabLst>
                <a:tab pos="2170113" algn="l"/>
              </a:tabLst>
            </a:pPr>
            <a:endParaRPr lang="en-US">
              <a:latin typeface="Arial Narrow" charset="0"/>
              <a:ea typeface="ＭＳ Ｐゴシック" charset="0"/>
              <a:cs typeface="ＭＳ Ｐゴシック" charset="0"/>
              <a:sym typeface="Wingdings" charset="0"/>
            </a:endParaRPr>
          </a:p>
          <a:p>
            <a:pPr lvl="1">
              <a:tabLst>
                <a:tab pos="2170113" algn="l"/>
              </a:tabLst>
            </a:pPr>
            <a:r>
              <a:rPr lang="en-US" i="1">
                <a:latin typeface="Arial Narrow" charset="0"/>
                <a:ea typeface="ＭＳ Ｐゴシック" charset="0"/>
                <a:sym typeface="Wingdings" charset="0"/>
              </a:rPr>
              <a:t>keyword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:  has predefined meaning in context</a:t>
            </a:r>
          </a:p>
          <a:p>
            <a:pPr lvl="4">
              <a:buFontTx/>
              <a:buNone/>
              <a:tabLst>
                <a:tab pos="2170113" algn="l"/>
              </a:tabLst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can be used freely in other contexts, can be overridden</a:t>
            </a:r>
          </a:p>
          <a:p>
            <a:pPr lvl="4">
              <a:buFontTx/>
              <a:buNone/>
              <a:tabLst>
                <a:tab pos="2170113" algn="l"/>
              </a:tabLst>
            </a:pPr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lvl="3">
              <a:buFontTx/>
              <a:buNone/>
              <a:tabLst>
                <a:tab pos="2170113" algn="l"/>
              </a:tabLst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e.g., in FORTRAN</a:t>
            </a:r>
          </a:p>
          <a:p>
            <a:pPr lvl="3">
              <a:buFontTx/>
              <a:buNone/>
              <a:tabLst>
                <a:tab pos="2170113" algn="l"/>
              </a:tabLst>
            </a:pPr>
            <a:r>
              <a:rPr lang="en-US">
                <a:ea typeface="ＭＳ Ｐゴシック" charset="0"/>
                <a:sym typeface="Wingdings" charset="0"/>
              </a:rPr>
              <a:t>		</a:t>
            </a: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REAL X</a:t>
            </a:r>
            <a:r>
              <a:rPr lang="en-US">
                <a:ea typeface="ＭＳ Ｐゴシック" charset="0"/>
                <a:sym typeface="Wingdings" charset="0"/>
              </a:rPr>
              <a:t>		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declaration</a:t>
            </a:r>
          </a:p>
          <a:p>
            <a:pPr lvl="3">
              <a:buFontTx/>
              <a:buNone/>
              <a:tabLst>
                <a:tab pos="2170113" algn="l"/>
              </a:tabLst>
            </a:pPr>
            <a:r>
              <a:rPr lang="en-US">
                <a:ea typeface="ＭＳ Ｐゴシック" charset="0"/>
                <a:sym typeface="Wingdings" charset="0"/>
              </a:rPr>
              <a:t>		</a:t>
            </a: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REAL = 3.5</a:t>
            </a:r>
            <a:r>
              <a:rPr lang="en-US">
                <a:ea typeface="ＭＳ Ｐゴシック" charset="0"/>
                <a:sym typeface="Wingdings" charset="0"/>
              </a:rPr>
              <a:t>		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assignment</a:t>
            </a:r>
          </a:p>
          <a:p>
            <a:pPr lvl="3">
              <a:buFontTx/>
              <a:buNone/>
              <a:tabLst>
                <a:tab pos="2170113" algn="l"/>
              </a:tabLst>
            </a:pPr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tabLst>
                <a:tab pos="2170113" algn="l"/>
              </a:tabLst>
            </a:pPr>
            <a:r>
              <a:rPr lang="en-US" i="1">
                <a:latin typeface="Arial Narrow" charset="0"/>
                <a:ea typeface="ＭＳ Ｐゴシック" charset="0"/>
                <a:sym typeface="Wingdings" charset="0"/>
              </a:rPr>
              <a:t>reserved word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:  cannot be reused or overridden</a:t>
            </a:r>
          </a:p>
          <a:p>
            <a:pPr lvl="3">
              <a:buFontTx/>
              <a:buNone/>
              <a:tabLst>
                <a:tab pos="2170113" algn="l"/>
              </a:tabLst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in most languages (incl. C, C++ &amp; Java), special words are reserved</a:t>
            </a:r>
          </a:p>
          <a:p>
            <a:pPr lvl="3">
              <a:buFontTx/>
              <a:buNone/>
              <a:tabLst>
                <a:tab pos="2170113" algn="l"/>
              </a:tabLst>
            </a:pPr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lvl="3">
              <a:buFontTx/>
              <a:buNone/>
              <a:tabLst>
                <a:tab pos="2170113" algn="l"/>
              </a:tabLst>
            </a:pPr>
            <a:endParaRPr lang="en-US"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  <a:tabLst>
                <a:tab pos="2170113" algn="l"/>
              </a:tabLst>
            </a:pPr>
            <a:r>
              <a:rPr lang="en-US" i="1">
                <a:latin typeface="Arial Narrow" charset="0"/>
                <a:ea typeface="ＭＳ Ｐゴシック" charset="0"/>
                <a:sym typeface="Wingdings" charset="0"/>
              </a:rPr>
              <a:t>In ALGOL 60, special words had to be written in a distinct font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1C9DE31-49F7-E848-9391-0A1E3F99CD0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type  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(When is the type of a variable decided?)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447925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1655763" algn="l"/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static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 (compile-time)</a:t>
            </a:r>
          </a:p>
          <a:p>
            <a:pPr lvl="1">
              <a:lnSpc>
                <a:spcPct val="90000"/>
              </a:lnSpc>
              <a:tabLst>
                <a:tab pos="1655763" algn="l"/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explicit declarations (most modern languages)</a:t>
            </a:r>
          </a:p>
          <a:p>
            <a:pPr lvl="2">
              <a:lnSpc>
                <a:spcPct val="70000"/>
              </a:lnSpc>
              <a:tabLst>
                <a:tab pos="1655763" algn="l"/>
                <a:tab pos="2060575" algn="l"/>
              </a:tabLst>
            </a:pP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num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: integer;</a:t>
            </a:r>
            <a:r>
              <a:rPr lang="en-US" sz="1800" dirty="0">
                <a:latin typeface="Arial Narrow" charset="0"/>
                <a:ea typeface="ＭＳ Ｐゴシック" charset="0"/>
              </a:rPr>
              <a:t>		Pascal</a:t>
            </a:r>
          </a:p>
          <a:p>
            <a:pPr lvl="2">
              <a:lnSpc>
                <a:spcPct val="70000"/>
              </a:lnSpc>
              <a:tabLst>
                <a:tab pos="1655763" algn="l"/>
                <a:tab pos="2060575" algn="l"/>
              </a:tabLst>
            </a:pP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num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;</a:t>
            </a:r>
            <a:r>
              <a:rPr lang="en-US" sz="1800" dirty="0">
                <a:latin typeface="Arial Narrow" charset="0"/>
                <a:ea typeface="ＭＳ Ｐゴシック" charset="0"/>
              </a:rPr>
              <a:t>			C/C++/Java</a:t>
            </a:r>
          </a:p>
          <a:p>
            <a:pPr lvl="1">
              <a:lnSpc>
                <a:spcPct val="90000"/>
              </a:lnSpc>
              <a:tabLst>
                <a:tab pos="1655763" algn="l"/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implicit declarations</a:t>
            </a:r>
          </a:p>
          <a:p>
            <a:pPr lvl="2">
              <a:lnSpc>
                <a:spcPct val="70000"/>
              </a:lnSpc>
              <a:tabLst>
                <a:tab pos="1655763" algn="l"/>
                <a:tab pos="2060575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In FORTRAN, if not declared then type is assumed</a:t>
            </a:r>
          </a:p>
          <a:p>
            <a:pPr lvl="3">
              <a:lnSpc>
                <a:spcPct val="90000"/>
              </a:lnSpc>
              <a:buFontTx/>
              <a:buNone/>
              <a:tabLst>
                <a:tab pos="1655763" algn="l"/>
                <a:tab pos="2060575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starts with I-N </a:t>
            </a: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 INTEGER, else REAL	         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TRADEOFFS?</a:t>
            </a:r>
          </a:p>
          <a:p>
            <a:pPr marL="1376363" lvl="3" indent="-458788">
              <a:lnSpc>
                <a:spcPct val="90000"/>
              </a:lnSpc>
              <a:buFontTx/>
              <a:buNone/>
              <a:tabLst>
                <a:tab pos="1655763" algn="l"/>
                <a:tab pos="2060575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in Swift, type may be inferred from an assignment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685800" y="38100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dynamic </a:t>
            </a:r>
            <a:r>
              <a:rPr lang="en-US" i="1" dirty="0">
                <a:solidFill>
                  <a:schemeClr val="accent2"/>
                </a:solidFill>
                <a:latin typeface="Arial Narrow" charset="0"/>
              </a:rPr>
              <a:t> (run-time)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1655763" algn="l"/>
                <a:tab pos="2060575" algn="l"/>
              </a:tabLst>
            </a:pPr>
            <a:r>
              <a:rPr lang="en-US" sz="2000" dirty="0">
                <a:latin typeface="Arial Narrow" charset="0"/>
              </a:rPr>
              <a:t>variable is given type on assignment, can change </a:t>
            </a:r>
          </a:p>
          <a:p>
            <a:pPr marL="1600200" lvl="3" indent="-228600">
              <a:spcBef>
                <a:spcPct val="20000"/>
              </a:spcBef>
              <a:buFont typeface="Wingdings" charset="0"/>
              <a:buNone/>
              <a:tabLst>
                <a:tab pos="1655763" algn="l"/>
                <a:tab pos="2060575" algn="l"/>
              </a:tabLst>
            </a:pPr>
            <a:r>
              <a:rPr lang="en-US" sz="1800" dirty="0">
                <a:latin typeface="Arial Narrow" charset="0"/>
              </a:rPr>
              <a:t>e.g., JavaScript, PHP, Python, Perl</a:t>
            </a:r>
          </a:p>
          <a:p>
            <a:pPr marL="1600200" lvl="3" indent="-228600">
              <a:spcBef>
                <a:spcPct val="20000"/>
              </a:spcBef>
              <a:buFont typeface="Wingdings" charset="0"/>
              <a:buNone/>
              <a:tabLst>
                <a:tab pos="1655763" algn="l"/>
                <a:tab pos="2060575" algn="l"/>
              </a:tabLst>
            </a:pPr>
            <a:endParaRPr lang="en-US" sz="800" dirty="0">
              <a:latin typeface="Arial Narrow" charset="0"/>
            </a:endParaRPr>
          </a:p>
          <a:p>
            <a:pPr marL="1143000" lvl="2" indent="-22860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 sz="1800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ADVANTAGE:</a:t>
            </a:r>
            <a:r>
              <a:rPr lang="en-US" sz="1800" dirty="0">
                <a:latin typeface="Arial Narrow" charset="0"/>
                <a:sym typeface="Wingdings" charset="0"/>
              </a:rPr>
              <a:t> 	flexible – can write generic code</a:t>
            </a:r>
          </a:p>
          <a:p>
            <a:pPr marL="1143000" lvl="2" indent="-22860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 sz="1800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DISADVANTAGE:</a:t>
            </a:r>
            <a:r>
              <a:rPr lang="en-US" sz="1800" dirty="0">
                <a:latin typeface="Arial Narrow" charset="0"/>
                <a:sym typeface="Wingdings" charset="0"/>
              </a:rPr>
              <a:t>  	costly – type checking must be done during execution</a:t>
            </a:r>
          </a:p>
          <a:p>
            <a:pPr marL="1143000" lvl="2" indent="-22860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 sz="1800" dirty="0">
                <a:latin typeface="Arial Narrow" charset="0"/>
                <a:sym typeface="Wingdings" charset="0"/>
              </a:rPr>
              <a:t>				error-detection abilities are diminished</a:t>
            </a:r>
            <a:endParaRPr lang="en-US" sz="1000" dirty="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685800" y="6096000"/>
            <a:ext cx="87026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binding greatly determines implementation</a:t>
            </a:r>
          </a:p>
          <a:p>
            <a:pPr marL="742950" lvl="1" indent="-28575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>
                <a:solidFill>
                  <a:srgbClr val="FF0033"/>
                </a:solidFill>
                <a:latin typeface="Arial Narrow" charset="0"/>
              </a:rPr>
              <a:t>static </a:t>
            </a:r>
            <a:r>
              <a:rPr lang="en-US">
                <a:solidFill>
                  <a:srgbClr val="FF0033"/>
                </a:solidFill>
                <a:latin typeface="Arial Narrow" charset="0"/>
                <a:sym typeface="Wingdings" charset="0"/>
              </a:rPr>
              <a:t> compilation		dynamic  interpretation</a:t>
            </a:r>
            <a:endParaRPr lang="en-US">
              <a:solidFill>
                <a:srgbClr val="FF0033"/>
              </a:solidFill>
              <a:latin typeface="Arial Narrow" charset="0"/>
            </a:endParaRPr>
          </a:p>
          <a:p>
            <a:pPr marL="1143000" lvl="2" indent="-228600">
              <a:spcBef>
                <a:spcPct val="20000"/>
              </a:spcBef>
              <a:tabLst>
                <a:tab pos="1655763" algn="l"/>
                <a:tab pos="2060575" algn="l"/>
              </a:tabLst>
            </a:pPr>
            <a:endParaRPr lang="en-US" sz="1800">
              <a:solidFill>
                <a:srgbClr val="FF0033"/>
              </a:solidFill>
              <a:sym typeface="Wingdings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1655763" algn="l"/>
                <a:tab pos="2060575" algn="l"/>
              </a:tabLst>
            </a:pPr>
            <a:endParaRPr lang="en-US" sz="1000">
              <a:solidFill>
                <a:schemeClr val="accent2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build="p" autoUpdateAnimBg="0"/>
      <p:bldP spid="9224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6FFFFF1-5D70-BA44-9045-A2A870A46C3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type (cont.)</a:t>
            </a:r>
          </a:p>
        </p:txBody>
      </p:sp>
      <p:sp>
        <p:nvSpPr>
          <p:cNvPr id="2150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91200"/>
          </a:xfrm>
        </p:spPr>
        <p:txBody>
          <a:bodyPr/>
          <a:lstStyle/>
          <a:p>
            <a:pPr marL="457200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type checking: ensuring that operands in expressions are compatible</a:t>
            </a:r>
          </a:p>
          <a:p>
            <a:pPr marL="457200" indent="-457200">
              <a:lnSpc>
                <a:spcPct val="90000"/>
              </a:lnSpc>
            </a:pPr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838200" lvl="1" indent="-381000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a </a:t>
            </a:r>
            <a:r>
              <a:rPr lang="en-US" i="1">
                <a:latin typeface="Arial Narrow" charset="0"/>
                <a:ea typeface="ＭＳ Ｐゴシック" charset="0"/>
              </a:rPr>
              <a:t>compatible</a:t>
            </a:r>
            <a:r>
              <a:rPr lang="en-US">
                <a:latin typeface="Arial Narrow" charset="0"/>
                <a:ea typeface="ＭＳ Ｐゴシック" charset="0"/>
              </a:rPr>
              <a:t> type is either</a:t>
            </a:r>
          </a:p>
          <a:p>
            <a:pPr marL="1295400" lvl="2" indent="-381000">
              <a:lnSpc>
                <a:spcPct val="7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legal for that operator, or</a:t>
            </a:r>
          </a:p>
          <a:p>
            <a:pPr marL="1295400" lvl="2" indent="-381000">
              <a:lnSpc>
                <a:spcPct val="7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can be coerced (automatically converted) into a legal type</a:t>
            </a:r>
          </a:p>
          <a:p>
            <a:pPr marL="1295400" lvl="2" indent="-381000">
              <a:lnSpc>
                <a:spcPct val="70000"/>
              </a:lnSpc>
              <a:buFont typeface="Wingdings" charset="0"/>
              <a:buAutoNum type="arabicPeriod"/>
            </a:pPr>
            <a:endParaRPr lang="en-US">
              <a:latin typeface="Arial Narrow" charset="0"/>
              <a:ea typeface="ＭＳ Ｐゴシック" charset="0"/>
            </a:endParaRPr>
          </a:p>
          <a:p>
            <a:pPr marL="457200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coercion affects type checking, hence reliability</a:t>
            </a:r>
          </a:p>
          <a:p>
            <a:pPr marL="838200" lvl="1" indent="-3810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most languages coerce numeric values</a:t>
            </a:r>
          </a:p>
          <a:p>
            <a:pPr marL="1295400" lvl="2" indent="-381000">
              <a:lnSpc>
                <a:spcPct val="70000"/>
              </a:lnSpc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X = 3.5 + 2;</a:t>
            </a:r>
          </a:p>
          <a:p>
            <a:pPr marL="838200" lvl="1" indent="-3810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C/C++ make extensive use of coercion</a:t>
            </a:r>
          </a:p>
          <a:p>
            <a:pPr marL="1295400" lvl="2" indent="-381000">
              <a:lnSpc>
                <a:spcPct val="70000"/>
              </a:lnSpc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char ch = 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+ 1;</a:t>
            </a:r>
          </a:p>
          <a:p>
            <a:pPr marL="1295400" lvl="2" indent="-381000">
              <a:lnSpc>
                <a:spcPct val="70000"/>
              </a:lnSpc>
            </a:pP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marL="1295400" lvl="2" indent="-381000">
              <a:lnSpc>
                <a:spcPct val="70000"/>
              </a:lnSpc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int * ptr = new int[10];</a:t>
            </a:r>
          </a:p>
          <a:p>
            <a:pPr marL="1295400" lvl="2" indent="-381000">
              <a:lnSpc>
                <a:spcPct val="70000"/>
              </a:lnSpc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ptr++;</a:t>
            </a:r>
          </a:p>
          <a:p>
            <a:pPr marL="1295400" lvl="2" indent="-381000">
              <a:lnSpc>
                <a:spcPct val="70000"/>
              </a:lnSpc>
            </a:pP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marL="1295400" lvl="2" indent="-381000">
              <a:lnSpc>
                <a:spcPct val="70000"/>
              </a:lnSpc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800">
                <a:latin typeface="Arial Narrow" charset="0"/>
                <a:ea typeface="ＭＳ Ｐゴシック" charset="0"/>
              </a:rPr>
              <a:t>can define coercion paths for new classes</a:t>
            </a:r>
          </a:p>
          <a:p>
            <a:pPr marL="1295400" lvl="2" indent="-381000">
              <a:lnSpc>
                <a:spcPct val="70000"/>
              </a:lnSpc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marL="838200" lvl="1" indent="-3810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Java allows some C++-like coercion of primitive types</a:t>
            </a:r>
          </a:p>
          <a:p>
            <a:pPr marL="1295400" lvl="2" indent="-381000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but must explicitly convert real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</a:t>
            </a:r>
            <a:r>
              <a:rPr lang="en-US">
                <a:latin typeface="Arial Narrow" charset="0"/>
                <a:ea typeface="ＭＳ Ｐゴシック" charset="0"/>
              </a:rPr>
              <a:t>int &amp; reference types (objects)</a:t>
            </a: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marL="838200" lvl="1" indent="-381000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BD672D1-411C-7242-B86C-57EE9454F00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type (cont.)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strongly typed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language is one in which all type incompatibilities are caught (at either compile-time or run-time)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		somewhat strongly typed, but numerous loopholes exist</a:t>
            </a:r>
          </a:p>
          <a:p>
            <a:pPr lvl="4">
              <a:buFontTx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e.g.,	= vs. ==			</a:t>
            </a:r>
            <a:r>
              <a:rPr lang="en-US" dirty="0" err="1">
                <a:latin typeface="Arial Narrow" charset="0"/>
                <a:ea typeface="ＭＳ Ｐゴシック" charset="0"/>
              </a:rPr>
              <a:t>bool</a:t>
            </a:r>
            <a:r>
              <a:rPr lang="en-US" dirty="0">
                <a:latin typeface="Arial Narrow" charset="0"/>
                <a:ea typeface="ＭＳ Ｐゴシック" charset="0"/>
              </a:rPr>
              <a:t> vs. </a:t>
            </a:r>
            <a:r>
              <a:rPr lang="en-US" dirty="0" err="1">
                <a:latin typeface="Arial Narrow" charset="0"/>
                <a:ea typeface="ＭＳ Ｐゴシック" charset="0"/>
              </a:rPr>
              <a:t>int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4">
              <a:buFontTx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union			unchecked parameters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C++	slightly better, but retains most weaknesses for backward compatibility</a:t>
            </a:r>
          </a:p>
          <a:p>
            <a:pPr lvl="4">
              <a:buFontTx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Java	much better</a:t>
            </a:r>
          </a:p>
          <a:p>
            <a:pPr lvl="4">
              <a:buFontTx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closes many C-style loopholes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AD7C652-F906-A34D-BF5C-116227D53D4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address  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(When is memory allocated &amp; assigned?)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static: 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bound before execution, stays same</a:t>
            </a:r>
          </a:p>
          <a:p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e.g., early versions of FORTRAN, constants, global variables in C/C++ &amp; Java</a:t>
            </a:r>
          </a:p>
          <a:p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static binding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no recursion		</a:t>
            </a:r>
            <a:r>
              <a:rPr lang="en-US" sz="2000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WHY?</a:t>
            </a:r>
            <a:endParaRPr lang="en-US">
              <a:solidFill>
                <a:srgbClr val="FF0033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685800" y="2667000"/>
            <a:ext cx="8915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stack-dynamic:  </a:t>
            </a:r>
            <a:r>
              <a:rPr lang="en-US" sz="2000">
                <a:latin typeface="Arial Narrow" charset="0"/>
              </a:rPr>
              <a:t>bound when declaration is reached, but type bound statically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		e.g., could specify in FORTRAN 77, locals in C/C++, primitives &amp; references in Java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		can save space over static, but slower</a:t>
            </a:r>
            <a:r>
              <a:rPr lang="en-US" sz="2000">
                <a:latin typeface="Arial Narrow" charset="0"/>
                <a:sym typeface="Wingdings" charset="0"/>
              </a:rPr>
              <a:t>	</a:t>
            </a:r>
            <a:r>
              <a:rPr lang="en-US" sz="2000">
                <a:solidFill>
                  <a:srgbClr val="FF0033"/>
                </a:solidFill>
                <a:latin typeface="Arial Narrow" charset="0"/>
                <a:sym typeface="Wingdings" charset="0"/>
              </a:rPr>
              <a:t>WHY?</a:t>
            </a:r>
            <a:endParaRPr lang="en-US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685800" y="4114800"/>
            <a:ext cx="87026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heap-dynamic:  </a:t>
            </a:r>
            <a:r>
              <a:rPr lang="en-US" sz="2000">
                <a:latin typeface="Arial Narrow" charset="0"/>
              </a:rPr>
              <a:t>bound during execution, changeable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sz="2000">
                <a:latin typeface="Arial Narrow" charset="0"/>
              </a:rPr>
              <a:t>can be </a:t>
            </a:r>
            <a:r>
              <a:rPr lang="en-US" sz="2000" i="1">
                <a:latin typeface="Arial Narrow" charset="0"/>
              </a:rPr>
              <a:t>explicit</a:t>
            </a:r>
            <a:r>
              <a:rPr lang="en-US" sz="2000">
                <a:latin typeface="Arial Narrow" charset="0"/>
              </a:rPr>
              <a:t>:  user allocates/deallocates objects</a:t>
            </a:r>
          </a:p>
          <a:p>
            <a:pPr marL="1600200" lvl="3" indent="-2286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e.g., new/delete in C/C++, new in Java</a:t>
            </a:r>
          </a:p>
          <a:p>
            <a:pPr marL="1600200" lvl="3" indent="-2286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efficient, but tricky (garbage collection helps)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sz="2000">
                <a:latin typeface="Arial Narrow" charset="0"/>
              </a:rPr>
              <a:t>can be </a:t>
            </a:r>
            <a:r>
              <a:rPr lang="en-US" sz="2000" i="1">
                <a:latin typeface="Arial Narrow" charset="0"/>
              </a:rPr>
              <a:t>implicit</a:t>
            </a:r>
            <a:r>
              <a:rPr lang="en-US" sz="2000">
                <a:latin typeface="Arial Narrow" charset="0"/>
              </a:rPr>
              <a:t>:  transparent to the user</a:t>
            </a:r>
          </a:p>
          <a:p>
            <a:pPr marL="1600200" lvl="3" indent="-2286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e.g., JavaScript, Scheme</a:t>
            </a:r>
          </a:p>
          <a:p>
            <a:pPr marL="1600200" lvl="3" indent="-228600">
              <a:spcBef>
                <a:spcPct val="20000"/>
              </a:spcBef>
            </a:pPr>
            <a:endParaRPr lang="en-US" sz="14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as with dynamic type binding: flexible, inefficient, error detection weakened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autoUpdateAnimBg="0"/>
      <p:bldP spid="25605" grpId="0" build="p" autoUpdateAnimBg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1797</TotalTime>
  <Words>2121</Words>
  <Application>Microsoft Macintosh PowerPoint</Application>
  <PresentationFormat>Custom</PresentationFormat>
  <Paragraphs>352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 Narrow</vt:lpstr>
      <vt:lpstr>Courier New</vt:lpstr>
      <vt:lpstr>Times New Roman</vt:lpstr>
      <vt:lpstr>Wingdings</vt:lpstr>
      <vt:lpstr>Blank Presentation</vt:lpstr>
      <vt:lpstr>Picture</vt:lpstr>
      <vt:lpstr>VISIO</vt:lpstr>
      <vt:lpstr>CSC 533: Programming Languages  Spring 2022</vt:lpstr>
      <vt:lpstr>Variables</vt:lpstr>
      <vt:lpstr>Static vs. dynamic</vt:lpstr>
      <vt:lpstr>Binding name (What names can refer to variables?) </vt:lpstr>
      <vt:lpstr>Binding name (cont.)</vt:lpstr>
      <vt:lpstr>Binding type  (When is the type of a variable decided?)</vt:lpstr>
      <vt:lpstr>Binding type (cont.)</vt:lpstr>
      <vt:lpstr>Binding type (cont.)</vt:lpstr>
      <vt:lpstr>Binding address  (When is memory allocated &amp; assigned?)</vt:lpstr>
      <vt:lpstr>Binding address (cont.)</vt:lpstr>
      <vt:lpstr>Binding value (How are values assigned to variables?)</vt:lpstr>
      <vt:lpstr>Scope &amp; lifetime</vt:lpstr>
      <vt:lpstr>Static vs. dynamic scoping</vt:lpstr>
      <vt:lpstr>Nested scopes</vt:lpstr>
      <vt:lpstr>In-class exercise</vt:lpstr>
      <vt:lpstr>Nested scopes in C/C++/Java</vt:lpstr>
      <vt:lpstr>Scoping tradeoffs</vt:lpstr>
      <vt:lpstr>Static scoping and modularity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Variables &amp; Bindings</dc:title>
  <dc:creator>Dave Reed</dc:creator>
  <cp:lastModifiedBy>Reed, Dave W</cp:lastModifiedBy>
  <cp:revision>61</cp:revision>
  <cp:lastPrinted>2020-01-20T02:14:42Z</cp:lastPrinted>
  <dcterms:created xsi:type="dcterms:W3CDTF">2012-01-19T19:09:13Z</dcterms:created>
  <dcterms:modified xsi:type="dcterms:W3CDTF">2022-01-04T22:07:50Z</dcterms:modified>
</cp:coreProperties>
</file>