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3" r:id="rId3"/>
    <p:sldId id="264" r:id="rId4"/>
    <p:sldId id="266" r:id="rId5"/>
    <p:sldId id="267" r:id="rId6"/>
    <p:sldId id="268" r:id="rId7"/>
    <p:sldId id="269" r:id="rId8"/>
    <p:sldId id="271" r:id="rId9"/>
    <p:sldId id="272" r:id="rId10"/>
    <p:sldId id="273" r:id="rId11"/>
    <p:sldId id="275" r:id="rId12"/>
    <p:sldId id="276" r:id="rId13"/>
    <p:sldId id="277" r:id="rId14"/>
    <p:sldId id="278" r:id="rId15"/>
    <p:sldId id="279" r:id="rId16"/>
    <p:sldId id="280" r:id="rId1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6"/>
    <p:restoredTop sz="94286"/>
  </p:normalViewPr>
  <p:slideViewPr>
    <p:cSldViewPr>
      <p:cViewPr varScale="1">
        <p:scale>
          <a:sx n="109" d="100"/>
          <a:sy n="109" d="100"/>
        </p:scale>
        <p:origin x="2272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93C04F6F-8C2E-3A4D-9EC9-BC2A09573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9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8985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936728E-B50F-D54A-9E66-DE40C2845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4FCB4-5D00-7E47-AA8F-3CAAAF5F5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6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8CBE7-9BE2-4544-AEB6-667621058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6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D0F18-2762-A84B-AD67-6D4903D65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7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8CE45-16E0-2A47-94AE-12BD430BD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4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0637-A6EF-9744-BE8E-AA9E8158F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7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AFCE6-F484-7248-9E11-F3990F16F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7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1195B-9581-244D-A38C-575DE368A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7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D7D09-ECC9-0A49-B260-0696E23BA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6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EA18D-B85A-8D44-824B-C2D7D226D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5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D484-076C-1249-8822-124AD7EFA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7FCD12F1-CD3A-AA41-A2CD-A4FC8E8DC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B629E1-74CB-1041-91CA-C0B10E3744E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685800"/>
            <a:ext cx="8270875" cy="17526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Subprogram implementation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subprograms (procedures/functions/subroutines)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 linkage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parameter passing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run-time stack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DA94E5-E5FC-1440-8899-0CC5108062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Polymorphism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362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C/C++ &amp; Java, can have different functions/methods with the same name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overloaded functions/methods must have different parameters to distinguish</a:t>
            </a:r>
          </a:p>
          <a:p>
            <a:pPr lvl="1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doStuff(String str) { … }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doStuff(int x) { … }	// OK since param type is different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 doStuff(String str) { … }	// not OK, since only return differs</a:t>
            </a: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C++, can overload operators for new classes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bool Date::operator==(const Date &amp; d1, const Date &amp; d2) {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(d1.day == d2.day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d1.month == d2.month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d1.year == d2.year);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overloaded operators are NOT allowed in Java	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RISKS?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438AD3-5A89-DF40-826D-10BC213E73B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subprograms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info about a subprogram is independent of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constants, instructions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>
                <a:latin typeface="Arial Narrow" charset="0"/>
                <a:ea typeface="ＭＳ Ｐゴシック" charset="0"/>
              </a:rPr>
              <a:t>can store in static code segment</a:t>
            </a:r>
          </a:p>
          <a:p>
            <a:pPr marL="692150" lvl="1" indent="-215900">
              <a:buFont typeface="Wingdings" charset="0"/>
              <a:buChar char="è"/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info is dependent upon the particular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return value, parameters, local variables (?)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>
                <a:latin typeface="Arial Narrow" charset="0"/>
                <a:ea typeface="ＭＳ Ｐゴシック" charset="0"/>
              </a:rPr>
              <a:t>must store an </a:t>
            </a:r>
            <a:r>
              <a:rPr lang="en-US" i="1">
                <a:latin typeface="Arial Narrow" charset="0"/>
                <a:ea typeface="ＭＳ Ｐゴシック" charset="0"/>
              </a:rPr>
              <a:t>activation record</a:t>
            </a:r>
            <a:r>
              <a:rPr lang="en-US">
                <a:latin typeface="Arial Narrow" charset="0"/>
                <a:ea typeface="ＭＳ Ｐゴシック" charset="0"/>
              </a:rPr>
              <a:t> for each invocation</a:t>
            </a:r>
          </a:p>
          <a:p>
            <a:pPr marL="692150" lvl="1" indent="-215900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			</a:t>
            </a:r>
            <a:r>
              <a:rPr lang="en-US" i="1">
                <a:latin typeface="Arial Narrow" charset="0"/>
                <a:ea typeface="ＭＳ Ｐゴシック" charset="0"/>
              </a:rPr>
              <a:t>Activation Record</a:t>
            </a:r>
          </a:p>
          <a:p>
            <a:pPr marL="692150" lvl="1" indent="-215900"/>
            <a:r>
              <a:rPr lang="en-US">
                <a:latin typeface="Arial Narrow" charset="0"/>
                <a:ea typeface="ＭＳ Ｐゴシック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</a:rPr>
              <a:t>local variables may be allocated when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Courier New" charset="0"/>
                <a:ea typeface="ＭＳ Ｐゴシック" charset="0"/>
              </a:rPr>
              <a:t>local variables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subprogram is called, or  wait until		</a:t>
            </a:r>
            <a:r>
              <a:rPr lang="en-US" sz="1800">
                <a:latin typeface="Courier New" charset="0"/>
                <a:ea typeface="ＭＳ Ｐゴシック" charset="0"/>
              </a:rPr>
              <a:t>parameters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declarations are reached (stack-dynamic) 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Courier New" charset="0"/>
                <a:ea typeface="ＭＳ Ｐゴシック" charset="0"/>
              </a:rPr>
              <a:t>static link</a:t>
            </a:r>
            <a:r>
              <a:rPr lang="en-US">
                <a:latin typeface="Arial Narrow" charset="0"/>
                <a:ea typeface="ＭＳ Ｐゴシック" charset="0"/>
              </a:rPr>
              <a:t>		 						</a:t>
            </a:r>
            <a:r>
              <a:rPr lang="en-US" sz="1800">
                <a:latin typeface="Courier New" charset="0"/>
                <a:ea typeface="ＭＳ Ｐゴシック" charset="0"/>
              </a:rPr>
              <a:t>dynamic link</a:t>
            </a:r>
          </a:p>
          <a:p>
            <a:pPr marL="692150" lvl="1" indent="-215900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							return address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172200" y="4648200"/>
            <a:ext cx="22098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6172200" y="50292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6172200" y="54102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6172200" y="5715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172200" y="609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1A9216-2B99-CC4E-9D3B-384EA0DFA40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457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is called, an instance of its activation record is pushed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1141" name="Object 2"/>
          <p:cNvGraphicFramePr>
            <a:graphicFrameLocks noChangeAspect="1"/>
          </p:cNvGraphicFramePr>
          <p:nvPr/>
        </p:nvGraphicFramePr>
        <p:xfrm>
          <a:off x="3352800" y="2514600"/>
          <a:ext cx="1789113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8" name="VISIO" r:id="rId3" imgW="2389632" imgH="4634484" progId="Visio.Drawing.5">
                  <p:embed/>
                </p:oleObj>
              </mc:Choice>
              <mc:Fallback>
                <p:oleObj name="VISIO" r:id="rId3" imgW="2389632" imgH="463448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14600"/>
                        <a:ext cx="1789113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3"/>
          <p:cNvGraphicFramePr>
            <a:graphicFrameLocks noChangeAspect="1"/>
          </p:cNvGraphicFramePr>
          <p:nvPr/>
        </p:nvGraphicFramePr>
        <p:xfrm>
          <a:off x="5105400" y="25146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9" name="VISIO" r:id="rId5" imgW="2644140" imgH="4578096" progId="Visio.Drawing.5">
                  <p:embed/>
                </p:oleObj>
              </mc:Choice>
              <mc:Fallback>
                <p:oleObj name="VISIO" r:id="rId5" imgW="2644140" imgH="4578096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146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4"/>
          <p:cNvGraphicFramePr>
            <a:graphicFrameLocks noChangeAspect="1"/>
          </p:cNvGraphicFramePr>
          <p:nvPr/>
        </p:nvGraphicFramePr>
        <p:xfrm>
          <a:off x="7086600" y="2438400"/>
          <a:ext cx="2179638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0" name="VISIO" r:id="rId7" imgW="3075432" imgH="4730496" progId="Visio.Drawing.5">
                  <p:embed/>
                </p:oleObj>
              </mc:Choice>
              <mc:Fallback>
                <p:oleObj name="VISIO" r:id="rId7" imgW="3075432" imgH="4730496" progId="Visio.Drawing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438400"/>
                        <a:ext cx="2179638" cy="291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accessing a non-local variable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static links for static scoping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dynamic links for dynamic scoping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720FC0-EAFA-124F-BDD1-F544626C74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terminates, its activation record is popped (LIFO behavior)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2165" name="Object 2"/>
          <p:cNvGraphicFramePr>
            <a:graphicFrameLocks noChangeAspect="1"/>
          </p:cNvGraphicFramePr>
          <p:nvPr/>
        </p:nvGraphicFramePr>
        <p:xfrm>
          <a:off x="7659688" y="2438400"/>
          <a:ext cx="1789112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3" name="VISIO" r:id="rId3" imgW="2389632" imgH="4634484" progId="Visio.Drawing.5">
                  <p:embed/>
                </p:oleObj>
              </mc:Choice>
              <mc:Fallback>
                <p:oleObj name="VISIO" r:id="rId3" imgW="2389632" imgH="463448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688" y="2438400"/>
                        <a:ext cx="1789112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35814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4114800" y="5638800"/>
            <a:ext cx="472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the last activation record is popped,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control returns to the operating system</a:t>
            </a:r>
          </a:p>
        </p:txBody>
      </p:sp>
      <p:graphicFrame>
        <p:nvGraphicFramePr>
          <p:cNvPr id="92171" name="Object 3"/>
          <p:cNvGraphicFramePr>
            <a:graphicFrameLocks noChangeAspect="1"/>
          </p:cNvGraphicFramePr>
          <p:nvPr/>
        </p:nvGraphicFramePr>
        <p:xfrm>
          <a:off x="3535363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4" name="VISIO" r:id="rId5" imgW="3075432" imgH="4730496" progId="Visio.Drawing.5">
                  <p:embed/>
                </p:oleObj>
              </mc:Choice>
              <mc:Fallback>
                <p:oleObj name="VISIO" r:id="rId5" imgW="3075432" imgH="4730496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3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4"/>
          <p:cNvGraphicFramePr>
            <a:graphicFrameLocks noChangeAspect="1"/>
          </p:cNvGraphicFramePr>
          <p:nvPr/>
        </p:nvGraphicFramePr>
        <p:xfrm>
          <a:off x="57150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5" name="VISIO" r:id="rId7" imgW="2644140" imgH="4578096" progId="Visio.Drawing.5">
                  <p:embed/>
                </p:oleObj>
              </mc:Choice>
              <mc:Fallback>
                <p:oleObj name="VISIO" r:id="rId7" imgW="2644140" imgH="4578096" progId="Visio.Drawing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389574-716F-5A4D-9EEA-65900C2614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915400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the same subroutine may be called from different points in the program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09600" y="1828800"/>
            <a:ext cx="2590800" cy="5181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3189" name="Object 2"/>
          <p:cNvGraphicFramePr>
            <a:graphicFrameLocks noChangeAspect="1"/>
          </p:cNvGraphicFramePr>
          <p:nvPr/>
        </p:nvGraphicFramePr>
        <p:xfrm>
          <a:off x="66294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5" name="VISIO" r:id="rId3" imgW="2644140" imgH="4578096" progId="Visio.Drawing.5">
                  <p:embed/>
                </p:oleObj>
              </mc:Choice>
              <mc:Fallback>
                <p:oleObj name="VISIO" r:id="rId3" imgW="2644140" imgH="4578096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3505200" y="5638800"/>
            <a:ext cx="5867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sym typeface="Wingdings" charset="0"/>
              </a:rPr>
              <a:t> 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using dynamic scoping, the same variable in a subroutine may refer to a different addresses at different times</a:t>
            </a:r>
          </a:p>
        </p:txBody>
      </p:sp>
      <p:graphicFrame>
        <p:nvGraphicFramePr>
          <p:cNvPr id="93195" name="Object 3"/>
          <p:cNvGraphicFramePr>
            <a:graphicFrameLocks noChangeAspect="1"/>
          </p:cNvGraphicFramePr>
          <p:nvPr/>
        </p:nvGraphicFramePr>
        <p:xfrm>
          <a:off x="3962400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6" name="VISIO" r:id="rId5" imgW="3075432" imgH="4730496" progId="Visio.Drawing.5">
                  <p:embed/>
                </p:oleObj>
              </mc:Choice>
              <mc:Fallback>
                <p:oleObj name="VISIO" r:id="rId5" imgW="3075432" imgH="4730496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43D5F3-2883-0141-B3EA-DA63A37C23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run-time stack?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FA391A8-1752-3840-833F-18393F7413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Optimizing scoping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naïve implementation: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variable is not local, follow chain of static/dynamic links until found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reality, can implement static scoping more efficiently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block nesting is known at compile-time, so can determine number of links that must be traversed to reach desired variable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also determine the offset within the activation record for that variable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can build separate data structure that provides immediate access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85800" y="51054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can’t predetermine # links or offset for dynamic scoping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subroutine may be called from different points in the same program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>
                <a:latin typeface="Arial Narrow" charset="0"/>
              </a:rPr>
              <a:t>t even perform type checking statically  	</a:t>
            </a:r>
            <a:r>
              <a:rPr lang="en-US" altLang="ja-JP" sz="2000">
                <a:solidFill>
                  <a:srgbClr val="FF0033"/>
                </a:solidFill>
                <a:latin typeface="Arial Narrow" charset="0"/>
              </a:rPr>
              <a:t>WHY NOT?</a:t>
            </a: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3730956-12FC-E740-B47E-22F4F30643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Procedural control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any implementation method for subprograms is based on the semantics of subprogram linkage (call &amp; return)</a:t>
            </a:r>
          </a:p>
          <a:p>
            <a:pPr marL="457200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call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save execution status of the calling program unit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parameter passing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pass return address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possibly:</a:t>
            </a:r>
            <a:r>
              <a:rPr lang="en-US">
                <a:latin typeface="Arial Narrow" charset="0"/>
                <a:ea typeface="ＭＳ Ｐゴシック" charset="0"/>
              </a:rPr>
              <a:t> allocate local variables, provide access to non-locals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return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out-mode parameters or return value, pass back value(s)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deallocate parameters, local variables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restore non-local variable environment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the calling program unit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0C61CA-6E3C-194D-B3FF-A896C9F092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190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most languages, parameters are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positional</a:t>
            </a:r>
          </a:p>
          <a:p>
            <a:pPr lvl="1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Ada also provides </a:t>
            </a:r>
            <a:r>
              <a:rPr lang="en-US" i="1">
                <a:latin typeface="Arial Narrow" charset="0"/>
                <a:ea typeface="ＭＳ Ｐゴシック" charset="0"/>
              </a:rPr>
              <a:t>keyword</a:t>
            </a:r>
            <a:r>
              <a:rPr lang="en-US">
                <a:latin typeface="Arial Narrow" charset="0"/>
                <a:ea typeface="ＭＳ Ｐゴシック" charset="0"/>
              </a:rPr>
              <a:t> parameters:</a:t>
            </a:r>
            <a:r>
              <a:rPr lang="en-US" sz="1800">
                <a:latin typeface="Arial Narrow" charset="0"/>
                <a:ea typeface="ＭＳ Ｐゴシック" charset="0"/>
              </a:rPr>
              <a:t>  </a:t>
            </a:r>
          </a:p>
          <a:p>
            <a:pPr lvl="1">
              <a:lnSpc>
                <a:spcPct val="80000"/>
              </a:lnSpc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AddEntry(dbase -&gt; cds, new_entry -&gt; mine);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800" i="1">
                <a:latin typeface="Arial Narrow" charset="0"/>
                <a:ea typeface="ＭＳ Ｐゴシック" charset="0"/>
              </a:rPr>
              <a:t>advantage:</a:t>
            </a:r>
            <a:r>
              <a:rPr lang="en-US" sz="1800">
                <a:latin typeface="Arial Narrow" charset="0"/>
                <a:ea typeface="ＭＳ Ｐゴシック" charset="0"/>
              </a:rPr>
              <a:t>      don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t have to remember parameter order</a:t>
            </a:r>
          </a:p>
          <a:p>
            <a:pPr lvl="2">
              <a:lnSpc>
                <a:spcPct val="60000"/>
              </a:lnSpc>
            </a:pPr>
            <a:r>
              <a:rPr lang="en-US" sz="1800" i="1">
                <a:latin typeface="Arial Narrow" charset="0"/>
                <a:ea typeface="ＭＳ Ｐゴシック" charset="0"/>
              </a:rPr>
              <a:t>disadvantage:</a:t>
            </a:r>
            <a:r>
              <a:rPr lang="en-US" sz="1800">
                <a:latin typeface="Arial Narrow" charset="0"/>
                <a:ea typeface="ＭＳ Ｐゴシック" charset="0"/>
              </a:rPr>
              <a:t> do have to remember parameter names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533400" y="34290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>
                <a:solidFill>
                  <a:schemeClr val="accent2"/>
                </a:solidFill>
                <a:latin typeface="Arial Narrow" charset="0"/>
              </a:rPr>
              <a:t>Ada and C/C++ allow for default values for parameters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&amp; Java allow for optional parameters (specify with …)</a:t>
            </a:r>
          </a:p>
          <a:p>
            <a:pPr marL="742950" lvl="1" indent="-285750"/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/>
            <a:r>
              <a:rPr lang="en-US" sz="1400">
                <a:solidFill>
                  <a:srgbClr val="FF0033"/>
                </a:solidFill>
                <a:latin typeface="Courier New" charset="0"/>
              </a:rPr>
              <a:t>	public static double average(double... values) {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double sum = 0;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for (double v : values) { sum += v; 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sum / values.length;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average(3.2, 3.6)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average(1, 2, 4, 5, 8)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multiple parameters, optional parameter must be rightmost 	 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WHY?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1F3216-43FD-814F-9333-463750934C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be characterized by the direction of information flow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 mode:</a:t>
            </a:r>
            <a:r>
              <a:rPr lang="en-US">
                <a:latin typeface="Arial Narrow" charset="0"/>
                <a:ea typeface="ＭＳ Ｐゴシック" charset="0"/>
              </a:rPr>
              <a:t>	pass by-value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out mode:</a:t>
            </a:r>
            <a:r>
              <a:rPr lang="en-US">
                <a:latin typeface="Arial Narrow" charset="0"/>
                <a:ea typeface="ＭＳ Ｐゴシック" charset="0"/>
              </a:rPr>
              <a:t>	pass by-result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inout mode:</a:t>
            </a:r>
            <a:r>
              <a:rPr lang="en-US">
                <a:latin typeface="Arial Narrow" charset="0"/>
                <a:ea typeface="ＭＳ Ｐゴシック" charset="0"/>
              </a:rPr>
              <a:t>	pass by-value-result, by-reference, by-name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by-value (in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parameter is treated as local variable, initialized to argument value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advantage:</a:t>
            </a:r>
            <a:r>
              <a:rPr lang="en-US" sz="2000">
                <a:latin typeface="Arial Narrow" charset="0"/>
              </a:rPr>
              <a:t>       safe (function manipulates a copy of the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disadvantage:</a:t>
            </a:r>
            <a:r>
              <a:rPr lang="en-US" sz="2000">
                <a:latin typeface="Arial Narrow" charset="0"/>
              </a:rPr>
              <a:t>  time &amp; space required for copying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ALGOL 60, ALGOL 68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default method in C++, Pascal, Modula-2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only method in C (and, technically, in Java)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BEBD36-6109-E549-946F-726C0BF66CA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by-result (out mode)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parameter is treated as local variable, no initialization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function terminates, value of parameter is passed back to argument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potential problems:	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ReadValues(x, x);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Update(list[GLOBAL]);</a:t>
            </a:r>
            <a:endParaRPr lang="en-US">
              <a:latin typeface="Arial Narrow" charset="0"/>
              <a:ea typeface="ＭＳ Ｐゴシック" charset="0"/>
            </a:endParaRP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by-value-result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combination of by-value and by-result methods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treated as local variable, initialized to argument, passed back when done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 i="1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same potential problems as by-result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ALGOL-W,  later versions of FORTRAN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ECBB1B6-5BC4-0F46-8756-43B48C064E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609600" y="1371600"/>
            <a:ext cx="8702675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by-reference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instead of passing a value, pass an access path (i.e., reference to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advantage:</a:t>
            </a:r>
            <a:r>
              <a:rPr lang="en-US" sz="2000">
                <a:latin typeface="Arial Narrow" charset="0"/>
              </a:rPr>
              <a:t>       time and space efficient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disadvantage:</a:t>
            </a:r>
            <a:r>
              <a:rPr lang="en-US" sz="2000">
                <a:latin typeface="Arial Narrow" charset="0"/>
              </a:rPr>
              <a:t>  slower access to values (must dereference), alias confusion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IncrementBoth(int &amp; x, int &amp; y)		int a = 5;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{							IncrementBoth(a, 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x++;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y++;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requires care in implementation: arguments must be l-values (i.e., variables)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early FORTRAN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can specify in C++, Pascal, Modula-2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 i="1">
                <a:latin typeface="Arial Narrow" charset="0"/>
              </a:rPr>
              <a:t>Java objects look like by-reference</a:t>
            </a:r>
          </a:p>
        </p:txBody>
      </p:sp>
      <p:sp>
        <p:nvSpPr>
          <p:cNvPr id="20484" name="Line 7"/>
          <p:cNvSpPr>
            <a:spLocks noChangeShapeType="1"/>
          </p:cNvSpPr>
          <p:nvPr/>
        </p:nvSpPr>
        <p:spPr bwMode="auto">
          <a:xfrm>
            <a:off x="5562600" y="3581400"/>
            <a:ext cx="0" cy="1295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B41F1E-DD51-9743-B96B-4A0E6F5625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09600" y="1295400"/>
            <a:ext cx="87026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by-name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argument is textually substituted for parameter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form of the argument dictates behavior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if argument is a:  	variable </a:t>
            </a:r>
            <a:r>
              <a:rPr lang="en-US" sz="1800">
                <a:latin typeface="Arial Narrow" charset="0"/>
                <a:sym typeface="Wingdings" charset="0"/>
              </a:rPr>
              <a:t> by-reference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constant  by-value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array element or expression  ???</a:t>
            </a:r>
            <a:endParaRPr lang="en-US" sz="1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real procedure SUM(real ADDER, int INDEX, int LENGTH);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begin					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real TEMPSUM := 0;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for INDEX := 1 step 1 until LENGTH do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TEMPSUM := TEMPSUM + ADDER;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:= TEMPSUM;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end;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SUM(X, I, 100) 		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	100 * X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SUM(A[I], I, 100)			A[1] + . . . + A[100]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SUM[A[I]*A[I], I, 100)		A[1]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 + . . . + A[100]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flexible but tricky – used in ALGOL 60, replaced with by-reference in ALGOL 68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52B6AA-AB3F-7643-B72E-11B73483AB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 in Ada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Ada, programmer specifies parameter mode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implementation method is determined by the compiler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	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 by-value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out		  by-result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inout		  by-value-result (for non-structured types)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  by-value-result </a:t>
            </a: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or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by-reference (for structured types)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choice of inout method for structured types is implementation dependent</a:t>
            </a:r>
          </a:p>
          <a:p>
            <a:pPr lvl="2"/>
            <a:endParaRPr lang="en-US" i="1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	DANGER:</a:t>
            </a:r>
            <a:r>
              <a:rPr lang="en-US">
                <a:latin typeface="Arial Narrow" charset="0"/>
                <a:ea typeface="ＭＳ Ｐゴシック" charset="0"/>
              </a:rPr>
              <a:t>  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IncrementBoth(a, a)</a:t>
            </a:r>
            <a:r>
              <a:rPr lang="en-US">
                <a:latin typeface="Arial Narrow" charset="0"/>
                <a:ea typeface="ＭＳ Ｐゴシック" charset="0"/>
              </a:rPr>
              <a:t> yields different results for each method!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7B37C4-F73B-A24C-83F0-100D7E0F97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Parameters in Java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 passing is by-value, but looks like by-reference for objects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recall, Java objects are implemented as pointers to dynamic data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void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{				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lst.add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words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&lt;String&gt;(5);</a:t>
            </a:r>
          </a:p>
          <a:p>
            <a:pPr lvl="1">
              <a:lnSpc>
                <a:spcPct val="6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(words);		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  <a:r>
              <a:rPr lang="en-US" sz="1400" dirty="0">
                <a:latin typeface="Courier New" charset="0"/>
                <a:ea typeface="ＭＳ Ｐゴシック" charset="0"/>
              </a:rPr>
              <a:t>words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		</a:t>
            </a:r>
            <a:r>
              <a:rPr lang="en-US" sz="1400" dirty="0">
                <a:latin typeface="Courier New" charset="0"/>
                <a:ea typeface="ＭＳ Ｐゴシック" charset="0"/>
              </a:rPr>
              <a:t>size = 0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						capacity = 5</a:t>
            </a: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when pass an object, by-value makes a copy (here, copies the pointer)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pointer copy provides access to data fields, can change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but, can</a:t>
            </a:r>
            <a:r>
              <a:rPr lang="ja-JP" altLang="en-US">
                <a:latin typeface="Arial Narrow" charset="0"/>
                <a:ea typeface="ＭＳ Ｐゴシック" charset="0"/>
              </a:rPr>
              <a:t>’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t move the original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010400" y="4038600"/>
            <a:ext cx="1600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7010400" y="5105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7010400" y="4724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162800" y="4267200"/>
            <a:ext cx="11430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73914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76200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8486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80772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6210300" y="46101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324600" y="4724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38CC7A7-C1C2-2046-BA59-5AAEC98D3146}"/>
              </a:ext>
            </a:extLst>
          </p:cNvPr>
          <p:cNvGrpSpPr/>
          <p:nvPr/>
        </p:nvGrpSpPr>
        <p:grpSpPr>
          <a:xfrm>
            <a:off x="6153150" y="2484534"/>
            <a:ext cx="952500" cy="2011262"/>
            <a:chOff x="6153150" y="2484534"/>
            <a:chExt cx="952500" cy="2011262"/>
          </a:xfrm>
        </p:grpSpPr>
        <p:sp>
          <p:nvSpPr>
            <p:cNvPr id="17" name="Line 13">
              <a:extLst>
                <a:ext uri="{FF2B5EF4-FFF2-40B4-BE49-F238E27FC236}">
                  <a16:creationId xmlns:a16="http://schemas.microsoft.com/office/drawing/2014/main" id="{6A3D8C97-1FCA-5940-918C-38A9CF3F5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0800" y="2895599"/>
              <a:ext cx="533400" cy="16001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8C4B2381-3D37-2343-A0CF-A551339009C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6286500" y="2781297"/>
              <a:ext cx="228600" cy="2286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66849C1-1552-7649-AC87-7C53A23831F3}"/>
                </a:ext>
              </a:extLst>
            </p:cNvPr>
            <p:cNvSpPr txBox="1"/>
            <p:nvPr/>
          </p:nvSpPr>
          <p:spPr>
            <a:xfrm>
              <a:off x="6153150" y="2484534"/>
              <a:ext cx="95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lst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3BFEE2D-F055-574D-AE0F-D644D64AE8A1}"/>
              </a:ext>
            </a:extLst>
          </p:cNvPr>
          <p:cNvSpPr txBox="1"/>
          <p:nvPr/>
        </p:nvSpPr>
        <p:spPr>
          <a:xfrm>
            <a:off x="7848600" y="47668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CCE0BF-6A50-6544-A977-084FE556ACFE}"/>
              </a:ext>
            </a:extLst>
          </p:cNvPr>
          <p:cNvSpPr txBox="1"/>
          <p:nvPr/>
        </p:nvSpPr>
        <p:spPr>
          <a:xfrm>
            <a:off x="7086601" y="4311134"/>
            <a:ext cx="533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endParaRPr lang="en-US" sz="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0014B7-B637-5243-AB4D-A237D4B7CEA4}"/>
              </a:ext>
            </a:extLst>
          </p:cNvPr>
          <p:cNvGrpSpPr/>
          <p:nvPr/>
        </p:nvGrpSpPr>
        <p:grpSpPr>
          <a:xfrm>
            <a:off x="6438900" y="2209800"/>
            <a:ext cx="2781300" cy="1716729"/>
            <a:chOff x="6438900" y="2209800"/>
            <a:chExt cx="2781300" cy="171672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A37F56F-095A-C543-AD97-A38535FB719A}"/>
                </a:ext>
              </a:extLst>
            </p:cNvPr>
            <p:cNvSpPr/>
            <p:nvPr/>
          </p:nvSpPr>
          <p:spPr bwMode="auto">
            <a:xfrm>
              <a:off x="8077200" y="2209800"/>
              <a:ext cx="1143000" cy="1066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22E350B-07A5-1141-A49B-99E0946FF088}"/>
                </a:ext>
              </a:extLst>
            </p:cNvPr>
            <p:cNvCxnSpPr>
              <a:endCxn id="5" idx="1"/>
            </p:cNvCxnSpPr>
            <p:nvPr/>
          </p:nvCxnSpPr>
          <p:spPr bwMode="auto">
            <a:xfrm flipV="1">
              <a:off x="6438900" y="2743200"/>
              <a:ext cx="1638300" cy="15239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2C3A76F-171B-6A45-BE5C-17D8E8A1D677}"/>
                </a:ext>
              </a:extLst>
            </p:cNvPr>
            <p:cNvSpPr txBox="1"/>
            <p:nvPr/>
          </p:nvSpPr>
          <p:spPr>
            <a:xfrm>
              <a:off x="6456485" y="346486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2462</TotalTime>
  <Words>1822</Words>
  <Application>Microsoft Macintosh PowerPoint</Application>
  <PresentationFormat>Custom</PresentationFormat>
  <Paragraphs>319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 Narrow</vt:lpstr>
      <vt:lpstr>Courier New</vt:lpstr>
      <vt:lpstr>Times New Roman</vt:lpstr>
      <vt:lpstr>Wingdings</vt:lpstr>
      <vt:lpstr>Blank Presentation</vt:lpstr>
      <vt:lpstr>VISIO</vt:lpstr>
      <vt:lpstr>CSC 533: Programming Languages  Spring 2022</vt:lpstr>
      <vt:lpstr>Procedural control</vt:lpstr>
      <vt:lpstr>Parameters</vt:lpstr>
      <vt:lpstr>Parameter passing</vt:lpstr>
      <vt:lpstr>Parameter passing (cont.)</vt:lpstr>
      <vt:lpstr>Parameter passing (cont.)</vt:lpstr>
      <vt:lpstr>Parameter passing (cont.)</vt:lpstr>
      <vt:lpstr>Parameters in Ada</vt:lpstr>
      <vt:lpstr>Parameters in Java</vt:lpstr>
      <vt:lpstr>Polymorphism</vt:lpstr>
      <vt:lpstr>Implementing subprograms</vt:lpstr>
      <vt:lpstr>Run-time stack</vt:lpstr>
      <vt:lpstr>Run-time stack (cont.)</vt:lpstr>
      <vt:lpstr>Run-time stack (cont.)</vt:lpstr>
      <vt:lpstr>In-class exercise</vt:lpstr>
      <vt:lpstr>Optimizing scoping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Abstraction</dc:title>
  <dc:creator>Dave Reed</dc:creator>
  <cp:lastModifiedBy>Reed, Dave W</cp:lastModifiedBy>
  <cp:revision>107</cp:revision>
  <cp:lastPrinted>2002-10-02T04:12:41Z</cp:lastPrinted>
  <dcterms:created xsi:type="dcterms:W3CDTF">1995-06-17T23:31:02Z</dcterms:created>
  <dcterms:modified xsi:type="dcterms:W3CDTF">2022-01-04T22:08:50Z</dcterms:modified>
</cp:coreProperties>
</file>