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256" r:id="rId2"/>
    <p:sldId id="257" r:id="rId3"/>
    <p:sldId id="258" r:id="rId4"/>
    <p:sldId id="259" r:id="rId5"/>
    <p:sldId id="260" r:id="rId6"/>
    <p:sldId id="301" r:id="rId7"/>
    <p:sldId id="261" r:id="rId8"/>
    <p:sldId id="262" r:id="rId9"/>
    <p:sldId id="263" r:id="rId10"/>
    <p:sldId id="265" r:id="rId11"/>
    <p:sldId id="266" r:id="rId12"/>
    <p:sldId id="267" r:id="rId13"/>
    <p:sldId id="268" r:id="rId14"/>
    <p:sldId id="269" r:id="rId15"/>
    <p:sldId id="302" r:id="rId16"/>
    <p:sldId id="271" r:id="rId17"/>
    <p:sldId id="272" r:id="rId18"/>
    <p:sldId id="273" r:id="rId19"/>
    <p:sldId id="303" r:id="rId20"/>
    <p:sldId id="274" r:id="rId21"/>
    <p:sldId id="275" r:id="rId22"/>
    <p:sldId id="276" r:id="rId23"/>
    <p:sldId id="304" r:id="rId24"/>
    <p:sldId id="277" r:id="rId25"/>
    <p:sldId id="278" r:id="rId26"/>
    <p:sldId id="279" r:id="rId27"/>
  </p:sldIdLst>
  <p:sldSz cx="9601200" cy="7315200"/>
  <p:notesSz cx="7315200" cy="9601200"/>
  <p:defaultTextStyle>
    <a:defPPr>
      <a:defRPr lang="en-US"/>
    </a:defPPr>
    <a:lvl1pPr algn="l" rtl="0" eaLnBrk="0" fontAlgn="base" hangingPunct="0">
      <a:spcBef>
        <a:spcPct val="20000"/>
      </a:spcBef>
      <a:spcAft>
        <a:spcPct val="0"/>
      </a:spcAft>
      <a:buChar char="•"/>
      <a:defRPr sz="2000" kern="1200">
        <a:solidFill>
          <a:schemeClr val="accent2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20000"/>
      </a:spcBef>
      <a:spcAft>
        <a:spcPct val="0"/>
      </a:spcAft>
      <a:buChar char="•"/>
      <a:defRPr sz="2000" kern="1200">
        <a:solidFill>
          <a:schemeClr val="accent2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20000"/>
      </a:spcBef>
      <a:spcAft>
        <a:spcPct val="0"/>
      </a:spcAft>
      <a:buChar char="•"/>
      <a:defRPr sz="2000" kern="1200">
        <a:solidFill>
          <a:schemeClr val="accent2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20000"/>
      </a:spcBef>
      <a:spcAft>
        <a:spcPct val="0"/>
      </a:spcAft>
      <a:buChar char="•"/>
      <a:defRPr sz="2000" kern="1200">
        <a:solidFill>
          <a:schemeClr val="accent2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20000"/>
      </a:spcBef>
      <a:spcAft>
        <a:spcPct val="0"/>
      </a:spcAft>
      <a:buChar char="•"/>
      <a:defRPr sz="2000" kern="1200">
        <a:solidFill>
          <a:schemeClr val="accent2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000" kern="1200">
        <a:solidFill>
          <a:schemeClr val="accent2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000" kern="1200">
        <a:solidFill>
          <a:schemeClr val="accent2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000" kern="1200">
        <a:solidFill>
          <a:schemeClr val="accent2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000" kern="1200">
        <a:solidFill>
          <a:schemeClr val="accent2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clrMru>
    <a:srgbClr val="FF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59"/>
    <p:restoredTop sz="93333"/>
  </p:normalViewPr>
  <p:slideViewPr>
    <p:cSldViewPr>
      <p:cViewPr varScale="1">
        <p:scale>
          <a:sx n="107" d="100"/>
          <a:sy n="107" d="100"/>
        </p:scale>
        <p:origin x="2104" y="184"/>
      </p:cViewPr>
      <p:guideLst>
        <p:guide orient="horz" pos="2304"/>
        <p:guide pos="30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spcBef>
                <a:spcPct val="0"/>
              </a:spcBef>
              <a:buFontTx/>
              <a:buNone/>
              <a:defRPr sz="13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spcBef>
                <a:spcPct val="0"/>
              </a:spcBef>
              <a:buFontTx/>
              <a:buNone/>
              <a:defRPr sz="13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spcBef>
                <a:spcPct val="0"/>
              </a:spcBef>
              <a:buFontTx/>
              <a:buNone/>
              <a:defRPr sz="13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0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spcBef>
                <a:spcPct val="0"/>
              </a:spcBef>
              <a:buFontTx/>
              <a:buNone/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BF97611D-ED40-D04C-B408-89ACA65D64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0118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3451841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47800" y="3200400"/>
            <a:ext cx="6705600" cy="2819400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838200"/>
            <a:ext cx="8229600" cy="2133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80225" y="6664325"/>
            <a:ext cx="2000250" cy="488950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477A4D8F-42AE-8440-9A82-676257C4E8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3306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57462B-C0E3-9D46-9CFC-B727E39E58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326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18350" y="381000"/>
            <a:ext cx="2270125" cy="6248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661150" cy="6248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9DA901-41BD-9049-85C0-DC93DC7EF7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434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3BC680-52C9-4747-B7E2-610DD805FD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359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825" y="4700588"/>
            <a:ext cx="8161338" cy="14525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825" y="3100388"/>
            <a:ext cx="8161338" cy="16002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2B22AB-AD36-534F-A5DA-BE12AD9CA7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342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2DFBEA-3AAF-1245-8761-A9D1B6AC09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169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3688"/>
            <a:ext cx="8642350" cy="1219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9425" y="1636713"/>
            <a:ext cx="4243388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425" y="2319338"/>
            <a:ext cx="4243388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6800" y="1636713"/>
            <a:ext cx="4244975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6800" y="2319338"/>
            <a:ext cx="4244975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079BAC-C20B-594C-A333-598B7B7486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336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DBEF49-4EA2-A044-9597-E0F9A04E2E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494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EF7E8E-79A1-2846-B794-14E8D76FC1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204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0513"/>
            <a:ext cx="3159125" cy="12398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4438" y="290513"/>
            <a:ext cx="5367337" cy="62436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425" y="1530350"/>
            <a:ext cx="3159125" cy="5003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8190C1-023D-A048-999C-24B61BC6F6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626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188" y="5121275"/>
            <a:ext cx="5761037" cy="6032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188" y="654050"/>
            <a:ext cx="5761037" cy="43894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188" y="5724525"/>
            <a:ext cx="5761037" cy="8588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3E00F9-9C16-FE43-9194-D8BDBE0C66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3477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19200"/>
            <a:ext cx="8702675" cy="5410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r>
              <a:rPr lang="en-US"/>
              <a:t>Fourth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07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14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9775" y="6664325"/>
            <a:ext cx="30416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FontTx/>
              <a:buNone/>
              <a:defRPr sz="14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374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400">
                <a:solidFill>
                  <a:srgbClr val="FF0033"/>
                </a:solidFill>
                <a:latin typeface="Arial Narrow" charset="0"/>
              </a:defRPr>
            </a:lvl1pPr>
          </a:lstStyle>
          <a:p>
            <a:pPr>
              <a:defRPr/>
            </a:pPr>
            <a:fld id="{360653CF-9F62-5A46-BE1B-4D6FF5FBA5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9067800" cy="6858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accent2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charset="0"/>
        <a:buChar char="§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charset="0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download.racket-lang.org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4C74CBB-D4E0-E747-A4D9-883550A41C1B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720725" y="427038"/>
            <a:ext cx="8159750" cy="2011362"/>
          </a:xfrm>
          <a:noFill/>
        </p:spPr>
        <p:txBody>
          <a:bodyPr/>
          <a:lstStyle/>
          <a:p>
            <a:pPr algn="ctr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CSC 533: Programming Languages</a:t>
            </a:r>
            <a:b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</a:br>
            <a:br>
              <a:rPr lang="en-US" sz="2400" dirty="0">
                <a:latin typeface="Arial Narrow" charset="0"/>
                <a:ea typeface="ＭＳ Ｐゴシック" charset="0"/>
                <a:cs typeface="ＭＳ Ｐゴシック" charset="0"/>
              </a:rPr>
            </a:b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Spring 2022</a:t>
            </a: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3200400"/>
            <a:ext cx="8702675" cy="3429000"/>
          </a:xfrm>
          <a:noFill/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Functional programming</a:t>
            </a:r>
          </a:p>
          <a:p>
            <a:endParaRPr lang="en-US" sz="10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LISP &amp; Scheme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S-expressions:  atoms, lists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functional expressions, evaluation, define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primitive functions:  arithmetic, predicate, symbolic, equality, higher-order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special forms: if, </a:t>
            </a:r>
            <a:r>
              <a:rPr lang="en-US" dirty="0" err="1">
                <a:latin typeface="Arial Narrow" charset="0"/>
                <a:ea typeface="ＭＳ Ｐゴシック" charset="0"/>
              </a:rPr>
              <a:t>cond</a:t>
            </a:r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recursion: tail vs. full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FEF6E54-2CC4-FB4E-BC12-AB70C990D903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10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Arithmetic primitives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8288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predefined functions:	</a:t>
            </a:r>
            <a:r>
              <a:rPr lang="en-US" sz="18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+  -  *  /</a:t>
            </a:r>
          </a:p>
          <a:p>
            <a:r>
              <a:rPr lang="en-US" sz="18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			quotient  remainder  modulo</a:t>
            </a:r>
          </a:p>
          <a:p>
            <a:r>
              <a:rPr lang="en-US" sz="18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			max  min  abs  gcd  lcm</a:t>
            </a:r>
          </a:p>
          <a:p>
            <a:r>
              <a:rPr lang="en-US" sz="18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			floor  ceiling  truncate  round</a:t>
            </a:r>
          </a:p>
          <a:p>
            <a:r>
              <a:rPr lang="en-US" sz="18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			=  &lt;  &gt;  &lt;=  &gt;=</a:t>
            </a:r>
          </a:p>
          <a:p>
            <a:endParaRPr lang="en-US" sz="180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71012" name="Rectangle 4"/>
          <p:cNvSpPr>
            <a:spLocks noChangeArrowheads="1"/>
          </p:cNvSpPr>
          <p:nvPr/>
        </p:nvSpPr>
        <p:spPr bwMode="auto">
          <a:xfrm>
            <a:off x="685800" y="3276600"/>
            <a:ext cx="8702675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742950" lvl="1" indent="-285750">
              <a:buFont typeface="Wingdings" charset="0"/>
              <a:buChar char="§"/>
            </a:pPr>
            <a:r>
              <a:rPr lang="en-US" dirty="0">
                <a:solidFill>
                  <a:schemeClr val="tx1"/>
                </a:solidFill>
                <a:latin typeface="Arial Narrow" charset="0"/>
              </a:rPr>
              <a:t>many of these take a variable number of inputs</a:t>
            </a:r>
          </a:p>
          <a:p>
            <a:pPr marL="742950" lvl="1" indent="-285750">
              <a:buFont typeface="Wingdings" charset="0"/>
              <a:buChar char="§"/>
            </a:pPr>
            <a:endParaRPr lang="en-US" dirty="0">
              <a:solidFill>
                <a:schemeClr val="tx1"/>
              </a:solidFill>
            </a:endParaRPr>
          </a:p>
          <a:p>
            <a:pPr marL="1143000" lvl="2" indent="-228600">
              <a:lnSpc>
                <a:spcPct val="80000"/>
              </a:lnSpc>
              <a:buFontTx/>
              <a:buNone/>
            </a:pPr>
            <a:r>
              <a:rPr lang="en-US" sz="1800" dirty="0">
                <a:solidFill>
                  <a:srgbClr val="FF0033"/>
                </a:solidFill>
                <a:latin typeface="Courier New" charset="0"/>
              </a:rPr>
              <a:t>(+ 3 6 8 4)			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sym typeface="Wingdings" charset="0"/>
              </a:rPr>
              <a:t>  21</a:t>
            </a:r>
          </a:p>
          <a:p>
            <a:pPr marL="1143000" lvl="2" indent="-228600">
              <a:lnSpc>
                <a:spcPct val="80000"/>
              </a:lnSpc>
              <a:buFontTx/>
              <a:buNone/>
            </a:pPr>
            <a:r>
              <a:rPr lang="en-US" sz="1800" dirty="0">
                <a:solidFill>
                  <a:srgbClr val="FF0033"/>
                </a:solidFill>
                <a:latin typeface="Courier New" charset="0"/>
                <a:sym typeface="Wingdings" charset="0"/>
              </a:rPr>
              <a:t>(max 3 6 8 4)			  8</a:t>
            </a:r>
          </a:p>
          <a:p>
            <a:pPr marL="1143000" lvl="2" indent="-228600">
              <a:lnSpc>
                <a:spcPct val="80000"/>
              </a:lnSpc>
              <a:buFontTx/>
              <a:buNone/>
            </a:pPr>
            <a:r>
              <a:rPr lang="en-US" sz="1800" dirty="0">
                <a:solidFill>
                  <a:srgbClr val="FF0033"/>
                </a:solidFill>
                <a:latin typeface="Courier New" charset="0"/>
                <a:sym typeface="Wingdings" charset="0"/>
              </a:rPr>
              <a:t>(= 1 (- 3 2) (* 1 1))	  #t</a:t>
            </a:r>
          </a:p>
          <a:p>
            <a:pPr marL="1143000" lvl="2" indent="-228600">
              <a:lnSpc>
                <a:spcPct val="80000"/>
              </a:lnSpc>
              <a:buFontTx/>
              <a:buNone/>
            </a:pPr>
            <a:r>
              <a:rPr lang="en-US" sz="1800" dirty="0">
                <a:solidFill>
                  <a:srgbClr val="FF0033"/>
                </a:solidFill>
                <a:latin typeface="Courier New" charset="0"/>
                <a:sym typeface="Wingdings" charset="0"/>
              </a:rPr>
              <a:t>(&lt; 1 2 3 4)			  #t</a:t>
            </a:r>
          </a:p>
        </p:txBody>
      </p:sp>
      <p:sp>
        <p:nvSpPr>
          <p:cNvPr id="171013" name="Rectangle 5"/>
          <p:cNvSpPr>
            <a:spLocks noChangeArrowheads="1"/>
          </p:cNvSpPr>
          <p:nvPr/>
        </p:nvSpPr>
        <p:spPr bwMode="auto">
          <a:xfrm>
            <a:off x="898525" y="5410200"/>
            <a:ext cx="8702675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742950" lvl="1" indent="-285750">
              <a:buFont typeface="Wingdings" charset="0"/>
              <a:buChar char="§"/>
            </a:pPr>
            <a:r>
              <a:rPr lang="en-US">
                <a:solidFill>
                  <a:schemeClr val="tx1"/>
                </a:solidFill>
                <a:latin typeface="Arial Narrow" charset="0"/>
              </a:rPr>
              <a:t>functions that return a true/false value are called </a:t>
            </a:r>
            <a:r>
              <a:rPr lang="en-US" i="1">
                <a:solidFill>
                  <a:schemeClr val="tx1"/>
                </a:solidFill>
                <a:latin typeface="Arial Narrow" charset="0"/>
              </a:rPr>
              <a:t>predicate functions</a:t>
            </a:r>
          </a:p>
          <a:p>
            <a:pPr marL="1143000" lvl="2" indent="-228600">
              <a:lnSpc>
                <a:spcPct val="80000"/>
              </a:lnSpc>
              <a:buFontTx/>
              <a:buNone/>
            </a:pPr>
            <a:r>
              <a:rPr lang="en-US" sz="1800">
                <a:solidFill>
                  <a:srgbClr val="FF0033"/>
                </a:solidFill>
                <a:latin typeface="Courier New" charset="0"/>
              </a:rPr>
              <a:t>zero?  positive?  negative?  odd?  even?</a:t>
            </a:r>
            <a:endParaRPr lang="en-US" sz="2400" i="1">
              <a:solidFill>
                <a:srgbClr val="FF0033"/>
              </a:solidFill>
            </a:endParaRPr>
          </a:p>
          <a:p>
            <a:pPr marL="1143000" lvl="2" indent="-228600">
              <a:lnSpc>
                <a:spcPct val="80000"/>
              </a:lnSpc>
              <a:buFontTx/>
              <a:buNone/>
            </a:pPr>
            <a:endParaRPr lang="en-US" i="1">
              <a:solidFill>
                <a:srgbClr val="FF0033"/>
              </a:solidFill>
              <a:latin typeface="Courier New" charset="0"/>
            </a:endParaRPr>
          </a:p>
          <a:p>
            <a:pPr marL="1143000" lvl="2" indent="-228600">
              <a:lnSpc>
                <a:spcPct val="80000"/>
              </a:lnSpc>
              <a:buFontTx/>
              <a:buNone/>
            </a:pPr>
            <a:r>
              <a:rPr lang="en-US" sz="1800">
                <a:solidFill>
                  <a:srgbClr val="FF0033"/>
                </a:solidFill>
                <a:latin typeface="Courier New" charset="0"/>
              </a:rPr>
              <a:t>(odd? 5)			</a:t>
            </a:r>
            <a:r>
              <a:rPr lang="en-US" sz="1800">
                <a:solidFill>
                  <a:srgbClr val="FF0033"/>
                </a:solidFill>
                <a:latin typeface="Courier New" charset="0"/>
                <a:sym typeface="Wingdings" charset="0"/>
              </a:rPr>
              <a:t>  #t</a:t>
            </a:r>
          </a:p>
          <a:p>
            <a:pPr marL="1143000" lvl="2" indent="-228600">
              <a:lnSpc>
                <a:spcPct val="80000"/>
              </a:lnSpc>
              <a:buFontTx/>
              <a:buNone/>
            </a:pPr>
            <a:r>
              <a:rPr lang="en-US" sz="1800">
                <a:solidFill>
                  <a:srgbClr val="FF0033"/>
                </a:solidFill>
                <a:latin typeface="Courier New" charset="0"/>
                <a:sym typeface="Wingdings" charset="0"/>
              </a:rPr>
              <a:t>(positive? (- 4 5))		  #f</a:t>
            </a:r>
            <a:endParaRPr lang="en-US" i="1">
              <a:solidFill>
                <a:srgbClr val="FF0033"/>
              </a:solidFill>
              <a:latin typeface="Courier Ne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1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1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1012" grpId="0" autoUpdateAnimBg="0"/>
      <p:bldP spid="171013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B391230-5DCB-7A49-9400-D9B154BA0121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72038" name="Rectangle 6"/>
          <p:cNvSpPr>
            <a:spLocks noChangeArrowheads="1"/>
          </p:cNvSpPr>
          <p:nvPr/>
        </p:nvSpPr>
        <p:spPr bwMode="auto">
          <a:xfrm>
            <a:off x="685800" y="2362200"/>
            <a:ext cx="8702675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  <a:buFontTx/>
              <a:buNone/>
            </a:pPr>
            <a:r>
              <a:rPr lang="en-US" sz="2400">
                <a:latin typeface="Arial Narrow" charset="0"/>
              </a:rPr>
              <a:t>numbers can be described as a hierarchy of types</a:t>
            </a:r>
          </a:p>
          <a:p>
            <a:pPr marL="742950" lvl="1" indent="-285750">
              <a:lnSpc>
                <a:spcPct val="90000"/>
              </a:lnSpc>
              <a:buFont typeface="Wingdings" charset="0"/>
              <a:buChar char="§"/>
            </a:pPr>
            <a:endParaRPr lang="en-US" sz="1600">
              <a:solidFill>
                <a:schemeClr val="tx1"/>
              </a:solidFill>
              <a:latin typeface="Arial Narrow" charset="0"/>
            </a:endParaRPr>
          </a:p>
          <a:p>
            <a:pPr marL="1143000" lvl="2" indent="-228600">
              <a:lnSpc>
                <a:spcPct val="70000"/>
              </a:lnSpc>
              <a:buFontTx/>
              <a:buNone/>
            </a:pPr>
            <a:r>
              <a:rPr lang="en-US" sz="1600">
                <a:solidFill>
                  <a:schemeClr val="tx1"/>
                </a:solidFill>
                <a:latin typeface="Arial Narrow" charset="0"/>
              </a:rPr>
              <a:t>number</a:t>
            </a:r>
          </a:p>
          <a:p>
            <a:pPr marL="1143000" lvl="2" indent="-228600">
              <a:lnSpc>
                <a:spcPct val="70000"/>
              </a:lnSpc>
              <a:buFontTx/>
              <a:buNone/>
            </a:pPr>
            <a:r>
              <a:rPr lang="en-US" sz="1600">
                <a:solidFill>
                  <a:schemeClr val="tx1"/>
                </a:solidFill>
                <a:latin typeface="Arial Narrow" charset="0"/>
              </a:rPr>
              <a:t>complex</a:t>
            </a:r>
          </a:p>
          <a:p>
            <a:pPr marL="1143000" lvl="2" indent="-228600">
              <a:lnSpc>
                <a:spcPct val="70000"/>
              </a:lnSpc>
              <a:buFontTx/>
              <a:buNone/>
            </a:pPr>
            <a:r>
              <a:rPr lang="en-US" sz="1600">
                <a:solidFill>
                  <a:schemeClr val="tx1"/>
                </a:solidFill>
                <a:latin typeface="Arial Narrow" charset="0"/>
              </a:rPr>
              <a:t>real		MORE GENERAL</a:t>
            </a:r>
          </a:p>
          <a:p>
            <a:pPr marL="1143000" lvl="2" indent="-228600">
              <a:lnSpc>
                <a:spcPct val="70000"/>
              </a:lnSpc>
              <a:buFontTx/>
              <a:buNone/>
            </a:pPr>
            <a:r>
              <a:rPr lang="en-US" sz="1600">
                <a:solidFill>
                  <a:schemeClr val="tx1"/>
                </a:solidFill>
                <a:latin typeface="Arial Narrow" charset="0"/>
              </a:rPr>
              <a:t>rational</a:t>
            </a:r>
          </a:p>
          <a:p>
            <a:pPr marL="1143000" lvl="2" indent="-228600">
              <a:lnSpc>
                <a:spcPct val="70000"/>
              </a:lnSpc>
              <a:buFontTx/>
              <a:buNone/>
            </a:pPr>
            <a:r>
              <a:rPr lang="en-US" sz="1600">
                <a:solidFill>
                  <a:schemeClr val="tx1"/>
                </a:solidFill>
                <a:latin typeface="Arial Narrow" charset="0"/>
              </a:rPr>
              <a:t>integer</a:t>
            </a:r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Data types in LISP/Scheme</a:t>
            </a:r>
          </a:p>
        </p:txBody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9906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similar to Python &amp; JavaScript, LISP/Scheme is dynamically typed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types are associated with values rather than variables, bound dynamically</a:t>
            </a:r>
          </a:p>
        </p:txBody>
      </p:sp>
      <p:sp>
        <p:nvSpPr>
          <p:cNvPr id="172036" name="Line 4"/>
          <p:cNvSpPr>
            <a:spLocks noChangeShapeType="1"/>
          </p:cNvSpPr>
          <p:nvPr/>
        </p:nvSpPr>
        <p:spPr bwMode="auto">
          <a:xfrm flipV="1">
            <a:off x="2971800" y="3124200"/>
            <a:ext cx="0" cy="1066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92075" tIns="46038" rIns="92075" bIns="46038"/>
          <a:lstStyle/>
          <a:p>
            <a:endParaRPr lang="en-US"/>
          </a:p>
        </p:txBody>
      </p:sp>
      <p:sp>
        <p:nvSpPr>
          <p:cNvPr id="172037" name="Rectangle 5"/>
          <p:cNvSpPr>
            <a:spLocks noChangeArrowheads="1"/>
          </p:cNvSpPr>
          <p:nvPr/>
        </p:nvSpPr>
        <p:spPr bwMode="auto">
          <a:xfrm>
            <a:off x="609600" y="4495800"/>
            <a:ext cx="8702675" cy="2476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buFontTx/>
              <a:buNone/>
            </a:pPr>
            <a:r>
              <a:rPr lang="en-US" sz="2400">
                <a:latin typeface="Arial Narrow" charset="0"/>
              </a:rPr>
              <a:t>integers and rationals are </a:t>
            </a:r>
            <a:r>
              <a:rPr lang="en-US" sz="2400" i="1">
                <a:latin typeface="Arial Narrow" charset="0"/>
              </a:rPr>
              <a:t>exact</a:t>
            </a:r>
            <a:r>
              <a:rPr lang="en-US" sz="2400">
                <a:latin typeface="Arial Narrow" charset="0"/>
              </a:rPr>
              <a:t> values, others can be </a:t>
            </a:r>
            <a:r>
              <a:rPr lang="en-US" sz="2400" i="1">
                <a:latin typeface="Arial Narrow" charset="0"/>
              </a:rPr>
              <a:t>inexact</a:t>
            </a:r>
          </a:p>
          <a:p>
            <a:pPr marL="742950" lvl="1" indent="-285750">
              <a:buFont typeface="Wingdings" charset="0"/>
              <a:buChar char="§"/>
            </a:pPr>
            <a:r>
              <a:rPr lang="en-US">
                <a:solidFill>
                  <a:schemeClr val="tx1"/>
                </a:solidFill>
                <a:latin typeface="Arial Narrow" charset="0"/>
              </a:rPr>
              <a:t>arithmetic operators preserve exactness, can explicitly convert</a:t>
            </a:r>
          </a:p>
          <a:p>
            <a:pPr marL="1143000" lvl="2" indent="-228600">
              <a:lnSpc>
                <a:spcPct val="80000"/>
              </a:lnSpc>
              <a:buFontTx/>
              <a:buNone/>
            </a:pPr>
            <a:endParaRPr lang="en-US" sz="1600">
              <a:solidFill>
                <a:schemeClr val="tx1"/>
              </a:solidFill>
              <a:latin typeface="Arial Narrow" charset="0"/>
            </a:endParaRPr>
          </a:p>
          <a:p>
            <a:pPr marL="1600200" lvl="3" indent="-228600">
              <a:buFontTx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</a:rPr>
              <a:t>(+ 3 1/2)			</a:t>
            </a:r>
            <a:r>
              <a:rPr lang="en-US" sz="1600">
                <a:solidFill>
                  <a:srgbClr val="FF0033"/>
                </a:solidFill>
                <a:latin typeface="Courier New" charset="0"/>
                <a:sym typeface="Wingdings" charset="0"/>
              </a:rPr>
              <a:t>  7/2</a:t>
            </a:r>
          </a:p>
          <a:p>
            <a:pPr marL="1600200" lvl="3" indent="-228600">
              <a:buFontTx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</a:rPr>
              <a:t>(+ 3 0.5)			</a:t>
            </a:r>
            <a:r>
              <a:rPr lang="en-US" sz="1600">
                <a:solidFill>
                  <a:srgbClr val="FF0033"/>
                </a:solidFill>
                <a:latin typeface="Courier New" charset="0"/>
                <a:sym typeface="Wingdings" charset="0"/>
              </a:rPr>
              <a:t>  3.5</a:t>
            </a:r>
          </a:p>
          <a:p>
            <a:pPr marL="1143000" lvl="2" indent="-228600">
              <a:lnSpc>
                <a:spcPct val="80000"/>
              </a:lnSpc>
              <a:buFontTx/>
              <a:buNone/>
            </a:pPr>
            <a:endParaRPr lang="en-US" sz="1600">
              <a:solidFill>
                <a:schemeClr val="tx1"/>
              </a:solidFill>
            </a:endParaRPr>
          </a:p>
          <a:p>
            <a:pPr marL="1600200" lvl="3" indent="-228600">
              <a:buFontTx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</a:rPr>
              <a:t>(inexact-&gt;exact 4.5)	</a:t>
            </a:r>
            <a:r>
              <a:rPr lang="en-US" sz="1600">
                <a:solidFill>
                  <a:srgbClr val="FF0033"/>
                </a:solidFill>
                <a:latin typeface="Courier New" charset="0"/>
                <a:sym typeface="Wingdings" charset="0"/>
              </a:rPr>
              <a:t>  9/2</a:t>
            </a:r>
          </a:p>
          <a:p>
            <a:pPr marL="1600200" lvl="3" indent="-228600">
              <a:buFontTx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</a:rPr>
              <a:t>(exact-&gt;inexact 9/2)	</a:t>
            </a:r>
            <a:r>
              <a:rPr lang="en-US" sz="1600">
                <a:solidFill>
                  <a:srgbClr val="FF0033"/>
                </a:solidFill>
                <a:latin typeface="Courier New" charset="0"/>
                <a:sym typeface="Wingdings" charset="0"/>
              </a:rPr>
              <a:t>  4.5</a:t>
            </a:r>
            <a:endParaRPr lang="en-US" sz="1400">
              <a:solidFill>
                <a:srgbClr val="FF003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2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2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2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2038" grpId="0" autoUpdateAnimBg="0"/>
      <p:bldP spid="172036" grpId="0" animBg="1"/>
      <p:bldP spid="172037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DB687F6-BD56-0F46-AD76-8C5266F7961D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Symbolic primitives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31242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predefined functions:	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car  cdr  cons</a:t>
            </a:r>
          </a:p>
          <a:p>
            <a:r>
              <a:rPr lang="en-US" sz="18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			list  list-ref  length  member</a:t>
            </a:r>
          </a:p>
          <a:p>
            <a:r>
              <a:rPr lang="en-US" sz="18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			reverse  append</a:t>
            </a:r>
          </a:p>
          <a:p>
            <a:endParaRPr lang="en-US" sz="1800" dirty="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 lvl="2"/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(list 'a 'b 'c)		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  <a:sym typeface="Wingdings" charset="0"/>
              </a:rPr>
              <a:t>  (a b c)</a:t>
            </a:r>
          </a:p>
          <a:p>
            <a:pPr lvl="2"/>
            <a:endParaRPr lang="en-US" sz="1400" dirty="0">
              <a:solidFill>
                <a:srgbClr val="FF0033"/>
              </a:solidFill>
              <a:latin typeface="Courier New" charset="0"/>
              <a:ea typeface="ＭＳ Ｐゴシック" charset="0"/>
              <a:sym typeface="Wingdings" charset="0"/>
            </a:endParaRPr>
          </a:p>
          <a:p>
            <a:pPr lvl="2"/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  <a:sym typeface="Wingdings" charset="0"/>
              </a:rPr>
              <a:t>(list-ref '(a b c) 1)	  b</a:t>
            </a:r>
          </a:p>
          <a:p>
            <a:pPr lvl="2"/>
            <a:endParaRPr lang="en-US" sz="1400" dirty="0">
              <a:solidFill>
                <a:srgbClr val="FF0033"/>
              </a:solidFill>
              <a:latin typeface="Courier New" charset="0"/>
              <a:ea typeface="ＭＳ Ｐゴシック" charset="0"/>
              <a:sym typeface="Wingdings" charset="0"/>
            </a:endParaRPr>
          </a:p>
          <a:p>
            <a:pPr lvl="2"/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  <a:sym typeface="Wingdings" charset="0"/>
              </a:rPr>
              <a:t>(member 'b '(a b c))		  (b c)</a:t>
            </a:r>
          </a:p>
          <a:p>
            <a:pPr lvl="2"/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  <a:sym typeface="Wingdings" charset="0"/>
              </a:rPr>
              <a:t>(member 'd '(a b c))		  #f</a:t>
            </a:r>
          </a:p>
        </p:txBody>
      </p:sp>
      <p:sp>
        <p:nvSpPr>
          <p:cNvPr id="173060" name="Rectangle 4"/>
          <p:cNvSpPr>
            <a:spLocks noChangeArrowheads="1"/>
          </p:cNvSpPr>
          <p:nvPr/>
        </p:nvSpPr>
        <p:spPr bwMode="auto">
          <a:xfrm>
            <a:off x="838200" y="4572000"/>
            <a:ext cx="8702675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742950" lvl="1" indent="-285750">
              <a:buFont typeface="Wingdings" charset="0"/>
              <a:buChar char="§"/>
            </a:pPr>
            <a:r>
              <a:rPr lang="en-US" sz="1800" dirty="0">
                <a:solidFill>
                  <a:schemeClr val="tx1"/>
                </a:solidFill>
                <a:latin typeface="Courier New" charset="0"/>
              </a:rPr>
              <a:t>car </a:t>
            </a:r>
            <a:r>
              <a:rPr lang="en-US" dirty="0">
                <a:solidFill>
                  <a:schemeClr val="tx1"/>
                </a:solidFill>
                <a:latin typeface="Arial Narrow" charset="0"/>
              </a:rPr>
              <a:t>and</a:t>
            </a:r>
            <a:r>
              <a:rPr lang="en-US" sz="1800" dirty="0">
                <a:solidFill>
                  <a:schemeClr val="tx1"/>
                </a:solidFill>
                <a:latin typeface="Courier New" charset="0"/>
              </a:rPr>
              <a:t> cdr </a:t>
            </a:r>
            <a:r>
              <a:rPr lang="en-US" dirty="0">
                <a:solidFill>
                  <a:schemeClr val="tx1"/>
                </a:solidFill>
                <a:latin typeface="Arial Narrow" charset="0"/>
              </a:rPr>
              <a:t>can be combined for brevity</a:t>
            </a:r>
          </a:p>
          <a:p>
            <a:pPr marL="742950" lvl="1" indent="-285750">
              <a:buFont typeface="Wingdings" charset="0"/>
              <a:buChar char="§"/>
            </a:pPr>
            <a:endParaRPr lang="en-US" sz="1200" dirty="0">
              <a:solidFill>
                <a:schemeClr val="tx1"/>
              </a:solidFill>
              <a:latin typeface="Arial Narrow" charset="0"/>
            </a:endParaRPr>
          </a:p>
          <a:p>
            <a:pPr marL="1143000" lvl="2" indent="-228600">
              <a:lnSpc>
                <a:spcPct val="80000"/>
              </a:lnSpc>
              <a:buFontTx/>
              <a:buNone/>
            </a:pPr>
            <a:r>
              <a:rPr lang="en-US" sz="1800" dirty="0">
                <a:solidFill>
                  <a:srgbClr val="FF0033"/>
                </a:solidFill>
                <a:latin typeface="Courier New" charset="0"/>
              </a:rPr>
              <a:t>(</a:t>
            </a:r>
            <a:r>
              <a:rPr lang="en-US" sz="1800" dirty="0" err="1">
                <a:solidFill>
                  <a:srgbClr val="FF0033"/>
                </a:solidFill>
                <a:latin typeface="Courier New" charset="0"/>
              </a:rPr>
              <a:t>cadr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</a:rPr>
              <a:t> '(a b c))  </a:t>
            </a:r>
            <a:r>
              <a:rPr lang="en-US" dirty="0">
                <a:solidFill>
                  <a:srgbClr val="FF0033"/>
                </a:solidFill>
                <a:latin typeface="Courier New" charset="0"/>
                <a:sym typeface="Symbol" charset="0"/>
              </a:rPr>
              <a:t>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</a:rPr>
              <a:t>  (car (cdr '(a b c))) 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sym typeface="Wingdings" charset="0"/>
              </a:rPr>
              <a:t> b</a:t>
            </a:r>
          </a:p>
          <a:p>
            <a:pPr marL="1143000" lvl="2" indent="-228600">
              <a:lnSpc>
                <a:spcPct val="80000"/>
              </a:lnSpc>
              <a:buFontTx/>
              <a:buNone/>
            </a:pPr>
            <a:endParaRPr lang="en-US" sz="1800" dirty="0">
              <a:solidFill>
                <a:srgbClr val="FF0033"/>
              </a:solidFill>
              <a:latin typeface="Courier New" charset="0"/>
              <a:sym typeface="Wingdings" charset="0"/>
            </a:endParaRPr>
          </a:p>
          <a:p>
            <a:pPr marL="1143000" lvl="2" indent="-228600">
              <a:lnSpc>
                <a:spcPct val="80000"/>
              </a:lnSpc>
              <a:buFontTx/>
              <a:buNone/>
            </a:pPr>
            <a:r>
              <a:rPr lang="en-US" sz="1800" dirty="0" err="1">
                <a:solidFill>
                  <a:srgbClr val="FF0033"/>
                </a:solidFill>
                <a:latin typeface="Courier New" charset="0"/>
                <a:sym typeface="Wingdings" charset="0"/>
              </a:rPr>
              <a:t>cadr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sym typeface="Wingdings" charset="0"/>
              </a:rPr>
              <a:t>	</a:t>
            </a:r>
            <a:r>
              <a:rPr lang="en-US" dirty="0">
                <a:solidFill>
                  <a:schemeClr val="tx1"/>
                </a:solidFill>
                <a:latin typeface="Arial Narrow" charset="0"/>
                <a:sym typeface="Wingdings" charset="0"/>
              </a:rPr>
              <a:t>returns 2</a:t>
            </a:r>
            <a:r>
              <a:rPr lang="en-US" baseline="30000" dirty="0">
                <a:solidFill>
                  <a:schemeClr val="tx1"/>
                </a:solidFill>
                <a:latin typeface="Arial Narrow" charset="0"/>
                <a:sym typeface="Wingdings" charset="0"/>
              </a:rPr>
              <a:t>nd</a:t>
            </a:r>
            <a:r>
              <a:rPr lang="en-US" dirty="0">
                <a:solidFill>
                  <a:schemeClr val="tx1"/>
                </a:solidFill>
                <a:latin typeface="Arial Narrow" charset="0"/>
                <a:sym typeface="Wingdings" charset="0"/>
              </a:rPr>
              <a:t> item in list</a:t>
            </a:r>
          </a:p>
          <a:p>
            <a:pPr marL="1143000" lvl="2" indent="-228600">
              <a:lnSpc>
                <a:spcPct val="80000"/>
              </a:lnSpc>
              <a:buFontTx/>
              <a:buNone/>
            </a:pPr>
            <a:r>
              <a:rPr lang="en-US" sz="1800" dirty="0" err="1">
                <a:solidFill>
                  <a:srgbClr val="FF0033"/>
                </a:solidFill>
                <a:latin typeface="Courier New" charset="0"/>
                <a:sym typeface="Wingdings" charset="0"/>
              </a:rPr>
              <a:t>caddr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sym typeface="Wingdings" charset="0"/>
              </a:rPr>
              <a:t>	</a:t>
            </a:r>
            <a:r>
              <a:rPr lang="en-US" dirty="0">
                <a:solidFill>
                  <a:schemeClr val="tx1"/>
                </a:solidFill>
                <a:latin typeface="Arial Narrow" charset="0"/>
                <a:sym typeface="Wingdings" charset="0"/>
              </a:rPr>
              <a:t>returns 3</a:t>
            </a:r>
            <a:r>
              <a:rPr lang="en-US" baseline="30000" dirty="0">
                <a:solidFill>
                  <a:schemeClr val="tx1"/>
                </a:solidFill>
                <a:latin typeface="Arial Narrow" charset="0"/>
                <a:sym typeface="Wingdings" charset="0"/>
              </a:rPr>
              <a:t>rd</a:t>
            </a:r>
            <a:r>
              <a:rPr lang="en-US" dirty="0">
                <a:solidFill>
                  <a:schemeClr val="tx1"/>
                </a:solidFill>
                <a:latin typeface="Arial Narrow" charset="0"/>
                <a:sym typeface="Wingdings" charset="0"/>
              </a:rPr>
              <a:t> item in list</a:t>
            </a:r>
          </a:p>
          <a:p>
            <a:pPr marL="1143000" lvl="2" indent="-228600">
              <a:lnSpc>
                <a:spcPct val="80000"/>
              </a:lnSpc>
              <a:buFontTx/>
              <a:buNone/>
            </a:pPr>
            <a:r>
              <a:rPr lang="en-US" sz="1800" dirty="0" err="1">
                <a:solidFill>
                  <a:srgbClr val="FF0033"/>
                </a:solidFill>
                <a:latin typeface="Courier New" charset="0"/>
                <a:sym typeface="Wingdings" charset="0"/>
              </a:rPr>
              <a:t>cadddr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sym typeface="Wingdings" charset="0"/>
              </a:rPr>
              <a:t>	</a:t>
            </a:r>
            <a:r>
              <a:rPr lang="en-US" dirty="0">
                <a:solidFill>
                  <a:schemeClr val="tx1"/>
                </a:solidFill>
                <a:latin typeface="Arial Narrow" charset="0"/>
                <a:sym typeface="Wingdings" charset="0"/>
              </a:rPr>
              <a:t>returns 4</a:t>
            </a:r>
            <a:r>
              <a:rPr lang="en-US" baseline="30000" dirty="0">
                <a:solidFill>
                  <a:schemeClr val="tx1"/>
                </a:solidFill>
                <a:latin typeface="Arial Narrow" charset="0"/>
                <a:sym typeface="Wingdings" charset="0"/>
              </a:rPr>
              <a:t>th</a:t>
            </a:r>
            <a:r>
              <a:rPr lang="en-US" dirty="0">
                <a:solidFill>
                  <a:schemeClr val="tx1"/>
                </a:solidFill>
                <a:latin typeface="Arial Narrow" charset="0"/>
                <a:sym typeface="Wingdings" charset="0"/>
              </a:rPr>
              <a:t> item in list   (can only go 4 levels deep)</a:t>
            </a:r>
            <a:endParaRPr lang="en-US" dirty="0">
              <a:solidFill>
                <a:schemeClr val="tx1"/>
              </a:solidFill>
              <a:latin typeface="Arial Narro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3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3060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526D00A-0084-F347-8720-D350CE54C8BB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Equality primitives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676400"/>
          </a:xfrm>
        </p:spPr>
        <p:txBody>
          <a:bodyPr/>
          <a:lstStyle/>
          <a:p>
            <a:pPr lvl="1">
              <a:buFont typeface="Wingdings" charset="0"/>
              <a:buNone/>
            </a:pPr>
            <a:r>
              <a:rPr lang="en-US" sz="1800">
                <a:latin typeface="Courier New" charset="0"/>
                <a:ea typeface="ＭＳ Ｐゴシック" charset="0"/>
              </a:rPr>
              <a:t>equal?</a:t>
            </a:r>
            <a:r>
              <a:rPr lang="en-US">
                <a:latin typeface="Arial Narrow" charset="0"/>
                <a:ea typeface="ＭＳ Ｐゴシック" charset="0"/>
              </a:rPr>
              <a:t>	compares 2 inputs, returns </a:t>
            </a:r>
            <a:r>
              <a:rPr lang="en-US" sz="1800">
                <a:latin typeface="Courier New" charset="0"/>
                <a:ea typeface="ＭＳ Ｐゴシック" charset="0"/>
              </a:rPr>
              <a:t>#t</a:t>
            </a:r>
            <a:r>
              <a:rPr lang="en-US">
                <a:latin typeface="Arial Narrow" charset="0"/>
                <a:ea typeface="ＭＳ Ｐゴシック" charset="0"/>
              </a:rPr>
              <a:t> if equivalent, else </a:t>
            </a:r>
            <a:r>
              <a:rPr lang="en-US" sz="1800">
                <a:latin typeface="Courier New" charset="0"/>
                <a:ea typeface="ＭＳ Ｐゴシック" charset="0"/>
              </a:rPr>
              <a:t>#f</a:t>
            </a:r>
          </a:p>
          <a:p>
            <a:pPr lvl="1">
              <a:buFont typeface="Wingdings" charset="0"/>
              <a:buNone/>
            </a:pPr>
            <a:endParaRPr lang="en-US" sz="1800">
              <a:latin typeface="Courier New" charset="0"/>
              <a:ea typeface="ＭＳ Ｐゴシック" charset="0"/>
            </a:endParaRPr>
          </a:p>
          <a:p>
            <a:pPr lvl="2"/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(equal? 'a 'a)				</a:t>
            </a: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sym typeface="Wingdings" charset="0"/>
              </a:rPr>
              <a:t>  #t</a:t>
            </a:r>
          </a:p>
          <a:p>
            <a:pPr lvl="2"/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sym typeface="Wingdings" charset="0"/>
              </a:rPr>
              <a:t>(equal? '(a b) '(a b))			  #t</a:t>
            </a:r>
          </a:p>
          <a:p>
            <a:pPr lvl="2"/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sym typeface="Wingdings" charset="0"/>
              </a:rPr>
              <a:t>(equal? (cons 'a '(b)) '(a b))	  #t</a:t>
            </a:r>
          </a:p>
        </p:txBody>
      </p:sp>
      <p:sp>
        <p:nvSpPr>
          <p:cNvPr id="174084" name="Text Box 4"/>
          <p:cNvSpPr txBox="1">
            <a:spLocks noChangeArrowheads="1"/>
          </p:cNvSpPr>
          <p:nvPr/>
        </p:nvSpPr>
        <p:spPr bwMode="auto">
          <a:xfrm>
            <a:off x="1371600" y="6400800"/>
            <a:ext cx="6172200" cy="40640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>
            <a:spAutoFit/>
          </a:bodyPr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>
                <a:latin typeface="Courier New" charset="0"/>
              </a:rPr>
              <a:t>equal?</a:t>
            </a:r>
            <a:r>
              <a:rPr lang="en-US">
                <a:latin typeface="Arial Narrow" charset="0"/>
              </a:rPr>
              <a:t> uses </a:t>
            </a:r>
            <a:r>
              <a:rPr lang="en-US">
                <a:latin typeface="Courier New" charset="0"/>
              </a:rPr>
              <a:t>eqv?</a:t>
            </a:r>
            <a:r>
              <a:rPr lang="en-US">
                <a:latin typeface="Arial Narrow" charset="0"/>
              </a:rPr>
              <a:t>,  applied recursively to lists</a:t>
            </a:r>
          </a:p>
        </p:txBody>
      </p:sp>
      <p:sp>
        <p:nvSpPr>
          <p:cNvPr id="174085" name="Rectangle 5"/>
          <p:cNvSpPr>
            <a:spLocks noChangeArrowheads="1"/>
          </p:cNvSpPr>
          <p:nvPr/>
        </p:nvSpPr>
        <p:spPr bwMode="auto">
          <a:xfrm>
            <a:off x="838200" y="3276600"/>
            <a:ext cx="8702675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buFontTx/>
              <a:buNone/>
            </a:pPr>
            <a:r>
              <a:rPr lang="en-US" sz="2400">
                <a:latin typeface="Arial Narrow" charset="0"/>
              </a:rPr>
              <a:t>other (more restrictive) equivalence functions exist</a:t>
            </a:r>
          </a:p>
          <a:p>
            <a:pPr marL="342900" indent="-342900">
              <a:buFontTx/>
              <a:buNone/>
            </a:pPr>
            <a:endParaRPr lang="en-US" sz="1000">
              <a:latin typeface="Arial Narrow" charset="0"/>
            </a:endParaRPr>
          </a:p>
          <a:p>
            <a:pPr marL="742950" lvl="1" indent="-285750">
              <a:buFont typeface="Wingdings" charset="0"/>
              <a:buNone/>
            </a:pPr>
            <a:r>
              <a:rPr lang="en-US" sz="1800">
                <a:solidFill>
                  <a:schemeClr val="tx1"/>
                </a:solidFill>
                <a:latin typeface="Courier New" charset="0"/>
              </a:rPr>
              <a:t>eq?</a:t>
            </a:r>
            <a:r>
              <a:rPr lang="en-US">
                <a:solidFill>
                  <a:schemeClr val="tx1"/>
                </a:solidFill>
              </a:rPr>
              <a:t>		</a:t>
            </a:r>
            <a:r>
              <a:rPr lang="en-US">
                <a:solidFill>
                  <a:schemeClr val="tx1"/>
                </a:solidFill>
                <a:latin typeface="Arial Narrow" charset="0"/>
              </a:rPr>
              <a:t>compares 2 symbols  (efficient, simply compares pointers)</a:t>
            </a:r>
          </a:p>
          <a:p>
            <a:pPr marL="742950" lvl="1" indent="-285750">
              <a:spcBef>
                <a:spcPct val="0"/>
              </a:spcBef>
              <a:buFont typeface="Wingdings" charset="0"/>
              <a:buNone/>
            </a:pPr>
            <a:r>
              <a:rPr lang="en-US" sz="1800">
                <a:solidFill>
                  <a:schemeClr val="tx1"/>
                </a:solidFill>
                <a:latin typeface="Courier New" charset="0"/>
              </a:rPr>
              <a:t>eqv?</a:t>
            </a:r>
            <a:r>
              <a:rPr lang="en-US">
                <a:solidFill>
                  <a:schemeClr val="tx1"/>
                </a:solidFill>
              </a:rPr>
              <a:t>	</a:t>
            </a:r>
            <a:r>
              <a:rPr lang="en-US">
                <a:solidFill>
                  <a:schemeClr val="tx1"/>
                </a:solidFill>
                <a:latin typeface="Arial Narrow" charset="0"/>
              </a:rPr>
              <a:t>compares 2 atomics  (symbols, numbers, chars, strings, bools)</a:t>
            </a:r>
          </a:p>
          <a:p>
            <a:pPr marL="2057400" lvl="4" indent="-228600">
              <a:spcBef>
                <a:spcPct val="0"/>
              </a:spcBef>
              <a:buFontTx/>
              <a:buNone/>
            </a:pPr>
            <a:r>
              <a:rPr lang="en-US" sz="1800">
                <a:solidFill>
                  <a:schemeClr val="tx1"/>
                </a:solidFill>
                <a:latin typeface="Arial Narrow" charset="0"/>
              </a:rPr>
              <a:t>	-- less efficient, strings &amp; numbers can't be compared in constant time</a:t>
            </a:r>
            <a:endParaRPr lang="en-US" sz="1600">
              <a:solidFill>
                <a:srgbClr val="FF0033"/>
              </a:solidFill>
              <a:latin typeface="Arial Narrow" charset="0"/>
              <a:sym typeface="Wingdings" charset="0"/>
            </a:endParaRPr>
          </a:p>
          <a:p>
            <a:pPr marL="742950" lvl="1" indent="-285750">
              <a:buFont typeface="Wingdings" charset="0"/>
              <a:buNone/>
            </a:pPr>
            <a:endParaRPr lang="en-US" sz="1800">
              <a:solidFill>
                <a:srgbClr val="FF0033"/>
              </a:solidFill>
              <a:latin typeface="Arial Narrow" charset="0"/>
              <a:sym typeface="Wingdings" charset="0"/>
            </a:endParaRPr>
          </a:p>
          <a:p>
            <a:pPr marL="742950" lvl="1" indent="-285750">
              <a:buFont typeface="Wingdings" charset="0"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</a:rPr>
              <a:t>(eq? 'a 'a)  </a:t>
            </a:r>
            <a:r>
              <a:rPr lang="en-US" sz="1600">
                <a:solidFill>
                  <a:srgbClr val="FF0033"/>
                </a:solidFill>
                <a:latin typeface="Courier New" charset="0"/>
                <a:sym typeface="Wingdings" charset="0"/>
              </a:rPr>
              <a:t>  #t			</a:t>
            </a:r>
            <a:r>
              <a:rPr lang="en-US" sz="1600">
                <a:solidFill>
                  <a:srgbClr val="FF0033"/>
                </a:solidFill>
                <a:latin typeface="Courier New" charset="0"/>
              </a:rPr>
              <a:t>(eqv? 'a 'a)  </a:t>
            </a:r>
            <a:r>
              <a:rPr lang="en-US" sz="1600">
                <a:solidFill>
                  <a:srgbClr val="FF0033"/>
                </a:solidFill>
                <a:latin typeface="Courier New" charset="0"/>
                <a:sym typeface="Wingdings" charset="0"/>
              </a:rPr>
              <a:t>  #t</a:t>
            </a:r>
          </a:p>
          <a:p>
            <a:pPr marL="742950" lvl="1" indent="-285750">
              <a:buFont typeface="Wingdings" charset="0"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  <a:sym typeface="Wingdings" charset="0"/>
              </a:rPr>
              <a:t>(eq? '(a b) '(a b))    #f	(eqv? '(a b) '(a b))    #f</a:t>
            </a:r>
          </a:p>
          <a:p>
            <a:pPr marL="742950" lvl="1" indent="-285750">
              <a:buFont typeface="Wingdings" charset="0"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  <a:sym typeface="Wingdings" charset="0"/>
              </a:rPr>
              <a:t>(eq? 2 2)    unspecified		(eqv? 2 2)    #t</a:t>
            </a:r>
          </a:p>
          <a:p>
            <a:pPr marL="742950" lvl="1" indent="-285750">
              <a:buFont typeface="Wingdings" charset="0"/>
              <a:buNone/>
            </a:pPr>
            <a:endParaRPr lang="en-US" sz="1600">
              <a:solidFill>
                <a:schemeClr val="tx1"/>
              </a:solidFill>
              <a:latin typeface="Courier Ne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084" grpId="0" animBg="1" autoUpdateAnimBg="0"/>
      <p:bldP spid="174085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CA2B88B-C3F6-D245-964D-B9C2652416C3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Defining functions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8702675" cy="36576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can define a new function using </a:t>
            </a:r>
            <a:r>
              <a:rPr lang="en-US" sz="2000">
                <a:latin typeface="Courier New" charset="0"/>
                <a:ea typeface="ＭＳ Ｐゴシック" charset="0"/>
                <a:cs typeface="ＭＳ Ｐゴシック" charset="0"/>
              </a:rPr>
              <a:t>define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a function is a mapping from some number of inputs to a single output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(define (NAME IN1 IN2 … INn)</a:t>
            </a: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   OUTPUT_VALUE)</a:t>
            </a:r>
          </a:p>
          <a:p>
            <a:pPr lvl="1">
              <a:buFont typeface="Wingdings" charset="0"/>
              <a:buNone/>
            </a:pPr>
            <a:endParaRPr lang="en-US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endParaRPr lang="en-US">
              <a:solidFill>
                <a:srgbClr val="FF0033"/>
              </a:solidFill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(define (square x)		(define (next-to-last arblist)</a:t>
            </a:r>
          </a:p>
          <a:p>
            <a:pPr lvl="1">
              <a:buFont typeface="Wingdings" charset="0"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(* x x))		    	  (cadr (reverse arblist)))</a:t>
            </a:r>
          </a:p>
        </p:txBody>
      </p:sp>
      <p:sp>
        <p:nvSpPr>
          <p:cNvPr id="175108" name="Text Box 4"/>
          <p:cNvSpPr txBox="1">
            <a:spLocks noChangeArrowheads="1"/>
          </p:cNvSpPr>
          <p:nvPr/>
        </p:nvSpPr>
        <p:spPr bwMode="auto">
          <a:xfrm>
            <a:off x="762000" y="5638800"/>
            <a:ext cx="8458200" cy="71120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>
            <a:spAutoFit/>
          </a:bodyPr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>
                <a:latin typeface="Arial Narrow" charset="0"/>
              </a:rPr>
              <a:t>basically, parameter passing is by-value since each argument is evaluated before calling the function – but no copying (instead, structure sharing)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5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5108" grpId="0" animBg="1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In-class exercise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define a function that converts from Fahrenheit to Celsius</a:t>
            </a:r>
          </a:p>
          <a:p>
            <a:pPr marL="457200" lvl="1" indent="0">
              <a:buNone/>
            </a:pPr>
            <a:r>
              <a:rPr lang="en-US" dirty="0"/>
              <a:t>note:  </a:t>
            </a:r>
            <a:r>
              <a:rPr lang="en-US" dirty="0" err="1"/>
              <a:t>celsius</a:t>
            </a:r>
            <a:r>
              <a:rPr lang="en-US" dirty="0"/>
              <a:t> = 5/9 * (</a:t>
            </a:r>
            <a:r>
              <a:rPr lang="en-US" dirty="0" err="1"/>
              <a:t>fahr</a:t>
            </a:r>
            <a:r>
              <a:rPr lang="en-US" dirty="0"/>
              <a:t> – 32)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r>
              <a:rPr lang="en-US" dirty="0">
                <a:solidFill>
                  <a:srgbClr val="FF0000"/>
                </a:solidFill>
                <a:latin typeface="Courier New"/>
                <a:cs typeface="Courier New"/>
              </a:rPr>
              <a:t>(define (</a:t>
            </a:r>
            <a:r>
              <a:rPr lang="en-US" dirty="0" err="1">
                <a:solidFill>
                  <a:srgbClr val="FF0000"/>
                </a:solidFill>
                <a:latin typeface="Courier New"/>
                <a:cs typeface="Courier New"/>
              </a:rPr>
              <a:t>fahr</a:t>
            </a:r>
            <a:r>
              <a:rPr lang="en-US" dirty="0">
                <a:solidFill>
                  <a:srgbClr val="FF0000"/>
                </a:solidFill>
                <a:latin typeface="Courier New"/>
                <a:cs typeface="Courier New"/>
              </a:rPr>
              <a:t>-&gt;</a:t>
            </a:r>
            <a:r>
              <a:rPr lang="en-US" dirty="0" err="1">
                <a:solidFill>
                  <a:srgbClr val="FF0000"/>
                </a:solidFill>
                <a:latin typeface="Courier New"/>
                <a:cs typeface="Courier New"/>
              </a:rPr>
              <a:t>celsius</a:t>
            </a:r>
            <a:r>
              <a:rPr lang="en-US" dirty="0">
                <a:solidFill>
                  <a:srgbClr val="FF0000"/>
                </a:solidFill>
                <a:latin typeface="Courier New"/>
                <a:cs typeface="Courier New"/>
              </a:rPr>
              <a:t> temp)</a:t>
            </a:r>
          </a:p>
          <a:p>
            <a:pPr marL="457200" lvl="1" indent="0">
              <a:buNone/>
            </a:pPr>
            <a:r>
              <a:rPr lang="en-US" dirty="0">
                <a:solidFill>
                  <a:srgbClr val="FF0000"/>
                </a:solidFill>
                <a:latin typeface="Courier New"/>
                <a:cs typeface="Courier New"/>
              </a:rPr>
              <a:t>    ??? )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57150" indent="0"/>
            <a:r>
              <a:rPr lang="en-US" dirty="0"/>
              <a:t>similarly, define a function that does the opposite conversion</a:t>
            </a:r>
          </a:p>
          <a:p>
            <a:endParaRPr lang="en-US" dirty="0"/>
          </a:p>
          <a:p>
            <a:pPr marL="457200" lvl="1" indent="0">
              <a:buNone/>
            </a:pPr>
            <a:r>
              <a:rPr lang="en-US" dirty="0">
                <a:solidFill>
                  <a:srgbClr val="FF0000"/>
                </a:solidFill>
                <a:latin typeface="Courier New"/>
                <a:cs typeface="Courier New"/>
              </a:rPr>
              <a:t>(define (</a:t>
            </a:r>
            <a:r>
              <a:rPr lang="en-US" dirty="0" err="1">
                <a:solidFill>
                  <a:srgbClr val="FF0000"/>
                </a:solidFill>
                <a:latin typeface="Courier New"/>
                <a:cs typeface="Courier New"/>
              </a:rPr>
              <a:t>celsius</a:t>
            </a:r>
            <a:r>
              <a:rPr lang="en-US" dirty="0">
                <a:solidFill>
                  <a:srgbClr val="FF0000"/>
                </a:solidFill>
                <a:latin typeface="Courier New"/>
                <a:cs typeface="Courier New"/>
              </a:rPr>
              <a:t>-&gt;</a:t>
            </a:r>
            <a:r>
              <a:rPr lang="en-US" dirty="0" err="1">
                <a:solidFill>
                  <a:srgbClr val="FF0000"/>
                </a:solidFill>
                <a:latin typeface="Courier New"/>
                <a:cs typeface="Courier New"/>
              </a:rPr>
              <a:t>fahr</a:t>
            </a:r>
            <a:r>
              <a:rPr lang="en-US">
                <a:solidFill>
                  <a:srgbClr val="FF0000"/>
                </a:solidFill>
                <a:latin typeface="Courier New"/>
                <a:cs typeface="Courier New"/>
              </a:rPr>
              <a:t> temp</a:t>
            </a:r>
            <a:r>
              <a:rPr lang="en-US" dirty="0">
                <a:solidFill>
                  <a:srgbClr val="FF0000"/>
                </a:solidFill>
                <a:latin typeface="Courier New"/>
                <a:cs typeface="Courier New"/>
              </a:rPr>
              <a:t>)</a:t>
            </a:r>
          </a:p>
          <a:p>
            <a:pPr marL="457200" lvl="1" indent="0">
              <a:buNone/>
            </a:pPr>
            <a:r>
              <a:rPr lang="en-US" dirty="0">
                <a:solidFill>
                  <a:srgbClr val="FF0000"/>
                </a:solidFill>
                <a:latin typeface="Courier New"/>
                <a:cs typeface="Courier New"/>
              </a:rPr>
              <a:t>    ??? )</a:t>
            </a:r>
          </a:p>
          <a:p>
            <a:pPr marL="457200" lvl="1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3BC680-52C9-4747-B7E2-610DD805FDBA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3062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3F123FD-83CB-FE46-9F96-615D71CBF180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Conditional evaluation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4038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can select alternative expressions to evaluate</a:t>
            </a:r>
          </a:p>
          <a:p>
            <a:pPr>
              <a:lnSpc>
                <a:spcPct val="90000"/>
              </a:lnSpc>
            </a:pPr>
            <a:endParaRPr lang="en-US" sz="18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800">
                <a:latin typeface="Courier New" charset="0"/>
                <a:ea typeface="ＭＳ Ｐゴシック" charset="0"/>
              </a:rPr>
              <a:t>(if TEST TRUE_EXPRESSION FALSE_EXPRESSION)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endParaRPr lang="en-US" sz="1800">
              <a:latin typeface="Courier Ne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(define (my-abs num)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(if (negative? num)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(- 0 num)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num))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endParaRPr lang="en-US" sz="160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</a:pPr>
            <a:endParaRPr lang="en-US" sz="160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(define (singleton? arblist)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(if (and (list? arblist) (= (length arblist) 1))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#t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#f))</a:t>
            </a:r>
            <a:endParaRPr lang="en-US" sz="1800">
              <a:solidFill>
                <a:srgbClr val="FF0033"/>
              </a:solidFill>
              <a:latin typeface="Arial Narrow" charset="0"/>
              <a:ea typeface="ＭＳ Ｐゴシック" charset="0"/>
            </a:endParaRPr>
          </a:p>
        </p:txBody>
      </p:sp>
      <p:sp>
        <p:nvSpPr>
          <p:cNvPr id="29700" name="Text Box 4"/>
          <p:cNvSpPr txBox="1">
            <a:spLocks noChangeArrowheads="1"/>
          </p:cNvSpPr>
          <p:nvPr/>
        </p:nvSpPr>
        <p:spPr bwMode="auto">
          <a:xfrm>
            <a:off x="1066800" y="5867400"/>
            <a:ext cx="7315200" cy="727075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>
            <a:spAutoFit/>
          </a:bodyPr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"/>
              </a:spcBef>
              <a:buFontTx/>
              <a:buNone/>
            </a:pPr>
            <a:r>
              <a:rPr lang="en-US">
                <a:latin typeface="Courier New" charset="0"/>
              </a:rPr>
              <a:t>and</a:t>
            </a:r>
            <a:r>
              <a:rPr lang="en-US">
                <a:latin typeface="Arial Narrow" charset="0"/>
              </a:rPr>
              <a:t>, </a:t>
            </a:r>
            <a:r>
              <a:rPr lang="en-US">
                <a:latin typeface="Courier New" charset="0"/>
              </a:rPr>
              <a:t>or</a:t>
            </a:r>
            <a:r>
              <a:rPr lang="en-US">
                <a:latin typeface="Arial Narrow" charset="0"/>
              </a:rPr>
              <a:t>, </a:t>
            </a:r>
            <a:r>
              <a:rPr lang="en-US">
                <a:latin typeface="Courier New" charset="0"/>
              </a:rPr>
              <a:t>not</a:t>
            </a:r>
            <a:r>
              <a:rPr lang="en-US">
                <a:latin typeface="Arial Narrow" charset="0"/>
              </a:rPr>
              <a:t>	are standard boolean connectives</a:t>
            </a:r>
          </a:p>
          <a:p>
            <a:pPr lvl="4">
              <a:spcBef>
                <a:spcPct val="5000"/>
              </a:spcBef>
              <a:buFontTx/>
              <a:buNone/>
            </a:pPr>
            <a:r>
              <a:rPr lang="en-US">
                <a:latin typeface="Arial Narrow" charset="0"/>
              </a:rPr>
              <a:t>evaluated from left-to-right, short-circuit evaluation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8BA9836-1E5C-AC4D-90D4-7666CCF7A752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78181" name="Rectangle 5"/>
          <p:cNvSpPr>
            <a:spLocks noChangeArrowheads="1"/>
          </p:cNvSpPr>
          <p:nvPr/>
        </p:nvSpPr>
        <p:spPr bwMode="auto">
          <a:xfrm>
            <a:off x="685800" y="2971800"/>
            <a:ext cx="8702675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  <a:buFontTx/>
              <a:buNone/>
            </a:pPr>
            <a:r>
              <a:rPr lang="en-US" sz="2400" dirty="0">
                <a:latin typeface="Arial Narrow" charset="0"/>
              </a:rPr>
              <a:t>note:</a:t>
            </a:r>
            <a:r>
              <a:rPr lang="en-US" dirty="0">
                <a:latin typeface="Arial Narrow" charset="0"/>
              </a:rPr>
              <a:t> </a:t>
            </a:r>
            <a:r>
              <a:rPr lang="en-US" sz="2400" dirty="0">
                <a:latin typeface="Arial Narrow" charset="0"/>
              </a:rPr>
              <a:t>an if-expression is a </a:t>
            </a:r>
            <a:r>
              <a:rPr lang="en-US" sz="2400" i="1" dirty="0">
                <a:latin typeface="Arial Narrow" charset="0"/>
              </a:rPr>
              <a:t>special form</a:t>
            </a:r>
          </a:p>
          <a:p>
            <a:pPr marL="742950" lvl="1" indent="-285750">
              <a:lnSpc>
                <a:spcPct val="90000"/>
              </a:lnSpc>
              <a:buFont typeface="Wingdings" charset="0"/>
              <a:buChar char="§"/>
            </a:pPr>
            <a:r>
              <a:rPr lang="en-US" dirty="0">
                <a:solidFill>
                  <a:schemeClr val="tx1"/>
                </a:solidFill>
                <a:latin typeface="Arial Narrow" charset="0"/>
              </a:rPr>
              <a:t>is </a:t>
            </a:r>
            <a:r>
              <a:rPr lang="en-US" i="1" dirty="0">
                <a:solidFill>
                  <a:schemeClr val="tx1"/>
                </a:solidFill>
                <a:latin typeface="Arial Narrow" charset="0"/>
              </a:rPr>
              <a:t>not</a:t>
            </a:r>
            <a:r>
              <a:rPr lang="en-US" dirty="0">
                <a:solidFill>
                  <a:schemeClr val="tx1"/>
                </a:solidFill>
                <a:latin typeface="Arial Narrow" charset="0"/>
              </a:rPr>
              <a:t> considered a functional expression, doesn'</a:t>
            </a:r>
            <a:r>
              <a:rPr lang="en-US" altLang="ja-JP" dirty="0">
                <a:solidFill>
                  <a:schemeClr val="tx1"/>
                </a:solidFill>
                <a:latin typeface="Arial Narrow" charset="0"/>
              </a:rPr>
              <a:t>t follow standard evaluation rules</a:t>
            </a:r>
          </a:p>
          <a:p>
            <a:pPr marL="742950" lvl="1" indent="-285750">
              <a:lnSpc>
                <a:spcPct val="90000"/>
              </a:lnSpc>
              <a:buFont typeface="Wingdings" charset="0"/>
              <a:buChar char="§"/>
            </a:pPr>
            <a:endParaRPr lang="en-US" dirty="0">
              <a:solidFill>
                <a:schemeClr val="tx1"/>
              </a:solidFill>
              <a:latin typeface="Arial Narrow" charset="0"/>
            </a:endParaRPr>
          </a:p>
          <a:p>
            <a:pPr marL="742950" lvl="1" indent="-285750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 (if (list? x)</a:t>
            </a:r>
          </a:p>
          <a:p>
            <a:pPr marL="742950" lvl="1" indent="-285750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     (car x)</a:t>
            </a:r>
          </a:p>
          <a:p>
            <a:pPr marL="742950" lvl="1" indent="-285750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     (list x))</a:t>
            </a:r>
          </a:p>
          <a:p>
            <a:pPr marL="742950" lvl="1" indent="-285750">
              <a:lnSpc>
                <a:spcPct val="90000"/>
              </a:lnSpc>
              <a:buFont typeface="Wingdings" charset="0"/>
              <a:buChar char="§"/>
            </a:pPr>
            <a:endParaRPr lang="en-US" dirty="0">
              <a:solidFill>
                <a:schemeClr val="tx1"/>
              </a:solidFill>
            </a:endParaRPr>
          </a:p>
          <a:p>
            <a:pPr marL="742950" lvl="1" indent="-285750">
              <a:lnSpc>
                <a:spcPct val="90000"/>
              </a:lnSpc>
              <a:buFont typeface="Wingdings" charset="0"/>
              <a:buChar char="§"/>
            </a:pPr>
            <a:endParaRPr lang="en-US" dirty="0">
              <a:solidFill>
                <a:schemeClr val="tx1"/>
              </a:solidFill>
            </a:endParaRPr>
          </a:p>
          <a:p>
            <a:pPr marL="742950" lvl="1" indent="-285750">
              <a:lnSpc>
                <a:spcPct val="90000"/>
              </a:lnSpc>
              <a:buFont typeface="Wingdings" charset="0"/>
              <a:buChar char="§"/>
            </a:pPr>
            <a:endParaRPr lang="en-US" dirty="0">
              <a:solidFill>
                <a:schemeClr val="tx1"/>
              </a:solidFill>
            </a:endParaRPr>
          </a:p>
          <a:p>
            <a:pPr marL="742950" lvl="1" indent="-285750">
              <a:lnSpc>
                <a:spcPct val="90000"/>
              </a:lnSpc>
              <a:buFont typeface="Wingdings" charset="0"/>
              <a:buChar char="§"/>
            </a:pPr>
            <a:r>
              <a:rPr lang="en-US" dirty="0">
                <a:solidFill>
                  <a:schemeClr val="tx1"/>
                </a:solidFill>
                <a:latin typeface="Arial Narrow" charset="0"/>
              </a:rPr>
              <a:t>anything but #f is considered "true"</a:t>
            </a:r>
          </a:p>
          <a:p>
            <a:pPr marL="742950" lvl="1" indent="-285750">
              <a:lnSpc>
                <a:spcPct val="90000"/>
              </a:lnSpc>
              <a:buFont typeface="Wingdings" charset="0"/>
              <a:buChar char="§"/>
            </a:pPr>
            <a:endParaRPr lang="en-US" dirty="0">
              <a:solidFill>
                <a:schemeClr val="tx1"/>
              </a:solidFill>
              <a:latin typeface="Arial Narrow" charset="0"/>
            </a:endParaRPr>
          </a:p>
          <a:p>
            <a:pPr marL="742950" lvl="1" indent="-285750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 (if (member 'foo '(biz foo foo bar)) 'yes 'no)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Conditional evaluation (cont.)</a:t>
            </a:r>
          </a:p>
        </p:txBody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5240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predicates exist for selecting various types</a:t>
            </a:r>
          </a:p>
          <a:p>
            <a:pPr lvl="1">
              <a:buFont typeface="Wingdings" charset="0"/>
              <a:buNone/>
            </a:pPr>
            <a:r>
              <a:rPr lang="en-US" sz="1800">
                <a:latin typeface="Courier New" charset="0"/>
                <a:ea typeface="ＭＳ Ｐゴシック" charset="0"/>
              </a:rPr>
              <a:t>symbol?    char?     boolean?   string?    list?    null?</a:t>
            </a:r>
          </a:p>
          <a:p>
            <a:pPr lvl="1">
              <a:buFont typeface="Wingdings" charset="0"/>
              <a:buNone/>
            </a:pPr>
            <a:r>
              <a:rPr lang="en-US" sz="1800">
                <a:latin typeface="Courier New" charset="0"/>
                <a:ea typeface="ＭＳ Ｐゴシック" charset="0"/>
              </a:rPr>
              <a:t>number?    complex?  real?      rational?  integer?</a:t>
            </a:r>
          </a:p>
          <a:p>
            <a:pPr lvl="1">
              <a:buFont typeface="Wingdings" charset="0"/>
              <a:buNone/>
            </a:pPr>
            <a:r>
              <a:rPr lang="en-US" sz="1800">
                <a:latin typeface="Courier New" charset="0"/>
                <a:ea typeface="ＭＳ Ｐゴシック" charset="0"/>
              </a:rPr>
              <a:t>exact?     inexact?</a:t>
            </a:r>
          </a:p>
        </p:txBody>
      </p:sp>
      <p:sp>
        <p:nvSpPr>
          <p:cNvPr id="178180" name="Text Box 4"/>
          <p:cNvSpPr txBox="1">
            <a:spLocks noChangeArrowheads="1"/>
          </p:cNvSpPr>
          <p:nvPr/>
        </p:nvSpPr>
        <p:spPr bwMode="auto">
          <a:xfrm>
            <a:off x="5334000" y="3886200"/>
            <a:ext cx="3810000" cy="165735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>
            <a:spAutoFit/>
          </a:bodyPr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41313" indent="-227013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"/>
              </a:spcBef>
              <a:buFontTx/>
              <a:buNone/>
            </a:pPr>
            <a:r>
              <a:rPr lang="en-US">
                <a:latin typeface="Arial Narrow" charset="0"/>
              </a:rPr>
              <a:t>test expression is evaluated</a:t>
            </a:r>
          </a:p>
          <a:p>
            <a:pPr lvl="1">
              <a:spcBef>
                <a:spcPct val="5000"/>
              </a:spcBef>
            </a:pPr>
            <a:r>
              <a:rPr lang="en-US">
                <a:latin typeface="Arial Narrow" charset="0"/>
              </a:rPr>
              <a:t> if value is anything but #f, first expression is evaluated &amp; returned</a:t>
            </a:r>
          </a:p>
          <a:p>
            <a:pPr lvl="1">
              <a:spcBef>
                <a:spcPct val="5000"/>
              </a:spcBef>
            </a:pPr>
            <a:r>
              <a:rPr lang="en-US">
                <a:latin typeface="Arial Narrow" charset="0"/>
              </a:rPr>
              <a:t> if value is #f, second expression is evaluated &amp; returned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8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8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8181" grpId="0" autoUpdateAnimBg="0"/>
      <p:bldP spid="178180" grpId="0" animBg="1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8237F256-9DA3-0549-B376-40ABB577E885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Multi-way conditional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19200"/>
            <a:ext cx="8855075" cy="57150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when there are more than two alternatives, can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nest if-expressions  (i.e., cascading ifs)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use the </a:t>
            </a:r>
            <a:r>
              <a:rPr lang="en-US" sz="1800" dirty="0" err="1">
                <a:latin typeface="Courier New" charset="0"/>
                <a:ea typeface="ＭＳ Ｐゴシック" charset="0"/>
              </a:rPr>
              <a:t>cond</a:t>
            </a:r>
            <a:r>
              <a:rPr lang="en-US" dirty="0">
                <a:latin typeface="Arial Narrow" charset="0"/>
                <a:ea typeface="ＭＳ Ｐゴシック" charset="0"/>
              </a:rPr>
              <a:t> special form  (i.e., a switch)</a:t>
            </a: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spcBef>
                <a:spcPct val="5000"/>
              </a:spcBef>
              <a:buFont typeface="Wingdings" charset="0"/>
              <a:buNone/>
            </a:pPr>
            <a:r>
              <a:rPr lang="en-US" sz="1800" dirty="0">
                <a:latin typeface="Courier New" charset="0"/>
                <a:ea typeface="ＭＳ Ｐゴシック" charset="0"/>
              </a:rPr>
              <a:t>(</a:t>
            </a:r>
            <a:r>
              <a:rPr lang="en-US" sz="1800" dirty="0" err="1">
                <a:latin typeface="Courier New" charset="0"/>
                <a:ea typeface="ＭＳ Ｐゴシック" charset="0"/>
              </a:rPr>
              <a:t>cond</a:t>
            </a:r>
            <a:r>
              <a:rPr lang="en-US" sz="1800" dirty="0">
                <a:latin typeface="Courier New" charset="0"/>
                <a:ea typeface="ＭＳ Ｐゴシック" charset="0"/>
              </a:rPr>
              <a:t> (TEST1 EXPRESSION1)</a:t>
            </a:r>
          </a:p>
          <a:p>
            <a:pPr lvl="1">
              <a:spcBef>
                <a:spcPct val="5000"/>
              </a:spcBef>
              <a:buFont typeface="Wingdings" charset="0"/>
              <a:buNone/>
            </a:pPr>
            <a:r>
              <a:rPr lang="en-US" sz="1800" dirty="0">
                <a:latin typeface="Courier New" charset="0"/>
                <a:ea typeface="ＭＳ Ｐゴシック" charset="0"/>
              </a:rPr>
              <a:t>      (TEST2 EXPRESSION2)</a:t>
            </a:r>
          </a:p>
          <a:p>
            <a:pPr lvl="1">
              <a:spcBef>
                <a:spcPct val="5000"/>
              </a:spcBef>
              <a:buFont typeface="Wingdings" charset="0"/>
              <a:buNone/>
            </a:pPr>
            <a:r>
              <a:rPr lang="en-US" sz="1800" dirty="0">
                <a:latin typeface="Courier New" charset="0"/>
                <a:ea typeface="ＭＳ Ｐゴシック" charset="0"/>
              </a:rPr>
              <a:t>         . . .</a:t>
            </a:r>
          </a:p>
          <a:p>
            <a:pPr lvl="1">
              <a:spcBef>
                <a:spcPct val="5000"/>
              </a:spcBef>
              <a:buFont typeface="Wingdings" charset="0"/>
              <a:buNone/>
            </a:pPr>
            <a:r>
              <a:rPr lang="en-US" sz="1800" dirty="0">
                <a:latin typeface="Courier New" charset="0"/>
                <a:ea typeface="ＭＳ Ｐゴシック" charset="0"/>
              </a:rPr>
              <a:t>      (else </a:t>
            </a:r>
            <a:r>
              <a:rPr lang="en-US" sz="1800" dirty="0" err="1">
                <a:latin typeface="Courier New" charset="0"/>
                <a:ea typeface="ＭＳ Ｐゴシック" charset="0"/>
              </a:rPr>
              <a:t>EXPRESSIONn</a:t>
            </a:r>
            <a:r>
              <a:rPr lang="en-US" sz="1800" dirty="0">
                <a:latin typeface="Courier New" charset="0"/>
                <a:ea typeface="ＭＳ Ｐゴシック" charset="0"/>
              </a:rPr>
              <a:t>))</a:t>
            </a:r>
          </a:p>
          <a:p>
            <a:pPr lvl="1">
              <a:buFont typeface="Wingdings" charset="0"/>
              <a:buNone/>
            </a:pPr>
            <a:endParaRPr lang="en-US" sz="1800" dirty="0">
              <a:latin typeface="Courier Ne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endParaRPr lang="en-US" sz="1800" dirty="0">
              <a:latin typeface="Courier Ne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endParaRPr lang="en-US" sz="1800" dirty="0">
              <a:latin typeface="Courier New" charset="0"/>
              <a:ea typeface="ＭＳ Ｐゴシック" charset="0"/>
            </a:endParaRPr>
          </a:p>
          <a:p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(define (compare 	num1 num2)	   (define (my-member item 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lst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)</a:t>
            </a:r>
          </a:p>
          <a:p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(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cond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((= num1 num2) 'equal)  	     (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cond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((null? 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lst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) #f)</a:t>
            </a:r>
          </a:p>
          <a:p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((&gt; num1 num2) 'greater)	           ((equal? item (car 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lst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)) 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lst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)</a:t>
            </a:r>
          </a:p>
          <a:p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(else 'less)))		           (else (my-member item (cdr 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lst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  <a:cs typeface="ＭＳ Ｐゴシック" charset="0"/>
              </a:rPr>
              <a:t>)))))</a:t>
            </a:r>
          </a:p>
        </p:txBody>
      </p:sp>
      <p:sp>
        <p:nvSpPr>
          <p:cNvPr id="31748" name="Text Box 4"/>
          <p:cNvSpPr txBox="1">
            <a:spLocks noChangeArrowheads="1"/>
          </p:cNvSpPr>
          <p:nvPr/>
        </p:nvSpPr>
        <p:spPr bwMode="auto">
          <a:xfrm>
            <a:off x="5410200" y="2667000"/>
            <a:ext cx="3657600" cy="1336675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>
            <a:spAutoFit/>
          </a:bodyPr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41313" indent="-227013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"/>
              </a:spcBef>
              <a:buFontTx/>
              <a:buNone/>
            </a:pPr>
            <a:r>
              <a:rPr lang="en-US">
                <a:latin typeface="Arial Narrow" charset="0"/>
              </a:rPr>
              <a:t>evaluate tests in order</a:t>
            </a:r>
          </a:p>
          <a:p>
            <a:pPr lvl="1">
              <a:spcBef>
                <a:spcPct val="5000"/>
              </a:spcBef>
            </a:pPr>
            <a:r>
              <a:rPr lang="en-US">
                <a:latin typeface="Arial Narrow" charset="0"/>
              </a:rPr>
              <a:t> when reach one that evaluates to "true", evaluate corresponding expression &amp; return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In-class exercise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define functions related to leap year</a:t>
            </a:r>
          </a:p>
          <a:p>
            <a:pPr lvl="1"/>
            <a:r>
              <a:rPr lang="en-US" dirty="0"/>
              <a:t>a year is a leap year if divisible by 4, except when divisible by 100 but not 400</a:t>
            </a:r>
          </a:p>
          <a:p>
            <a:pPr lvl="1"/>
            <a:endParaRPr lang="en-US" dirty="0"/>
          </a:p>
          <a:p>
            <a:pPr marL="457200" lvl="1" indent="0">
              <a:buNone/>
            </a:pPr>
            <a:r>
              <a:rPr lang="en-US" dirty="0">
                <a:solidFill>
                  <a:srgbClr val="FF0000"/>
                </a:solidFill>
                <a:latin typeface="Courier New"/>
                <a:cs typeface="Courier New"/>
              </a:rPr>
              <a:t>(define (leap-year? year)</a:t>
            </a:r>
          </a:p>
          <a:p>
            <a:pPr marL="457200" lvl="1" indent="0">
              <a:buNone/>
            </a:pPr>
            <a:r>
              <a:rPr lang="en-US" dirty="0">
                <a:solidFill>
                  <a:srgbClr val="FF0000"/>
                </a:solidFill>
                <a:latin typeface="Courier New"/>
                <a:cs typeface="Courier New"/>
              </a:rPr>
              <a:t>    ??? )</a:t>
            </a:r>
          </a:p>
          <a:p>
            <a:pPr marL="457200" lvl="1" indent="0">
              <a:buNone/>
            </a:pPr>
            <a:endParaRPr lang="en-US" dirty="0">
              <a:solidFill>
                <a:srgbClr val="FF0000"/>
              </a:solidFill>
              <a:latin typeface="Courier New"/>
              <a:cs typeface="Courier New"/>
            </a:endParaRPr>
          </a:p>
          <a:p>
            <a:pPr marL="457200" lvl="1" indent="0">
              <a:buNone/>
            </a:pPr>
            <a:r>
              <a:rPr lang="en-US" dirty="0">
                <a:solidFill>
                  <a:srgbClr val="FF0000"/>
                </a:solidFill>
                <a:latin typeface="Courier New"/>
                <a:cs typeface="Courier New"/>
              </a:rPr>
              <a:t>(define (days-in-year year)</a:t>
            </a:r>
          </a:p>
          <a:p>
            <a:pPr marL="457200" lvl="1" indent="0">
              <a:buNone/>
            </a:pPr>
            <a:r>
              <a:rPr lang="en-US" dirty="0">
                <a:solidFill>
                  <a:srgbClr val="FF0000"/>
                </a:solidFill>
                <a:latin typeface="Courier New"/>
                <a:cs typeface="Courier New"/>
              </a:rPr>
              <a:t>    ??? )</a:t>
            </a:r>
          </a:p>
          <a:p>
            <a:pPr marL="457200" lvl="1" indent="0">
              <a:buNone/>
            </a:pPr>
            <a:endParaRPr lang="en-US" dirty="0">
              <a:solidFill>
                <a:srgbClr val="FF0000"/>
              </a:solidFill>
              <a:latin typeface="Courier New"/>
              <a:cs typeface="Courier New"/>
            </a:endParaRPr>
          </a:p>
          <a:p>
            <a:pPr marL="457200" lvl="1" indent="0">
              <a:buNone/>
            </a:pPr>
            <a:endParaRPr lang="en-US" dirty="0">
              <a:solidFill>
                <a:srgbClr val="FF0000"/>
              </a:solidFill>
              <a:latin typeface="Courier New"/>
              <a:cs typeface="Courier New"/>
            </a:endParaRPr>
          </a:p>
          <a:p>
            <a:pPr marL="457200" lvl="1" indent="0">
              <a:buNone/>
            </a:pPr>
            <a:r>
              <a:rPr lang="en-US" sz="1800" dirty="0">
                <a:latin typeface="Courier New"/>
                <a:cs typeface="Courier New"/>
              </a:rPr>
              <a:t>(leap-year? 2016) </a:t>
            </a:r>
            <a:r>
              <a:rPr lang="en-US" sz="1800" dirty="0">
                <a:latin typeface="Courier New"/>
                <a:cs typeface="Courier New"/>
                <a:sym typeface="Wingdings"/>
              </a:rPr>
              <a:t> #t		(leap-year? 2100)  #f</a:t>
            </a:r>
          </a:p>
          <a:p>
            <a:pPr marL="457200" lvl="1" indent="0">
              <a:buNone/>
            </a:pPr>
            <a:endParaRPr lang="en-US" sz="1800" dirty="0">
              <a:latin typeface="Courier New"/>
              <a:cs typeface="Courier New"/>
              <a:sym typeface="Wingdings"/>
            </a:endParaRPr>
          </a:p>
          <a:p>
            <a:pPr marL="457200" lvl="1" indent="0">
              <a:buNone/>
            </a:pPr>
            <a:r>
              <a:rPr lang="en-US" sz="1800" dirty="0">
                <a:latin typeface="Courier New"/>
                <a:cs typeface="Courier New"/>
                <a:sym typeface="Wingdings"/>
              </a:rPr>
              <a:t>(days-in-year 2016)  366	(days-in-year 2100)  365</a:t>
            </a:r>
          </a:p>
          <a:p>
            <a:pPr marL="457200" lvl="1" indent="0">
              <a:buNone/>
            </a:pPr>
            <a:endParaRPr lang="en-US" sz="1800" dirty="0">
              <a:latin typeface="Courier New"/>
              <a:cs typeface="Courier New"/>
              <a:sym typeface="Wingdings"/>
            </a:endParaRPr>
          </a:p>
          <a:p>
            <a:pPr marL="457200" lvl="1" indent="0">
              <a:buNone/>
            </a:pPr>
            <a:endParaRPr lang="en-US" sz="1800" dirty="0">
              <a:latin typeface="Courier New"/>
              <a:cs typeface="Courier New"/>
            </a:endParaRPr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3BC680-52C9-4747-B7E2-610DD805FDBA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7543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1FDD1D2-7AAE-244E-A83E-72009BCFD5BE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Functional programming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8702675" cy="28956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imperative languages are modeled on the von Neumann architecture</a:t>
            </a:r>
          </a:p>
          <a:p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in reaction to FORTRAN, AI researchers (Newell, Shaw &amp; Simon) desired a language closer to human reasoning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symbolic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(dynamic) list-oriented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transparent memory management</a:t>
            </a:r>
          </a:p>
        </p:txBody>
      </p:sp>
      <p:sp>
        <p:nvSpPr>
          <p:cNvPr id="162820" name="Rectangle 4"/>
          <p:cNvSpPr>
            <a:spLocks noChangeArrowheads="1"/>
          </p:cNvSpPr>
          <p:nvPr/>
        </p:nvSpPr>
        <p:spPr bwMode="auto">
          <a:xfrm>
            <a:off x="685800" y="4800600"/>
            <a:ext cx="89154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  <a:buFontTx/>
              <a:buNone/>
            </a:pPr>
            <a:r>
              <a:rPr lang="en-US" sz="2400">
                <a:latin typeface="Arial Narrow" charset="0"/>
              </a:rPr>
              <a:t>in late 50's, McCarthy developed LISP (List Processing Language)</a:t>
            </a:r>
          </a:p>
          <a:p>
            <a:pPr marL="742950" lvl="1" indent="-285750">
              <a:lnSpc>
                <a:spcPct val="90000"/>
              </a:lnSpc>
              <a:buFont typeface="Wingdings" charset="0"/>
              <a:buChar char="§"/>
            </a:pPr>
            <a:r>
              <a:rPr lang="en-US">
                <a:solidFill>
                  <a:schemeClr val="tx1"/>
                </a:solidFill>
                <a:latin typeface="Arial Narrow" charset="0"/>
              </a:rPr>
              <a:t>instantly popular as the language for AI</a:t>
            </a:r>
          </a:p>
          <a:p>
            <a:pPr marL="742950" lvl="1" indent="-285750">
              <a:lnSpc>
                <a:spcPct val="90000"/>
              </a:lnSpc>
              <a:buFont typeface="Wingdings" charset="0"/>
              <a:buChar char="§"/>
            </a:pPr>
            <a:r>
              <a:rPr lang="en-US">
                <a:solidFill>
                  <a:schemeClr val="tx1"/>
                </a:solidFill>
                <a:latin typeface="Arial Narrow" charset="0"/>
              </a:rPr>
              <a:t>separation from the underlying architecture tended to make it less efficient (and usually interpreted)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2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2820" grpId="0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0F04E59-961B-384A-9230-760E7E5054ED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20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Repetition via recursion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8702675" cy="5486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pure LISP/Scheme does not have loops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repetition is performed via recursive functions</a:t>
            </a:r>
          </a:p>
          <a:p>
            <a:pPr lvl="1">
              <a:lnSpc>
                <a:spcPct val="90000"/>
              </a:lnSpc>
            </a:pPr>
            <a:endParaRPr lang="en-US" sz="2400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(define (sum-up-to N)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(if (&lt; N 1)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0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(+ N (sum-up-to (- N 1)))))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endParaRPr lang="en-US" sz="14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</a:pPr>
            <a:endParaRPr lang="en-US" sz="14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(define (my-length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lst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)</a:t>
            </a:r>
          </a:p>
          <a:p>
            <a:pPr lvl="1">
              <a:lnSpc>
                <a:spcPct val="90000"/>
              </a:lnSpc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(if (null?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lst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)</a:t>
            </a:r>
          </a:p>
          <a:p>
            <a:pPr lvl="1">
              <a:lnSpc>
                <a:spcPct val="90000"/>
              </a:lnSpc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0</a:t>
            </a:r>
          </a:p>
          <a:p>
            <a:pPr lvl="1">
              <a:lnSpc>
                <a:spcPct val="90000"/>
              </a:lnSpc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(+ 1 (my-length (cdr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lst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)))))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endParaRPr lang="en-US" sz="16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</a:pPr>
            <a:endParaRPr lang="en-US" sz="16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(define (my-member item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lst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)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(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cond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((null?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lst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) #f)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  ((equal? item (car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lst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))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lst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)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  (else (my-member item (cdr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lst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)))))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E189701-5655-5944-A3FF-F858AC39D61E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Tail-recursion vs. full-recursion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3886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a tail-recursive function is one in which the recursive call occurs last</a:t>
            </a:r>
          </a:p>
          <a:p>
            <a:pPr>
              <a:lnSpc>
                <a:spcPct val="90000"/>
              </a:lnSpc>
            </a:pPr>
            <a:endParaRPr lang="en-US" sz="10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(define (my-member item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lst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)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(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cond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((null?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lst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) #f)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  ((equal? item (car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lst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))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lst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)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  (else (my-member item (cdr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lst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)))))</a:t>
            </a:r>
          </a:p>
          <a:p>
            <a:pPr>
              <a:lnSpc>
                <a:spcPct val="90000"/>
              </a:lnSpc>
            </a:pPr>
            <a:endParaRPr lang="en-US" sz="14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a full-recursive function is one in which further evaluation is required</a:t>
            </a:r>
          </a:p>
          <a:p>
            <a:pPr>
              <a:lnSpc>
                <a:spcPct val="90000"/>
              </a:lnSpc>
            </a:pPr>
            <a:endParaRPr lang="en-US" sz="10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(define (sum-up-to N)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(if (&lt; N 1)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0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(+ N (sum-up-to (- N 1)))))</a:t>
            </a:r>
          </a:p>
        </p:txBody>
      </p:sp>
      <p:sp>
        <p:nvSpPr>
          <p:cNvPr id="181252" name="Rectangle 4"/>
          <p:cNvSpPr>
            <a:spLocks noChangeArrowheads="1"/>
          </p:cNvSpPr>
          <p:nvPr/>
        </p:nvSpPr>
        <p:spPr bwMode="auto">
          <a:xfrm>
            <a:off x="1143000" y="5181600"/>
            <a:ext cx="7620000" cy="167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  <a:buFontTx/>
              <a:buNone/>
            </a:pPr>
            <a:r>
              <a:rPr lang="en-US">
                <a:solidFill>
                  <a:schemeClr val="tx1"/>
                </a:solidFill>
                <a:latin typeface="Arial Narrow" charset="0"/>
              </a:rPr>
              <a:t>each full-recursive call requires a new activation record on the run-time stack</a:t>
            </a:r>
          </a:p>
          <a:p>
            <a:pPr marL="342900" indent="-342900">
              <a:lnSpc>
                <a:spcPct val="90000"/>
              </a:lnSpc>
              <a:buFontTx/>
              <a:buNone/>
            </a:pPr>
            <a:r>
              <a:rPr lang="en-US">
                <a:solidFill>
                  <a:schemeClr val="tx1"/>
                </a:solidFill>
                <a:latin typeface="Arial Narrow" charset="0"/>
              </a:rPr>
              <a:t>with tail-recursion, don't need to retain current activation record when make call</a:t>
            </a:r>
          </a:p>
          <a:p>
            <a:pPr marL="742950" lvl="1" indent="-285750">
              <a:lnSpc>
                <a:spcPct val="90000"/>
              </a:lnSpc>
              <a:buFont typeface="Wingdings" charset="0"/>
              <a:buChar char="§"/>
            </a:pPr>
            <a:r>
              <a:rPr lang="en-US" sz="1800">
                <a:solidFill>
                  <a:schemeClr val="tx1"/>
                </a:solidFill>
                <a:latin typeface="Arial Narrow" charset="0"/>
              </a:rPr>
              <a:t>can discard the current activation record, push record for new recursive call</a:t>
            </a:r>
          </a:p>
          <a:p>
            <a:pPr marL="742950" lvl="1" indent="-285750">
              <a:lnSpc>
                <a:spcPct val="90000"/>
              </a:lnSpc>
              <a:buFont typeface="Wingdings" charset="0"/>
              <a:buChar char="§"/>
            </a:pPr>
            <a:r>
              <a:rPr lang="en-US" sz="1800">
                <a:solidFill>
                  <a:schemeClr val="tx1"/>
                </a:solidFill>
                <a:latin typeface="Arial Narrow" charset="0"/>
              </a:rPr>
              <a:t>thus, no limit on recursion depth (each recursive call reuses the same memory)</a:t>
            </a:r>
          </a:p>
          <a:p>
            <a:pPr marL="742950" lvl="1" indent="-285750">
              <a:lnSpc>
                <a:spcPct val="90000"/>
              </a:lnSpc>
              <a:buFont typeface="Wingdings" charset="0"/>
              <a:buChar char="§"/>
            </a:pPr>
            <a:r>
              <a:rPr lang="en-US" sz="1800">
                <a:solidFill>
                  <a:schemeClr val="tx1"/>
                </a:solidFill>
                <a:latin typeface="Arial Narrow" charset="0"/>
              </a:rPr>
              <a:t>Scheme interpreters are required to perform this tail-recursion optimization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1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1252" grpId="0" animBg="1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2F2CA9C-B508-DE42-B824-C496E492459C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Tail-recursion vs. full-recursion (cont.)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5791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any full-recursive function can be rewritten using tail-recursion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often accomplished using a help function with an accumulator</a:t>
            </a:r>
          </a:p>
          <a:p>
            <a:pPr>
              <a:lnSpc>
                <a:spcPct val="90000"/>
              </a:lnSpc>
            </a:pPr>
            <a:endParaRPr lang="en-US" sz="28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(define (factorial N)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(if (zero? N)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1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(* N (factorial (- N 1)))))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endParaRPr lang="en-US" sz="160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</a:pPr>
            <a:endParaRPr lang="en-US" sz="160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u="sng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									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endParaRPr lang="en-US" sz="160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</a:pPr>
            <a:endParaRPr lang="en-US" sz="160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(define (factorial N)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(factorial-help N 1))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endParaRPr lang="en-US" sz="160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(define (factorial-help N value-so-far)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(if (zero? N)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value-so-far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(factorial-help (- N 1) (* N value-so-far)))))</a:t>
            </a:r>
            <a:endParaRPr lang="en-US" sz="1400">
              <a:latin typeface="Arial Narrow" charset="0"/>
              <a:ea typeface="ＭＳ Ｐゴシック" charset="0"/>
            </a:endParaRPr>
          </a:p>
        </p:txBody>
      </p:sp>
      <p:sp>
        <p:nvSpPr>
          <p:cNvPr id="34820" name="Text Box 4"/>
          <p:cNvSpPr txBox="1">
            <a:spLocks noChangeArrowheads="1"/>
          </p:cNvSpPr>
          <p:nvPr/>
        </p:nvSpPr>
        <p:spPr bwMode="auto">
          <a:xfrm>
            <a:off x="6096000" y="2255838"/>
            <a:ext cx="3352800" cy="1858962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>
            <a:spAutoFit/>
          </a:bodyPr>
          <a:lstStyle>
            <a:lvl1pPr>
              <a:tabLst>
                <a:tab pos="1485900" algn="l"/>
              </a:tabLst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tabLst>
                <a:tab pos="1485900" algn="l"/>
              </a:tabLst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tabLst>
                <a:tab pos="1485900" algn="l"/>
              </a:tabLst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tabLst>
                <a:tab pos="1485900" algn="l"/>
              </a:tabLst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tabLst>
                <a:tab pos="1485900" algn="l"/>
              </a:tabLst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tabLst>
                <a:tab pos="1485900" algn="l"/>
              </a:tabLst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tabLst>
                <a:tab pos="1485900" algn="l"/>
              </a:tabLst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tabLst>
                <a:tab pos="1485900" algn="l"/>
              </a:tabLst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tabLst>
                <a:tab pos="1485900" algn="l"/>
              </a:tabLst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sz="1800" u="sng">
                <a:latin typeface="Arial Narrow" charset="0"/>
              </a:rPr>
              <a:t>value is computed "on the way up"</a:t>
            </a:r>
          </a:p>
          <a:p>
            <a:pPr>
              <a:spcBef>
                <a:spcPct val="50000"/>
              </a:spcBef>
              <a:buFontTx/>
              <a:buNone/>
            </a:pPr>
            <a:endParaRPr lang="en-US" sz="600" u="sng"/>
          </a:p>
          <a:p>
            <a:pPr>
              <a:spcBef>
                <a:spcPct val="5000"/>
              </a:spcBef>
              <a:buFontTx/>
              <a:buNone/>
            </a:pPr>
            <a:r>
              <a:rPr lang="en-US" sz="1200">
                <a:latin typeface="Courier New" charset="0"/>
              </a:rPr>
              <a:t>  (factorial 2)</a:t>
            </a:r>
          </a:p>
          <a:p>
            <a:pPr>
              <a:spcBef>
                <a:spcPct val="5000"/>
              </a:spcBef>
              <a:buFontTx/>
              <a:buNone/>
            </a:pPr>
            <a:r>
              <a:rPr lang="en-US" sz="1200">
                <a:latin typeface="Courier New" charset="0"/>
              </a:rPr>
              <a:t>        </a:t>
            </a:r>
            <a:r>
              <a:rPr lang="en-US" sz="1200">
                <a:sym typeface="Symbol" charset="0"/>
              </a:rPr>
              <a:t> </a:t>
            </a:r>
            <a:endParaRPr lang="en-US" sz="1200"/>
          </a:p>
          <a:p>
            <a:pPr>
              <a:spcBef>
                <a:spcPct val="5000"/>
              </a:spcBef>
              <a:buFontTx/>
              <a:buNone/>
            </a:pPr>
            <a:r>
              <a:rPr lang="en-US" sz="1200">
                <a:latin typeface="Courier New" charset="0"/>
              </a:rPr>
              <a:t>  (* 2 (factorial 1))</a:t>
            </a:r>
          </a:p>
          <a:p>
            <a:pPr>
              <a:spcBef>
                <a:spcPct val="5000"/>
              </a:spcBef>
              <a:buFontTx/>
              <a:buNone/>
            </a:pPr>
            <a:r>
              <a:rPr lang="en-US" sz="1200">
                <a:latin typeface="Courier New" charset="0"/>
              </a:rPr>
              <a:t>              </a:t>
            </a:r>
            <a:r>
              <a:rPr lang="en-US" sz="1200">
                <a:sym typeface="Symbol" charset="0"/>
              </a:rPr>
              <a:t> </a:t>
            </a:r>
            <a:endParaRPr lang="en-US" sz="1200"/>
          </a:p>
          <a:p>
            <a:pPr>
              <a:spcBef>
                <a:spcPct val="5000"/>
              </a:spcBef>
              <a:buFontTx/>
              <a:buNone/>
            </a:pPr>
            <a:r>
              <a:rPr lang="en-US" sz="1200">
                <a:latin typeface="Courier New" charset="0"/>
              </a:rPr>
              <a:t>       (* 1 (factorial 0))</a:t>
            </a:r>
          </a:p>
          <a:p>
            <a:pPr>
              <a:spcBef>
                <a:spcPct val="5000"/>
              </a:spcBef>
              <a:buFontTx/>
              <a:buNone/>
            </a:pPr>
            <a:r>
              <a:rPr lang="en-US" sz="1200">
                <a:sym typeface="Symbol" charset="0"/>
              </a:rPr>
              <a:t>	     </a:t>
            </a:r>
            <a:endParaRPr lang="en-US" sz="1200"/>
          </a:p>
          <a:p>
            <a:pPr>
              <a:spcBef>
                <a:spcPct val="5000"/>
              </a:spcBef>
              <a:buFontTx/>
              <a:buNone/>
            </a:pPr>
            <a:r>
              <a:rPr lang="en-US" sz="1200">
                <a:latin typeface="Courier New" charset="0"/>
              </a:rPr>
              <a:t>                  1</a:t>
            </a:r>
          </a:p>
        </p:txBody>
      </p:sp>
      <p:sp>
        <p:nvSpPr>
          <p:cNvPr id="34821" name="Text Box 5"/>
          <p:cNvSpPr txBox="1">
            <a:spLocks noChangeArrowheads="1"/>
          </p:cNvSpPr>
          <p:nvPr/>
        </p:nvSpPr>
        <p:spPr bwMode="auto">
          <a:xfrm>
            <a:off x="6096000" y="4495800"/>
            <a:ext cx="3352800" cy="1858963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>
            <a:spAutoFit/>
          </a:bodyPr>
          <a:lstStyle>
            <a:lvl1pPr>
              <a:tabLst>
                <a:tab pos="1485900" algn="l"/>
              </a:tabLst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tabLst>
                <a:tab pos="1485900" algn="l"/>
              </a:tabLst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tabLst>
                <a:tab pos="1485900" algn="l"/>
              </a:tabLst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tabLst>
                <a:tab pos="1485900" algn="l"/>
              </a:tabLst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tabLst>
                <a:tab pos="1485900" algn="l"/>
              </a:tabLst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tabLst>
                <a:tab pos="1485900" algn="l"/>
              </a:tabLst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tabLst>
                <a:tab pos="1485900" algn="l"/>
              </a:tabLst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tabLst>
                <a:tab pos="1485900" algn="l"/>
              </a:tabLst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tabLst>
                <a:tab pos="1485900" algn="l"/>
              </a:tabLst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sz="1800" u="sng">
                <a:latin typeface="Arial Narrow" charset="0"/>
              </a:rPr>
              <a:t>value is computed "on the way down"</a:t>
            </a:r>
          </a:p>
          <a:p>
            <a:pPr>
              <a:spcBef>
                <a:spcPct val="50000"/>
              </a:spcBef>
              <a:buFontTx/>
              <a:buNone/>
            </a:pPr>
            <a:endParaRPr lang="en-US" sz="600" u="sng"/>
          </a:p>
          <a:p>
            <a:pPr>
              <a:spcBef>
                <a:spcPct val="5000"/>
              </a:spcBef>
              <a:buFontTx/>
              <a:buNone/>
            </a:pPr>
            <a:r>
              <a:rPr lang="en-US" sz="1200">
                <a:latin typeface="Courier New" charset="0"/>
              </a:rPr>
              <a:t>  (factorial-help 2 1)</a:t>
            </a:r>
          </a:p>
          <a:p>
            <a:pPr>
              <a:spcBef>
                <a:spcPct val="5000"/>
              </a:spcBef>
              <a:buFontTx/>
              <a:buNone/>
            </a:pPr>
            <a:r>
              <a:rPr lang="en-US" sz="1200">
                <a:latin typeface="Courier New" charset="0"/>
              </a:rPr>
              <a:t>                    </a:t>
            </a:r>
            <a:r>
              <a:rPr lang="en-US" sz="1200">
                <a:sym typeface="Symbol" charset="0"/>
              </a:rPr>
              <a:t></a:t>
            </a:r>
            <a:endParaRPr lang="en-US" sz="1200"/>
          </a:p>
          <a:p>
            <a:pPr>
              <a:spcBef>
                <a:spcPct val="5000"/>
              </a:spcBef>
              <a:buFontTx/>
              <a:buNone/>
            </a:pPr>
            <a:r>
              <a:rPr lang="en-US" sz="1200">
                <a:latin typeface="Courier New" charset="0"/>
              </a:rPr>
              <a:t>  (factorial-help 1 (* 2 1))</a:t>
            </a:r>
          </a:p>
          <a:p>
            <a:pPr>
              <a:spcBef>
                <a:spcPct val="5000"/>
              </a:spcBef>
              <a:buFontTx/>
              <a:buNone/>
            </a:pPr>
            <a:r>
              <a:rPr lang="en-US" sz="1200">
                <a:sym typeface="Symbol" charset="0"/>
              </a:rPr>
              <a:t>                                                </a:t>
            </a:r>
            <a:endParaRPr lang="en-US" sz="1200"/>
          </a:p>
          <a:p>
            <a:pPr>
              <a:spcBef>
                <a:spcPct val="5000"/>
              </a:spcBef>
              <a:buFontTx/>
              <a:buNone/>
            </a:pPr>
            <a:r>
              <a:rPr lang="en-US" sz="1200">
                <a:latin typeface="Courier New" charset="0"/>
              </a:rPr>
              <a:t>  (factorial-help 0 (* 1 2))</a:t>
            </a:r>
          </a:p>
          <a:p>
            <a:pPr>
              <a:spcBef>
                <a:spcPct val="5000"/>
              </a:spcBef>
              <a:buFontTx/>
              <a:buNone/>
            </a:pPr>
            <a:r>
              <a:rPr lang="en-US" sz="1200">
                <a:sym typeface="Symbol" charset="0"/>
              </a:rPr>
              <a:t>                                                </a:t>
            </a:r>
            <a:endParaRPr lang="en-US" sz="1200"/>
          </a:p>
          <a:p>
            <a:pPr>
              <a:spcBef>
                <a:spcPct val="5000"/>
              </a:spcBef>
              <a:buFontTx/>
              <a:buNone/>
            </a:pPr>
            <a:r>
              <a:rPr lang="en-US" sz="1200">
                <a:latin typeface="Courier New" charset="0"/>
              </a:rPr>
              <a:t>                    2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In-class exercise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define function to count the number of days in a range of years</a:t>
            </a:r>
          </a:p>
          <a:p>
            <a:pPr lvl="1"/>
            <a:endParaRPr lang="en-US" dirty="0"/>
          </a:p>
          <a:p>
            <a:pPr marL="457200" lvl="1" indent="0">
              <a:buNone/>
            </a:pPr>
            <a:r>
              <a:rPr lang="en-US" dirty="0">
                <a:solidFill>
                  <a:srgbClr val="FF0000"/>
                </a:solidFill>
                <a:latin typeface="Courier New"/>
                <a:cs typeface="Courier New"/>
              </a:rPr>
              <a:t>(define (days-in-range </a:t>
            </a:r>
            <a:r>
              <a:rPr lang="en-US" dirty="0" err="1">
                <a:solidFill>
                  <a:srgbClr val="FF0000"/>
                </a:solidFill>
                <a:latin typeface="Courier New"/>
                <a:cs typeface="Courier New"/>
              </a:rPr>
              <a:t>startYear</a:t>
            </a:r>
            <a:r>
              <a:rPr lang="en-US" dirty="0">
                <a:solidFill>
                  <a:srgbClr val="FF0000"/>
                </a:solidFill>
                <a:latin typeface="Courier New"/>
                <a:cs typeface="Courier New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Courier New"/>
                <a:cs typeface="Courier New"/>
              </a:rPr>
              <a:t>endYear</a:t>
            </a:r>
            <a:r>
              <a:rPr lang="en-US" dirty="0">
                <a:solidFill>
                  <a:srgbClr val="FF0000"/>
                </a:solidFill>
                <a:latin typeface="Courier New"/>
                <a:cs typeface="Courier New"/>
              </a:rPr>
              <a:t>)</a:t>
            </a:r>
          </a:p>
          <a:p>
            <a:pPr marL="457200" lvl="1" indent="0">
              <a:buNone/>
            </a:pPr>
            <a:r>
              <a:rPr lang="en-US" dirty="0">
                <a:solidFill>
                  <a:srgbClr val="FF0000"/>
                </a:solidFill>
                <a:latin typeface="Courier New"/>
                <a:cs typeface="Courier New"/>
              </a:rPr>
              <a:t>    ??? )</a:t>
            </a:r>
          </a:p>
          <a:p>
            <a:pPr marL="457200" lvl="1" indent="0">
              <a:buNone/>
            </a:pPr>
            <a:endParaRPr lang="en-US" dirty="0">
              <a:solidFill>
                <a:srgbClr val="FF0000"/>
              </a:solidFill>
              <a:latin typeface="Courier New"/>
              <a:cs typeface="Courier New"/>
            </a:endParaRPr>
          </a:p>
          <a:p>
            <a:pPr marL="457200" lvl="1" indent="0">
              <a:buNone/>
            </a:pPr>
            <a:endParaRPr lang="en-US" dirty="0">
              <a:solidFill>
                <a:srgbClr val="FF0000"/>
              </a:solidFill>
              <a:latin typeface="Courier New"/>
              <a:cs typeface="Courier New"/>
            </a:endParaRPr>
          </a:p>
          <a:p>
            <a:pPr marL="457200" lvl="1" indent="0">
              <a:buNone/>
            </a:pPr>
            <a:r>
              <a:rPr lang="en-US" sz="1800" dirty="0">
                <a:latin typeface="Courier New"/>
                <a:cs typeface="Courier New"/>
              </a:rPr>
              <a:t>(days-in-range 2015 2016) </a:t>
            </a:r>
            <a:r>
              <a:rPr lang="en-US" sz="1800" dirty="0">
                <a:latin typeface="Courier New"/>
                <a:cs typeface="Courier New"/>
                <a:sym typeface="Wingdings"/>
              </a:rPr>
              <a:t> 731	</a:t>
            </a:r>
          </a:p>
          <a:p>
            <a:pPr marL="457200" lvl="1" indent="0">
              <a:buNone/>
            </a:pPr>
            <a:endParaRPr lang="en-US" sz="1800" dirty="0">
              <a:latin typeface="Courier New"/>
              <a:cs typeface="Courier New"/>
              <a:sym typeface="Wingdings"/>
            </a:endParaRPr>
          </a:p>
          <a:p>
            <a:pPr marL="457200" lvl="1" indent="0">
              <a:buNone/>
            </a:pPr>
            <a:r>
              <a:rPr lang="en-US" sz="1800" dirty="0">
                <a:latin typeface="Courier New"/>
                <a:cs typeface="Courier New"/>
                <a:sym typeface="Wingdings"/>
              </a:rPr>
              <a:t>(days-in-range 2015 2020)  2192	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3BC680-52C9-4747-B7E2-610DD805FDBA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86852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D154597-563D-9447-A82D-93578EBC98FE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Scoping in Scheme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unlike early LISPs, Scheme is statically scoped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can nest functions and hide details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(define (factorial N)</a:t>
            </a:r>
          </a:p>
          <a:p>
            <a:pPr lvl="1"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</a:t>
            </a:r>
          </a:p>
          <a:p>
            <a:pPr lvl="1"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(define (factorial-help N value-so-far)</a:t>
            </a:r>
          </a:p>
          <a:p>
            <a:pPr lvl="1"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(if (zero? N)</a:t>
            </a:r>
          </a:p>
          <a:p>
            <a:pPr lvl="1"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  value-so-far</a:t>
            </a:r>
          </a:p>
          <a:p>
            <a:pPr lvl="1"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  (factorial-help (- N 1) (* N value-so-far))))</a:t>
            </a:r>
            <a:endParaRPr lang="en-US" sz="1200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endParaRPr lang="en-US" sz="140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(factorial-help N 1))</a:t>
            </a:r>
          </a:p>
          <a:p>
            <a:pPr lvl="1">
              <a:buFont typeface="Wingdings" charset="0"/>
              <a:buNone/>
            </a:pPr>
            <a:endParaRPr lang="en-US" sz="140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since factorial-help is defined inside of factorial, hidden to outside 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since statically scoped, arguments in enclosing function are visible to enclosed functions  (i.e., non-local variables)</a:t>
            </a:r>
            <a:endParaRPr lang="en-US" sz="140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85DC500-8723-BA45-A1EF-D17717C734D3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When tail-recursion?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4419600"/>
          </a:xfrm>
        </p:spPr>
        <p:txBody>
          <a:bodyPr/>
          <a:lstStyle/>
          <a:p>
            <a:pPr lvl="1">
              <a:lnSpc>
                <a:spcPct val="90000"/>
              </a:lnSpc>
              <a:spcBef>
                <a:spcPct val="5000"/>
              </a:spcBef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(define (sum-up-to N)</a:t>
            </a:r>
          </a:p>
          <a:p>
            <a:pPr lvl="1">
              <a:lnSpc>
                <a:spcPct val="90000"/>
              </a:lnSpc>
              <a:spcBef>
                <a:spcPct val="5000"/>
              </a:spcBef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</a:t>
            </a:r>
          </a:p>
          <a:p>
            <a:pPr lvl="1">
              <a:lnSpc>
                <a:spcPct val="90000"/>
              </a:lnSpc>
              <a:spcBef>
                <a:spcPct val="5000"/>
              </a:spcBef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(define (sum-help N sum-so-far)</a:t>
            </a:r>
          </a:p>
          <a:p>
            <a:pPr lvl="1">
              <a:lnSpc>
                <a:spcPct val="90000"/>
              </a:lnSpc>
              <a:spcBef>
                <a:spcPct val="5000"/>
              </a:spcBef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(if (&lt; N 1)</a:t>
            </a:r>
          </a:p>
          <a:p>
            <a:pPr lvl="1">
              <a:lnSpc>
                <a:spcPct val="90000"/>
              </a:lnSpc>
              <a:spcBef>
                <a:spcPct val="5000"/>
              </a:spcBef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  sum-so-far</a:t>
            </a:r>
          </a:p>
          <a:p>
            <a:pPr lvl="1">
              <a:lnSpc>
                <a:spcPct val="90000"/>
              </a:lnSpc>
              <a:spcBef>
                <a:spcPct val="5000"/>
              </a:spcBef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    (sum-help (- N 1) (+ N sum-so-far))))</a:t>
            </a:r>
          </a:p>
          <a:p>
            <a:pPr lvl="1">
              <a:lnSpc>
                <a:spcPct val="90000"/>
              </a:lnSpc>
              <a:spcBef>
                <a:spcPct val="5000"/>
              </a:spcBef>
              <a:buFont typeface="Wingdings" charset="0"/>
              <a:buNone/>
            </a:pPr>
            <a:endParaRPr lang="en-US" sz="16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spcBef>
                <a:spcPct val="5000"/>
              </a:spcBef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(sum-help N 0))</a:t>
            </a:r>
          </a:p>
          <a:p>
            <a:pPr lvl="1">
              <a:lnSpc>
                <a:spcPct val="90000"/>
              </a:lnSpc>
              <a:spcBef>
                <a:spcPct val="5000"/>
              </a:spcBef>
              <a:buFont typeface="Wingdings" charset="0"/>
              <a:buNone/>
            </a:pPr>
            <a:endParaRPr lang="en-US" sz="16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spcBef>
                <a:spcPct val="5000"/>
              </a:spcBef>
              <a:buFont typeface="Wingdings" charset="0"/>
              <a:buNone/>
            </a:pPr>
            <a:endParaRPr lang="en-US" sz="16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spcBef>
                <a:spcPct val="5000"/>
              </a:spcBef>
              <a:buFont typeface="Wingdings" charset="0"/>
              <a:buNone/>
            </a:pPr>
            <a:endParaRPr lang="en-US" sz="16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spcBef>
                <a:spcPct val="5000"/>
              </a:spcBef>
              <a:buFont typeface="Wingdings" charset="0"/>
              <a:buNone/>
            </a:pPr>
            <a:endParaRPr lang="en-US" sz="16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spcBef>
                <a:spcPct val="5000"/>
              </a:spcBef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(define (my-length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lst</a:t>
            </a: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)</a:t>
            </a:r>
          </a:p>
          <a:p>
            <a:pPr lvl="1">
              <a:lnSpc>
                <a:spcPct val="90000"/>
              </a:lnSpc>
              <a:spcBef>
                <a:spcPct val="5000"/>
              </a:spcBef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</a:t>
            </a:r>
          </a:p>
          <a:p>
            <a:pPr lvl="1">
              <a:lnSpc>
                <a:spcPct val="90000"/>
              </a:lnSpc>
              <a:spcBef>
                <a:spcPct val="5000"/>
              </a:spcBef>
              <a:buFont typeface="Wingdings" charset="0"/>
              <a:buNone/>
            </a:pPr>
            <a:r>
              <a:rPr lang="en-US" sz="1600" i="1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IN-CLASS EXERCISE</a:t>
            </a:r>
          </a:p>
          <a:p>
            <a:pPr lvl="1">
              <a:lnSpc>
                <a:spcPct val="90000"/>
              </a:lnSpc>
              <a:spcBef>
                <a:spcPct val="5000"/>
              </a:spcBef>
              <a:buFont typeface="Wingdings" charset="0"/>
              <a:buNone/>
            </a:pPr>
            <a:endParaRPr lang="en-US" sz="1600" i="1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spcBef>
                <a:spcPct val="5000"/>
              </a:spcBef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(length-help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lst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0))</a:t>
            </a:r>
          </a:p>
        </p:txBody>
      </p:sp>
      <p:sp>
        <p:nvSpPr>
          <p:cNvPr id="36868" name="Rectangle 4"/>
          <p:cNvSpPr>
            <a:spLocks noChangeArrowheads="1"/>
          </p:cNvSpPr>
          <p:nvPr/>
        </p:nvSpPr>
        <p:spPr bwMode="auto">
          <a:xfrm>
            <a:off x="1143000" y="5638800"/>
            <a:ext cx="6858000" cy="1143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5000"/>
              </a:spcBef>
              <a:buFont typeface="Wingdings" charset="0"/>
              <a:buNone/>
            </a:pPr>
            <a:r>
              <a:rPr lang="en-US">
                <a:solidFill>
                  <a:schemeClr val="tx1"/>
                </a:solidFill>
                <a:latin typeface="Arial Narrow" charset="0"/>
              </a:rPr>
              <a:t>usually, a full-recursive solution is simpler, more natural</a:t>
            </a:r>
          </a:p>
          <a:p>
            <a:pPr marL="742950" lvl="1" indent="-285750">
              <a:spcBef>
                <a:spcPct val="5000"/>
              </a:spcBef>
              <a:buFont typeface="Wingdings" charset="0"/>
              <a:buChar char="§"/>
            </a:pPr>
            <a:r>
              <a:rPr lang="en-US">
                <a:solidFill>
                  <a:schemeClr val="tx1"/>
                </a:solidFill>
                <a:latin typeface="Arial Narrow" charset="0"/>
              </a:rPr>
              <a:t>for a small number of repetitions, full-recursion is sufficient</a:t>
            </a:r>
          </a:p>
          <a:p>
            <a:pPr marL="742950" lvl="1" indent="-285750">
              <a:spcBef>
                <a:spcPct val="5000"/>
              </a:spcBef>
              <a:buFont typeface="Wingdings" charset="0"/>
              <a:buChar char="§"/>
            </a:pPr>
            <a:r>
              <a:rPr lang="en-US">
                <a:solidFill>
                  <a:schemeClr val="tx1"/>
                </a:solidFill>
                <a:latin typeface="Arial Narrow" charset="0"/>
              </a:rPr>
              <a:t>for a potentially large number of repetitions, need tail-recursion</a:t>
            </a:r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A054156-D1B1-E841-82A9-5F39B4739FC1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Higher-order primitives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5562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1800" dirty="0">
                <a:latin typeface="Courier New" charset="0"/>
                <a:ea typeface="ＭＳ Ｐゴシック" charset="0"/>
                <a:cs typeface="ＭＳ Ｐゴシック" charset="0"/>
              </a:rPr>
              <a:t>(apply FUNCTION LIST)</a:t>
            </a:r>
            <a:r>
              <a:rPr lang="en-US" sz="2000" dirty="0">
                <a:latin typeface="Courier New" charset="0"/>
                <a:ea typeface="ＭＳ Ｐゴシック" charset="0"/>
                <a:cs typeface="ＭＳ Ｐゴシック" charset="0"/>
              </a:rPr>
              <a:t>   </a:t>
            </a:r>
            <a:r>
              <a:rPr lang="en-US" sz="2000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applies the function with the list elements as inputs</a:t>
            </a:r>
          </a:p>
          <a:p>
            <a:pPr>
              <a:lnSpc>
                <a:spcPct val="90000"/>
              </a:lnSpc>
            </a:pPr>
            <a:endParaRPr lang="en-US" sz="2000" dirty="0">
              <a:solidFill>
                <a:schemeClr val="tx1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  <a:tabLst>
                <a:tab pos="2906713" algn="l"/>
              </a:tabLst>
            </a:pP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(apply + '(1 2 3))</a:t>
            </a:r>
            <a:r>
              <a:rPr lang="en-US" sz="1800" dirty="0">
                <a:solidFill>
                  <a:srgbClr val="FF0033"/>
                </a:solidFill>
                <a:latin typeface="Arial Narrow" charset="0"/>
                <a:ea typeface="ＭＳ Ｐゴシック" charset="0"/>
              </a:rPr>
              <a:t> </a:t>
            </a:r>
            <a:r>
              <a:rPr lang="en-US" dirty="0">
                <a:solidFill>
                  <a:srgbClr val="FF0033"/>
                </a:solidFill>
                <a:latin typeface="Arial Narrow" charset="0"/>
                <a:ea typeface="ＭＳ Ｐゴシック" charset="0"/>
                <a:sym typeface="Symbol" charset="0"/>
              </a:rPr>
              <a:t></a:t>
            </a:r>
            <a:r>
              <a:rPr lang="en-US" sz="1800" dirty="0">
                <a:solidFill>
                  <a:srgbClr val="FF0033"/>
                </a:solidFill>
                <a:latin typeface="Arial Narrow" charset="0"/>
                <a:ea typeface="ＭＳ Ｐゴシック" charset="0"/>
                <a:sym typeface="Wingdings" charset="0"/>
              </a:rPr>
              <a:t>  </a:t>
            </a:r>
          </a:p>
          <a:p>
            <a:pPr lvl="1">
              <a:lnSpc>
                <a:spcPct val="90000"/>
              </a:lnSpc>
              <a:buFont typeface="Wingdings" charset="0"/>
              <a:buNone/>
              <a:tabLst>
                <a:tab pos="912813" algn="l"/>
                <a:tab pos="2906713" algn="l"/>
              </a:tabLst>
            </a:pPr>
            <a:r>
              <a:rPr lang="en-US" sz="1800" dirty="0">
                <a:solidFill>
                  <a:srgbClr val="FF0033"/>
                </a:solidFill>
                <a:latin typeface="Arial Narrow" charset="0"/>
                <a:ea typeface="ＭＳ Ｐゴシック" charset="0"/>
                <a:sym typeface="Wingdings" charset="0"/>
              </a:rPr>
              <a:t>		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(+ 1 2 3)</a:t>
            </a:r>
            <a:r>
              <a:rPr lang="en-US" sz="1800" dirty="0">
                <a:solidFill>
                  <a:srgbClr val="FF0033"/>
                </a:solidFill>
                <a:latin typeface="Arial Narrow" charset="0"/>
                <a:ea typeface="ＭＳ Ｐゴシック" charset="0"/>
              </a:rPr>
              <a:t>  	</a:t>
            </a:r>
            <a:r>
              <a:rPr lang="en-US" sz="1800" dirty="0">
                <a:solidFill>
                  <a:srgbClr val="FF0033"/>
                </a:solidFill>
                <a:latin typeface="Arial Narrow" charset="0"/>
                <a:ea typeface="ＭＳ Ｐゴシック" charset="0"/>
                <a:sym typeface="Wingdings" charset="0"/>
              </a:rPr>
              <a:t>  6</a:t>
            </a:r>
          </a:p>
          <a:p>
            <a:pPr lvl="1">
              <a:lnSpc>
                <a:spcPct val="90000"/>
              </a:lnSpc>
              <a:buFont typeface="Wingdings" charset="0"/>
              <a:buNone/>
              <a:tabLst>
                <a:tab pos="912813" algn="l"/>
                <a:tab pos="2906713" algn="l"/>
              </a:tabLst>
            </a:pPr>
            <a:endParaRPr lang="en-US" sz="14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  <a:tabLst>
                <a:tab pos="912813" algn="l"/>
                <a:tab pos="2906713" algn="l"/>
              </a:tabLst>
            </a:pP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(apply min '(5 2 8 6))</a:t>
            </a:r>
            <a:r>
              <a:rPr lang="en-US" sz="1800" dirty="0">
                <a:solidFill>
                  <a:srgbClr val="FF0033"/>
                </a:solidFill>
                <a:latin typeface="Arial Narrow" charset="0"/>
                <a:ea typeface="ＭＳ Ｐゴシック" charset="0"/>
              </a:rPr>
              <a:t> </a:t>
            </a:r>
            <a:r>
              <a:rPr lang="en-US" dirty="0">
                <a:solidFill>
                  <a:srgbClr val="FF0033"/>
                </a:solidFill>
                <a:latin typeface="Arial Narrow" charset="0"/>
                <a:ea typeface="ＭＳ Ｐゴシック" charset="0"/>
                <a:sym typeface="Symbol" charset="0"/>
              </a:rPr>
              <a:t></a:t>
            </a:r>
            <a:r>
              <a:rPr lang="en-US" sz="1800" dirty="0">
                <a:solidFill>
                  <a:srgbClr val="FF0033"/>
                </a:solidFill>
                <a:latin typeface="Arial Narrow" charset="0"/>
                <a:ea typeface="ＭＳ Ｐゴシック" charset="0"/>
                <a:sym typeface="Wingdings" charset="0"/>
              </a:rPr>
              <a:t>  </a:t>
            </a:r>
          </a:p>
          <a:p>
            <a:pPr lvl="1">
              <a:lnSpc>
                <a:spcPct val="90000"/>
              </a:lnSpc>
              <a:buFont typeface="Wingdings" charset="0"/>
              <a:buNone/>
              <a:tabLst>
                <a:tab pos="912813" algn="l"/>
                <a:tab pos="2906713" algn="l"/>
              </a:tabLst>
            </a:pPr>
            <a:r>
              <a:rPr lang="en-US" sz="1800" dirty="0">
                <a:solidFill>
                  <a:srgbClr val="FF0033"/>
                </a:solidFill>
                <a:latin typeface="Arial Narrow" charset="0"/>
                <a:ea typeface="ＭＳ Ｐゴシック" charset="0"/>
                <a:sym typeface="Wingdings" charset="0"/>
              </a:rPr>
              <a:t>		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(min 5 2 8 6)</a:t>
            </a:r>
            <a:r>
              <a:rPr lang="en-US" sz="1800" dirty="0">
                <a:solidFill>
                  <a:srgbClr val="FF0033"/>
                </a:solidFill>
                <a:latin typeface="Arial Narrow" charset="0"/>
                <a:ea typeface="ＭＳ Ｐゴシック" charset="0"/>
              </a:rPr>
              <a:t>  	</a:t>
            </a:r>
            <a:r>
              <a:rPr lang="en-US" sz="1800" dirty="0">
                <a:solidFill>
                  <a:srgbClr val="FF0033"/>
                </a:solidFill>
                <a:latin typeface="Arial Narrow" charset="0"/>
                <a:ea typeface="ＭＳ Ｐゴシック" charset="0"/>
                <a:sym typeface="Wingdings" charset="0"/>
              </a:rPr>
              <a:t>  2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endParaRPr lang="en-US" sz="1800" dirty="0">
              <a:solidFill>
                <a:srgbClr val="FF0033"/>
              </a:solidFill>
              <a:latin typeface="Arial Narro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</a:pPr>
            <a:endParaRPr lang="en-US" sz="1800" dirty="0">
              <a:solidFill>
                <a:srgbClr val="FF0033"/>
              </a:solidFill>
              <a:latin typeface="Arial Narrow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800" dirty="0">
                <a:latin typeface="Courier New" charset="0"/>
                <a:ea typeface="ＭＳ Ｐゴシック" charset="0"/>
                <a:cs typeface="ＭＳ Ｐゴシック" charset="0"/>
              </a:rPr>
              <a:t>(map FUNCTION LIST)</a:t>
            </a:r>
            <a:r>
              <a:rPr lang="en-US" sz="2000" dirty="0">
                <a:latin typeface="Courier New" charset="0"/>
                <a:ea typeface="ＭＳ Ｐゴシック" charset="0"/>
                <a:cs typeface="ＭＳ Ｐゴシック" charset="0"/>
              </a:rPr>
              <a:t>     </a:t>
            </a:r>
            <a:r>
              <a:rPr lang="en-US" sz="2000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applies the function to each list element</a:t>
            </a:r>
          </a:p>
          <a:p>
            <a:pPr>
              <a:lnSpc>
                <a:spcPct val="90000"/>
              </a:lnSpc>
            </a:pPr>
            <a:endParaRPr lang="en-US" sz="2000" dirty="0">
              <a:solidFill>
                <a:schemeClr val="tx1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(map sqrt '(9 25 81))</a:t>
            </a:r>
            <a:r>
              <a:rPr lang="en-US" sz="1800" dirty="0">
                <a:solidFill>
                  <a:srgbClr val="FF0033"/>
                </a:solidFill>
                <a:latin typeface="Arial Narrow" charset="0"/>
                <a:ea typeface="ＭＳ Ｐゴシック" charset="0"/>
              </a:rPr>
              <a:t>  </a:t>
            </a:r>
            <a:r>
              <a:rPr lang="en-US" dirty="0">
                <a:solidFill>
                  <a:srgbClr val="FF0033"/>
                </a:solidFill>
                <a:latin typeface="Arial Narrow" charset="0"/>
                <a:ea typeface="ＭＳ Ｐゴシック" charset="0"/>
                <a:sym typeface="Symbol" charset="0"/>
              </a:rPr>
              <a:t></a:t>
            </a:r>
            <a:r>
              <a:rPr lang="en-US" sz="1800" dirty="0">
                <a:solidFill>
                  <a:srgbClr val="FF0033"/>
                </a:solidFill>
                <a:latin typeface="Arial Narrow" charset="0"/>
                <a:ea typeface="ＭＳ Ｐゴシック" charset="0"/>
                <a:sym typeface="Wingdings" charset="0"/>
              </a:rPr>
              <a:t>  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800" dirty="0">
                <a:solidFill>
                  <a:srgbClr val="FF0033"/>
                </a:solidFill>
                <a:latin typeface="Arial Narrow" charset="0"/>
                <a:ea typeface="ＭＳ Ｐゴシック" charset="0"/>
                <a:sym typeface="Wingdings" charset="0"/>
              </a:rPr>
              <a:t>		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(list (sqrt 9) (sqrt 25) (sqrt 81))</a:t>
            </a:r>
            <a:r>
              <a:rPr lang="en-US" sz="1800" dirty="0">
                <a:solidFill>
                  <a:srgbClr val="FF0033"/>
                </a:solidFill>
                <a:latin typeface="Arial Narrow" charset="0"/>
                <a:ea typeface="ＭＳ Ｐゴシック" charset="0"/>
              </a:rPr>
              <a:t>  	</a:t>
            </a:r>
            <a:r>
              <a:rPr lang="en-US" sz="1800" dirty="0">
                <a:solidFill>
                  <a:srgbClr val="FF0033"/>
                </a:solidFill>
                <a:latin typeface="Arial Narrow" charset="0"/>
                <a:ea typeface="ＭＳ Ｐゴシック" charset="0"/>
                <a:sym typeface="Wingdings" charset="0"/>
              </a:rPr>
              <a:t>  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(3 5 9)</a:t>
            </a:r>
            <a:r>
              <a:rPr lang="en-US" sz="1800" dirty="0">
                <a:solidFill>
                  <a:srgbClr val="FF0033"/>
                </a:solidFill>
                <a:latin typeface="Arial Narrow" charset="0"/>
                <a:ea typeface="ＭＳ Ｐゴシック" charset="0"/>
              </a:rPr>
              <a:t>  </a:t>
            </a:r>
            <a:endParaRPr lang="en-US" sz="1800" dirty="0">
              <a:solidFill>
                <a:srgbClr val="FF0033"/>
              </a:solidFill>
              <a:latin typeface="Arial Narrow" charset="0"/>
              <a:ea typeface="ＭＳ Ｐゴシック" charset="0"/>
              <a:sym typeface="Wingdings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</a:pPr>
            <a:endParaRPr lang="en-US" sz="14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(map car '((a b) (c d) (e)))</a:t>
            </a:r>
            <a:r>
              <a:rPr lang="en-US" sz="1800" dirty="0">
                <a:solidFill>
                  <a:srgbClr val="FF0033"/>
                </a:solidFill>
                <a:latin typeface="Arial Narrow" charset="0"/>
                <a:ea typeface="ＭＳ Ｐゴシック" charset="0"/>
              </a:rPr>
              <a:t>  </a:t>
            </a:r>
            <a:r>
              <a:rPr lang="en-US" dirty="0">
                <a:solidFill>
                  <a:srgbClr val="FF0033"/>
                </a:solidFill>
                <a:latin typeface="Arial Narrow" charset="0"/>
                <a:ea typeface="ＭＳ Ｐゴシック" charset="0"/>
                <a:sym typeface="Symbol" charset="0"/>
              </a:rPr>
              <a:t></a:t>
            </a:r>
            <a:r>
              <a:rPr lang="en-US" sz="1800" dirty="0">
                <a:solidFill>
                  <a:srgbClr val="FF0033"/>
                </a:solidFill>
                <a:latin typeface="Arial Narrow" charset="0"/>
                <a:ea typeface="ＭＳ Ｐゴシック" charset="0"/>
                <a:sym typeface="Wingdings" charset="0"/>
              </a:rPr>
              <a:t> 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800" dirty="0">
                <a:solidFill>
                  <a:srgbClr val="FF0033"/>
                </a:solidFill>
                <a:latin typeface="Arial Narrow" charset="0"/>
                <a:ea typeface="ＭＳ Ｐゴシック" charset="0"/>
                <a:sym typeface="Wingdings" charset="0"/>
              </a:rPr>
              <a:t>		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(list (car '(a b)) (car '(c d)) (car '(e)))</a:t>
            </a:r>
            <a:r>
              <a:rPr lang="en-US" sz="1800" dirty="0">
                <a:solidFill>
                  <a:srgbClr val="FF0033"/>
                </a:solidFill>
                <a:latin typeface="Arial Narrow" charset="0"/>
                <a:ea typeface="ＭＳ Ｐゴシック" charset="0"/>
              </a:rPr>
              <a:t> </a:t>
            </a:r>
            <a:r>
              <a:rPr lang="en-US" sz="1800" dirty="0">
                <a:solidFill>
                  <a:srgbClr val="FF0033"/>
                </a:solidFill>
                <a:latin typeface="Arial Narrow" charset="0"/>
                <a:ea typeface="ＭＳ Ｐゴシック" charset="0"/>
                <a:sym typeface="Wingdings" charset="0"/>
              </a:rPr>
              <a:t>  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(a c e)</a:t>
            </a:r>
            <a:r>
              <a:rPr lang="en-US" sz="1800" dirty="0">
                <a:solidFill>
                  <a:srgbClr val="FF0033"/>
                </a:solidFill>
                <a:latin typeface="Arial Narrow" charset="0"/>
                <a:ea typeface="ＭＳ Ｐゴシック" charset="0"/>
              </a:rPr>
              <a:t>  </a:t>
            </a:r>
            <a:endParaRPr lang="en-US" sz="2400" dirty="0">
              <a:solidFill>
                <a:schemeClr val="accent2"/>
              </a:solidFill>
              <a:latin typeface="Arial Narrow" charset="0"/>
              <a:ea typeface="ＭＳ Ｐゴシック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B650645-6389-DA4C-809D-6F8C8475D313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LISP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2667000"/>
          </a:xfrm>
        </p:spPr>
        <p:txBody>
          <a:bodyPr/>
          <a:lstStyle/>
          <a:p>
            <a:pPr marL="457200" indent="-457200">
              <a:tabLst>
                <a:tab pos="3319463" algn="l"/>
              </a:tabLst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LISP is very simple and orthogonal</a:t>
            </a:r>
          </a:p>
          <a:p>
            <a:pPr marL="838200" lvl="1" indent="-381000">
              <a:tabLst>
                <a:tab pos="3319463" algn="l"/>
              </a:tabLst>
            </a:pPr>
            <a:r>
              <a:rPr lang="en-US" dirty="0">
                <a:latin typeface="Arial Narrow" charset="0"/>
                <a:ea typeface="ＭＳ Ｐゴシック" charset="0"/>
              </a:rPr>
              <a:t>only 2 kinds of data objects</a:t>
            </a:r>
          </a:p>
          <a:p>
            <a:pPr marL="838200" lvl="1" indent="-381000">
              <a:tabLst>
                <a:tab pos="3319463" algn="l"/>
              </a:tabLst>
            </a:pPr>
            <a:endParaRPr lang="en-US" sz="900" dirty="0">
              <a:latin typeface="Arial Narrow" charset="0"/>
              <a:ea typeface="ＭＳ Ｐゴシック" charset="0"/>
            </a:endParaRPr>
          </a:p>
          <a:p>
            <a:pPr marL="1295400" lvl="2" indent="-381000">
              <a:buFontTx/>
              <a:buAutoNum type="arabicPeriod"/>
              <a:tabLst>
                <a:tab pos="3319463" algn="l"/>
              </a:tabLst>
            </a:pPr>
            <a:r>
              <a:rPr lang="en-US" dirty="0">
                <a:latin typeface="Arial Narrow" charset="0"/>
                <a:ea typeface="ＭＳ Ｐゴシック" charset="0"/>
              </a:rPr>
              <a:t>atoms (identifiers, strings, numbers, …)</a:t>
            </a:r>
          </a:p>
          <a:p>
            <a:pPr marL="1295400" lvl="2" indent="-381000">
              <a:buFontTx/>
              <a:buAutoNum type="arabicPeriod"/>
              <a:tabLst>
                <a:tab pos="3319463" algn="l"/>
              </a:tabLst>
            </a:pPr>
            <a:r>
              <a:rPr lang="en-US" dirty="0">
                <a:latin typeface="Arial Narrow" charset="0"/>
                <a:ea typeface="ＭＳ Ｐゴシック" charset="0"/>
              </a:rPr>
              <a:t>lists (of atoms and </a:t>
            </a:r>
            <a:r>
              <a:rPr lang="en-US" dirty="0" err="1">
                <a:latin typeface="Arial Narrow" charset="0"/>
                <a:ea typeface="ＭＳ Ｐゴシック" charset="0"/>
              </a:rPr>
              <a:t>sublists</a:t>
            </a:r>
            <a:r>
              <a:rPr lang="en-US" dirty="0">
                <a:latin typeface="Arial Narrow" charset="0"/>
                <a:ea typeface="ＭＳ Ｐゴシック" charset="0"/>
              </a:rPr>
              <a:t>)</a:t>
            </a:r>
          </a:p>
          <a:p>
            <a:pPr marL="1752600" lvl="3" indent="-381000">
              <a:spcBef>
                <a:spcPct val="5000"/>
              </a:spcBef>
              <a:buFontTx/>
              <a:buNone/>
              <a:tabLst>
                <a:tab pos="3319463" algn="l"/>
              </a:tabLst>
            </a:pPr>
            <a:r>
              <a:rPr lang="en-US" i="1" dirty="0">
                <a:latin typeface="Arial Narrow" charset="0"/>
                <a:ea typeface="ＭＳ Ｐゴシック" charset="0"/>
              </a:rPr>
              <a:t>unlike arrays, lists do not have to store items of same type/size</a:t>
            </a:r>
          </a:p>
          <a:p>
            <a:pPr marL="1752600" lvl="3" indent="-381000">
              <a:spcBef>
                <a:spcPct val="5000"/>
              </a:spcBef>
              <a:buFontTx/>
              <a:buNone/>
              <a:tabLst>
                <a:tab pos="3319463" algn="l"/>
              </a:tabLst>
            </a:pPr>
            <a:r>
              <a:rPr lang="en-US" i="1" dirty="0">
                <a:latin typeface="Arial Narrow" charset="0"/>
                <a:ea typeface="ＭＳ Ｐゴシック" charset="0"/>
              </a:rPr>
              <a:t>	                       do not have to be stored contiguously</a:t>
            </a:r>
          </a:p>
          <a:p>
            <a:pPr marL="1752600" lvl="3" indent="-381000">
              <a:spcBef>
                <a:spcPct val="5000"/>
              </a:spcBef>
              <a:buFontTx/>
              <a:buNone/>
              <a:tabLst>
                <a:tab pos="3319463" algn="l"/>
              </a:tabLst>
            </a:pPr>
            <a:r>
              <a:rPr lang="en-US" i="1" dirty="0">
                <a:latin typeface="Arial Narrow" charset="0"/>
                <a:ea typeface="ＭＳ Ｐゴシック" charset="0"/>
              </a:rPr>
              <a:t>	                       do not have to provide random access</a:t>
            </a:r>
          </a:p>
        </p:txBody>
      </p:sp>
      <p:sp>
        <p:nvSpPr>
          <p:cNvPr id="163844" name="Rectangle 4"/>
          <p:cNvSpPr>
            <a:spLocks noChangeArrowheads="1"/>
          </p:cNvSpPr>
          <p:nvPr/>
        </p:nvSpPr>
        <p:spPr bwMode="auto">
          <a:xfrm>
            <a:off x="685800" y="4114800"/>
            <a:ext cx="870267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838200" lvl="1" indent="-381000">
              <a:lnSpc>
                <a:spcPct val="90000"/>
              </a:lnSpc>
              <a:buFont typeface="Wingdings" charset="0"/>
              <a:buChar char="§"/>
            </a:pPr>
            <a:r>
              <a:rPr lang="en-US">
                <a:solidFill>
                  <a:schemeClr val="tx1"/>
                </a:solidFill>
                <a:latin typeface="Arial Narrow" charset="0"/>
              </a:rPr>
              <a:t>all computation is performed by applying functions to arguments</a:t>
            </a:r>
          </a:p>
          <a:p>
            <a:pPr marL="1752600" lvl="3" indent="-381000">
              <a:lnSpc>
                <a:spcPct val="90000"/>
              </a:lnSpc>
              <a:spcBef>
                <a:spcPct val="5000"/>
              </a:spcBef>
              <a:buFontTx/>
              <a:buNone/>
            </a:pPr>
            <a:endParaRPr lang="en-US" i="1">
              <a:solidFill>
                <a:schemeClr val="tx1"/>
              </a:solidFill>
              <a:latin typeface="Arial Narrow" charset="0"/>
            </a:endParaRPr>
          </a:p>
          <a:p>
            <a:pPr marL="1752600" lvl="3" indent="-381000">
              <a:lnSpc>
                <a:spcPct val="90000"/>
              </a:lnSpc>
              <a:spcBef>
                <a:spcPct val="5000"/>
              </a:spcBef>
              <a:buFontTx/>
              <a:buNone/>
            </a:pPr>
            <a:r>
              <a:rPr lang="en-US" i="1">
                <a:solidFill>
                  <a:schemeClr val="tx1"/>
                </a:solidFill>
                <a:latin typeface="Arial Narrow" charset="0"/>
              </a:rPr>
              <a:t>in pure LISP: no variables, no assignments, no iteration</a:t>
            </a:r>
          </a:p>
        </p:txBody>
      </p:sp>
      <p:sp>
        <p:nvSpPr>
          <p:cNvPr id="163845" name="Rectangle 5"/>
          <p:cNvSpPr>
            <a:spLocks noChangeArrowheads="1"/>
          </p:cNvSpPr>
          <p:nvPr/>
        </p:nvSpPr>
        <p:spPr bwMode="auto">
          <a:xfrm>
            <a:off x="685800" y="5562600"/>
            <a:ext cx="870267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838200" lvl="1" indent="-381000">
              <a:lnSpc>
                <a:spcPct val="90000"/>
              </a:lnSpc>
              <a:buFont typeface="Wingdings" charset="0"/>
              <a:buChar char="§"/>
            </a:pPr>
            <a:r>
              <a:rPr lang="en-US">
                <a:solidFill>
                  <a:schemeClr val="tx1"/>
                </a:solidFill>
                <a:latin typeface="Arial Narrow" charset="0"/>
              </a:rPr>
              <a:t>functions and function calls are also represented as lists</a:t>
            </a:r>
          </a:p>
          <a:p>
            <a:pPr marL="1752600" lvl="3" indent="-381000">
              <a:lnSpc>
                <a:spcPct val="90000"/>
              </a:lnSpc>
              <a:spcBef>
                <a:spcPct val="5000"/>
              </a:spcBef>
              <a:buFontTx/>
              <a:buNone/>
            </a:pPr>
            <a:endParaRPr lang="en-US" i="1">
              <a:solidFill>
                <a:schemeClr val="tx1"/>
              </a:solidFill>
              <a:latin typeface="Arial Narrow" charset="0"/>
            </a:endParaRPr>
          </a:p>
          <a:p>
            <a:pPr marL="1752600" lvl="3" indent="-381000">
              <a:lnSpc>
                <a:spcPct val="90000"/>
              </a:lnSpc>
              <a:spcBef>
                <a:spcPct val="5000"/>
              </a:spcBef>
              <a:buFontTx/>
              <a:buNone/>
            </a:pPr>
            <a:r>
              <a:rPr lang="en-US" i="1">
                <a:solidFill>
                  <a:schemeClr val="tx1"/>
                </a:solidFill>
                <a:latin typeface="Arial Narrow" charset="0"/>
              </a:rPr>
              <a:t>no distinction between program and data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44" grpId="0" autoUpdateAnimBg="0"/>
      <p:bldP spid="163845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D51A1E0-F0A5-384E-B315-90AA10E2F188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Scheme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9812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Scheme was developed at MIT in the mid 70's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clean, simple subset of LISP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static scoping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first-class functions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efficient tail-recursion</a:t>
            </a:r>
          </a:p>
        </p:txBody>
      </p:sp>
      <p:sp>
        <p:nvSpPr>
          <p:cNvPr id="164868" name="Rectangle 4"/>
          <p:cNvSpPr>
            <a:spLocks noChangeArrowheads="1"/>
          </p:cNvSpPr>
          <p:nvPr/>
        </p:nvSpPr>
        <p:spPr bwMode="auto">
          <a:xfrm>
            <a:off x="685800" y="3505200"/>
            <a:ext cx="8702675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buFontTx/>
              <a:buNone/>
            </a:pPr>
            <a:r>
              <a:rPr lang="en-US" sz="2400" dirty="0">
                <a:latin typeface="Arial Narrow" charset="0"/>
              </a:rPr>
              <a:t>function calls appear as lists:</a:t>
            </a:r>
            <a:r>
              <a:rPr lang="en-US" sz="2400" dirty="0"/>
              <a:t>  </a:t>
            </a:r>
            <a:r>
              <a:rPr lang="en-US" dirty="0">
                <a:solidFill>
                  <a:schemeClr val="tx1"/>
                </a:solidFill>
                <a:latin typeface="Courier New" charset="0"/>
              </a:rPr>
              <a:t>(FUNC ARG1 ARG2 … </a:t>
            </a:r>
            <a:r>
              <a:rPr lang="en-US" dirty="0" err="1">
                <a:solidFill>
                  <a:schemeClr val="tx1"/>
                </a:solidFill>
                <a:latin typeface="Courier New" charset="0"/>
              </a:rPr>
              <a:t>ARGn</a:t>
            </a:r>
            <a:r>
              <a:rPr lang="en-US" dirty="0">
                <a:solidFill>
                  <a:schemeClr val="tx1"/>
                </a:solidFill>
                <a:latin typeface="Courier New" charset="0"/>
              </a:rPr>
              <a:t>)</a:t>
            </a:r>
          </a:p>
          <a:p>
            <a:pPr marL="742950" lvl="1" indent="-285750">
              <a:buFont typeface="Wingdings" charset="0"/>
              <a:buChar char="§"/>
            </a:pPr>
            <a:endParaRPr lang="en-US" sz="1600" dirty="0">
              <a:solidFill>
                <a:schemeClr val="tx1"/>
              </a:solidFill>
            </a:endParaRPr>
          </a:p>
          <a:p>
            <a:pPr marL="742950" lvl="1" indent="-285750">
              <a:buFont typeface="Wingdings" charset="0"/>
              <a:buChar char="Ø"/>
            </a:pPr>
            <a:r>
              <a:rPr lang="en-US" sz="1800" dirty="0">
                <a:solidFill>
                  <a:srgbClr val="FF0033"/>
                </a:solidFill>
                <a:latin typeface="Courier New" charset="0"/>
              </a:rPr>
              <a:t>(+ 3 2)</a:t>
            </a:r>
          </a:p>
          <a:p>
            <a:pPr marL="742950" lvl="1" indent="-285750">
              <a:buFont typeface="Wingdings" charset="0"/>
              <a:buNone/>
            </a:pPr>
            <a:r>
              <a:rPr lang="en-US" sz="1800" dirty="0">
                <a:solidFill>
                  <a:srgbClr val="FF0033"/>
                </a:solidFill>
                <a:latin typeface="Courier New" charset="0"/>
              </a:rPr>
              <a:t>5</a:t>
            </a:r>
          </a:p>
          <a:p>
            <a:pPr marL="742950" lvl="1" indent="-285750">
              <a:buFont typeface="Wingdings" charset="0"/>
              <a:buChar char="Ø"/>
            </a:pPr>
            <a:r>
              <a:rPr lang="en-US" sz="1800" dirty="0">
                <a:solidFill>
                  <a:srgbClr val="FF0033"/>
                </a:solidFill>
                <a:latin typeface="Courier New" charset="0"/>
              </a:rPr>
              <a:t>(+ 3 (* 2 5))</a:t>
            </a:r>
          </a:p>
          <a:p>
            <a:pPr marL="742950" lvl="1" indent="-285750">
              <a:buFont typeface="Wingdings" charset="0"/>
              <a:buNone/>
            </a:pPr>
            <a:r>
              <a:rPr lang="en-US" sz="1800" dirty="0">
                <a:solidFill>
                  <a:srgbClr val="FF0033"/>
                </a:solidFill>
                <a:latin typeface="Courier New" charset="0"/>
              </a:rPr>
              <a:t>13</a:t>
            </a:r>
          </a:p>
          <a:p>
            <a:pPr marL="742950" lvl="1" indent="-285750">
              <a:buFont typeface="Wingdings" charset="0"/>
              <a:buChar char="Ø"/>
            </a:pPr>
            <a:r>
              <a:rPr lang="en-US" sz="1800" dirty="0">
                <a:solidFill>
                  <a:srgbClr val="FF0033"/>
                </a:solidFill>
                <a:latin typeface="Courier New" charset="0"/>
              </a:rPr>
              <a:t>(car '(foo bar biz </a:t>
            </a:r>
            <a:r>
              <a:rPr lang="en-US" sz="1800" dirty="0" err="1">
                <a:solidFill>
                  <a:srgbClr val="FF0033"/>
                </a:solidFill>
                <a:latin typeface="Courier New" charset="0"/>
              </a:rPr>
              <a:t>baz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</a:rPr>
              <a:t>))</a:t>
            </a:r>
          </a:p>
          <a:p>
            <a:pPr marL="742950" lvl="1" indent="-285750">
              <a:buFont typeface="Wingdings" charset="0"/>
              <a:buNone/>
            </a:pPr>
            <a:r>
              <a:rPr lang="en-US" sz="1800" dirty="0">
                <a:solidFill>
                  <a:srgbClr val="FF0033"/>
                </a:solidFill>
                <a:latin typeface="Courier New" charset="0"/>
              </a:rPr>
              <a:t>foo</a:t>
            </a:r>
          </a:p>
          <a:p>
            <a:pPr marL="742950" lvl="1" indent="-285750">
              <a:buFont typeface="Wingdings" charset="0"/>
              <a:buChar char="Ø"/>
            </a:pPr>
            <a:r>
              <a:rPr lang="en-US" sz="1800" dirty="0">
                <a:solidFill>
                  <a:srgbClr val="FF0033"/>
                </a:solidFill>
                <a:latin typeface="Courier New" charset="0"/>
              </a:rPr>
              <a:t>(cdr '(foo bar biz </a:t>
            </a:r>
            <a:r>
              <a:rPr lang="en-US" sz="1800" dirty="0" err="1">
                <a:solidFill>
                  <a:srgbClr val="FF0033"/>
                </a:solidFill>
                <a:latin typeface="Courier New" charset="0"/>
              </a:rPr>
              <a:t>baz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</a:rPr>
              <a:t>))</a:t>
            </a:r>
          </a:p>
          <a:p>
            <a:pPr marL="742950" lvl="1" indent="-285750">
              <a:buFont typeface="Wingdings" charset="0"/>
              <a:buNone/>
            </a:pPr>
            <a:r>
              <a:rPr lang="en-US" sz="1800" dirty="0">
                <a:solidFill>
                  <a:srgbClr val="FF0033"/>
                </a:solidFill>
                <a:latin typeface="Courier New" charset="0"/>
              </a:rPr>
              <a:t>(bar biz </a:t>
            </a:r>
            <a:r>
              <a:rPr lang="en-US" sz="1800" dirty="0" err="1">
                <a:solidFill>
                  <a:srgbClr val="FF0033"/>
                </a:solidFill>
                <a:latin typeface="Courier New" charset="0"/>
              </a:rPr>
              <a:t>baz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</a:rPr>
              <a:t>)</a:t>
            </a:r>
          </a:p>
        </p:txBody>
      </p:sp>
      <p:sp>
        <p:nvSpPr>
          <p:cNvPr id="164869" name="Text Box 5"/>
          <p:cNvSpPr txBox="1">
            <a:spLocks noChangeArrowheads="1"/>
          </p:cNvSpPr>
          <p:nvPr/>
        </p:nvSpPr>
        <p:spPr bwMode="auto">
          <a:xfrm>
            <a:off x="5410200" y="4724400"/>
            <a:ext cx="3581400" cy="20812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>
            <a:spAutoFit/>
          </a:bodyPr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10000"/>
              </a:spcBef>
              <a:buFontTx/>
              <a:buNone/>
            </a:pPr>
            <a:r>
              <a:rPr lang="en-US" dirty="0">
                <a:solidFill>
                  <a:schemeClr val="tx1"/>
                </a:solidFill>
                <a:latin typeface="Arial Narrow" charset="0"/>
              </a:rPr>
              <a:t>quote symbol denotes data </a:t>
            </a:r>
          </a:p>
          <a:p>
            <a:pPr>
              <a:spcBef>
                <a:spcPct val="10000"/>
              </a:spcBef>
              <a:buFontTx/>
              <a:buNone/>
            </a:pPr>
            <a:r>
              <a:rPr lang="en-US" dirty="0">
                <a:solidFill>
                  <a:schemeClr val="tx1"/>
                </a:solidFill>
                <a:latin typeface="Arial Narrow" charset="0"/>
              </a:rPr>
              <a:t>     - not evaluated by the interpreter</a:t>
            </a:r>
          </a:p>
          <a:p>
            <a:pPr>
              <a:spcBef>
                <a:spcPct val="10000"/>
              </a:spcBef>
              <a:buFontTx/>
              <a:buNone/>
            </a:pPr>
            <a:r>
              <a:rPr lang="en-US" dirty="0">
                <a:solidFill>
                  <a:schemeClr val="tx1"/>
                </a:solidFill>
                <a:latin typeface="Arial Narrow" charset="0"/>
              </a:rPr>
              <a:t>     - numbers are implicitly quoted</a:t>
            </a:r>
          </a:p>
          <a:p>
            <a:pPr>
              <a:spcBef>
                <a:spcPct val="10000"/>
              </a:spcBef>
              <a:buFontTx/>
              <a:buNone/>
            </a:pPr>
            <a:r>
              <a:rPr lang="en-US" dirty="0">
                <a:solidFill>
                  <a:schemeClr val="tx1"/>
                </a:solidFill>
                <a:latin typeface="Arial Narrow" charset="0"/>
              </a:rPr>
              <a:t>    </a:t>
            </a:r>
          </a:p>
          <a:p>
            <a:pPr>
              <a:spcBef>
                <a:spcPct val="10000"/>
              </a:spcBef>
              <a:buFontTx/>
              <a:buNone/>
            </a:pPr>
            <a:r>
              <a:rPr lang="en-US" dirty="0">
                <a:solidFill>
                  <a:schemeClr val="tx1"/>
                </a:solidFill>
                <a:latin typeface="Arial Narrow" charset="0"/>
              </a:rPr>
              <a:t>car : returns first element of list</a:t>
            </a:r>
          </a:p>
          <a:p>
            <a:pPr>
              <a:spcBef>
                <a:spcPct val="10000"/>
              </a:spcBef>
              <a:buFontTx/>
              <a:buNone/>
            </a:pPr>
            <a:r>
              <a:rPr lang="en-US" dirty="0">
                <a:solidFill>
                  <a:schemeClr val="tx1"/>
                </a:solidFill>
                <a:latin typeface="Arial Narrow" charset="0"/>
              </a:rPr>
              <a:t>cdr : returns rest of list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868" grpId="0" autoUpdateAnimBg="0"/>
      <p:bldP spid="164869" grpId="0" animBg="1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8C3DCCA8-818E-A14A-B6DA-CDD4B7EB647F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Scheme functions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Scheme functions are also defined as lists (MORE DETAILS LATER)</a:t>
            </a:r>
          </a:p>
          <a:p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>
                <a:latin typeface="Courier New" charset="0"/>
                <a:ea typeface="ＭＳ Ｐゴシック" charset="0"/>
              </a:rPr>
              <a:t>(define (FUNC ARG1 ARG2 . . . ARGn)</a:t>
            </a:r>
          </a:p>
          <a:p>
            <a:pPr lvl="1">
              <a:buFont typeface="Wingdings" charset="0"/>
              <a:buNone/>
            </a:pPr>
            <a:r>
              <a:rPr lang="en-US">
                <a:latin typeface="Courier New" charset="0"/>
                <a:ea typeface="ＭＳ Ｐゴシック" charset="0"/>
              </a:rPr>
              <a:t>    RETURN_EXPRESSION)</a:t>
            </a:r>
          </a:p>
          <a:p>
            <a:pPr lvl="1">
              <a:buFont typeface="Wingdings" charset="0"/>
              <a:buNone/>
            </a:pPr>
            <a:endParaRPr lang="en-US">
              <a:latin typeface="Courier Ne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endParaRPr lang="en-US">
              <a:latin typeface="Courier Ne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(define (square x)		(define (last	arblist)	    (* x x))			  (car (reverse arblist)))</a:t>
            </a:r>
          </a:p>
          <a:p>
            <a:pPr lvl="1">
              <a:buFont typeface="Wingdings" charset="0"/>
              <a:buNone/>
            </a:pPr>
            <a:endParaRPr lang="en-US" sz="180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endParaRPr lang="en-US" sz="180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buFont typeface="Wingdings" charset="0"/>
              <a:buChar char="Ø"/>
            </a:pPr>
            <a:r>
              <a:rPr lang="en-US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(square 3)			</a:t>
            </a:r>
            <a:r>
              <a:rPr lang="en-US" sz="1800">
                <a:solidFill>
                  <a:srgbClr val="FF0033"/>
                </a:solidFill>
                <a:latin typeface="Courier New" charset="0"/>
                <a:ea typeface="ＭＳ Ｐゴシック" charset="0"/>
                <a:sym typeface="Wingdings" charset="0"/>
              </a:rPr>
              <a:t></a:t>
            </a:r>
            <a:r>
              <a:rPr lang="en-US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(last '(a b c))</a:t>
            </a:r>
          </a:p>
          <a:p>
            <a:pPr lvl="1">
              <a:buFont typeface="Wingdings" charset="0"/>
              <a:buNone/>
            </a:pPr>
            <a:r>
              <a:rPr lang="en-US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9						c</a:t>
            </a:r>
          </a:p>
          <a:p>
            <a:pPr lvl="1">
              <a:buFont typeface="Wingdings" charset="0"/>
              <a:buChar char="Ø"/>
            </a:pPr>
            <a:r>
              <a:rPr lang="en-US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(square 1.5)			</a:t>
            </a:r>
            <a:r>
              <a:rPr lang="en-US" sz="1800">
                <a:solidFill>
                  <a:srgbClr val="FF0033"/>
                </a:solidFill>
                <a:latin typeface="Courier New" charset="0"/>
                <a:ea typeface="ＭＳ Ｐゴシック" charset="0"/>
                <a:sym typeface="Wingdings" charset="0"/>
              </a:rPr>
              <a:t></a:t>
            </a:r>
            <a:r>
              <a:rPr lang="en-US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(last '(foo))</a:t>
            </a:r>
          </a:p>
          <a:p>
            <a:pPr lvl="1">
              <a:buFont typeface="Wingdings" charset="0"/>
              <a:buNone/>
            </a:pPr>
            <a:r>
              <a:rPr lang="en-US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2.25				foo</a:t>
            </a:r>
          </a:p>
          <a:p>
            <a:pPr lvl="1">
              <a:buFont typeface="Wingdings" charset="0"/>
              <a:buNone/>
            </a:pPr>
            <a:endParaRPr lang="en-US" sz="1800">
              <a:latin typeface="Courier New" charset="0"/>
              <a:ea typeface="ＭＳ Ｐゴシック" charset="0"/>
            </a:endParaRPr>
          </a:p>
        </p:txBody>
      </p:sp>
      <p:sp>
        <p:nvSpPr>
          <p:cNvPr id="19460" name="Line 4"/>
          <p:cNvSpPr>
            <a:spLocks noChangeShapeType="1"/>
          </p:cNvSpPr>
          <p:nvPr/>
        </p:nvSpPr>
        <p:spPr bwMode="auto">
          <a:xfrm>
            <a:off x="4495800" y="3810000"/>
            <a:ext cx="0" cy="2819400"/>
          </a:xfrm>
          <a:prstGeom prst="line">
            <a:avLst/>
          </a:prstGeom>
          <a:noFill/>
          <a:ln w="9525">
            <a:solidFill>
              <a:srgbClr val="FF00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92075" tIns="46038" rIns="92075" bIns="46038"/>
          <a:lstStyle/>
          <a:p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35E0BD3-5F87-C644-A095-136D1BA4F277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Obtaining a Scheme interpreter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8702675" cy="51816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many free Scheme interpreters/environments exist</a:t>
            </a:r>
          </a:p>
          <a:p>
            <a:r>
              <a:rPr lang="en-US" sz="1800" dirty="0">
                <a:latin typeface="Arial Narrow" charset="0"/>
                <a:ea typeface="ＭＳ Ｐゴシック" charset="0"/>
                <a:cs typeface="ＭＳ Ｐゴシック" charset="0"/>
              </a:rPr>
              <a:t>	</a:t>
            </a:r>
            <a:endParaRPr lang="en-US" sz="12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Dr. Racket is a development environment developed at Rice University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contains an integrated editor, syntax checker, debugger, interpreter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Windows, Mac, and UNIX versions exist</a:t>
            </a:r>
          </a:p>
          <a:p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can download a personal copy from</a:t>
            </a:r>
          </a:p>
          <a:p>
            <a:pPr lvl="1"/>
            <a:endParaRPr lang="en-US" sz="1000" dirty="0">
              <a:latin typeface="Arial Narrow" charset="0"/>
              <a:ea typeface="ＭＳ Ｐゴシック" charset="0"/>
            </a:endParaRPr>
          </a:p>
          <a:p>
            <a:pPr lvl="2"/>
            <a:r>
              <a:rPr lang="en-US" dirty="0">
                <a:latin typeface="Courier New" charset="0"/>
                <a:ea typeface="ＭＳ Ｐゴシック" charset="0"/>
                <a:hlinkClick r:id="rId2"/>
              </a:rPr>
              <a:t>https://download.racket-lang.org/</a:t>
            </a:r>
            <a:endParaRPr lang="en-US" dirty="0">
              <a:latin typeface="Courier New" charset="0"/>
              <a:ea typeface="ＭＳ Ｐゴシック" charset="0"/>
            </a:endParaRPr>
          </a:p>
          <a:p>
            <a:pPr lvl="2"/>
            <a:endParaRPr lang="en-US" dirty="0">
              <a:latin typeface="Courier New" charset="0"/>
              <a:ea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Racket is a new, educational language built on Scheme</a:t>
            </a:r>
          </a:p>
          <a:p>
            <a:pPr lvl="1"/>
            <a:r>
              <a:rPr lang="en-US" dirty="0">
                <a:solidFill>
                  <a:srgbClr val="FF0000"/>
                </a:solidFill>
                <a:latin typeface="Arial Narrow" charset="0"/>
                <a:ea typeface="ＭＳ Ｐゴシック" charset="0"/>
              </a:rPr>
              <a:t>to select classic Scheme: Language &gt; Choose Language &gt; Pretty Big</a:t>
            </a:r>
          </a:p>
          <a:p>
            <a:pPr lvl="2"/>
            <a:endParaRPr lang="en-US" dirty="0">
              <a:latin typeface="Arial Narrow" charset="0"/>
              <a:ea typeface="ＭＳ Ｐゴシック" charset="0"/>
            </a:endParaRPr>
          </a:p>
          <a:p>
            <a:pPr lvl="2"/>
            <a:endParaRPr lang="en-US" dirty="0">
              <a:latin typeface="Arial Narrow" charset="0"/>
              <a:ea typeface="ＭＳ Ｐゴシック" charset="0"/>
            </a:endParaRP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PLAY TIME!  Details to follow…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627CB37-BE1A-1049-BC2D-2D954DF1E7B5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S-expressions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6002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 LISP/Scheme, data &amp; programs are all of the same form:</a:t>
            </a: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	S-expressions (short for Symbolic-expressions)</a:t>
            </a:r>
          </a:p>
          <a:p>
            <a:endParaRPr lang="en-US" sz="16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an S-expression is either an atom or a list</a:t>
            </a:r>
          </a:p>
        </p:txBody>
      </p:sp>
      <p:sp>
        <p:nvSpPr>
          <p:cNvPr id="166916" name="Rectangle 4"/>
          <p:cNvSpPr>
            <a:spLocks noChangeArrowheads="1"/>
          </p:cNvSpPr>
          <p:nvPr/>
        </p:nvSpPr>
        <p:spPr bwMode="auto">
          <a:xfrm>
            <a:off x="685800" y="3276600"/>
            <a:ext cx="8702675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buFontTx/>
              <a:buNone/>
            </a:pPr>
            <a:r>
              <a:rPr lang="en-US" sz="2400" u="sng" dirty="0">
                <a:latin typeface="Arial Narrow" charset="0"/>
              </a:rPr>
              <a:t>atoms</a:t>
            </a:r>
          </a:p>
          <a:p>
            <a:pPr marL="742950" lvl="1" indent="-285750">
              <a:buFont typeface="Wingdings" charset="0"/>
              <a:buChar char="§"/>
            </a:pPr>
            <a:r>
              <a:rPr lang="en-US" dirty="0">
                <a:solidFill>
                  <a:schemeClr val="tx1"/>
                </a:solidFill>
                <a:latin typeface="Arial Narrow" charset="0"/>
              </a:rPr>
              <a:t>numbers</a:t>
            </a:r>
            <a:r>
              <a:rPr lang="en-US" dirty="0">
                <a:solidFill>
                  <a:schemeClr val="tx1"/>
                </a:solidFill>
              </a:rPr>
              <a:t>		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</a:rPr>
              <a:t>4      3.14   1/2       #xA2    #b1001</a:t>
            </a:r>
          </a:p>
          <a:p>
            <a:pPr marL="742950" lvl="1" indent="-285750">
              <a:buFont typeface="Wingdings" charset="0"/>
              <a:buChar char="§"/>
            </a:pPr>
            <a:r>
              <a:rPr lang="en-US" dirty="0">
                <a:solidFill>
                  <a:schemeClr val="tx1"/>
                </a:solidFill>
                <a:latin typeface="Arial Narrow" charset="0"/>
              </a:rPr>
              <a:t>characters</a:t>
            </a:r>
            <a:r>
              <a:rPr lang="en-US" dirty="0">
                <a:solidFill>
                  <a:schemeClr val="tx1"/>
                </a:solidFill>
              </a:rPr>
              <a:t>		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</a:rPr>
              <a:t>#\a    #\Q    #\space   #\tab</a:t>
            </a:r>
            <a:r>
              <a:rPr lang="en-US" sz="1800" dirty="0">
                <a:solidFill>
                  <a:schemeClr val="tx1"/>
                </a:solidFill>
                <a:latin typeface="Courier New" charset="0"/>
              </a:rPr>
              <a:t>  </a:t>
            </a:r>
          </a:p>
          <a:p>
            <a:pPr marL="742950" lvl="1" indent="-285750">
              <a:buFont typeface="Wingdings" charset="0"/>
              <a:buChar char="§"/>
            </a:pPr>
            <a:r>
              <a:rPr lang="en-US" dirty="0">
                <a:solidFill>
                  <a:schemeClr val="tx1"/>
                </a:solidFill>
                <a:latin typeface="Arial Narrow" charset="0"/>
              </a:rPr>
              <a:t>strings</a:t>
            </a:r>
            <a:r>
              <a:rPr lang="en-US" dirty="0">
                <a:solidFill>
                  <a:schemeClr val="tx1"/>
                </a:solidFill>
              </a:rPr>
              <a:t>		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</a:rPr>
              <a:t>"foo"  "Dave Reed"      "@%!?#"</a:t>
            </a:r>
          </a:p>
          <a:p>
            <a:pPr marL="742950" lvl="1" indent="-285750">
              <a:buFont typeface="Wingdings" charset="0"/>
              <a:buChar char="§"/>
            </a:pPr>
            <a:r>
              <a:rPr lang="en-US" dirty="0">
                <a:solidFill>
                  <a:schemeClr val="tx1"/>
                </a:solidFill>
                <a:latin typeface="Arial Narrow" charset="0"/>
              </a:rPr>
              <a:t>Booleans</a:t>
            </a:r>
            <a:r>
              <a:rPr lang="en-US" dirty="0">
                <a:solidFill>
                  <a:schemeClr val="tx1"/>
                </a:solidFill>
              </a:rPr>
              <a:t>		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</a:rPr>
              <a:t>#t     #f</a:t>
            </a:r>
          </a:p>
          <a:p>
            <a:pPr marL="742950" lvl="1" indent="-285750">
              <a:buFont typeface="Wingdings" charset="0"/>
              <a:buChar char="§"/>
            </a:pPr>
            <a:r>
              <a:rPr lang="en-US" dirty="0">
                <a:solidFill>
                  <a:schemeClr val="tx1"/>
                </a:solidFill>
                <a:latin typeface="Arial Narrow" charset="0"/>
              </a:rPr>
              <a:t>symbols</a:t>
            </a:r>
            <a:r>
              <a:rPr lang="en-US" dirty="0">
                <a:solidFill>
                  <a:schemeClr val="tx1"/>
                </a:solidFill>
              </a:rPr>
              <a:t>	</a:t>
            </a:r>
            <a:r>
              <a:rPr lang="en-US" sz="1800" dirty="0">
                <a:solidFill>
                  <a:schemeClr val="tx1"/>
                </a:solidFill>
                <a:latin typeface="Courier New" charset="0"/>
              </a:rPr>
              <a:t>	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</a:rPr>
              <a:t>Dave   num123   miles-&gt;km  !_^_!</a:t>
            </a:r>
          </a:p>
          <a:p>
            <a:pPr marL="742950" lvl="1" indent="-285750">
              <a:buFont typeface="Wingdings" charset="0"/>
              <a:buChar char="§"/>
            </a:pPr>
            <a:endParaRPr lang="en-US" sz="1200" dirty="0">
              <a:solidFill>
                <a:srgbClr val="FF0033"/>
              </a:solidFill>
              <a:latin typeface="Courier New" charset="0"/>
            </a:endParaRPr>
          </a:p>
          <a:p>
            <a:pPr marL="1143000" lvl="2" indent="-228600">
              <a:lnSpc>
                <a:spcPct val="80000"/>
              </a:lnSpc>
              <a:buFontTx/>
              <a:buNone/>
            </a:pPr>
            <a:r>
              <a:rPr lang="en-US" sz="1800" i="1" dirty="0">
                <a:solidFill>
                  <a:schemeClr val="tx1"/>
                </a:solidFill>
                <a:latin typeface="Arial Narrow" charset="0"/>
              </a:rPr>
              <a:t>symbols are sequences of letters, digits, and "extended alphabetic characters" </a:t>
            </a:r>
          </a:p>
          <a:p>
            <a:pPr marL="1600200" lvl="3" indent="-228600">
              <a:buFontTx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+ - . * / &lt; &gt; = ! ? : $ % + &amp; ~ ^</a:t>
            </a:r>
          </a:p>
          <a:p>
            <a:pPr marL="1143000" lvl="2" indent="-228600">
              <a:lnSpc>
                <a:spcPct val="80000"/>
              </a:lnSpc>
              <a:buFontTx/>
              <a:buNone/>
            </a:pPr>
            <a:r>
              <a:rPr lang="en-US" sz="1800" i="1" dirty="0">
                <a:solidFill>
                  <a:schemeClr val="tx1"/>
                </a:solidFill>
                <a:latin typeface="Arial Narrow" charset="0"/>
              </a:rPr>
              <a:t>can't start with a digit, case </a:t>
            </a:r>
            <a:r>
              <a:rPr lang="en-US" sz="1800" i="1" u="sng" dirty="0">
                <a:solidFill>
                  <a:schemeClr val="tx1"/>
                </a:solidFill>
                <a:latin typeface="Arial Narrow" charset="0"/>
              </a:rPr>
              <a:t>sensitive</a:t>
            </a:r>
            <a:r>
              <a:rPr lang="en-US" sz="1800" i="1" dirty="0">
                <a:solidFill>
                  <a:schemeClr val="tx1"/>
                </a:solidFill>
                <a:latin typeface="Arial Narrow" charset="0"/>
              </a:rPr>
              <a:t> by default (but can set preferences in Dr. Racket)</a:t>
            </a:r>
            <a:endParaRPr lang="en-US" sz="1600" dirty="0">
              <a:solidFill>
                <a:schemeClr val="tx1"/>
              </a:solidFill>
              <a:latin typeface="Arial Narro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6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6916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D8B4B25-FB14-BE4E-9CA1-FB65097D7CCA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S-expressions (cont.)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8702675" cy="5181600"/>
          </a:xfrm>
        </p:spPr>
        <p:txBody>
          <a:bodyPr/>
          <a:lstStyle/>
          <a:p>
            <a:r>
              <a:rPr lang="en-US" u="sng">
                <a:latin typeface="Arial Narrow" charset="0"/>
                <a:ea typeface="ＭＳ Ｐゴシック" charset="0"/>
                <a:cs typeface="ＭＳ Ｐゴシック" charset="0"/>
              </a:rPr>
              <a:t>lists</a:t>
            </a:r>
          </a:p>
          <a:p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sz="1800">
                <a:latin typeface="Courier New" charset="0"/>
                <a:ea typeface="ＭＳ Ｐゴシック" charset="0"/>
              </a:rPr>
              <a:t>()	</a:t>
            </a:r>
            <a:r>
              <a:rPr lang="en-US">
                <a:latin typeface="Arial Narrow" charset="0"/>
                <a:ea typeface="ＭＳ Ｐゴシック" charset="0"/>
              </a:rPr>
              <a:t>			  is a list</a:t>
            </a:r>
          </a:p>
          <a:p>
            <a:pPr lvl="1">
              <a:buFont typeface="Wingdings" charset="0"/>
              <a:buNone/>
            </a:pPr>
            <a:r>
              <a:rPr lang="en-US" sz="1800">
                <a:latin typeface="Courier New" charset="0"/>
                <a:ea typeface="ＭＳ Ｐゴシック" charset="0"/>
              </a:rPr>
              <a:t>(L1 L2 . . . Ln)</a:t>
            </a:r>
            <a:r>
              <a:rPr lang="en-US">
                <a:latin typeface="Arial Narrow" charset="0"/>
                <a:ea typeface="ＭＳ Ｐゴシック" charset="0"/>
              </a:rPr>
              <a:t>	  is a list, where each </a:t>
            </a:r>
            <a:r>
              <a:rPr lang="en-US" sz="1800">
                <a:latin typeface="Courier New" charset="0"/>
                <a:ea typeface="ＭＳ Ｐゴシック" charset="0"/>
              </a:rPr>
              <a:t>Li</a:t>
            </a:r>
            <a:r>
              <a:rPr lang="en-US">
                <a:latin typeface="Arial Narrow" charset="0"/>
                <a:ea typeface="ＭＳ Ｐゴシック" charset="0"/>
              </a:rPr>
              <a:t> is either an atom or a list</a:t>
            </a:r>
          </a:p>
          <a:p>
            <a:pPr lvl="1">
              <a:buFont typeface="Wingdings" charset="0"/>
              <a:buNone/>
            </a:pPr>
            <a:endParaRPr lang="en-US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endParaRPr lang="en-US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for example:</a:t>
            </a:r>
          </a:p>
          <a:p>
            <a:pPr lvl="2"/>
            <a:r>
              <a:rPr lang="en-US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()			(a)</a:t>
            </a:r>
          </a:p>
          <a:p>
            <a:pPr lvl="2"/>
            <a:r>
              <a:rPr lang="en-US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(a b c d)		((a b) c (d e))</a:t>
            </a:r>
          </a:p>
          <a:p>
            <a:pPr lvl="2"/>
            <a:r>
              <a:rPr lang="en-US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(((((a)))))</a:t>
            </a:r>
          </a:p>
          <a:p>
            <a:pPr lvl="1">
              <a:buFont typeface="Wingdings" charset="0"/>
              <a:buNone/>
            </a:pPr>
            <a:endParaRPr lang="en-US" sz="180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endParaRPr lang="en-US" sz="1800">
              <a:latin typeface="Courier Ne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note the recursive definition of a list – GET USED TO IT!</a:t>
            </a: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also, get used to parentheses (LISP = Lots of Inane, Silly Parentheses)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9FFD7CA-6C36-DC43-880E-2B19A0C77AEF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9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68970" name="Rectangle 10"/>
          <p:cNvSpPr>
            <a:spLocks noChangeArrowheads="1"/>
          </p:cNvSpPr>
          <p:nvPr/>
        </p:nvSpPr>
        <p:spPr bwMode="auto">
          <a:xfrm>
            <a:off x="685800" y="3352800"/>
            <a:ext cx="8702675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buFontTx/>
              <a:buNone/>
            </a:pPr>
            <a:r>
              <a:rPr lang="en-US" sz="2400">
                <a:latin typeface="Arial Narrow" charset="0"/>
              </a:rPr>
              <a:t>evaluating a functional expression:</a:t>
            </a:r>
          </a:p>
          <a:p>
            <a:pPr marL="742950" lvl="1" indent="-285750">
              <a:buFont typeface="Wingdings" charset="0"/>
              <a:buChar char="§"/>
            </a:pPr>
            <a:r>
              <a:rPr lang="en-US">
                <a:solidFill>
                  <a:schemeClr val="tx1"/>
                </a:solidFill>
                <a:latin typeface="Arial Narrow" charset="0"/>
              </a:rPr>
              <a:t>function/operator name &amp; arguments are evaluated in unspecified order</a:t>
            </a:r>
          </a:p>
          <a:p>
            <a:pPr marL="1143000" lvl="2" indent="-228600">
              <a:lnSpc>
                <a:spcPct val="80000"/>
              </a:lnSpc>
              <a:buFontTx/>
              <a:buNone/>
            </a:pPr>
            <a:r>
              <a:rPr lang="en-US" i="1">
                <a:solidFill>
                  <a:schemeClr val="tx1"/>
                </a:solidFill>
                <a:latin typeface="Arial Narrow" charset="0"/>
              </a:rPr>
              <a:t>note: if argument is a functional expression, evaluate recursively</a:t>
            </a:r>
          </a:p>
          <a:p>
            <a:pPr marL="1143000" lvl="2" indent="-228600">
              <a:lnSpc>
                <a:spcPct val="80000"/>
              </a:lnSpc>
              <a:buFontTx/>
              <a:buNone/>
            </a:pPr>
            <a:endParaRPr lang="en-US" i="1">
              <a:solidFill>
                <a:schemeClr val="tx1"/>
              </a:solidFill>
              <a:latin typeface="Arial Narrow" charset="0"/>
            </a:endParaRPr>
          </a:p>
          <a:p>
            <a:pPr marL="742950" lvl="1" indent="-285750">
              <a:buFont typeface="Wingdings" charset="0"/>
              <a:buChar char="§"/>
            </a:pPr>
            <a:r>
              <a:rPr lang="en-US">
                <a:solidFill>
                  <a:schemeClr val="tx1"/>
                </a:solidFill>
                <a:latin typeface="Arial Narrow" charset="0"/>
              </a:rPr>
              <a:t>the resulting function is applied to the resulting values</a:t>
            </a:r>
          </a:p>
          <a:p>
            <a:pPr marL="742950" lvl="1" indent="-285750">
              <a:buFont typeface="Wingdings" charset="0"/>
              <a:buChar char="§"/>
            </a:pPr>
            <a:endParaRPr lang="en-US">
              <a:solidFill>
                <a:schemeClr val="tx1"/>
              </a:solidFill>
              <a:latin typeface="Arial Narrow" charset="0"/>
            </a:endParaRPr>
          </a:p>
          <a:p>
            <a:pPr marL="742950" lvl="1" indent="-285750">
              <a:buFont typeface="Wingdings" charset="0"/>
              <a:buNone/>
            </a:pPr>
            <a:r>
              <a:rPr lang="en-US" sz="1800">
                <a:solidFill>
                  <a:srgbClr val="FF0033"/>
                </a:solidFill>
                <a:latin typeface="Courier New" charset="0"/>
              </a:rPr>
              <a:t>(car '(a b c))</a:t>
            </a:r>
          </a:p>
          <a:p>
            <a:pPr marL="742950" lvl="1" indent="-285750">
              <a:buFont typeface="Wingdings" charset="0"/>
              <a:buNone/>
            </a:pPr>
            <a:endParaRPr lang="en-US" sz="1800">
              <a:solidFill>
                <a:srgbClr val="FF0033"/>
              </a:solidFill>
              <a:latin typeface="Courier New" charset="0"/>
            </a:endParaRPr>
          </a:p>
          <a:p>
            <a:pPr marL="742950" lvl="1" indent="-285750">
              <a:buFont typeface="Wingdings" charset="0"/>
              <a:buNone/>
            </a:pPr>
            <a:endParaRPr lang="en-US" sz="1800">
              <a:solidFill>
                <a:srgbClr val="FF0033"/>
              </a:solidFill>
              <a:latin typeface="Courier New" charset="0"/>
            </a:endParaRPr>
          </a:p>
          <a:p>
            <a:pPr marL="742950" lvl="1" indent="-285750">
              <a:buFont typeface="Wingdings" charset="0"/>
              <a:buNone/>
            </a:pPr>
            <a:r>
              <a:rPr lang="en-US">
                <a:solidFill>
                  <a:schemeClr val="tx1"/>
                </a:solidFill>
                <a:latin typeface="Arial Narrow" charset="0"/>
              </a:rPr>
              <a:t>	so, primitive car function is called with argument (a b c)</a:t>
            </a:r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Functional expressions</a:t>
            </a:r>
          </a:p>
        </p:txBody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8288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computation in a functional language is via function calls</a:t>
            </a:r>
          </a:p>
          <a:p>
            <a:endParaRPr lang="en-US" sz="16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sz="1800">
                <a:latin typeface="Courier New" charset="0"/>
                <a:ea typeface="ＭＳ Ｐゴシック" charset="0"/>
              </a:rPr>
              <a:t>(FUNC ARG1 ARG2 . . . ARGn)</a:t>
            </a:r>
          </a:p>
          <a:p>
            <a:pPr lvl="1">
              <a:buFont typeface="Wingdings" charset="0"/>
              <a:buNone/>
            </a:pPr>
            <a:endParaRPr lang="en-US" sz="1400">
              <a:latin typeface="Courier Ne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(car '(a b c))		(+ 3 (* 4 2))</a:t>
            </a:r>
          </a:p>
        </p:txBody>
      </p:sp>
      <p:sp>
        <p:nvSpPr>
          <p:cNvPr id="168964" name="Text Box 4"/>
          <p:cNvSpPr txBox="1">
            <a:spLocks noChangeArrowheads="1"/>
          </p:cNvSpPr>
          <p:nvPr/>
        </p:nvSpPr>
        <p:spPr bwMode="auto">
          <a:xfrm>
            <a:off x="2133600" y="6019800"/>
            <a:ext cx="3124200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>
            <a:spAutoFit/>
          </a:bodyPr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sz="1800">
                <a:solidFill>
                  <a:schemeClr val="tx1"/>
                </a:solidFill>
                <a:latin typeface="Arial Narrow" charset="0"/>
              </a:rPr>
              <a:t>evaluates to primitive function</a:t>
            </a:r>
          </a:p>
        </p:txBody>
      </p:sp>
      <p:sp>
        <p:nvSpPr>
          <p:cNvPr id="168966" name="Line 6"/>
          <p:cNvSpPr>
            <a:spLocks noChangeShapeType="1"/>
          </p:cNvSpPr>
          <p:nvPr/>
        </p:nvSpPr>
        <p:spPr bwMode="auto">
          <a:xfrm flipH="1" flipV="1">
            <a:off x="1676400" y="5867400"/>
            <a:ext cx="457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92075" tIns="46038" rIns="92075" bIns="46038"/>
          <a:lstStyle/>
          <a:p>
            <a:endParaRPr lang="en-US"/>
          </a:p>
        </p:txBody>
      </p:sp>
      <p:sp>
        <p:nvSpPr>
          <p:cNvPr id="168967" name="Text Box 7"/>
          <p:cNvSpPr txBox="1">
            <a:spLocks noChangeArrowheads="1"/>
          </p:cNvSpPr>
          <p:nvPr/>
        </p:nvSpPr>
        <p:spPr bwMode="auto">
          <a:xfrm>
            <a:off x="3810000" y="5486400"/>
            <a:ext cx="5410200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>
            <a:spAutoFit/>
          </a:bodyPr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sz="1800">
                <a:solidFill>
                  <a:schemeClr val="tx1"/>
                </a:solidFill>
                <a:latin typeface="Arial Narrow" charset="0"/>
              </a:rPr>
              <a:t>evaluates to list (a b c) : ' terminates recursive evaluation</a:t>
            </a:r>
          </a:p>
        </p:txBody>
      </p:sp>
      <p:sp>
        <p:nvSpPr>
          <p:cNvPr id="168968" name="Freeform 8"/>
          <p:cNvSpPr>
            <a:spLocks/>
          </p:cNvSpPr>
          <p:nvPr/>
        </p:nvSpPr>
        <p:spPr bwMode="auto">
          <a:xfrm>
            <a:off x="2757488" y="5326063"/>
            <a:ext cx="1052512" cy="312737"/>
          </a:xfrm>
          <a:custGeom>
            <a:avLst/>
            <a:gdLst>
              <a:gd name="T0" fmla="*/ 2147483647 w 663"/>
              <a:gd name="T1" fmla="*/ 2147483647 h 197"/>
              <a:gd name="T2" fmla="*/ 2147483647 w 663"/>
              <a:gd name="T3" fmla="*/ 0 h 197"/>
              <a:gd name="T4" fmla="*/ 0 w 663"/>
              <a:gd name="T5" fmla="*/ 2147483647 h 197"/>
              <a:gd name="T6" fmla="*/ 0 60000 65536"/>
              <a:gd name="T7" fmla="*/ 0 60000 65536"/>
              <a:gd name="T8" fmla="*/ 0 60000 65536"/>
              <a:gd name="T9" fmla="*/ 0 w 663"/>
              <a:gd name="T10" fmla="*/ 0 h 197"/>
              <a:gd name="T11" fmla="*/ 663 w 663"/>
              <a:gd name="T12" fmla="*/ 197 h 19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663" h="197">
                <a:moveTo>
                  <a:pt x="663" y="197"/>
                </a:moveTo>
                <a:lnTo>
                  <a:pt x="421" y="0"/>
                </a:lnTo>
                <a:lnTo>
                  <a:pt x="0" y="128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/>
          <a:lstStyle/>
          <a:p>
            <a:endParaRPr lang="en-US"/>
          </a:p>
        </p:txBody>
      </p:sp>
      <p:sp>
        <p:nvSpPr>
          <p:cNvPr id="23561" name="Text Box 9"/>
          <p:cNvSpPr txBox="1">
            <a:spLocks noChangeArrowheads="1"/>
          </p:cNvSpPr>
          <p:nvPr/>
        </p:nvSpPr>
        <p:spPr bwMode="auto">
          <a:xfrm>
            <a:off x="6019800" y="1752600"/>
            <a:ext cx="3200400" cy="71120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>
            <a:spAutoFit/>
          </a:bodyPr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i="1">
                <a:latin typeface="Arial Narrow" charset="0"/>
              </a:rPr>
              <a:t>note:</a:t>
            </a:r>
            <a:r>
              <a:rPr lang="en-US">
                <a:latin typeface="Arial Narrow" charset="0"/>
              </a:rPr>
              <a:t> functional expressions are S-expressions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8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8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8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8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8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8970" grpId="0" autoUpdateAnimBg="0"/>
      <p:bldP spid="168964" grpId="0" animBg="1" autoUpdateAnimBg="0"/>
      <p:bldP spid="168966" grpId="0" animBg="1"/>
      <p:bldP spid="168967" grpId="0" animBg="1" autoUpdateAnimBg="0"/>
      <p:bldP spid="168968" grpId="0" animBg="1"/>
    </p:bldLst>
  </p:timing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FFFFFF"/>
      </a:lt1>
      <a:dk2>
        <a:srgbClr val="FF0033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2075" tIns="46038" rIns="92075" bIns="46038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/>
          <a:defRPr kumimoji="0" lang="en-US" sz="2000" b="0" i="0" u="none" strike="noStrike" cap="none" normalizeH="0" baseline="0">
            <a:ln>
              <a:noFill/>
            </a:ln>
            <a:solidFill>
              <a:schemeClr val="accent2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2075" tIns="46038" rIns="92075" bIns="46038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/>
          <a:defRPr kumimoji="0" lang="en-US" sz="2000" b="0" i="0" u="none" strike="noStrike" cap="none" normalizeH="0" baseline="0">
            <a:ln>
              <a:noFill/>
            </a:ln>
            <a:solidFill>
              <a:schemeClr val="accent2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C:\MSOffice\Templates\Blank Presentation.pot</Template>
  <TotalTime>4846</TotalTime>
  <Words>2843</Words>
  <Application>Microsoft Macintosh PowerPoint</Application>
  <PresentationFormat>Custom</PresentationFormat>
  <Paragraphs>465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1" baseType="lpstr">
      <vt:lpstr>Arial Narrow</vt:lpstr>
      <vt:lpstr>Courier New</vt:lpstr>
      <vt:lpstr>Times New Roman</vt:lpstr>
      <vt:lpstr>Wingdings</vt:lpstr>
      <vt:lpstr>Blank Presentation</vt:lpstr>
      <vt:lpstr>CSC 533: Programming Languages  Spring 2022</vt:lpstr>
      <vt:lpstr>Functional programming</vt:lpstr>
      <vt:lpstr>LISP</vt:lpstr>
      <vt:lpstr>Scheme</vt:lpstr>
      <vt:lpstr>Scheme functions</vt:lpstr>
      <vt:lpstr>Obtaining a Scheme interpreter</vt:lpstr>
      <vt:lpstr>S-expressions</vt:lpstr>
      <vt:lpstr>S-expressions (cont.)</vt:lpstr>
      <vt:lpstr>Functional expressions</vt:lpstr>
      <vt:lpstr>Arithmetic primitives</vt:lpstr>
      <vt:lpstr>Data types in LISP/Scheme</vt:lpstr>
      <vt:lpstr>Symbolic primitives</vt:lpstr>
      <vt:lpstr>Equality primitives</vt:lpstr>
      <vt:lpstr>Defining functions</vt:lpstr>
      <vt:lpstr>In-class exercise</vt:lpstr>
      <vt:lpstr>Conditional evaluation</vt:lpstr>
      <vt:lpstr>Conditional evaluation (cont.)</vt:lpstr>
      <vt:lpstr>Multi-way conditional</vt:lpstr>
      <vt:lpstr>In-class exercise</vt:lpstr>
      <vt:lpstr>Repetition via recursion</vt:lpstr>
      <vt:lpstr>Tail-recursion vs. full-recursion</vt:lpstr>
      <vt:lpstr>Tail-recursion vs. full-recursion (cont.)</vt:lpstr>
      <vt:lpstr>In-class exercise</vt:lpstr>
      <vt:lpstr>Scoping in Scheme</vt:lpstr>
      <vt:lpstr>When tail-recursion?</vt:lpstr>
      <vt:lpstr>Higher-order primitives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Functional Programming</dc:title>
  <dc:creator>Dave Reed</dc:creator>
  <cp:lastModifiedBy>Reed, Dave W</cp:lastModifiedBy>
  <cp:revision>154</cp:revision>
  <cp:lastPrinted>2020-03-28T21:22:42Z</cp:lastPrinted>
  <dcterms:created xsi:type="dcterms:W3CDTF">2012-03-24T12:18:58Z</dcterms:created>
  <dcterms:modified xsi:type="dcterms:W3CDTF">2022-03-09T14:45:09Z</dcterms:modified>
</cp:coreProperties>
</file>