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286" r:id="rId3"/>
    <p:sldId id="295" r:id="rId4"/>
    <p:sldId id="309" r:id="rId5"/>
    <p:sldId id="297" r:id="rId6"/>
    <p:sldId id="298" r:id="rId7"/>
    <p:sldId id="288" r:id="rId8"/>
    <p:sldId id="302" r:id="rId9"/>
    <p:sldId id="304" r:id="rId10"/>
    <p:sldId id="305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8" r:id="rId31"/>
    <p:sldId id="339" r:id="rId32"/>
    <p:sldId id="340" r:id="rId33"/>
    <p:sldId id="341" r:id="rId34"/>
    <p:sldId id="344" r:id="rId35"/>
    <p:sldId id="346" r:id="rId36"/>
    <p:sldId id="347" r:id="rId37"/>
    <p:sldId id="348" r:id="rId38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66"/>
    <p:restoredTop sz="93333"/>
  </p:normalViewPr>
  <p:slideViewPr>
    <p:cSldViewPr>
      <p:cViewPr varScale="1">
        <p:scale>
          <a:sx n="107" d="100"/>
          <a:sy n="107" d="100"/>
        </p:scale>
        <p:origin x="2480" y="184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37A35014-C562-054E-9362-BC4F7BD66D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476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29850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8FC77173-4B80-584F-83B1-83FE37A22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09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A80EA-136B-8241-B743-E3B5F30EF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8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BC3D5-BE02-4946-B2B1-CA0E9A11A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627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CD6E9-A51C-8542-9073-428E3A2BC5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54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709D9-5016-4C42-9ADA-A151BFD16D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F496A-8D8A-3549-A5BD-FDC62A0495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4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D367F-8022-9147-8BAF-EF6EEC435E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03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487561-399B-AA49-BDDB-16E9784F3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274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D564E-A71D-6F4C-8F2E-379C68F436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14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C5DB2-A5EB-E64D-9C4E-BF3F58A6B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35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6097D-145A-C14C-B6EB-AB3D0E8F1F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55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C6D48B2C-6434-3547-8158-664D59419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BE3FB89-624D-D74B-9D3A-A6636A55FF6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20725" y="427038"/>
            <a:ext cx="8159750" cy="2011362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Spring 2022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2971800"/>
            <a:ext cx="7162800" cy="35814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Language evolution: C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 C++  Java</a:t>
            </a: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endParaRPr lang="en-US" sz="10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top-down design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C++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object-based design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Java</a:t>
            </a:r>
          </a:p>
          <a:p>
            <a:pPr lvl="2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history, design goals, features, object-oriented design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B2D31E2-0509-B647-9A54-641F8CF4EC0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 memory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352800" cy="5410200"/>
          </a:xfrm>
        </p:spPr>
        <p:txBody>
          <a:bodyPr/>
          <a:lstStyle/>
          <a:p>
            <a:pPr marL="11113" indent="0"/>
            <a:r>
              <a:rPr lang="en-US" dirty="0">
                <a:latin typeface="Arial Narrow" charset="0"/>
                <a:ea typeface="ＭＳ Ｐゴシック" charset="0"/>
              </a:rPr>
              <a:t>to allocate dynamic memory (from the heap), must explicitly call </a:t>
            </a:r>
            <a:r>
              <a:rPr lang="en-US" dirty="0">
                <a:latin typeface="Courier New" charset="0"/>
                <a:ea typeface="ＭＳ Ｐゴシック" charset="0"/>
              </a:rPr>
              <a:t>malloc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</a:rPr>
              <a:t>malloc </a:t>
            </a:r>
            <a:r>
              <a:rPr lang="en-US" dirty="0">
                <a:latin typeface="Arial Narrow" charset="0"/>
                <a:ea typeface="ＭＳ Ｐゴシック" charset="0"/>
              </a:rPr>
              <a:t>returns a</a:t>
            </a:r>
            <a:r>
              <a:rPr lang="en-US" dirty="0">
                <a:latin typeface="Courier New" charset="0"/>
                <a:ea typeface="ＭＳ Ｐゴシック" charset="0"/>
              </a:rPr>
              <a:t> (void*)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must cast to the appropriate pointer type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done, must explicitly deallocate memory using </a:t>
            </a:r>
            <a:r>
              <a:rPr lang="en-US" dirty="0">
                <a:latin typeface="Courier New" charset="0"/>
                <a:ea typeface="ＭＳ Ｐゴシック" charset="0"/>
              </a:rPr>
              <a:t>free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3810000" y="228600"/>
            <a:ext cx="5562600" cy="69937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#include &lt;stdio.h&gt;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#include &lt;stdlib.h&gt;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getNums(int[], int);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smallest(int[], int);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main()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int* numbers;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count = 0;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printf("How many numbers? 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scanf("%d", &amp;count);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   </a:t>
            </a:r>
            <a:r>
              <a:rPr lang="en-US" sz="1400" dirty="0">
                <a:latin typeface="Courier New" charset="0"/>
              </a:rPr>
              <a:t>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numbers = (int *)malloc(count * sizeof(int));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getNums(numbers, count);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    printf("The smallest number is %d\n",</a:t>
            </a:r>
            <a:endParaRPr lang="en-US" sz="1400" dirty="0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</a:t>
            </a:r>
            <a:r>
              <a:rPr sz="1400" noProof="1">
                <a:latin typeface="Courier New" charset="0"/>
              </a:rPr>
              <a:t> smallest(numbers, count));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   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f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ree(numbers);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getNums(int nums[], int cnt)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the numbers: 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0; i &lt; cnt; i++)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scanf("%d", &amp;nums[i]);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smallest(int nums[], int cnt)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i, small = nums[0];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1; i &lt; cnt; i++)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(nums[i] &lt; small)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small = nums[i];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small;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7701EEE-8422-084A-8357-7EA8647C4AD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design</a:t>
            </a:r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C++ was developed by Bjarne Stroustrup at Bell Labs in 1984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C++ is a superset of C, with language features added to support OOP</a:t>
            </a:r>
          </a:p>
          <a:p>
            <a:pPr marL="838200" lvl="1" indent="-381000">
              <a:spcBef>
                <a:spcPct val="20000"/>
              </a:spcBef>
              <a:buFont typeface="Wingdings" charset="0"/>
              <a:buChar char="§"/>
            </a:pPr>
            <a:endParaRPr lang="en-US" sz="900">
              <a:latin typeface="Arial Narrow" charset="0"/>
            </a:endParaRPr>
          </a:p>
          <a:p>
            <a:pPr marL="457200" indent="-4572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design goals: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support object-oriented programming (i.e., classes &amp; inheritance)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retain the high performance of C</a:t>
            </a:r>
          </a:p>
          <a:p>
            <a:pPr marL="838200" lvl="1" indent="-381000">
              <a:spcBef>
                <a:spcPct val="20000"/>
              </a:spcBef>
              <a:buFontTx/>
              <a:buAutoNum type="arabicPeriod"/>
            </a:pPr>
            <a:r>
              <a:rPr lang="en-US" sz="2000">
                <a:latin typeface="Arial Narrow" charset="0"/>
              </a:rPr>
              <a:t>provide a smooth transition into OOP for procedural programmers</a:t>
            </a:r>
          </a:p>
        </p:txBody>
      </p:sp>
      <p:sp>
        <p:nvSpPr>
          <p:cNvPr id="22323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8702675" cy="2514600"/>
          </a:xfrm>
          <a:noFill/>
        </p:spPr>
        <p:txBody>
          <a:bodyPr/>
          <a:lstStyle/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backward compatibility with C was key to the initial success of C++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could continue to use existing C code; learn and add new features incrementally</a:t>
            </a:r>
          </a:p>
          <a:p>
            <a:pPr marL="457200" indent="-45720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however, backward compatibility had far-reaching ramifications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C++ did add many features to improve reliability &amp; support OOP</a:t>
            </a:r>
          </a:p>
          <a:p>
            <a:pPr marL="838200" lvl="1" indent="-381000"/>
            <a:r>
              <a:rPr lang="en-US">
                <a:latin typeface="Arial Narrow" charset="0"/>
                <a:ea typeface="ＭＳ Ｐゴシック" charset="0"/>
              </a:rPr>
              <a:t>but, couldn't remove undesirable features</a:t>
            </a:r>
          </a:p>
          <a:p>
            <a:pPr marL="1295400" lvl="2" indent="-381000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 it is a large, complex, and sometimes redundant language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2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23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7CD2549-AD88-C34C-8C6B-AFAD49BAB81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Added reliability features: pass by-reference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3124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C, all parameter passing was by-value</a:t>
            </a:r>
          </a:p>
          <a:p>
            <a:pPr lvl="1">
              <a:buFont typeface="Wingdings" charset="0"/>
              <a:buNone/>
            </a:pPr>
            <a:endParaRPr lang="en-US" sz="8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void reset(int num) {		int x = 9;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num = 0;			reset(x);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						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printf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("x = %d", x); </a:t>
            </a: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  <a:sym typeface="Wingdings" charset="0"/>
            </a:endParaRPr>
          </a:p>
          <a:p>
            <a:pPr lvl="1">
              <a:buFont typeface="Wingdings" charset="0"/>
              <a:buNone/>
            </a:pP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but, could get the effect of by-reference via pointers</a:t>
            </a:r>
          </a:p>
          <a:p>
            <a:pPr lvl="1">
              <a:buFont typeface="Wingdings" charset="0"/>
              <a:buNone/>
            </a:pPr>
            <a:endParaRPr lang="en-US" sz="800" dirty="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void reset(int* num) {		int x = 9;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*num = 0;			reset(&amp;x);</a:t>
            </a:r>
          </a:p>
          <a:p>
            <a:pPr lvl="1">
              <a:buFont typeface="Wingdings" charset="0"/>
              <a:buNone/>
            </a:pP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						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printf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("x = %d", x); 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>
            <a:off x="4495800" y="1828800"/>
            <a:ext cx="0" cy="838200"/>
          </a:xfrm>
          <a:prstGeom prst="line">
            <a:avLst/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>
            <a:off x="4495800" y="3429000"/>
            <a:ext cx="0" cy="838200"/>
          </a:xfrm>
          <a:prstGeom prst="line">
            <a:avLst/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262" name="Line 6"/>
          <p:cNvSpPr>
            <a:spLocks noChangeShapeType="1"/>
          </p:cNvSpPr>
          <p:nvPr/>
        </p:nvSpPr>
        <p:spPr bwMode="auto">
          <a:xfrm>
            <a:off x="4495800" y="5562600"/>
            <a:ext cx="0" cy="838200"/>
          </a:xfrm>
          <a:prstGeom prst="line">
            <a:avLst/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4263" name="Rectangle 7"/>
          <p:cNvSpPr>
            <a:spLocks noChangeArrowheads="1"/>
          </p:cNvSpPr>
          <p:nvPr/>
        </p:nvSpPr>
        <p:spPr bwMode="auto">
          <a:xfrm>
            <a:off x="685800" y="4953000"/>
            <a:ext cx="8702675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C++ introduced cleaner by-reference passing (in addition to default by-value)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endParaRPr lang="en-US" sz="800"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void reset(int &amp; num) {		int x = 9;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num = 0;			reset(x);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						cout &lt;&lt; "x = " &lt;&lt; x; </a:t>
            </a:r>
            <a:endParaRPr lang="en-US" sz="2000">
              <a:latin typeface="Arial Narro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2" grpId="0" animBg="1"/>
      <p:bldP spid="22426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E9CDD48-1857-E045-8832-7E62E2F9DCA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Added reliability features: constants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371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C, constants had to be defined as preprocessor directives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weakened type checking, made debugging more difficult</a:t>
            </a:r>
          </a:p>
          <a:p>
            <a:pPr lvl="1">
              <a:buFont typeface="Wingdings" charset="0"/>
              <a:buNone/>
            </a:pPr>
            <a:endParaRPr lang="en-US" sz="800"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#define MAX_SIZE 100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685800" y="2971800"/>
            <a:ext cx="8702675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C++ introduced the </a:t>
            </a:r>
            <a:r>
              <a:rPr lang="en-US">
                <a:solidFill>
                  <a:schemeClr val="accent2"/>
                </a:solidFill>
                <a:latin typeface="Courier New" charset="0"/>
              </a:rPr>
              <a:t>const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keyword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be applied to constant variables (similar to </a:t>
            </a:r>
            <a:r>
              <a:rPr lang="en-US" sz="2000">
                <a:latin typeface="Courier New" charset="0"/>
              </a:rPr>
              <a:t>final</a:t>
            </a:r>
            <a:r>
              <a:rPr lang="en-US" sz="2000">
                <a:latin typeface="Arial Narrow" charset="0"/>
              </a:rPr>
              <a:t> in Java)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the compiler will catch any attempt to reassign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800">
                <a:latin typeface="Courier New" charset="0"/>
              </a:rPr>
              <a:t>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Courier New" charset="0"/>
              </a:rPr>
              <a:t>	</a:t>
            </a:r>
            <a:r>
              <a:rPr lang="en-US" sz="1600">
                <a:solidFill>
                  <a:srgbClr val="FF0033"/>
                </a:solidFill>
                <a:latin typeface="Courier New" charset="0"/>
              </a:rPr>
              <a:t>	const int MAX_SIZE = 100;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16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can also be applied to by-reference parameters to ensure no changes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2000">
                <a:latin typeface="Arial Narrow" charset="0"/>
              </a:rPr>
              <a:t>safe since const; efficient since by-reference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endParaRPr lang="en-US" sz="2000">
              <a:latin typeface="Arial Narrow" charset="0"/>
            </a:endParaRP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void process(const ReallyBigObject &amp; obj) {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1143000" lvl="2" indent="-228600">
              <a:lnSpc>
                <a:spcPct val="80000"/>
              </a:lnSpc>
              <a:spcBef>
                <a:spcPct val="20000"/>
              </a:spcBef>
            </a:pPr>
            <a:r>
              <a:rPr lang="en-US" sz="1600">
                <a:solidFill>
                  <a:srgbClr val="FF0033"/>
                </a:solidFill>
                <a:latin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D27C1AF-9996-6D48-8396-DD287ACD7B0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reliability features</a:t>
            </a:r>
            <a:endParaRPr lang="en-US" sz="28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8702675" cy="2438400"/>
          </a:xfrm>
        </p:spPr>
        <p:txBody>
          <a:bodyPr/>
          <a:lstStyle/>
          <a:p>
            <a:pPr>
              <a:tabLst>
                <a:tab pos="50371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C, there was no boolean type – had to rely on user-defined constants</a:t>
            </a:r>
          </a:p>
          <a:p>
            <a:pPr lvl="1">
              <a:tabLst>
                <a:tab pos="50371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C++ </a:t>
            </a:r>
            <a:r>
              <a:rPr lang="en-US">
                <a:latin typeface="Courier New" charset="0"/>
                <a:ea typeface="ＭＳ Ｐゴシック" charset="0"/>
              </a:rPr>
              <a:t>bool</a:t>
            </a:r>
            <a:r>
              <a:rPr lang="en-US">
                <a:latin typeface="Arial Narrow" charset="0"/>
                <a:ea typeface="ＭＳ Ｐゴシック" charset="0"/>
              </a:rPr>
              <a:t> type still implemented as an int, but provided some level of abstraction 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endParaRPr lang="en-US" sz="10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#define FALSE 0	bool flag = true;	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#define TRUE 1 </a:t>
            </a: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endParaRPr lang="en-US" sz="9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  <a:tabLst>
                <a:tab pos="5037138" algn="l"/>
              </a:tabLst>
            </a:pP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flag = TRUE;	</a:t>
            </a: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685800" y="4038600"/>
            <a:ext cx="87026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C, there was no string type – had to use char arrays &amp; library functions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5037138" algn="l"/>
              </a:tabLst>
            </a:pPr>
            <a:r>
              <a:rPr lang="en-US" sz="2000" dirty="0">
                <a:latin typeface="Arial Narrow" charset="0"/>
              </a:rPr>
              <a:t>C++ </a:t>
            </a:r>
            <a:r>
              <a:rPr lang="en-US" sz="2000" dirty="0">
                <a:latin typeface="Courier New" charset="0"/>
              </a:rPr>
              <a:t>string</a:t>
            </a:r>
            <a:r>
              <a:rPr lang="en-US" sz="2000" dirty="0">
                <a:latin typeface="Arial Narrow" charset="0"/>
              </a:rPr>
              <a:t> type encapsulated basic operations inside a class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char* word = "foo";	string word = "foo";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printf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("%d",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strlen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(word));	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cout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 &lt;&lt; </a:t>
            </a:r>
            <a:r>
              <a:rPr lang="en-US" sz="1600" dirty="0" err="1">
                <a:solidFill>
                  <a:srgbClr val="FF0033"/>
                </a:solidFill>
                <a:latin typeface="Courier New" charset="0"/>
              </a:rPr>
              <a:t>word.length</a:t>
            </a:r>
            <a:r>
              <a:rPr lang="en-US" sz="1600" dirty="0">
                <a:solidFill>
                  <a:srgbClr val="FF0033"/>
                </a:solidFill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similarly, C++ </a:t>
            </a:r>
            <a:r>
              <a:rPr lang="en-US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vector</a:t>
            </a:r>
            <a:r>
              <a:rPr lang="en-US" dirty="0">
                <a:solidFill>
                  <a:schemeClr val="accent2"/>
                </a:solidFill>
                <a:latin typeface="Arial Narrow" charset="0"/>
              </a:rPr>
              <a:t> type provided safe arrays with bounds checking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2531F5D-38B9-7D4C-B24B-6ADE0D6B322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Other reliability features</a:t>
            </a:r>
            <a:endParaRPr lang="en-US" sz="2800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685800" y="35814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tabLst>
                <a:tab pos="5037138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in C, all variable declarations had to be at the beginning of a block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  <a:tabLst>
                <a:tab pos="5037138" algn="l"/>
              </a:tabLst>
            </a:pPr>
            <a:r>
              <a:rPr lang="en-US" sz="2000" dirty="0">
                <a:latin typeface="Arial Narrow" charset="0"/>
              </a:rPr>
              <a:t>C++ declarations can appear anywhere, can combine with initialization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if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inputOK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) {	if (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inputOK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) {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int num1, num2;	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displayInstructions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displayInstructions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();	  int num1 =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getValue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num1 =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getValue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();	  int num2 =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getValue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();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num2 =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getValue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();                       	  …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…	}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}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600" dirty="0">
              <a:solidFill>
                <a:srgbClr val="FF0033"/>
              </a:solidFill>
              <a:latin typeface="Courier New" charset="0"/>
            </a:endParaRP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685800" y="12192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tabLst>
                <a:tab pos="5037138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C, memory was allocated &amp; deallocated using low-level system calls </a:t>
            </a:r>
          </a:p>
          <a:p>
            <a:pPr marL="742950" lvl="1" indent="-285750">
              <a:buFont typeface="Wingdings" charset="0"/>
              <a:buChar char="§"/>
              <a:tabLst>
                <a:tab pos="5037138" algn="l"/>
              </a:tabLst>
            </a:pPr>
            <a:r>
              <a:rPr lang="en-US" sz="2000">
                <a:latin typeface="Arial Narrow" charset="0"/>
              </a:rPr>
              <a:t>C++ introduced typesafe operators for allocating &amp; deallocating memory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endParaRPr lang="en-US" sz="100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int* a = (int*)malloc(20*sizeof(int));	int* a = new int[20];	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… 		…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None/>
              <a:tabLst>
                <a:tab pos="5037138" algn="l"/>
              </a:tabLst>
            </a:pPr>
            <a:r>
              <a:rPr lang="en-US" sz="1400">
                <a:solidFill>
                  <a:srgbClr val="FF0033"/>
                </a:solidFill>
                <a:latin typeface="Courier New" charset="0"/>
              </a:rPr>
              <a:t>free(a); 	delete[] a;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5F35D2-839D-7141-8A00-C560AEE83A7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ADT's in C++</a:t>
            </a:r>
          </a:p>
        </p:txBody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3657600"/>
            <a:ext cx="8702675" cy="3124200"/>
          </a:xfrm>
        </p:spPr>
        <p:txBody>
          <a:bodyPr/>
          <a:lstStyle/>
          <a:p>
            <a:pPr>
              <a:lnSpc>
                <a:spcPct val="90000"/>
              </a:lnSpc>
              <a:tabLst>
                <a:tab pos="2279650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classes are based on Simula 67 classes, extend C struct types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data known as </a:t>
            </a:r>
            <a:r>
              <a:rPr lang="en-US" i="1">
                <a:latin typeface="Arial Narrow" charset="0"/>
                <a:ea typeface="ＭＳ Ｐゴシック" charset="0"/>
              </a:rPr>
              <a:t>fields</a:t>
            </a:r>
            <a:r>
              <a:rPr lang="en-US">
                <a:latin typeface="Arial Narrow" charset="0"/>
                <a:ea typeface="ＭＳ Ｐゴシック" charset="0"/>
              </a:rPr>
              <a:t>, operations known as </a:t>
            </a:r>
            <a:r>
              <a:rPr lang="en-US" i="1">
                <a:latin typeface="Arial Narrow" charset="0"/>
                <a:ea typeface="ＭＳ Ｐゴシック" charset="0"/>
              </a:rPr>
              <a:t>member functions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each instance of a C++ class gets its own set of fields (unless declared </a:t>
            </a:r>
            <a:r>
              <a:rPr lang="en-US" sz="1800">
                <a:latin typeface="Courier New" charset="0"/>
                <a:ea typeface="ＭＳ Ｐゴシック" charset="0"/>
              </a:rPr>
              <a:t>static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</a:p>
          <a:p>
            <a:pPr lvl="1">
              <a:lnSpc>
                <a:spcPct val="90000"/>
              </a:lnSpc>
              <a:tabLst>
                <a:tab pos="227965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all instances share a single set of member functions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endParaRPr lang="en-US" sz="160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data fields/member functions can be: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public</a:t>
            </a:r>
            <a:r>
              <a:rPr lang="en-US">
                <a:latin typeface="Arial Narrow" charset="0"/>
                <a:ea typeface="ＭＳ Ｐゴシック" charset="0"/>
              </a:rPr>
              <a:t>	visible to all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private</a:t>
            </a:r>
            <a:r>
              <a:rPr lang="en-US">
                <a:latin typeface="Arial Narrow" charset="0"/>
                <a:ea typeface="ＭＳ Ｐゴシック" charset="0"/>
              </a:rPr>
              <a:t>	invisible (except to class instances)</a:t>
            </a:r>
          </a:p>
          <a:p>
            <a:pPr lvl="2">
              <a:lnSpc>
                <a:spcPct val="70000"/>
              </a:lnSpc>
              <a:buFontTx/>
              <a:buChar char="•"/>
              <a:tabLst>
                <a:tab pos="2279650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protected</a:t>
            </a:r>
            <a:r>
              <a:rPr lang="en-US">
                <a:latin typeface="Arial Narrow" charset="0"/>
                <a:ea typeface="ＭＳ Ｐゴシック" charset="0"/>
              </a:rPr>
              <a:t>	invisible (except to class instances &amp; derived class instances)</a:t>
            </a:r>
          </a:p>
          <a:p>
            <a:pPr lvl="1">
              <a:lnSpc>
                <a:spcPct val="90000"/>
              </a:lnSpc>
              <a:buFont typeface="Wingdings" charset="0"/>
              <a:buNone/>
              <a:tabLst>
                <a:tab pos="2279650" algn="l"/>
              </a:tabLst>
            </a:pPr>
            <a:r>
              <a:rPr lang="en-US" i="1">
                <a:latin typeface="Arial Narrow" charset="0"/>
                <a:ea typeface="ＭＳ Ｐゴシック" charset="0"/>
              </a:rPr>
              <a:t>can override protections by declaring a class/function to be a </a:t>
            </a:r>
            <a:r>
              <a:rPr lang="en-US" sz="1800">
                <a:latin typeface="Courier New" charset="0"/>
                <a:ea typeface="ＭＳ Ｐゴシック" charset="0"/>
              </a:rPr>
              <a:t>friend 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685800" y="12192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938" indent="7938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order to allow for new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abstract data types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, a language must provide: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r>
              <a:rPr lang="en-US" sz="2000">
                <a:latin typeface="Arial Narrow" charset="0"/>
              </a:rPr>
              <a:t>encapsulation of data + operations (to cleanly localize modifications)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r>
              <a:rPr lang="en-US" sz="2000">
                <a:latin typeface="Arial Narrow" charset="0"/>
              </a:rPr>
              <a:t>information hiding</a:t>
            </a:r>
            <a:r>
              <a:rPr lang="en-US" sz="2000" i="1">
                <a:latin typeface="Arial Narrow" charset="0"/>
              </a:rPr>
              <a:t> </a:t>
            </a:r>
            <a:r>
              <a:rPr lang="en-US" sz="2000">
                <a:latin typeface="Arial Narrow" charset="0"/>
              </a:rPr>
              <a:t>(to hide internal details, lead to implementation-independence) 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AutoNum type="arabicPeriod"/>
            </a:pPr>
            <a:endParaRPr lang="en-US" sz="1200">
              <a:latin typeface="Arial Narrow" charset="0"/>
            </a:endParaRPr>
          </a:p>
          <a:p>
            <a:pPr marL="7938" indent="7938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Simula 67 was first language to provide direct support for data abstraction</a:t>
            </a:r>
          </a:p>
          <a:p>
            <a:pPr marL="682625" lvl="1" indent="-231775">
              <a:spcBef>
                <a:spcPct val="20000"/>
              </a:spcBef>
              <a:buFont typeface="Wingdings" charset="0"/>
              <a:buChar char="§"/>
            </a:pPr>
            <a:r>
              <a:rPr lang="en-US" sz="2000" i="1">
                <a:latin typeface="Arial Narrow" charset="0"/>
              </a:rPr>
              <a:t> </a:t>
            </a:r>
            <a:r>
              <a:rPr lang="en-US" sz="2000">
                <a:latin typeface="Arial Narrow" charset="0"/>
              </a:rPr>
              <a:t>class definition encapsulated data and operations; but no information hiding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86409A7-46A2-A04F-A546-6C3B64E667E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classes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981200"/>
          </a:xfrm>
        </p:spPr>
        <p:txBody>
          <a:bodyPr/>
          <a:lstStyle/>
          <a:p>
            <a:pPr>
              <a:tabLst>
                <a:tab pos="2293938" algn="l"/>
              </a:tabLst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C++classes followed the structure of structs (i.e., records)</a:t>
            </a:r>
          </a:p>
          <a:p>
            <a:pPr lvl="1">
              <a:tabLst>
                <a:tab pos="22939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for backward compatiblity, structs remained</a:t>
            </a:r>
          </a:p>
          <a:p>
            <a:pPr lvl="1">
              <a:tabLst>
                <a:tab pos="22939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but only difference:	in a struct, fields/functions are </a:t>
            </a:r>
            <a:r>
              <a:rPr lang="en-US">
                <a:latin typeface="Courier New" charset="0"/>
                <a:ea typeface="ＭＳ Ｐゴシック" charset="0"/>
              </a:rPr>
              <a:t>public</a:t>
            </a:r>
            <a:r>
              <a:rPr lang="en-US">
                <a:latin typeface="Arial Narrow" charset="0"/>
                <a:ea typeface="ＭＳ Ｐゴシック" charset="0"/>
              </a:rPr>
              <a:t> by default</a:t>
            </a:r>
          </a:p>
          <a:p>
            <a:pPr lvl="1">
              <a:buFont typeface="Wingdings" charset="0"/>
              <a:buNone/>
              <a:tabLst>
                <a:tab pos="2293938" algn="l"/>
              </a:tabLst>
            </a:pPr>
            <a:r>
              <a:rPr lang="en-US">
                <a:latin typeface="Arial Narrow" charset="0"/>
                <a:ea typeface="ＭＳ Ｐゴシック" charset="0"/>
              </a:rPr>
              <a:t>			in a class, fields/functions are </a:t>
            </a:r>
            <a:r>
              <a:rPr lang="en-US">
                <a:latin typeface="Courier New" charset="0"/>
                <a:ea typeface="ＭＳ Ｐゴシック" charset="0"/>
              </a:rPr>
              <a:t>private</a:t>
            </a:r>
            <a:r>
              <a:rPr lang="en-US">
                <a:latin typeface="Arial Narrow" charset="0"/>
                <a:ea typeface="ＭＳ Ｐゴシック" charset="0"/>
              </a:rPr>
              <a:t> by default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990600" y="3044825"/>
            <a:ext cx="2743200" cy="2019300"/>
          </a:xfrm>
          <a:prstGeom prst="rect">
            <a:avLst/>
          </a:prstGeom>
          <a:noFill/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struct Point {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int x;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int y;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};</a:t>
            </a:r>
          </a:p>
          <a:p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endParaRPr lang="en-US" sz="1400" dirty="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Point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pt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;</a:t>
            </a:r>
          </a:p>
          <a:p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pt.x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= 3;</a:t>
            </a:r>
          </a:p>
          <a:p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pt.y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= 4;</a:t>
            </a:r>
          </a:p>
        </p:txBody>
      </p:sp>
      <p:sp>
        <p:nvSpPr>
          <p:cNvPr id="36869" name="Text Box 6"/>
          <p:cNvSpPr txBox="1">
            <a:spLocks noChangeArrowheads="1"/>
          </p:cNvSpPr>
          <p:nvPr/>
        </p:nvSpPr>
        <p:spPr bwMode="auto">
          <a:xfrm>
            <a:off x="4495800" y="3044825"/>
            <a:ext cx="4191000" cy="3508375"/>
          </a:xfrm>
          <a:prstGeom prst="rect">
            <a:avLst/>
          </a:prstGeom>
          <a:noFill/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class Point {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  public: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    Point(int xCoord, int yCoord) {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x = xCoord;  y = yCoord;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    int getX() const { return x; }</a:t>
            </a:r>
          </a:p>
          <a:p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    int getY() const { return y; }</a:t>
            </a:r>
          </a:p>
          <a:p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  private: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    int x;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    int y;</a:t>
            </a: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};</a:t>
            </a:r>
          </a:p>
          <a:p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r>
              <a:rPr lang="en-US" sz="1400">
                <a:solidFill>
                  <a:srgbClr val="FF0033"/>
                </a:solidFill>
                <a:latin typeface="Courier New" charset="0"/>
              </a:rPr>
              <a:t>Point pt(3, 4);</a:t>
            </a:r>
          </a:p>
        </p:txBody>
      </p:sp>
      <p:cxnSp>
        <p:nvCxnSpPr>
          <p:cNvPr id="36870" name="Straight Connector 2"/>
          <p:cNvCxnSpPr>
            <a:cxnSpLocks noChangeShapeType="1"/>
          </p:cNvCxnSpPr>
          <p:nvPr/>
        </p:nvCxnSpPr>
        <p:spPr bwMode="auto">
          <a:xfrm>
            <a:off x="990600" y="4191000"/>
            <a:ext cx="27432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</p:spPr>
      </p:cxnSp>
      <p:cxnSp>
        <p:nvCxnSpPr>
          <p:cNvPr id="36871" name="Straight Connector 8"/>
          <p:cNvCxnSpPr>
            <a:cxnSpLocks noChangeShapeType="1"/>
          </p:cNvCxnSpPr>
          <p:nvPr/>
        </p:nvCxnSpPr>
        <p:spPr bwMode="auto">
          <a:xfrm>
            <a:off x="4495800" y="6248400"/>
            <a:ext cx="4191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A3A38872-C884-E04E-AC82-43213F2D193F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Memory management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54125"/>
            <a:ext cx="8229600" cy="589915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as in C, local variables in C++ are bound to memory stack-dynamically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allocated when declaration is reached, stored on the stack</a:t>
            </a:r>
          </a:p>
          <a:p>
            <a:pPr marL="457200" lvl="1" indent="0">
              <a:buNone/>
            </a:pPr>
            <a:r>
              <a:rPr lang="en-US" sz="1100" dirty="0">
                <a:latin typeface="Arial Narrow" charset="0"/>
                <a:ea typeface="ＭＳ Ｐゴシック" charset="0"/>
              </a:rPr>
              <a:t> 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Point p(0, 0);			int[20]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;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use 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new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&amp; 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delete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to create heap-dynamic memory</a:t>
            </a:r>
          </a:p>
          <a:p>
            <a:pPr marL="457200" lvl="1" indent="0">
              <a:buNone/>
            </a:pPr>
            <a:r>
              <a:rPr lang="en-US" sz="1100" dirty="0">
                <a:latin typeface="Arial Narrow" charset="0"/>
                <a:ea typeface="ＭＳ Ｐゴシック" charset="0"/>
                <a:cs typeface="ＭＳ Ｐゴシック" charset="0"/>
              </a:rPr>
              <a:t>	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Point* p = new Point(0, 0);	int[]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 = new int[size];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…					…</a:t>
            </a:r>
          </a:p>
          <a:p>
            <a:pPr marL="457200" lvl="1" indent="0">
              <a:buNone/>
            </a:pP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delete p;				delete[] </a:t>
            </a:r>
            <a:r>
              <a:rPr lang="en-US" sz="1600" dirty="0" err="1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nums</a:t>
            </a:r>
            <a:r>
              <a:rPr lang="en-US" sz="1600" dirty="0">
                <a:solidFill>
                  <a:schemeClr val="tx2"/>
                </a:solidFill>
                <a:latin typeface="Courier New" panose="02070309020205020404" pitchFamily="49" charset="0"/>
                <a:ea typeface="ＭＳ Ｐゴシック" charset="0"/>
                <a:cs typeface="Courier New" panose="02070309020205020404" pitchFamily="49" charset="0"/>
              </a:rPr>
              <a:t>;</a:t>
            </a:r>
          </a:p>
          <a:p>
            <a:pPr marL="457200" lvl="1" indent="0">
              <a:buNone/>
            </a:pPr>
            <a:endParaRPr lang="en-US" sz="1600" dirty="0">
              <a:solidFill>
                <a:schemeClr val="tx2"/>
              </a:solidFill>
              <a:latin typeface="Courier New" panose="02070309020205020404" pitchFamily="49" charset="0"/>
              <a:ea typeface="ＭＳ Ｐゴシック" charset="0"/>
              <a:cs typeface="Courier New" panose="02070309020205020404" pitchFamily="49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requires diligence on the part of the programmer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must explicitly delete any heap-dynamic memory, or else garbage references persist (there is no automatic garbage collection)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in order to copy a class instance with heap-dynamic fields, must define a </a:t>
            </a:r>
            <a:r>
              <a:rPr lang="en-US" i="1" dirty="0">
                <a:latin typeface="Arial Narrow" charset="0"/>
                <a:ea typeface="ＭＳ Ｐゴシック" charset="0"/>
              </a:rPr>
              <a:t>copy constructor 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in order to reclaim heap-dynamic fields of a class instance, must define a </a:t>
            </a:r>
            <a:r>
              <a:rPr lang="en-US" i="1" dirty="0">
                <a:latin typeface="Arial Narrow" charset="0"/>
                <a:ea typeface="ＭＳ Ｐゴシック" charset="0"/>
              </a:rPr>
              <a:t>destructor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AC79F2E-7B56-BF4F-BD85-1534B010A52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686800" cy="685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card game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438400"/>
            <a:ext cx="3733800" cy="42672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// Card.h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/////////////////////////////////////</a:t>
            </a:r>
          </a:p>
          <a:p>
            <a:pPr>
              <a:lnSpc>
                <a:spcPct val="80000"/>
              </a:lnSpc>
            </a:pPr>
            <a:endParaRPr sz="12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#ifndef _CARD_H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#define _CARD_H</a:t>
            </a:r>
          </a:p>
          <a:p>
            <a:pPr>
              <a:lnSpc>
                <a:spcPct val="80000"/>
              </a:lnSpc>
            </a:pPr>
            <a:endParaRPr sz="12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using namespace std;</a:t>
            </a:r>
          </a:p>
          <a:p>
            <a:pPr>
              <a:lnSpc>
                <a:spcPct val="80000"/>
              </a:lnSpc>
            </a:pPr>
            <a:endParaRPr sz="12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const string SUITS = "SHDC";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const string RANKS = "23456789TJQKA";</a:t>
            </a:r>
          </a:p>
          <a:p>
            <a:pPr>
              <a:lnSpc>
                <a:spcPct val="80000"/>
              </a:lnSpc>
            </a:pPr>
            <a:endParaRPr sz="12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class Card {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public: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Card(char r = '?', char s = '?');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char GetSuit() const;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char GetRank() const;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int GetValue() const;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private: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char rank;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char suit;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};</a:t>
            </a: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#endif</a:t>
            </a:r>
            <a:endParaRPr sz="1200" noProof="1"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4724400" y="1295400"/>
            <a:ext cx="4648200" cy="5410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// Card.cpp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///////////////////////////////////////////////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sz="1200" noProof="1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#include &lt;iostream&gt;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#include &lt;string&gt;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#include "Card.h"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using namespace std;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sz="1200" noProof="1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Card::Card(char r, char s)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rank = r;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suit = s;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sz="1200" noProof="1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char Card::GetRank() const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sz="1200" noProof="1">
                <a:solidFill>
                  <a:schemeClr val="accent2"/>
                </a:solidFill>
                <a:latin typeface="Courier New" charset="0"/>
              </a:rPr>
              <a:t>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return rank;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sz="1200" noProof="1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char Card::GetSuit() const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sz="1200" noProof="1">
                <a:solidFill>
                  <a:schemeClr val="accent2"/>
                </a:solidFill>
                <a:latin typeface="Courier New" charset="0"/>
              </a:rPr>
              <a:t>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return suit;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sz="1200" noProof="1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int Card::GetValue() const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 </a:t>
            </a:r>
            <a:r>
              <a:rPr sz="1200" noProof="1">
                <a:solidFill>
                  <a:schemeClr val="accent2"/>
                </a:solidFill>
                <a:latin typeface="Courier New" charset="0"/>
              </a:rPr>
              <a:t>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for (int i = 0; i &lt; RANKS.length(); i++)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    if (rank == RANKS.at(i))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        return i+2;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  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return -1;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838200" y="1219200"/>
            <a:ext cx="39624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333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can separate class definition into 2 files </a:t>
            </a:r>
          </a:p>
          <a:p>
            <a:pPr lvl="1">
              <a:spcBef>
                <a:spcPct val="5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allows for separate (smart) compilation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E78BCFE-60A0-4740-B9DE-BD31CE3A64E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C: early history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799" y="1219200"/>
            <a:ext cx="8651875" cy="5715000"/>
          </a:xfrm>
        </p:spPr>
        <p:txBody>
          <a:bodyPr/>
          <a:lstStyle/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 was developed by Dennis Ritchie at Bell Labs in 1972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designed as an in-house language for implementing UNIX</a:t>
            </a:r>
          </a:p>
          <a:p>
            <a:pPr marL="1085850" lvl="2" indent="-339725"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UNIX was first implemented by Ritchie &amp; Ken Thompson in assembly</a:t>
            </a:r>
          </a:p>
          <a:p>
            <a:pPr marL="1085850" lvl="2" indent="-339725">
              <a:buFontTx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when porting to a different computer, they wanted to use a high-level language, but no high-level language provided the needed low-level access</a:t>
            </a:r>
          </a:p>
          <a:p>
            <a:pPr marL="1090613" lvl="2" indent="-342900">
              <a:buFont typeface="Arial" panose="020B0604020202020204" pitchFamily="34" charset="0"/>
              <a:buChar char="•"/>
            </a:pPr>
            <a:r>
              <a:rPr lang="en-US" dirty="0">
                <a:latin typeface="Arial Narrow" charset="0"/>
                <a:ea typeface="ＭＳ Ｐゴシック" charset="0"/>
              </a:rPr>
              <a:t>Ritchie designed &amp; implemented C, UNIX kernel was rewritten in C in 1973</a:t>
            </a:r>
          </a:p>
          <a:p>
            <a:pPr marL="838200" lvl="1" indent="-381000"/>
            <a:endParaRPr lang="en-US" dirty="0">
              <a:latin typeface="Arial Narrow" charset="0"/>
              <a:ea typeface="ＭＳ Ｐゴシック" charset="0"/>
            </a:endParaRPr>
          </a:p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design goals</a:t>
            </a:r>
          </a:p>
          <a:p>
            <a:pPr marL="919162" lvl="1" indent="-457200">
              <a:buFont typeface="+mj-lt"/>
              <a:buAutoNum type="arabicPeriod"/>
              <a:tabLst>
                <a:tab pos="1933575" algn="l"/>
              </a:tabLst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support both systems and applications programming</a:t>
            </a:r>
          </a:p>
          <a:p>
            <a:pPr marL="919163" lvl="1" indent="-457200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provide low-level operations but also high-level abstractions</a:t>
            </a:r>
          </a:p>
          <a:p>
            <a:pPr marL="919163" lvl="1" indent="-457200">
              <a:buFont typeface="+mj-lt"/>
              <a:buAutoNum type="arabicPeriod"/>
            </a:pP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be close to the machine but also portable; be efficient but also readable</a:t>
            </a:r>
          </a:p>
          <a:p>
            <a:pPr marL="857250" lvl="1" indent="-395288">
              <a:tabLst>
                <a:tab pos="1933575" algn="l"/>
              </a:tabLst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457200" indent="-45720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became popular for systems-oriented applications and general problem solving (especially under UNIX)</a:t>
            </a:r>
          </a:p>
          <a:p>
            <a:pPr marL="838200" lvl="1" indent="-381000"/>
            <a:r>
              <a:rPr lang="en-US" dirty="0">
                <a:latin typeface="Arial Narrow" charset="0"/>
                <a:ea typeface="ＭＳ Ｐゴシック" charset="0"/>
              </a:rPr>
              <a:t>first standardized in 1989 (ANSI C or C89) and again in 1999 (C99)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D090038-A9F9-E943-AD34-F148B3FD0EF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9067800" cy="6096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 (cont.)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0400" y="381000"/>
            <a:ext cx="6172200" cy="6705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// </a:t>
            </a: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DeckOf</a:t>
            </a: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Cards.cpp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//////////////////////////////////////////////////////////</a:t>
            </a:r>
          </a:p>
          <a:p>
            <a:pPr>
              <a:lnSpc>
                <a:spcPct val="80000"/>
              </a:lnSpc>
            </a:pPr>
            <a:endParaRPr sz="8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#include &lt;string&gt;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#include "Die.h"</a:t>
            </a:r>
            <a:endParaRPr lang="en-US" sz="120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#include "Card.h"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#include "</a:t>
            </a: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DeckOf</a:t>
            </a: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Cards.h"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using namespace std;</a:t>
            </a:r>
          </a:p>
          <a:p>
            <a:pPr>
              <a:lnSpc>
                <a:spcPct val="80000"/>
              </a:lnSpc>
            </a:pPr>
            <a:endParaRPr sz="8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DeckOfCards::DeckOfCards()</a:t>
            </a: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for (int suitNum = 0; suitNum &lt; SUITS.length(); suitNum++) {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for (int rankNum = 0; rankNum &lt; RANKS.length(); rankNum++) {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  Card card(RANKS.at(rankNum), SUITS.at(suitNum));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  cards.push_back(card);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sz="8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void DeckOfCards::Shuffle()</a:t>
            </a: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Die shuffleDie(cards.size());</a:t>
            </a:r>
          </a:p>
          <a:p>
            <a:pPr>
              <a:lnSpc>
                <a:spcPct val="80000"/>
              </a:lnSpc>
            </a:pPr>
            <a:endParaRPr sz="12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for (int i = 0; i &lt; cards.size(); i++) {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int randPos = shuffleDie.Roll()-1;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Card temp = cards[i];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cards[i] = cards[randPos];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cards[randPos] = temp;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sz="8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Card DeckOfCards::DrawFromTop()</a:t>
            </a: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Card top = cards.back();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cards.pop_back();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return top;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sz="8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bool DeckOfCards::IsEmpty() const</a:t>
            </a:r>
            <a:r>
              <a:rPr lang="en-US" sz="120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return (cards.size() == 0);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  <a:endParaRPr sz="1200" noProof="1">
              <a:solidFill>
                <a:srgbClr val="0000FF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304800" y="3200400"/>
            <a:ext cx="2743200" cy="3886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// 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DeckOf</a:t>
            </a:r>
            <a:r>
              <a:rPr sz="1200" noProof="1">
                <a:solidFill>
                  <a:schemeClr val="accent2"/>
                </a:solidFill>
                <a:latin typeface="Courier New" charset="0"/>
              </a:rPr>
              <a:t>Cards.h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//////////////////////////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sz="1200" noProof="1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#ifndef _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DECKOF</a:t>
            </a:r>
            <a:r>
              <a:rPr sz="1200" noProof="1">
                <a:solidFill>
                  <a:schemeClr val="accent2"/>
                </a:solidFill>
                <a:latin typeface="Courier New" charset="0"/>
              </a:rPr>
              <a:t>CARDS_H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#define _</a:t>
            </a:r>
            <a:r>
              <a:rPr lang="en-US" sz="1200">
                <a:solidFill>
                  <a:schemeClr val="accent2"/>
                </a:solidFill>
                <a:latin typeface="Courier New" charset="0"/>
              </a:rPr>
              <a:t>DECKOF</a:t>
            </a:r>
            <a:r>
              <a:rPr sz="1200" noProof="1">
                <a:solidFill>
                  <a:schemeClr val="accent2"/>
                </a:solidFill>
                <a:latin typeface="Courier New" charset="0"/>
              </a:rPr>
              <a:t>CARDS_H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sz="1200" noProof="1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#include &lt;vector&gt;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200">
                <a:solidFill>
                  <a:schemeClr val="accent2"/>
                </a:solidFill>
                <a:latin typeface="Courier New" charset="0"/>
              </a:rPr>
              <a:t>#include "Card.h"</a:t>
            </a:r>
            <a:endParaRPr sz="1200" noProof="1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using namespace std;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sz="1200" noProof="1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class DeckOfCards {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public: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DeckOfCards();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void Shuffle();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Card DrawFromTop();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bool IsEmpty() const;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private: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    vector&lt;Card&gt; cards;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};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sz="1200" noProof="1">
              <a:solidFill>
                <a:schemeClr val="accent2"/>
              </a:solidFill>
              <a:latin typeface="Courier Ne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sz="1200" noProof="1">
                <a:solidFill>
                  <a:schemeClr val="accent2"/>
                </a:solidFill>
                <a:latin typeface="Courier New" charset="0"/>
              </a:rPr>
              <a:t>#endif</a:t>
            </a: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304800" y="1143000"/>
            <a:ext cx="29718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93700" indent="-16827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classes/functions can be templated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idea later adopted by Java generics</a:t>
            </a:r>
          </a:p>
          <a:p>
            <a:pPr lvl="1">
              <a:spcBef>
                <a:spcPct val="10000"/>
              </a:spcBef>
              <a:buFontTx/>
              <a:buChar char="•"/>
            </a:pPr>
            <a:r>
              <a:rPr lang="en-US" sz="2000">
                <a:latin typeface="Arial Narrow" charset="0"/>
              </a:rPr>
              <a:t>here, vector class is similar to Java ArrayList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8DE8408-AEC6-1A41-A5B7-5ED62BC5CAE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686800" cy="1066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 (cont.)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33800" y="1524000"/>
            <a:ext cx="5334000" cy="3276600"/>
          </a:xfrm>
          <a:ln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#include &lt;iostream&gt;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#include &lt;string&gt;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#include "Card.h"</a:t>
            </a:r>
            <a:endParaRPr lang="en-US" sz="1200" dirty="0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#include "</a:t>
            </a:r>
            <a:r>
              <a:rPr lang="en-US" sz="1200" dirty="0" err="1">
                <a:latin typeface="Courier New" charset="0"/>
                <a:ea typeface="ＭＳ Ｐゴシック" charset="0"/>
                <a:cs typeface="ＭＳ Ｐゴシック" charset="0"/>
              </a:rPr>
              <a:t>DeckOfCards.h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"</a:t>
            </a:r>
            <a:endParaRPr sz="12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using namespace std;</a:t>
            </a:r>
          </a:p>
          <a:p>
            <a:pPr>
              <a:lnSpc>
                <a:spcPct val="80000"/>
              </a:lnSpc>
            </a:pPr>
            <a:endParaRPr sz="8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int main()</a:t>
            </a:r>
            <a:r>
              <a:rPr lang="en-US" sz="1200" dirty="0"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{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DeckOfCards deck;</a:t>
            </a:r>
          </a:p>
          <a:p>
            <a:pPr>
              <a:lnSpc>
                <a:spcPct val="80000"/>
              </a:lnSpc>
            </a:pPr>
            <a:endParaRPr sz="8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deck.Shuffle();</a:t>
            </a:r>
          </a:p>
          <a:p>
            <a:pPr>
              <a:lnSpc>
                <a:spcPct val="80000"/>
              </a:lnSpc>
            </a:pPr>
            <a:endParaRPr sz="8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 noProof="1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while (!deck.IsEmpty()) {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    Card card1 = deck.DrawFromTop();</a:t>
            </a:r>
          </a:p>
          <a:p>
            <a:pPr>
              <a:lnSpc>
                <a:spcPct val="80000"/>
              </a:lnSpc>
            </a:pPr>
            <a:endParaRPr sz="8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    cout &lt;&lt; card1.GetRank() &lt;&lt; card1.GetSuit();</a:t>
            </a:r>
          </a:p>
          <a:p>
            <a:pPr>
              <a:lnSpc>
                <a:spcPct val="80000"/>
              </a:lnSpc>
            </a:pPr>
            <a:r>
              <a:rPr lang="en-US" sz="1200" noProof="1"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  <a:p>
            <a:pPr>
              <a:lnSpc>
                <a:spcPct val="80000"/>
              </a:lnSpc>
            </a:pPr>
            <a:endParaRPr sz="800" noProof="1"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    return 0;</a:t>
            </a:r>
          </a:p>
          <a:p>
            <a:pPr>
              <a:lnSpc>
                <a:spcPct val="80000"/>
              </a:lnSpc>
            </a:pPr>
            <a:r>
              <a:rPr sz="1200" noProof="1">
                <a:latin typeface="Courier New" charset="0"/>
                <a:ea typeface="ＭＳ Ｐゴシック" charset="0"/>
                <a:cs typeface="ＭＳ Ｐゴシック" charset="0"/>
              </a:rPr>
              <a:t>}</a:t>
            </a:r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838200" y="1752600"/>
            <a:ext cx="2209800" cy="207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following the convention from C:</a:t>
            </a:r>
          </a:p>
          <a:p>
            <a:pPr>
              <a:spcBef>
                <a:spcPct val="50000"/>
              </a:spcBef>
            </a:pPr>
            <a:r>
              <a:rPr lang="en-US" sz="1800">
                <a:latin typeface="Courier New" charset="0"/>
              </a:rPr>
              <a:t>main</a:t>
            </a:r>
            <a:r>
              <a:rPr lang="en-US" sz="2000">
                <a:latin typeface="Arial Narrow" charset="0"/>
              </a:rPr>
              <a:t> is a stand-alone function, automatically called if present in the file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73C767B-F20F-8247-B303-630B455E6DB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Object-based vs. Object-oriented programming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438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OBP </a:t>
            </a:r>
            <a:r>
              <a:rPr lang="en-US" dirty="0">
                <a:latin typeface="Arial Narrow" charset="0"/>
                <a:ea typeface="ＭＳ Ｐゴシック" charset="0"/>
              </a:rPr>
              <a:t>solves problems by modeling real-world objects (using ADTs)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program is a collection of interacting objects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OBP is a natural approach, modular &amp; good for reuse </a:t>
            </a:r>
          </a:p>
          <a:p>
            <a:pPr lvl="2"/>
            <a:r>
              <a:rPr lang="en-US" sz="1800" dirty="0">
                <a:latin typeface="Arial Narrow" charset="0"/>
                <a:ea typeface="ＭＳ Ｐゴシック" charset="0"/>
              </a:rPr>
              <a:t>usually, functionality changes more often than the objects involved</a:t>
            </a:r>
          </a:p>
          <a:p>
            <a:pPr lvl="2"/>
            <a:endParaRPr lang="en-US" sz="1400" dirty="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i="1" dirty="0">
                <a:latin typeface="Arial Narrow" charset="0"/>
                <a:ea typeface="ＭＳ Ｐゴシック" charset="0"/>
              </a:rPr>
              <a:t>when designing a program, first focus on the data objects involved, understand and model their interactions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38BB78C5-7C33-404C-86E7-6AA09B3B6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038600"/>
            <a:ext cx="8702675" cy="2667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  <a:cs typeface="ＭＳ Ｐゴシック" charset="0"/>
              </a:rPr>
              <a:t>OOP extends OBP by providing for inheritance &amp; polymorphism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can derive new classes from existing classes (which inherit data &amp; operations)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can write general purpose data structures/methods that work on class families</a:t>
            </a:r>
          </a:p>
          <a:p>
            <a:pPr lvl="1">
              <a:tabLst>
                <a:tab pos="1601788" algn="l"/>
              </a:tabLst>
            </a:pPr>
            <a:r>
              <a:rPr lang="en-US" kern="0" dirty="0">
                <a:latin typeface="Arial Narrow" charset="0"/>
                <a:ea typeface="ＭＳ Ｐゴシック" charset="0"/>
              </a:rPr>
              <a:t>advantage: easier to reuse classes &amp; write general purpose, reusable code</a:t>
            </a:r>
          </a:p>
          <a:p>
            <a:pPr lvl="1">
              <a:buFont typeface="Wingdings" charset="0"/>
              <a:buNone/>
              <a:tabLst>
                <a:tab pos="1601788" algn="l"/>
              </a:tabLst>
            </a:pPr>
            <a:endParaRPr lang="en-US" sz="1400" kern="0" dirty="0">
              <a:latin typeface="Arial Narrow" charset="0"/>
              <a:ea typeface="ＭＳ Ｐゴシック" charset="0"/>
            </a:endParaRPr>
          </a:p>
          <a:p>
            <a:pPr lvl="1">
              <a:buNone/>
              <a:tabLst>
                <a:tab pos="1601788" algn="l"/>
              </a:tabLst>
            </a:pPr>
            <a:r>
              <a:rPr lang="en-US" i="1" dirty="0">
                <a:latin typeface="Arial Narrow" charset="0"/>
                <a:ea typeface="ＭＳ Ｐゴシック" charset="0"/>
              </a:rPr>
              <a:t>when designing a program, first focus on the data objects involved and how existing classes can be leveraged or extended</a:t>
            </a:r>
          </a:p>
          <a:p>
            <a:pPr lvl="1">
              <a:buFont typeface="Wingdings" charset="0"/>
              <a:buNone/>
              <a:tabLst>
                <a:tab pos="1601788" algn="l"/>
              </a:tabLst>
            </a:pPr>
            <a:endParaRPr lang="en-US" kern="0" dirty="0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BDEFF52-E2A9-E64A-BD47-FC43626E865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C++ example: Person class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191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class Person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public: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Person(string nm, string id, char sex, int yrs)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name = nm;  ssn = id;  gender = sex;  age = yrs;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void Birthday()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age++;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endParaRPr lang="en-US" sz="7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void Display() {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cout &lt;&lt; "Name: " &lt;&lt; name &lt;&lt; endl &lt;&lt; "SSN : &lt;&lt; ssn &lt;&lt; endl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&lt;&lt; "Gender: " &lt;&lt; gender &lt;&lt; endl &lt;&lt; "Age: " &lt;&lt; age &lt;&lt; endl;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90000"/>
              </a:lnSpc>
            </a:pPr>
            <a:r>
              <a:rPr lang="en-US" sz="7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private: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name, ssn;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char gender;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age;</a:t>
            </a:r>
          </a:p>
          <a:p>
            <a:pPr>
              <a:lnSpc>
                <a:spcPct val="9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};</a:t>
            </a: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685800" y="5791200"/>
            <a:ext cx="50292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latin typeface="Courier New" charset="0"/>
              </a:rPr>
              <a:t>Person somePerson("Bjarne", "123-45-6789", 'M', 19);</a:t>
            </a:r>
          </a:p>
          <a:p>
            <a:pPr>
              <a:spcBef>
                <a:spcPct val="50000"/>
              </a:spcBef>
            </a:pPr>
            <a:r>
              <a:rPr lang="en-US" sz="1200">
                <a:latin typeface="Courier New" charset="0"/>
              </a:rPr>
              <a:t>somePerson.Birthday();</a:t>
            </a:r>
          </a:p>
          <a:p>
            <a:pPr>
              <a:spcBef>
                <a:spcPct val="50000"/>
              </a:spcBef>
            </a:pPr>
            <a:r>
              <a:rPr lang="en-US" sz="1200">
                <a:latin typeface="Courier New" charset="0"/>
              </a:rPr>
              <a:t>somePerson.Display();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6858000" y="838200"/>
            <a:ext cx="2438400" cy="23526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61963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i="1">
                <a:latin typeface="Arial Narrow" charset="0"/>
              </a:rPr>
              <a:t>data:</a:t>
            </a:r>
            <a:r>
              <a:rPr lang="en-US" sz="1600">
                <a:latin typeface="Arial Narrow" charset="0"/>
              </a:rPr>
              <a:t>	name 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	social security number 	gender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	age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	 . . .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endParaRPr lang="en-US" sz="1600">
              <a:latin typeface="Arial Narrow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 i="1">
                <a:latin typeface="Arial Narrow" charset="0"/>
              </a:rPr>
              <a:t>operations:</a:t>
            </a:r>
            <a:r>
              <a:rPr lang="en-US" sz="1600">
                <a:latin typeface="Arial Narrow" charset="0"/>
              </a:rPr>
              <a:t>  create a person	have a birthday 	   	display person info</a:t>
            </a:r>
          </a:p>
          <a:p>
            <a:pPr>
              <a:lnSpc>
                <a:spcPct val="8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600">
                <a:latin typeface="Arial Narrow" charset="0"/>
              </a:rPr>
              <a:t>	. . .</a:t>
            </a:r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>
            <a:off x="609600" y="5562600"/>
            <a:ext cx="7162800" cy="0"/>
          </a:xfrm>
          <a:prstGeom prst="line">
            <a:avLst/>
          </a:prstGeom>
          <a:noFill/>
          <a:ln w="12700">
            <a:solidFill>
              <a:srgbClr val="FF0033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8C9AAAB-ABAC-604A-B1D6-B9A2C8FB3A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Student class: extending Person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5867400" cy="3962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class Student : public Person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public: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Student(string nm, string id, char sex, int yrs, 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string sch, int lvl) : Person(nm, id, sex, yrs)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school = sch;  grade = lvl;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6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void Advance()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grade++;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6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void Display() {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Person::Display();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cout &lt;&lt; "School: " &lt;&lt; school &lt;&lt; endl 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         &lt;&lt; "Grade: " &lt;&lt; grade &lt;&lt; endl;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}</a:t>
            </a:r>
          </a:p>
          <a:p>
            <a:pPr>
              <a:lnSpc>
                <a:spcPct val="80000"/>
              </a:lnSpc>
            </a:pPr>
            <a:endParaRPr lang="en-US" sz="600">
              <a:solidFill>
                <a:schemeClr val="tx1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private: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string school;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    int grade;</a:t>
            </a:r>
          </a:p>
          <a:p>
            <a:pPr>
              <a:lnSpc>
                <a:spcPct val="80000"/>
              </a:lnSpc>
            </a:pPr>
            <a:r>
              <a:rPr lang="en-US" sz="12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rPr>
              <a:t>};</a:t>
            </a:r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685800" y="5348288"/>
            <a:ext cx="70104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>
                <a:latin typeface="Courier New" charset="0"/>
              </a:rPr>
              <a:t>Student someStudent("Bjarne", "123-45-6789", 'M', 19, "Creighton", 13);</a:t>
            </a:r>
          </a:p>
          <a:p>
            <a:pPr>
              <a:spcBef>
                <a:spcPct val="50000"/>
              </a:spcBef>
            </a:pPr>
            <a:r>
              <a:rPr lang="en-US" sz="1200">
                <a:latin typeface="Courier New" charset="0"/>
              </a:rPr>
              <a:t>someStudent.Birthday();</a:t>
            </a:r>
          </a:p>
          <a:p>
            <a:pPr>
              <a:spcBef>
                <a:spcPct val="50000"/>
              </a:spcBef>
            </a:pPr>
            <a:r>
              <a:rPr lang="en-US" sz="1200">
                <a:latin typeface="Courier New" charset="0"/>
              </a:rPr>
              <a:t>someStudent.Advance();</a:t>
            </a:r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6705600" y="914400"/>
            <a:ext cx="2743200" cy="8382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  <a:latin typeface="Arial Narrow" charset="0"/>
              </a:rPr>
              <a:t>specifies that Student is derived from Person, public fields stay public</a:t>
            </a:r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 flipH="1">
            <a:off x="3733800" y="1371600"/>
            <a:ext cx="2971800" cy="762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Text Box 7"/>
          <p:cNvSpPr txBox="1">
            <a:spLocks noChangeArrowheads="1"/>
          </p:cNvSpPr>
          <p:nvPr/>
        </p:nvSpPr>
        <p:spPr bwMode="auto">
          <a:xfrm>
            <a:off x="6705600" y="1905000"/>
            <a:ext cx="2743200" cy="10826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  <a:latin typeface="Arial Narrow" charset="0"/>
              </a:rPr>
              <a:t>Student constructor initializes its own data fields, but must call the Person constructor to initialize inherited data</a:t>
            </a:r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H="1" flipV="1">
            <a:off x="5029200" y="2209800"/>
            <a:ext cx="1676400" cy="22860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6705600" y="4022725"/>
            <a:ext cx="2743200" cy="1082675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  <a:latin typeface="Arial Narrow" charset="0"/>
              </a:rPr>
              <a:t>Note: only new data fields and member functions are listed, all data/functions from Person are automatically inherited</a:t>
            </a:r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 flipV="1">
            <a:off x="3429000" y="3505200"/>
            <a:ext cx="32766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 flipV="1">
            <a:off x="2667000" y="4572000"/>
            <a:ext cx="4038600" cy="0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>
            <a:off x="609600" y="5181600"/>
            <a:ext cx="71628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7517" name="Text Box 13"/>
          <p:cNvSpPr txBox="1">
            <a:spLocks noChangeArrowheads="1"/>
          </p:cNvSpPr>
          <p:nvPr/>
        </p:nvSpPr>
        <p:spPr bwMode="auto">
          <a:xfrm>
            <a:off x="4267200" y="5791200"/>
            <a:ext cx="5181600" cy="98425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indent="-233363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800">
                <a:solidFill>
                  <a:schemeClr val="accent2"/>
                </a:solidFill>
                <a:latin typeface="Arial Narrow" charset="0"/>
              </a:rPr>
              <a:t>note: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private</a:t>
            </a:r>
            <a:r>
              <a:rPr lang="en-US" sz="1800">
                <a:solidFill>
                  <a:schemeClr val="accent2"/>
                </a:solidFill>
                <a:latin typeface="Arial Narrow" charset="0"/>
              </a:rPr>
              <a:t> data fields are hidden even from derived classes (e.g., name cannot be accessed in Person)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1800">
                <a:solidFill>
                  <a:schemeClr val="accent2"/>
                </a:solidFill>
                <a:latin typeface="Arial Narrow" charset="0"/>
              </a:rPr>
              <a:t> can access if defined to be </a:t>
            </a:r>
            <a:r>
              <a:rPr lang="en-US" sz="1800">
                <a:solidFill>
                  <a:schemeClr val="accent2"/>
                </a:solidFill>
                <a:latin typeface="Courier New" charset="0"/>
              </a:rPr>
              <a:t>protected</a:t>
            </a:r>
            <a:r>
              <a:rPr lang="en-US" sz="1800">
                <a:solidFill>
                  <a:schemeClr val="accent2"/>
                </a:solidFill>
                <a:latin typeface="Arial Narrow" charset="0"/>
              </a:rPr>
              <a:t> instead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6705600" y="3108325"/>
            <a:ext cx="2743200" cy="838200"/>
          </a:xfrm>
          <a:prstGeom prst="rect">
            <a:avLst/>
          </a:prstGeom>
          <a:noFill/>
          <a:ln w="12700">
            <a:solidFill>
              <a:schemeClr val="accent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  <a:latin typeface="Arial Narrow" charset="0"/>
              </a:rPr>
              <a:t>can override a function from the parent class, but still access using the scope resolution operator ::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1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649E214-150C-7A45-806B-DBC8E70023D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IS_A relationship</a:t>
            </a: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685800" y="1295400"/>
            <a:ext cx="87026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important relationship that makes inheritance work: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an instance of a derived class is considered to be an instance of the parent class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a </a:t>
            </a:r>
            <a:r>
              <a:rPr lang="en-US" sz="1800" dirty="0">
                <a:latin typeface="Courier New" charset="0"/>
              </a:rPr>
              <a:t>Student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>
                <a:latin typeface="Courier New" charset="0"/>
              </a:rPr>
              <a:t>Person</a:t>
            </a:r>
          </a:p>
          <a:p>
            <a:pPr marL="1143000" lvl="2" indent="-228600">
              <a:lnSpc>
                <a:spcPct val="70000"/>
              </a:lnSpc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an </a:t>
            </a:r>
            <a:r>
              <a:rPr lang="en-US" sz="1800" dirty="0" err="1">
                <a:latin typeface="Courier New" charset="0"/>
              </a:rPr>
              <a:t>ifstream</a:t>
            </a:r>
            <a:r>
              <a:rPr lang="en-US" sz="2000" dirty="0">
                <a:latin typeface="Arial Narrow" charset="0"/>
              </a:rPr>
              <a:t> 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 err="1">
                <a:latin typeface="Courier New" charset="0"/>
              </a:rPr>
              <a:t>istream</a:t>
            </a:r>
            <a:r>
              <a:rPr lang="en-US" sz="2000" dirty="0">
                <a:latin typeface="Arial Narrow" charset="0"/>
              </a:rPr>
              <a:t>  </a:t>
            </a: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IS_A </a:t>
            </a:r>
            <a:r>
              <a:rPr lang="en-US" sz="2000" dirty="0">
                <a:latin typeface="Arial Narrow" charset="0"/>
              </a:rPr>
              <a:t> </a:t>
            </a:r>
            <a:r>
              <a:rPr lang="en-US" sz="1800" dirty="0">
                <a:latin typeface="Courier New" charset="0"/>
              </a:rPr>
              <a:t>iostream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800" dirty="0"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thus, a pointer to a parent object can point to a derived object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400" dirty="0">
              <a:latin typeface="Arial Narrow" charset="0"/>
            </a:endParaRP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Person * </a:t>
            </a:r>
            <a:r>
              <a:rPr lang="en-US" sz="1400" dirty="0" err="1">
                <a:solidFill>
                  <a:srgbClr val="FF0033"/>
                </a:solidFill>
                <a:latin typeface="Courier New" charset="0"/>
              </a:rPr>
              <a:t>ptr</a:t>
            </a: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=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</a:pPr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new Student("Terry", "222-22-2222", 'M', 20, "Creighton", 14);</a:t>
            </a:r>
            <a:endParaRPr lang="en-US" sz="1600" dirty="0">
              <a:latin typeface="Courier New" charset="0"/>
            </a:endParaRPr>
          </a:p>
        </p:txBody>
      </p:sp>
      <p:sp>
        <p:nvSpPr>
          <p:cNvPr id="2805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8702675" cy="2590800"/>
          </a:xfrm>
          <a:noFill/>
        </p:spPr>
        <p:txBody>
          <a:bodyPr/>
          <a:lstStyle/>
          <a:p>
            <a:pPr lvl="1"/>
            <a:r>
              <a:rPr lang="en-US">
                <a:latin typeface="Arial Narrow" charset="0"/>
                <a:ea typeface="ＭＳ Ｐゴシック" charset="0"/>
              </a:rPr>
              <a:t>since by-reference parameters are really just pointers to objects, this means you can write generic functions that work for a family of objects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void Foo(Person &amp; p) {		// can call with a Person or Student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p.Birthday();			// calls Person::Birthday on either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	</a:t>
            </a:r>
          </a:p>
          <a:p>
            <a:pPr lvl="2"/>
            <a:r>
              <a:rPr lang="en-US" sz="14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</a:t>
            </a:r>
            <a:r>
              <a:rPr lang="en-US" sz="16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	</a:t>
            </a:r>
            <a:r>
              <a:rPr lang="en-US" sz="2400">
                <a:latin typeface="Arial Narrow" charset="0"/>
                <a:ea typeface="ＭＳ Ｐゴシック" charset="0"/>
              </a:rPr>
              <a:t>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EBA5255-56E4-834E-B743-252E366248D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IS_A relationship &amp; dynamic binding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4419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BUT…  for the IS_A relationship to work in general, member functions must be bound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dynamically</a:t>
            </a:r>
          </a:p>
          <a:p>
            <a:pPr lvl="1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if the parent &amp; derived classes both have member functions with the same name, how can the function know which type of object until it is passed in?</a:t>
            </a:r>
          </a:p>
          <a:p>
            <a:pPr lvl="1"/>
            <a:endParaRPr lang="en-US" sz="1600">
              <a:latin typeface="Arial Narro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void Foo(Person &amp; p)	</a:t>
            </a: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{				</a:t>
            </a: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p.Birthday();	// calls Person::Birthday	</a:t>
            </a: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. . .	</a:t>
            </a: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   p.Display();	// calls ???</a:t>
            </a: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}			</a:t>
            </a:r>
          </a:p>
          <a:p>
            <a:pPr lvl="1">
              <a:buFont typeface="Wingdings" charset="0"/>
              <a:buNone/>
            </a:pPr>
            <a:endParaRPr lang="en-US" sz="9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---------------------------</a:t>
            </a:r>
          </a:p>
          <a:p>
            <a:pPr lvl="1">
              <a:buFont typeface="Wingdings" charset="0"/>
              <a:buNone/>
            </a:pPr>
            <a:endParaRPr lang="en-US" sz="90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Foo(somePerson);	// would like for Foo to call Person::Display</a:t>
            </a:r>
          </a:p>
          <a:p>
            <a:pPr lvl="1">
              <a:buFont typeface="Wingdings" charset="0"/>
              <a:buNone/>
            </a:pPr>
            <a:r>
              <a:rPr lang="en-US" sz="120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Foo(someStudent);	// would like for Foo to call Student::Display</a:t>
            </a:r>
          </a:p>
        </p:txBody>
      </p:sp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4419600" y="2590800"/>
            <a:ext cx="3200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282632" name="Rectangle 8"/>
          <p:cNvSpPr>
            <a:spLocks noChangeArrowheads="1"/>
          </p:cNvSpPr>
          <p:nvPr/>
        </p:nvSpPr>
        <p:spPr bwMode="auto">
          <a:xfrm>
            <a:off x="685800" y="5715000"/>
            <a:ext cx="870267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UNFORTUNATELY… </a:t>
            </a:r>
            <a:r>
              <a:rPr lang="en-US" i="1">
                <a:solidFill>
                  <a:schemeClr val="accent2"/>
                </a:solidFill>
                <a:latin typeface="Arial Narrow" charset="0"/>
              </a:rPr>
              <a:t>by default</a:t>
            </a:r>
            <a:r>
              <a:rPr lang="en-US">
                <a:solidFill>
                  <a:schemeClr val="accent2"/>
                </a:solidFill>
                <a:latin typeface="Arial Narrow" charset="0"/>
              </a:rPr>
              <a:t> C++ binds member functions statically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compiler looks at the parameter type in the function, </a:t>
            </a:r>
            <a:r>
              <a:rPr lang="en-US" sz="2000">
                <a:latin typeface="Courier New" charset="0"/>
              </a:rPr>
              <a:t>Person</a:t>
            </a:r>
            <a:r>
              <a:rPr lang="en-US" sz="2000">
                <a:latin typeface="Arial Narrow" charset="0"/>
              </a:rPr>
              <a:t>, and decides that </a:t>
            </a:r>
            <a:r>
              <a:rPr lang="en-US" sz="2000">
                <a:latin typeface="Courier New" charset="0"/>
              </a:rPr>
              <a:t>p.Display()</a:t>
            </a:r>
            <a:r>
              <a:rPr lang="en-US" sz="2000">
                <a:latin typeface="Arial Narrow" charset="0"/>
              </a:rPr>
              <a:t> must be calling </a:t>
            </a:r>
            <a:r>
              <a:rPr lang="en-US" sz="2000">
                <a:latin typeface="Courier New" charset="0"/>
              </a:rPr>
              <a:t>Person::Display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263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76B8589-880B-6548-8540-5419B3F23D2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 binding &amp; virtual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9144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specify dynamic binding, individual member functions in the </a:t>
            </a:r>
            <a:r>
              <a:rPr lang="en-US" b="1" dirty="0">
                <a:latin typeface="Arial Narrow" charset="0"/>
                <a:ea typeface="ＭＳ Ｐゴシック" charset="0"/>
                <a:cs typeface="ＭＳ Ｐゴシック" charset="0"/>
              </a:rPr>
              <a:t>parent class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must be declared "virtual"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685800" y="2286000"/>
            <a:ext cx="87026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class Person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{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public: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7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virtual void Display() {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cout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&lt;&lt; "Name: " &lt;&lt; name &lt;&lt;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endl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&lt;&lt; "SSN : &lt;&lt;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ssn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&lt;&lt;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endl</a:t>
            </a:r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         &lt;&lt; "Gender: " &lt;&lt; gender &lt;&lt;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endl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&lt;&lt; "Age: " &lt;&lt; age &lt;&lt; 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endl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}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700" dirty="0">
                <a:solidFill>
                  <a:srgbClr val="FF0033"/>
                </a:solidFill>
                <a:latin typeface="Courier New" charset="0"/>
              </a:rPr>
              <a:t>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private: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    . . 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};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Foo(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somePerson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);	// calls Person::Display in Foo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1200" dirty="0">
              <a:solidFill>
                <a:srgbClr val="FF0033"/>
              </a:solidFill>
              <a:latin typeface="Courier New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Foo(</a:t>
            </a:r>
            <a:r>
              <a:rPr lang="en-US" sz="1200" dirty="0" err="1">
                <a:solidFill>
                  <a:srgbClr val="FF0033"/>
                </a:solidFill>
                <a:latin typeface="Courier New" charset="0"/>
              </a:rPr>
              <a:t>someStudent</a:t>
            </a:r>
            <a:r>
              <a:rPr lang="en-US" sz="1200" dirty="0">
                <a:solidFill>
                  <a:srgbClr val="FF0033"/>
                </a:solidFill>
                <a:latin typeface="Courier New" charset="0"/>
              </a:rPr>
              <a:t>);	// calls Student::Display in Foo</a:t>
            </a:r>
            <a:endParaRPr lang="en-US" sz="2000" dirty="0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838200" y="6096000"/>
            <a:ext cx="8001000" cy="863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>
                <a:latin typeface="Arial Narrow" charset="0"/>
              </a:rPr>
              <a:t>Serious drawback:</a:t>
            </a:r>
            <a:r>
              <a:rPr lang="en-US" sz="1800">
                <a:latin typeface="Arial Narrow" charset="0"/>
              </a:rPr>
              <a:t>  </a:t>
            </a:r>
            <a:r>
              <a:rPr lang="en-US" sz="2000">
                <a:latin typeface="Arial Narrow" charset="0"/>
              </a:rPr>
              <a:t>when you design/implement a class, have to plan for inheritance</a:t>
            </a:r>
          </a:p>
          <a:p>
            <a:pPr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900">
              <a:latin typeface="Arial Narrow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i="1">
                <a:solidFill>
                  <a:schemeClr val="accent2"/>
                </a:solidFill>
                <a:latin typeface="Arial Narrow" charset="0"/>
              </a:rPr>
              <a:t>note: Java performs dynamic binding automatically</a:t>
            </a:r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914400" y="4953000"/>
            <a:ext cx="68580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A3A8C4E-956E-5544-A264-D3DC9F298A3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Implementing virtual member functions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914400"/>
          </a:xfrm>
        </p:spPr>
        <p:txBody>
          <a:bodyPr/>
          <a:lstStyle/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with static binding, the address of the corresponding code is substituted for the call</a:t>
            </a:r>
          </a:p>
          <a:p>
            <a:r>
              <a:rPr lang="en-US" sz="2000">
                <a:latin typeface="Arial Narrow" charset="0"/>
                <a:ea typeface="ＭＳ Ｐゴシック" charset="0"/>
                <a:cs typeface="ＭＳ Ｐゴシック" charset="0"/>
              </a:rPr>
              <a:t>with dynamic binding, an extra pointer field must be allocated within the object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854075" y="2506663"/>
            <a:ext cx="1347788" cy="1492250"/>
          </a:xfrm>
          <a:prstGeom prst="rect">
            <a:avLst/>
          </a:prstGeom>
          <a:solidFill>
            <a:srgbClr val="FFFFFF"/>
          </a:solidFill>
          <a:ln w="15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125538" y="2557463"/>
            <a:ext cx="77628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name="Chris"</a:t>
            </a:r>
            <a:endParaRPr lang="en-US"/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968375" y="2867025"/>
            <a:ext cx="1074738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ssn="111-11-1111"</a:t>
            </a:r>
            <a:endParaRPr lang="en-US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1220788" y="3176588"/>
            <a:ext cx="592137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gender='F'</a:t>
            </a:r>
            <a:endParaRPr lang="en-US"/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1306513" y="3486150"/>
            <a:ext cx="42386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age=20</a:t>
            </a:r>
            <a:endParaRPr lang="en-US"/>
          </a:p>
        </p:txBody>
      </p:sp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1314450" y="3795713"/>
            <a:ext cx="4159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Display</a:t>
            </a:r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854075" y="2755900"/>
            <a:ext cx="134778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>
            <a:off x="854075" y="3087688"/>
            <a:ext cx="1347788" cy="1587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>
            <a:off x="854075" y="3419475"/>
            <a:ext cx="134778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854075" y="3667125"/>
            <a:ext cx="134778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6" name="Rectangle 14"/>
          <p:cNvSpPr>
            <a:spLocks noChangeArrowheads="1"/>
          </p:cNvSpPr>
          <p:nvPr/>
        </p:nvSpPr>
        <p:spPr bwMode="auto">
          <a:xfrm>
            <a:off x="1158875" y="4170363"/>
            <a:ext cx="70961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somePerson</a:t>
            </a:r>
            <a:endParaRPr lang="en-US"/>
          </a:p>
        </p:txBody>
      </p:sp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3641725" y="6408738"/>
            <a:ext cx="7921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code segment</a:t>
            </a:r>
            <a:endParaRPr lang="en-US"/>
          </a:p>
        </p:txBody>
      </p:sp>
      <p:sp>
        <p:nvSpPr>
          <p:cNvPr id="49168" name="Rectangle 16"/>
          <p:cNvSpPr>
            <a:spLocks noChangeArrowheads="1"/>
          </p:cNvSpPr>
          <p:nvPr/>
        </p:nvSpPr>
        <p:spPr bwMode="auto">
          <a:xfrm>
            <a:off x="3549650" y="2838450"/>
            <a:ext cx="1011238" cy="3481388"/>
          </a:xfrm>
          <a:prstGeom prst="rect">
            <a:avLst/>
          </a:prstGeom>
          <a:solidFill>
            <a:srgbClr val="FFFFFF"/>
          </a:solidFill>
          <a:ln w="1588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169" name="Rectangle 17"/>
          <p:cNvSpPr>
            <a:spLocks noChangeArrowheads="1"/>
          </p:cNvSpPr>
          <p:nvPr/>
        </p:nvSpPr>
        <p:spPr bwMode="auto">
          <a:xfrm>
            <a:off x="4024313" y="271145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0" name="Rectangle 18"/>
          <p:cNvSpPr>
            <a:spLocks noChangeArrowheads="1"/>
          </p:cNvSpPr>
          <p:nvPr/>
        </p:nvSpPr>
        <p:spPr bwMode="auto">
          <a:xfrm>
            <a:off x="4024313" y="297656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1" name="Rectangle 19"/>
          <p:cNvSpPr>
            <a:spLocks noChangeArrowheads="1"/>
          </p:cNvSpPr>
          <p:nvPr/>
        </p:nvSpPr>
        <p:spPr bwMode="auto">
          <a:xfrm>
            <a:off x="4024313" y="324326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2" name="Rectangle 20"/>
          <p:cNvSpPr>
            <a:spLocks noChangeArrowheads="1"/>
          </p:cNvSpPr>
          <p:nvPr/>
        </p:nvSpPr>
        <p:spPr bwMode="auto">
          <a:xfrm>
            <a:off x="3686175" y="3816350"/>
            <a:ext cx="708025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Person code</a:t>
            </a:r>
            <a:endParaRPr lang="en-US"/>
          </a:p>
        </p:txBody>
      </p:sp>
      <p:sp>
        <p:nvSpPr>
          <p:cNvPr id="49173" name="Rectangle 21"/>
          <p:cNvSpPr>
            <a:spLocks noChangeArrowheads="1"/>
          </p:cNvSpPr>
          <p:nvPr/>
        </p:nvSpPr>
        <p:spPr bwMode="auto">
          <a:xfrm>
            <a:off x="4024313" y="41275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4" name="Rectangle 22"/>
          <p:cNvSpPr>
            <a:spLocks noChangeArrowheads="1"/>
          </p:cNvSpPr>
          <p:nvPr/>
        </p:nvSpPr>
        <p:spPr bwMode="auto">
          <a:xfrm>
            <a:off x="4024313" y="4392613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5" name="Rectangle 23"/>
          <p:cNvSpPr>
            <a:spLocks noChangeArrowheads="1"/>
          </p:cNvSpPr>
          <p:nvPr/>
        </p:nvSpPr>
        <p:spPr bwMode="auto">
          <a:xfrm>
            <a:off x="4024313" y="4657725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6" name="Rectangle 24"/>
          <p:cNvSpPr>
            <a:spLocks noChangeArrowheads="1"/>
          </p:cNvSpPr>
          <p:nvPr/>
        </p:nvSpPr>
        <p:spPr bwMode="auto">
          <a:xfrm>
            <a:off x="3667125" y="5076825"/>
            <a:ext cx="741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000">
                <a:solidFill>
                  <a:srgbClr val="000000"/>
                </a:solidFill>
                <a:latin typeface="Arial" charset="0"/>
              </a:rPr>
              <a:t>Student code</a:t>
            </a:r>
            <a:endParaRPr lang="en-US"/>
          </a:p>
        </p:txBody>
      </p:sp>
      <p:sp>
        <p:nvSpPr>
          <p:cNvPr id="49177" name="Rectangle 25"/>
          <p:cNvSpPr>
            <a:spLocks noChangeArrowheads="1"/>
          </p:cNvSpPr>
          <p:nvPr/>
        </p:nvSpPr>
        <p:spPr bwMode="auto">
          <a:xfrm>
            <a:off x="4024313" y="5386388"/>
            <a:ext cx="60325" cy="25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8" name="Rectangle 26"/>
          <p:cNvSpPr>
            <a:spLocks noChangeArrowheads="1"/>
          </p:cNvSpPr>
          <p:nvPr/>
        </p:nvSpPr>
        <p:spPr bwMode="auto">
          <a:xfrm>
            <a:off x="4024313" y="56515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79" name="Rectangle 27"/>
          <p:cNvSpPr>
            <a:spLocks noChangeArrowheads="1"/>
          </p:cNvSpPr>
          <p:nvPr/>
        </p:nvSpPr>
        <p:spPr bwMode="auto">
          <a:xfrm>
            <a:off x="4024313" y="5918200"/>
            <a:ext cx="60325" cy="25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Arial" charset="0"/>
              </a:rPr>
              <a:t>.</a:t>
            </a:r>
            <a:endParaRPr lang="en-US"/>
          </a:p>
        </p:txBody>
      </p:sp>
      <p:sp>
        <p:nvSpPr>
          <p:cNvPr id="49180" name="Line 28"/>
          <p:cNvSpPr>
            <a:spLocks noChangeShapeType="1"/>
          </p:cNvSpPr>
          <p:nvPr/>
        </p:nvSpPr>
        <p:spPr bwMode="auto">
          <a:xfrm>
            <a:off x="3549650" y="3667125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Line 29"/>
          <p:cNvSpPr>
            <a:spLocks noChangeShapeType="1"/>
          </p:cNvSpPr>
          <p:nvPr/>
        </p:nvSpPr>
        <p:spPr bwMode="auto">
          <a:xfrm>
            <a:off x="3549650" y="4248150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2" name="Line 30"/>
          <p:cNvSpPr>
            <a:spLocks noChangeShapeType="1"/>
          </p:cNvSpPr>
          <p:nvPr/>
        </p:nvSpPr>
        <p:spPr bwMode="auto">
          <a:xfrm>
            <a:off x="3549650" y="4994275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3" name="Line 31"/>
          <p:cNvSpPr>
            <a:spLocks noChangeShapeType="1"/>
          </p:cNvSpPr>
          <p:nvPr/>
        </p:nvSpPr>
        <p:spPr bwMode="auto">
          <a:xfrm>
            <a:off x="3549650" y="5486400"/>
            <a:ext cx="1011238" cy="1588"/>
          </a:xfrm>
          <a:prstGeom prst="line">
            <a:avLst/>
          </a:prstGeom>
          <a:noFill/>
          <a:ln w="63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9184" name="Group 32"/>
          <p:cNvGrpSpPr>
            <a:grpSpLocks/>
          </p:cNvGrpSpPr>
          <p:nvPr/>
        </p:nvGrpSpPr>
        <p:grpSpPr bwMode="auto">
          <a:xfrm>
            <a:off x="854075" y="4662488"/>
            <a:ext cx="1347788" cy="2312987"/>
            <a:chOff x="538" y="2937"/>
            <a:chExt cx="849" cy="1457"/>
          </a:xfrm>
        </p:grpSpPr>
        <p:sp>
          <p:nvSpPr>
            <p:cNvPr id="49190" name="Rectangle 33"/>
            <p:cNvSpPr>
              <a:spLocks noChangeArrowheads="1"/>
            </p:cNvSpPr>
            <p:nvPr/>
          </p:nvSpPr>
          <p:spPr bwMode="auto">
            <a:xfrm>
              <a:off x="538" y="2937"/>
              <a:ext cx="849" cy="1305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191" name="Rectangle 34"/>
            <p:cNvSpPr>
              <a:spLocks noChangeArrowheads="1"/>
            </p:cNvSpPr>
            <p:nvPr/>
          </p:nvSpPr>
          <p:spPr bwMode="auto">
            <a:xfrm>
              <a:off x="709" y="2956"/>
              <a:ext cx="489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name="Terry"</a:t>
              </a:r>
              <a:endParaRPr lang="en-US"/>
            </a:p>
          </p:txBody>
        </p:sp>
        <p:sp>
          <p:nvSpPr>
            <p:cNvPr id="49192" name="Rectangle 35"/>
            <p:cNvSpPr>
              <a:spLocks noChangeArrowheads="1"/>
            </p:cNvSpPr>
            <p:nvPr/>
          </p:nvSpPr>
          <p:spPr bwMode="auto">
            <a:xfrm>
              <a:off x="610" y="3151"/>
              <a:ext cx="677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ssn="222-22-2222"</a:t>
              </a:r>
              <a:endParaRPr lang="en-US"/>
            </a:p>
          </p:txBody>
        </p:sp>
        <p:sp>
          <p:nvSpPr>
            <p:cNvPr id="49193" name="Rectangle 36"/>
            <p:cNvSpPr>
              <a:spLocks noChangeArrowheads="1"/>
            </p:cNvSpPr>
            <p:nvPr/>
          </p:nvSpPr>
          <p:spPr bwMode="auto">
            <a:xfrm>
              <a:off x="760" y="3346"/>
              <a:ext cx="391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gender='M'</a:t>
              </a:r>
              <a:endParaRPr lang="en-US"/>
            </a:p>
          </p:txBody>
        </p:sp>
        <p:sp>
          <p:nvSpPr>
            <p:cNvPr id="49194" name="Rectangle 37"/>
            <p:cNvSpPr>
              <a:spLocks noChangeArrowheads="1"/>
            </p:cNvSpPr>
            <p:nvPr/>
          </p:nvSpPr>
          <p:spPr bwMode="auto">
            <a:xfrm>
              <a:off x="823" y="3541"/>
              <a:ext cx="267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age=20</a:t>
              </a:r>
              <a:endParaRPr lang="en-US"/>
            </a:p>
          </p:txBody>
        </p:sp>
        <p:sp>
          <p:nvSpPr>
            <p:cNvPr id="49195" name="Rectangle 38"/>
            <p:cNvSpPr>
              <a:spLocks noChangeArrowheads="1"/>
            </p:cNvSpPr>
            <p:nvPr/>
          </p:nvSpPr>
          <p:spPr bwMode="auto">
            <a:xfrm>
              <a:off x="610" y="3936"/>
              <a:ext cx="67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school="Creighton"</a:t>
              </a:r>
              <a:endParaRPr lang="en-US"/>
            </a:p>
          </p:txBody>
        </p:sp>
        <p:sp>
          <p:nvSpPr>
            <p:cNvPr id="49196" name="Rectangle 39"/>
            <p:cNvSpPr>
              <a:spLocks noChangeArrowheads="1"/>
            </p:cNvSpPr>
            <p:nvPr/>
          </p:nvSpPr>
          <p:spPr bwMode="auto">
            <a:xfrm>
              <a:off x="787" y="4128"/>
              <a:ext cx="33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grade=14</a:t>
              </a:r>
              <a:endParaRPr lang="en-US"/>
            </a:p>
          </p:txBody>
        </p:sp>
        <p:sp>
          <p:nvSpPr>
            <p:cNvPr id="49197" name="Rectangle 40"/>
            <p:cNvSpPr>
              <a:spLocks noChangeArrowheads="1"/>
            </p:cNvSpPr>
            <p:nvPr/>
          </p:nvSpPr>
          <p:spPr bwMode="auto">
            <a:xfrm>
              <a:off x="842" y="3744"/>
              <a:ext cx="262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Display</a:t>
              </a:r>
              <a:endParaRPr lang="en-US"/>
            </a:p>
          </p:txBody>
        </p:sp>
        <p:sp>
          <p:nvSpPr>
            <p:cNvPr id="49198" name="Line 41"/>
            <p:cNvSpPr>
              <a:spLocks noChangeShapeType="1"/>
            </p:cNvSpPr>
            <p:nvPr/>
          </p:nvSpPr>
          <p:spPr bwMode="auto">
            <a:xfrm>
              <a:off x="538" y="3094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199" name="Line 42"/>
            <p:cNvSpPr>
              <a:spLocks noChangeShapeType="1"/>
            </p:cNvSpPr>
            <p:nvPr/>
          </p:nvSpPr>
          <p:spPr bwMode="auto">
            <a:xfrm>
              <a:off x="538" y="3250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0" name="Line 43"/>
            <p:cNvSpPr>
              <a:spLocks noChangeShapeType="1"/>
            </p:cNvSpPr>
            <p:nvPr/>
          </p:nvSpPr>
          <p:spPr bwMode="auto">
            <a:xfrm>
              <a:off x="538" y="3459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1" name="Line 44"/>
            <p:cNvSpPr>
              <a:spLocks noChangeShapeType="1"/>
            </p:cNvSpPr>
            <p:nvPr/>
          </p:nvSpPr>
          <p:spPr bwMode="auto">
            <a:xfrm>
              <a:off x="538" y="3668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2" name="Rectangle 45"/>
            <p:cNvSpPr>
              <a:spLocks noChangeArrowheads="1"/>
            </p:cNvSpPr>
            <p:nvPr/>
          </p:nvSpPr>
          <p:spPr bwMode="auto">
            <a:xfrm>
              <a:off x="730" y="4298"/>
              <a:ext cx="468" cy="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someStudent</a:t>
              </a:r>
              <a:endParaRPr lang="en-US"/>
            </a:p>
          </p:txBody>
        </p:sp>
        <p:sp>
          <p:nvSpPr>
            <p:cNvPr id="49203" name="Line 46"/>
            <p:cNvSpPr>
              <a:spLocks noChangeShapeType="1"/>
            </p:cNvSpPr>
            <p:nvPr/>
          </p:nvSpPr>
          <p:spPr bwMode="auto">
            <a:xfrm>
              <a:off x="538" y="3870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4" name="Line 47"/>
            <p:cNvSpPr>
              <a:spLocks noChangeShapeType="1"/>
            </p:cNvSpPr>
            <p:nvPr/>
          </p:nvSpPr>
          <p:spPr bwMode="auto">
            <a:xfrm>
              <a:off x="538" y="4079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85" name="Line 48"/>
          <p:cNvSpPr>
            <a:spLocks noChangeShapeType="1"/>
          </p:cNvSpPr>
          <p:nvPr/>
        </p:nvSpPr>
        <p:spPr bwMode="auto">
          <a:xfrm>
            <a:off x="1949450" y="3833813"/>
            <a:ext cx="1481138" cy="1539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6" name="Freeform 49"/>
          <p:cNvSpPr>
            <a:spLocks/>
          </p:cNvSpPr>
          <p:nvPr/>
        </p:nvSpPr>
        <p:spPr bwMode="auto">
          <a:xfrm>
            <a:off x="3416300" y="3943350"/>
            <a:ext cx="133350" cy="84138"/>
          </a:xfrm>
          <a:custGeom>
            <a:avLst/>
            <a:gdLst>
              <a:gd name="T0" fmla="*/ 2147483647 w 170"/>
              <a:gd name="T1" fmla="*/ 0 h 108"/>
              <a:gd name="T2" fmla="*/ 2147483647 w 170"/>
              <a:gd name="T3" fmla="*/ 2147483647 h 108"/>
              <a:gd name="T4" fmla="*/ 0 w 170"/>
              <a:gd name="T5" fmla="*/ 2147483647 h 108"/>
              <a:gd name="T6" fmla="*/ 2147483647 w 170"/>
              <a:gd name="T7" fmla="*/ 0 h 108"/>
              <a:gd name="T8" fmla="*/ 0 60000 65536"/>
              <a:gd name="T9" fmla="*/ 0 60000 65536"/>
              <a:gd name="T10" fmla="*/ 0 60000 65536"/>
              <a:gd name="T11" fmla="*/ 0 60000 65536"/>
              <a:gd name="T12" fmla="*/ 0 w 170"/>
              <a:gd name="T13" fmla="*/ 0 h 108"/>
              <a:gd name="T14" fmla="*/ 170 w 170"/>
              <a:gd name="T15" fmla="*/ 108 h 10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0" h="108">
                <a:moveTo>
                  <a:pt x="11" y="0"/>
                </a:moveTo>
                <a:lnTo>
                  <a:pt x="170" y="71"/>
                </a:lnTo>
                <a:lnTo>
                  <a:pt x="0" y="108"/>
                </a:lnTo>
                <a:lnTo>
                  <a:pt x="11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7" name="Line 50"/>
          <p:cNvSpPr>
            <a:spLocks noChangeShapeType="1"/>
          </p:cNvSpPr>
          <p:nvPr/>
        </p:nvSpPr>
        <p:spPr bwMode="auto">
          <a:xfrm flipV="1">
            <a:off x="1905000" y="5399088"/>
            <a:ext cx="1550988" cy="620712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8" name="Freeform 51"/>
          <p:cNvSpPr>
            <a:spLocks/>
          </p:cNvSpPr>
          <p:nvPr/>
        </p:nvSpPr>
        <p:spPr bwMode="auto">
          <a:xfrm>
            <a:off x="3419475" y="5326063"/>
            <a:ext cx="130175" cy="112712"/>
          </a:xfrm>
          <a:custGeom>
            <a:avLst/>
            <a:gdLst>
              <a:gd name="T0" fmla="*/ 0 w 164"/>
              <a:gd name="T1" fmla="*/ 2147483647 h 144"/>
              <a:gd name="T2" fmla="*/ 2147483647 w 164"/>
              <a:gd name="T3" fmla="*/ 0 h 144"/>
              <a:gd name="T4" fmla="*/ 2147483647 w 164"/>
              <a:gd name="T5" fmla="*/ 2147483647 h 144"/>
              <a:gd name="T6" fmla="*/ 0 w 164"/>
              <a:gd name="T7" fmla="*/ 2147483647 h 144"/>
              <a:gd name="T8" fmla="*/ 0 60000 65536"/>
              <a:gd name="T9" fmla="*/ 0 60000 65536"/>
              <a:gd name="T10" fmla="*/ 0 60000 65536"/>
              <a:gd name="T11" fmla="*/ 0 60000 65536"/>
              <a:gd name="T12" fmla="*/ 0 w 164"/>
              <a:gd name="T13" fmla="*/ 0 h 144"/>
              <a:gd name="T14" fmla="*/ 164 w 164"/>
              <a:gd name="T15" fmla="*/ 144 h 1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64" h="144">
                <a:moveTo>
                  <a:pt x="0" y="59"/>
                </a:moveTo>
                <a:lnTo>
                  <a:pt x="164" y="0"/>
                </a:lnTo>
                <a:lnTo>
                  <a:pt x="68" y="144"/>
                </a:lnTo>
                <a:lnTo>
                  <a:pt x="0" y="59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9" name="Rectangle 52"/>
          <p:cNvSpPr>
            <a:spLocks noChangeArrowheads="1"/>
          </p:cNvSpPr>
          <p:nvPr/>
        </p:nvSpPr>
        <p:spPr bwMode="auto">
          <a:xfrm>
            <a:off x="4724400" y="2667000"/>
            <a:ext cx="4648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the pointer stores the address of the corresponding code for that class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endParaRPr lang="en-US" sz="20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latin typeface="Arial Narrow" charset="0"/>
              </a:rPr>
              <a:t>when a virtual member function is called, the corresponding pointer in that object is dereferenced to find the correct version of the code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Char char="§"/>
            </a:pPr>
            <a:endParaRPr lang="en-US" sz="2000" dirty="0">
              <a:latin typeface="Arial Narrow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 typeface="Wingdings" charset="0"/>
              <a:buNone/>
            </a:pPr>
            <a:r>
              <a:rPr lang="en-US" sz="2000" dirty="0">
                <a:solidFill>
                  <a:srgbClr val="FF0033"/>
                </a:solidFill>
                <a:latin typeface="Arial Narrow" charset="0"/>
              </a:rPr>
              <a:t>Note: each call to a virtual function implies one level of indirection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 typeface="Wingdings" charset="0"/>
              <a:buChar char="à"/>
            </a:pPr>
            <a:r>
              <a:rPr lang="en-US" sz="2000" dirty="0">
                <a:solidFill>
                  <a:srgbClr val="FF0033"/>
                </a:solidFill>
                <a:latin typeface="Arial Narrow" charset="0"/>
                <a:sym typeface="Wingdings" charset="0"/>
              </a:rPr>
              <a:t>static binding more efficient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169EE9-A041-DA4A-86F3-62C08568CE4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29</a:t>
            </a:fld>
            <a:endParaRPr lang="en-US" sz="1400" dirty="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199"/>
            <a:ext cx="8702675" cy="2701925"/>
          </a:xfrm>
          <a:noFill/>
        </p:spPr>
        <p:txBody>
          <a:bodyPr/>
          <a:lstStyle/>
          <a:p>
            <a:pPr marL="288925" indent="-288925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Java was developed at Sun Microsystems, 1995</a:t>
            </a: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originally designed for small, embedded systems in electronic appliances</a:t>
            </a: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initial attempts used C++, but frustration at limitations/pitfalls</a:t>
            </a:r>
          </a:p>
          <a:p>
            <a:pPr marL="692150" lvl="1" indent="-173038"/>
            <a:endParaRPr lang="en-US" sz="1100" dirty="0">
              <a:latin typeface="Arial Narrow" charset="0"/>
              <a:ea typeface="ＭＳ Ｐゴシック" charset="0"/>
            </a:endParaRPr>
          </a:p>
          <a:p>
            <a:pPr marL="692150" lvl="1" indent="-173038">
              <a:buFont typeface="Wingdings" charset="0"/>
              <a:buNone/>
            </a:pPr>
            <a:r>
              <a:rPr lang="en-US" dirty="0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recall:  C++ = C + OOP features ; backward compatibility required many bad features</a:t>
            </a:r>
          </a:p>
          <a:p>
            <a:pPr marL="1295400" lvl="2" indent="-381000"/>
            <a:endParaRPr lang="en-US" sz="1100" dirty="0">
              <a:latin typeface="Arial Narrow" charset="0"/>
              <a:ea typeface="ＭＳ Ｐゴシック" charset="0"/>
            </a:endParaRPr>
          </a:p>
          <a:p>
            <a:pPr marL="692150" lvl="1" indent="-173038"/>
            <a:r>
              <a:rPr lang="en-US" dirty="0">
                <a:latin typeface="Arial Narrow" charset="0"/>
                <a:ea typeface="ＭＳ Ｐゴシック" charset="0"/>
              </a:rPr>
              <a:t>Java was NOT backward compatible, could remove old-fashioned &amp; unsafe features</a:t>
            </a:r>
          </a:p>
          <a:p>
            <a:pPr marL="1092200" lvl="2" indent="-173038"/>
            <a:r>
              <a:rPr lang="en-US" dirty="0">
                <a:latin typeface="Arial Narrow" charset="0"/>
                <a:ea typeface="ＭＳ Ｐゴシック" charset="0"/>
              </a:rPr>
              <a:t>e.g., variable-sized types, </a:t>
            </a:r>
            <a:r>
              <a:rPr lang="en-US" dirty="0" err="1">
                <a:latin typeface="Arial Narrow" charset="0"/>
                <a:ea typeface="ＭＳ Ｐゴシック" charset="0"/>
              </a:rPr>
              <a:t>goto</a:t>
            </a:r>
            <a:r>
              <a:rPr lang="en-US" dirty="0">
                <a:latin typeface="Arial Narrow" charset="0"/>
                <a:ea typeface="ＭＳ Ｐゴシック" charset="0"/>
              </a:rPr>
              <a:t>, address-of, struct, virtual</a:t>
            </a:r>
          </a:p>
          <a:p>
            <a:pPr marL="895350" lvl="1" indent="-381000">
              <a:buFont typeface="Arial" panose="020B0604020202020204" pitchFamily="34" charset="0"/>
              <a:buChar char="•"/>
            </a:pPr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Java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69925" y="4343400"/>
            <a:ext cx="8702675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288925" indent="-288925"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desired features (from the Java white paper):</a:t>
            </a: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simple - object-oriented	- portable - architecture-neutral - high-performance</a:t>
            </a: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secure - network-savvy - multi-threaded</a:t>
            </a:r>
            <a:endParaRPr lang="en-US" sz="1100" dirty="0">
              <a:latin typeface="Arial Narrow" charset="0"/>
            </a:endParaRPr>
          </a:p>
          <a:p>
            <a:pPr marL="692150" lvl="1" indent="-173038">
              <a:spcBef>
                <a:spcPct val="20000"/>
              </a:spcBef>
            </a:pPr>
            <a:endParaRPr lang="en-US" sz="1050" dirty="0">
              <a:solidFill>
                <a:srgbClr val="FF0033"/>
              </a:solidFill>
              <a:latin typeface="Arial Narrow" charset="0"/>
            </a:endParaRPr>
          </a:p>
          <a:p>
            <a:pPr marL="692150" lvl="1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some of these seem contradictory, required novel approaches</a:t>
            </a:r>
          </a:p>
          <a:p>
            <a:pPr marL="1149350" lvl="2" indent="-173038">
              <a:spcBef>
                <a:spcPct val="20000"/>
              </a:spcBef>
            </a:pPr>
            <a:r>
              <a:rPr lang="en-US" sz="2000" dirty="0">
                <a:latin typeface="Arial Narrow" charset="0"/>
              </a:rPr>
              <a:t>e.g., two step execution model: </a:t>
            </a:r>
          </a:p>
          <a:p>
            <a:pPr marL="1720850" lvl="3" indent="-344488">
              <a:spcBef>
                <a:spcPct val="20000"/>
              </a:spcBef>
              <a:buFont typeface="+mj-lt"/>
              <a:buAutoNum type="arabicPeriod"/>
            </a:pPr>
            <a:r>
              <a:rPr lang="en-US" sz="1800" dirty="0">
                <a:latin typeface="Arial Narrow" charset="0"/>
              </a:rPr>
              <a:t>compile source code into Java byte code (.class files)</a:t>
            </a:r>
          </a:p>
          <a:p>
            <a:pPr marL="1720850" lvl="3" indent="-344488">
              <a:spcBef>
                <a:spcPct val="20000"/>
              </a:spcBef>
              <a:buFont typeface="+mj-lt"/>
              <a:buAutoNum type="arabicPeriod"/>
            </a:pPr>
            <a:r>
              <a:rPr lang="en-US" sz="1800" dirty="0">
                <a:latin typeface="Arial Narrow" charset="0"/>
              </a:rPr>
              <a:t>interpret byte code on Java Virtual Machine (JVM)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7DF28C7-5853-E047-B614-448C5C7D21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Program structure</a:t>
            </a:r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181100" y="2738818"/>
            <a:ext cx="7239000" cy="440120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r>
              <a:rPr sz="1400" noProof="1">
                <a:latin typeface="Courier New" charset="0"/>
              </a:rPr>
              <a:t>#include &lt;string.h&gt;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o</a:t>
            </a:r>
            <a:r>
              <a:rPr sz="1400" noProof="1">
                <a:latin typeface="Courier New" charset="0"/>
              </a:rPr>
              <a:t>ldMacVerse(char*, char*);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lang="en-US" sz="1400" dirty="0">
                <a:latin typeface="Courier New" charset="0"/>
              </a:rPr>
              <a:t>    o</a:t>
            </a:r>
            <a:r>
              <a:rPr sz="1400" noProof="1">
                <a:latin typeface="Courier New" charset="0"/>
              </a:rPr>
              <a:t>ldMacVerse("cow", "moo");</a:t>
            </a:r>
            <a:endParaRPr lang="en-US" sz="1400" noProof="1">
              <a:latin typeface="Courier New" charset="0"/>
            </a:endParaRPr>
          </a:p>
          <a:p>
            <a:r>
              <a:rPr lang="en-US" sz="1400" noProof="1">
                <a:latin typeface="Courier New" charset="0"/>
              </a:rPr>
              <a:t>    oldMacVerse("pig", "oink");</a:t>
            </a:r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o</a:t>
            </a:r>
            <a:r>
              <a:rPr sz="1400" noProof="1">
                <a:latin typeface="Courier New" charset="0"/>
              </a:rPr>
              <a:t>ldMacVerse(char* animal, char* sound)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printf("Old MacDonald had a farm, E-I-E-I-O.\n");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printf("And on that farm he had a %s, E-I-E-I-O.\n", animal);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printf("With a %s-%s here, and a %s-%s there,\n",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</a:t>
            </a:r>
            <a:r>
              <a:rPr sz="1400" noProof="1">
                <a:latin typeface="Courier New" charset="0"/>
              </a:rPr>
              <a:t>sound, sound, sound, sound);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  here a %s, there a %s, everywhere a %s-%s.\n",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</a:t>
            </a:r>
            <a:r>
              <a:rPr sz="1400" noProof="1">
                <a:latin typeface="Courier New" charset="0"/>
              </a:rPr>
              <a:t>sound, sound, sound, sound);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printf("Old MacDonald had a farm, E-I-E-I-O.\n");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  <p:sp>
        <p:nvSpPr>
          <p:cNvPr id="18436" name="Rectangle 3"/>
          <p:cNvSpPr txBox="1">
            <a:spLocks noChangeArrowheads="1"/>
          </p:cNvSpPr>
          <p:nvPr/>
        </p:nvSpPr>
        <p:spPr bwMode="auto">
          <a:xfrm>
            <a:off x="685800" y="1066800"/>
            <a:ext cx="86106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838200" indent="-3810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 C program is a collection of functions</a:t>
            </a: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libraries of useful functions can be placed in files and loaded using </a:t>
            </a:r>
            <a:r>
              <a:rPr lang="en-US" sz="2000" dirty="0">
                <a:latin typeface="Courier New" charset="0"/>
              </a:rPr>
              <a:t>#include</a:t>
            </a:r>
            <a:endParaRPr lang="en-US" sz="2000" dirty="0">
              <a:latin typeface="Arial Narrow" charset="0"/>
            </a:endParaRP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to be executable, a program must have a </a:t>
            </a:r>
            <a:r>
              <a:rPr lang="en-US" sz="2000" dirty="0">
                <a:latin typeface="Courier New" charset="0"/>
              </a:rPr>
              <a:t>main</a:t>
            </a:r>
            <a:r>
              <a:rPr lang="en-US" sz="2000" dirty="0">
                <a:latin typeface="Arial Narrow" charset="0"/>
              </a:rPr>
              <a:t> function</a:t>
            </a:r>
            <a:endParaRPr lang="en-US" sz="2000" dirty="0">
              <a:latin typeface="Courier New" charset="0"/>
            </a:endParaRPr>
          </a:p>
          <a:p>
            <a:pPr lvl="1">
              <a:spcBef>
                <a:spcPct val="2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functions must call upward, or else place prototype above to warn the compiler</a:t>
            </a:r>
            <a:endParaRPr lang="en-US" sz="20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EDFFA93-8CC2-7942-AAC9-EB14B37DE4CD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ADTs in Java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4419600" cy="5562600"/>
          </a:xfrm>
        </p:spPr>
        <p:txBody>
          <a:bodyPr/>
          <a:lstStyle/>
          <a:p>
            <a:pPr marL="0" indent="4763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recall: Java classes look very similar to C++ classes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member functions known as </a:t>
            </a:r>
            <a:r>
              <a:rPr lang="en-US" i="1" dirty="0">
                <a:latin typeface="Arial Narrow" charset="0"/>
                <a:ea typeface="ＭＳ Ｐゴシック" charset="0"/>
              </a:rPr>
              <a:t>methods</a:t>
            </a: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each field/method has its own visibility </a:t>
            </a:r>
            <a:r>
              <a:rPr lang="en-US" dirty="0" err="1">
                <a:latin typeface="Arial Narrow" charset="0"/>
                <a:ea typeface="ＭＳ Ｐゴシック" charset="0"/>
              </a:rPr>
              <a:t>specifier</a:t>
            </a:r>
            <a:endParaRPr lang="en-US" dirty="0">
              <a:latin typeface="Arial Narrow" charset="0"/>
              <a:ea typeface="ＭＳ Ｐゴシック" charset="0"/>
            </a:endParaRPr>
          </a:p>
          <a:p>
            <a:pPr marL="330200" lvl="1" indent="-211138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must be defined in one file, can't split into header/implementation</a:t>
            </a:r>
          </a:p>
          <a:p>
            <a:pPr marL="330200" lvl="1" indent="-211138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330200" lvl="1" indent="-211138">
              <a:lnSpc>
                <a:spcPct val="90000"/>
              </a:lnSpc>
            </a:pPr>
            <a:r>
              <a:rPr lang="en-US" dirty="0" err="1">
                <a:latin typeface="Arial Narrow" charset="0"/>
                <a:ea typeface="ＭＳ Ｐゴシック" charset="0"/>
              </a:rPr>
              <a:t>javadoc</a:t>
            </a:r>
            <a:r>
              <a:rPr lang="en-US" dirty="0">
                <a:latin typeface="Arial Narrow" charset="0"/>
                <a:ea typeface="ＭＳ Ｐゴシック" charset="0"/>
              </a:rPr>
              <a:t> facility allows automatic generation of documentation</a:t>
            </a:r>
          </a:p>
          <a:p>
            <a:pPr marL="330200" lvl="1" indent="-211138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330200" lvl="1" indent="-211138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recall: objects are heap-dynamic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4953000" y="1371600"/>
            <a:ext cx="4191000" cy="4724400"/>
          </a:xfrm>
          <a:prstGeom prst="rect">
            <a:avLst/>
          </a:prstGeom>
          <a:noFill/>
          <a:ln w="317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Person {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private String name;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private String SSN;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private char gender;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private int age;</a:t>
            </a:r>
          </a:p>
          <a:p>
            <a:pPr marL="342900" indent="-342900"/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Person(string name, string SSN,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char gender, int age) {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this.name = name; 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this.SSN = SSN; 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this.gender = gender; 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this.age = age;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void birthday() {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this.age++;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/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String toString() {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return "Name: " + this.name +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"\nSSN : " + this.SSN +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"\nGender: " + this.gender +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"\nAge: " + this.age;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200">
              <a:solidFill>
                <a:schemeClr val="accent2"/>
              </a:solidFill>
              <a:latin typeface="Courier New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649834F-4822-6146-BED4-B6D33A29321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Inheritance in Java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2954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achieve inheritance by "extending" a class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add new methods or override existing methods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can even remove methods (but generally not considered good design – 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</a:rPr>
              <a:t>WHY?</a:t>
            </a:r>
            <a:r>
              <a:rPr lang="en-US">
                <a:latin typeface="Arial Narrow" charset="0"/>
                <a:ea typeface="ＭＳ Ｐゴシック" charset="0"/>
              </a:rPr>
              <a:t>)</a:t>
            </a:r>
            <a:endParaRPr lang="en-US" sz="1800">
              <a:latin typeface="Arial Narrow" charset="0"/>
              <a:ea typeface="ＭＳ Ｐゴシック" charset="0"/>
            </a:endParaRPr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685800" y="2743200"/>
            <a:ext cx="5257800" cy="40386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public class Student extends Person {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private String school;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private int level;</a:t>
            </a:r>
          </a:p>
          <a:p>
            <a:pPr marL="342900" indent="-342900"/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Student(String name, String SSN, char gender,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      int age, String school, int level) {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super(name, SSN, gender, age);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this.school = school;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this.level = level;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void advance() {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this.level++;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/>
            <a:endParaRPr lang="en-US" sz="1200">
              <a:solidFill>
                <a:schemeClr val="accent2"/>
              </a:solidFill>
              <a:latin typeface="Courier New" charset="0"/>
            </a:endParaRP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public String toString() {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return super.toString() +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"\nSchool: " + this.school + 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         "\nLevel: " + this.level;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  }</a:t>
            </a:r>
          </a:p>
          <a:p>
            <a:pPr marL="342900" indent="-342900"/>
            <a:r>
              <a:rPr lang="en-US" sz="1200">
                <a:solidFill>
                  <a:schemeClr val="accent2"/>
                </a:solidFill>
                <a:latin typeface="Courier New" charset="0"/>
              </a:rPr>
              <a:t>}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6172200" y="3200400"/>
            <a:ext cx="2971800" cy="283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recall: Java uses "super" to call a constructor or method from the parent class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here, call the super constructor to initialize the private fields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 Narrow" charset="0"/>
              </a:rPr>
              <a:t>also, call the super.toString to print the private fields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6D9FCF6-FD91-9E4B-B545-8F10B72520C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Dynamic (late) binding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1066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Java, all method calls are bound dynamically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this was not the default in C++, required declaring methods to be "virtual"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implementation of dynamic binding is the same as in C++</a:t>
            </a:r>
          </a:p>
        </p:txBody>
      </p:sp>
      <p:sp>
        <p:nvSpPr>
          <p:cNvPr id="58372" name="Rectangle 33"/>
          <p:cNvSpPr>
            <a:spLocks noChangeArrowheads="1"/>
          </p:cNvSpPr>
          <p:nvPr/>
        </p:nvSpPr>
        <p:spPr bwMode="auto">
          <a:xfrm>
            <a:off x="4495800" y="2743200"/>
            <a:ext cx="4648200" cy="3886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/>
          <a:lstStyle/>
          <a:p>
            <a:pPr marL="342900" indent="-342900"/>
            <a:r>
              <a:rPr lang="en-US" sz="2000">
                <a:latin typeface="Arial Narrow" charset="0"/>
              </a:rPr>
              <a:t>since dynamic binding is used, each method call will refer to the most specific version</a:t>
            </a:r>
          </a:p>
          <a:p>
            <a:pPr marL="342900" indent="-342900"/>
            <a:endParaRPr lang="en-US" sz="2000">
              <a:latin typeface="Arial Narrow" charset="0"/>
            </a:endParaRPr>
          </a:p>
          <a:p>
            <a:pPr marL="342900" indent="-342900"/>
            <a:r>
              <a:rPr lang="en-US" sz="1400">
                <a:solidFill>
                  <a:srgbClr val="FF0033"/>
                </a:solidFill>
                <a:latin typeface="Courier New" charset="0"/>
              </a:rPr>
              <a:t>  public void foo(Person p) {		</a:t>
            </a:r>
          </a:p>
          <a:p>
            <a:pPr marL="342900" indent="-342900"/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. . .</a:t>
            </a:r>
          </a:p>
          <a:p>
            <a:pPr marL="342900" indent="-342900"/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p.birthday();		</a:t>
            </a:r>
          </a:p>
          <a:p>
            <a:pPr marL="342900" indent="-342900"/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. . .</a:t>
            </a:r>
          </a:p>
          <a:p>
            <a:pPr marL="342900" indent="-342900"/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System.out.println(p);</a:t>
            </a:r>
          </a:p>
          <a:p>
            <a:pPr marL="342900" indent="-342900"/>
            <a:r>
              <a:rPr lang="en-US" sz="1400">
                <a:solidFill>
                  <a:srgbClr val="FF0033"/>
                </a:solidFill>
                <a:latin typeface="Courier New" charset="0"/>
              </a:rPr>
              <a:t>      . . .	</a:t>
            </a:r>
          </a:p>
          <a:p>
            <a:pPr marL="342900" indent="-342900"/>
            <a:r>
              <a:rPr lang="en-US" sz="1400">
                <a:solidFill>
                  <a:srgbClr val="FF0033"/>
                </a:solidFill>
                <a:latin typeface="Courier New" charset="0"/>
              </a:rPr>
              <a:t>  }</a:t>
            </a:r>
          </a:p>
          <a:p>
            <a:pPr marL="342900" indent="-342900"/>
            <a:endParaRPr lang="en-US" sz="1400">
              <a:solidFill>
                <a:srgbClr val="FF0033"/>
              </a:solidFill>
              <a:latin typeface="Courier New" charset="0"/>
            </a:endParaRPr>
          </a:p>
          <a:p>
            <a:pPr marL="342900" indent="-342900"/>
            <a:r>
              <a:rPr lang="en-US" sz="2000">
                <a:latin typeface="Arial Narrow" charset="0"/>
              </a:rPr>
              <a:t>i.e., </a:t>
            </a:r>
            <a:r>
              <a:rPr lang="en-US" sz="1800">
                <a:latin typeface="Courier New" charset="0"/>
              </a:rPr>
              <a:t>foo(somePerson)</a:t>
            </a:r>
            <a:r>
              <a:rPr lang="en-US" sz="2000">
                <a:latin typeface="Arial Narrow" charset="0"/>
              </a:rPr>
              <a:t> will call the </a:t>
            </a:r>
            <a:r>
              <a:rPr lang="en-US" sz="1800">
                <a:latin typeface="Courier New" charset="0"/>
              </a:rPr>
              <a:t>Person</a:t>
            </a:r>
            <a:r>
              <a:rPr lang="en-US" sz="2000">
                <a:latin typeface="Arial Narrow" charset="0"/>
              </a:rPr>
              <a:t> version, while </a:t>
            </a:r>
            <a:r>
              <a:rPr lang="en-US" sz="1800">
                <a:latin typeface="Courier New" charset="0"/>
              </a:rPr>
              <a:t>foo(someStudent)</a:t>
            </a:r>
            <a:r>
              <a:rPr lang="en-US" sz="2000">
                <a:latin typeface="Arial Narrow" charset="0"/>
              </a:rPr>
              <a:t> will call the </a:t>
            </a:r>
            <a:r>
              <a:rPr lang="en-US" sz="1800">
                <a:latin typeface="Courier New" charset="0"/>
              </a:rPr>
              <a:t>Student</a:t>
            </a:r>
            <a:r>
              <a:rPr lang="en-US" sz="2000">
                <a:latin typeface="Arial Narrow" charset="0"/>
              </a:rPr>
              <a:t> version	</a:t>
            </a:r>
          </a:p>
        </p:txBody>
      </p:sp>
      <p:grpSp>
        <p:nvGrpSpPr>
          <p:cNvPr id="58373" name="Group 59"/>
          <p:cNvGrpSpPr>
            <a:grpSpLocks/>
          </p:cNvGrpSpPr>
          <p:nvPr/>
        </p:nvGrpSpPr>
        <p:grpSpPr bwMode="auto">
          <a:xfrm>
            <a:off x="533400" y="2743200"/>
            <a:ext cx="3429000" cy="3617913"/>
            <a:chOff x="432" y="1579"/>
            <a:chExt cx="2345" cy="2811"/>
          </a:xfrm>
        </p:grpSpPr>
        <p:sp>
          <p:nvSpPr>
            <p:cNvPr id="58374" name="Rectangle 4"/>
            <p:cNvSpPr>
              <a:spLocks noChangeArrowheads="1"/>
            </p:cNvSpPr>
            <p:nvPr/>
          </p:nvSpPr>
          <p:spPr bwMode="auto">
            <a:xfrm>
              <a:off x="442" y="1579"/>
              <a:ext cx="849" cy="940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75" name="Rectangle 5"/>
            <p:cNvSpPr>
              <a:spLocks noChangeArrowheads="1"/>
            </p:cNvSpPr>
            <p:nvPr/>
          </p:nvSpPr>
          <p:spPr bwMode="auto">
            <a:xfrm>
              <a:off x="612" y="1611"/>
              <a:ext cx="531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name="Chris"</a:t>
              </a:r>
              <a:endParaRPr lang="en-US"/>
            </a:p>
          </p:txBody>
        </p:sp>
        <p:sp>
          <p:nvSpPr>
            <p:cNvPr id="58376" name="Rectangle 6"/>
            <p:cNvSpPr>
              <a:spLocks noChangeArrowheads="1"/>
            </p:cNvSpPr>
            <p:nvPr/>
          </p:nvSpPr>
          <p:spPr bwMode="auto">
            <a:xfrm>
              <a:off x="513" y="1776"/>
              <a:ext cx="735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ssn="111-11-1111"</a:t>
              </a:r>
              <a:endParaRPr lang="en-US"/>
            </a:p>
          </p:txBody>
        </p:sp>
        <p:sp>
          <p:nvSpPr>
            <p:cNvPr id="58377" name="Rectangle 7"/>
            <p:cNvSpPr>
              <a:spLocks noChangeArrowheads="1"/>
            </p:cNvSpPr>
            <p:nvPr/>
          </p:nvSpPr>
          <p:spPr bwMode="auto">
            <a:xfrm>
              <a:off x="673" y="1919"/>
              <a:ext cx="405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gender='F'</a:t>
              </a:r>
              <a:endParaRPr lang="en-US"/>
            </a:p>
          </p:txBody>
        </p:sp>
        <p:sp>
          <p:nvSpPr>
            <p:cNvPr id="58378" name="Rectangle 8"/>
            <p:cNvSpPr>
              <a:spLocks noChangeArrowheads="1"/>
            </p:cNvSpPr>
            <p:nvPr/>
          </p:nvSpPr>
          <p:spPr bwMode="auto">
            <a:xfrm>
              <a:off x="726" y="2064"/>
              <a:ext cx="290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age=20</a:t>
              </a:r>
              <a:endParaRPr lang="en-US"/>
            </a:p>
          </p:txBody>
        </p:sp>
        <p:sp>
          <p:nvSpPr>
            <p:cNvPr id="58379" name="Rectangle 9"/>
            <p:cNvSpPr>
              <a:spLocks noChangeArrowheads="1"/>
            </p:cNvSpPr>
            <p:nvPr/>
          </p:nvSpPr>
          <p:spPr bwMode="auto">
            <a:xfrm>
              <a:off x="731" y="2391"/>
              <a:ext cx="297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toString</a:t>
              </a:r>
              <a:endParaRPr lang="en-US"/>
            </a:p>
          </p:txBody>
        </p:sp>
        <p:sp>
          <p:nvSpPr>
            <p:cNvPr id="58380" name="Line 10"/>
            <p:cNvSpPr>
              <a:spLocks noChangeShapeType="1"/>
            </p:cNvSpPr>
            <p:nvPr/>
          </p:nvSpPr>
          <p:spPr bwMode="auto">
            <a:xfrm>
              <a:off x="442" y="1728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1" name="Line 11"/>
            <p:cNvSpPr>
              <a:spLocks noChangeShapeType="1"/>
            </p:cNvSpPr>
            <p:nvPr/>
          </p:nvSpPr>
          <p:spPr bwMode="auto">
            <a:xfrm>
              <a:off x="442" y="1872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2" name="Line 12"/>
            <p:cNvSpPr>
              <a:spLocks noChangeShapeType="1"/>
            </p:cNvSpPr>
            <p:nvPr/>
          </p:nvSpPr>
          <p:spPr bwMode="auto">
            <a:xfrm>
              <a:off x="442" y="2016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3" name="Line 13"/>
            <p:cNvSpPr>
              <a:spLocks noChangeShapeType="1"/>
            </p:cNvSpPr>
            <p:nvPr/>
          </p:nvSpPr>
          <p:spPr bwMode="auto">
            <a:xfrm>
              <a:off x="442" y="2160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84" name="Rectangle 14"/>
            <p:cNvSpPr>
              <a:spLocks noChangeArrowheads="1"/>
            </p:cNvSpPr>
            <p:nvPr/>
          </p:nvSpPr>
          <p:spPr bwMode="auto">
            <a:xfrm>
              <a:off x="634" y="2627"/>
              <a:ext cx="485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somePerson</a:t>
              </a:r>
              <a:endParaRPr lang="en-US"/>
            </a:p>
          </p:txBody>
        </p:sp>
        <p:sp>
          <p:nvSpPr>
            <p:cNvPr id="58385" name="Rectangle 15"/>
            <p:cNvSpPr>
              <a:spLocks noChangeArrowheads="1"/>
            </p:cNvSpPr>
            <p:nvPr/>
          </p:nvSpPr>
          <p:spPr bwMode="auto">
            <a:xfrm>
              <a:off x="2199" y="4037"/>
              <a:ext cx="54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code segment</a:t>
              </a:r>
              <a:endParaRPr lang="en-US"/>
            </a:p>
          </p:txBody>
        </p:sp>
        <p:sp>
          <p:nvSpPr>
            <p:cNvPr id="58386" name="Rectangle 16"/>
            <p:cNvSpPr>
              <a:spLocks noChangeArrowheads="1"/>
            </p:cNvSpPr>
            <p:nvPr/>
          </p:nvSpPr>
          <p:spPr bwMode="auto">
            <a:xfrm>
              <a:off x="2140" y="1788"/>
              <a:ext cx="637" cy="2193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387" name="Rectangle 17"/>
            <p:cNvSpPr>
              <a:spLocks noChangeArrowheads="1"/>
            </p:cNvSpPr>
            <p:nvPr/>
          </p:nvSpPr>
          <p:spPr bwMode="auto">
            <a:xfrm>
              <a:off x="2439" y="1709"/>
              <a:ext cx="42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58388" name="Rectangle 18"/>
            <p:cNvSpPr>
              <a:spLocks noChangeArrowheads="1"/>
            </p:cNvSpPr>
            <p:nvPr/>
          </p:nvSpPr>
          <p:spPr bwMode="auto">
            <a:xfrm>
              <a:off x="2439" y="1875"/>
              <a:ext cx="42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58389" name="Rectangle 19"/>
            <p:cNvSpPr>
              <a:spLocks noChangeArrowheads="1"/>
            </p:cNvSpPr>
            <p:nvPr/>
          </p:nvSpPr>
          <p:spPr bwMode="auto">
            <a:xfrm>
              <a:off x="2439" y="2043"/>
              <a:ext cx="42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58390" name="Rectangle 20"/>
            <p:cNvSpPr>
              <a:spLocks noChangeArrowheads="1"/>
            </p:cNvSpPr>
            <p:nvPr/>
          </p:nvSpPr>
          <p:spPr bwMode="auto">
            <a:xfrm>
              <a:off x="2225" y="2404"/>
              <a:ext cx="485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Person code</a:t>
              </a:r>
              <a:endParaRPr lang="en-US"/>
            </a:p>
          </p:txBody>
        </p:sp>
        <p:sp>
          <p:nvSpPr>
            <p:cNvPr id="58391" name="Rectangle 21"/>
            <p:cNvSpPr>
              <a:spLocks noChangeArrowheads="1"/>
            </p:cNvSpPr>
            <p:nvPr/>
          </p:nvSpPr>
          <p:spPr bwMode="auto">
            <a:xfrm>
              <a:off x="2439" y="2600"/>
              <a:ext cx="42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58392" name="Rectangle 22"/>
            <p:cNvSpPr>
              <a:spLocks noChangeArrowheads="1"/>
            </p:cNvSpPr>
            <p:nvPr/>
          </p:nvSpPr>
          <p:spPr bwMode="auto">
            <a:xfrm>
              <a:off x="2439" y="2767"/>
              <a:ext cx="42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58393" name="Rectangle 23"/>
            <p:cNvSpPr>
              <a:spLocks noChangeArrowheads="1"/>
            </p:cNvSpPr>
            <p:nvPr/>
          </p:nvSpPr>
          <p:spPr bwMode="auto">
            <a:xfrm>
              <a:off x="2439" y="2935"/>
              <a:ext cx="42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58394" name="Rectangle 24"/>
            <p:cNvSpPr>
              <a:spLocks noChangeArrowheads="1"/>
            </p:cNvSpPr>
            <p:nvPr/>
          </p:nvSpPr>
          <p:spPr bwMode="auto">
            <a:xfrm>
              <a:off x="2216" y="3199"/>
              <a:ext cx="507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Student code</a:t>
              </a:r>
              <a:endParaRPr lang="en-US"/>
            </a:p>
          </p:txBody>
        </p:sp>
        <p:sp>
          <p:nvSpPr>
            <p:cNvPr id="58395" name="Rectangle 25"/>
            <p:cNvSpPr>
              <a:spLocks noChangeArrowheads="1"/>
            </p:cNvSpPr>
            <p:nvPr/>
          </p:nvSpPr>
          <p:spPr bwMode="auto">
            <a:xfrm>
              <a:off x="2439" y="3393"/>
              <a:ext cx="42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58396" name="Rectangle 26"/>
            <p:cNvSpPr>
              <a:spLocks noChangeArrowheads="1"/>
            </p:cNvSpPr>
            <p:nvPr/>
          </p:nvSpPr>
          <p:spPr bwMode="auto">
            <a:xfrm>
              <a:off x="2439" y="3560"/>
              <a:ext cx="42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58397" name="Rectangle 27"/>
            <p:cNvSpPr>
              <a:spLocks noChangeArrowheads="1"/>
            </p:cNvSpPr>
            <p:nvPr/>
          </p:nvSpPr>
          <p:spPr bwMode="auto">
            <a:xfrm>
              <a:off x="2439" y="3728"/>
              <a:ext cx="42" cy="2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700">
                  <a:solidFill>
                    <a:srgbClr val="000000"/>
                  </a:solidFill>
                  <a:latin typeface="Arial" charset="0"/>
                </a:rPr>
                <a:t>.</a:t>
              </a:r>
              <a:endParaRPr lang="en-US"/>
            </a:p>
          </p:txBody>
        </p:sp>
        <p:sp>
          <p:nvSpPr>
            <p:cNvPr id="58398" name="Line 28"/>
            <p:cNvSpPr>
              <a:spLocks noChangeShapeType="1"/>
            </p:cNvSpPr>
            <p:nvPr/>
          </p:nvSpPr>
          <p:spPr bwMode="auto">
            <a:xfrm>
              <a:off x="2140" y="2310"/>
              <a:ext cx="637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399" name="Line 29"/>
            <p:cNvSpPr>
              <a:spLocks noChangeShapeType="1"/>
            </p:cNvSpPr>
            <p:nvPr/>
          </p:nvSpPr>
          <p:spPr bwMode="auto">
            <a:xfrm>
              <a:off x="2140" y="2676"/>
              <a:ext cx="637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0" name="Line 30"/>
            <p:cNvSpPr>
              <a:spLocks noChangeShapeType="1"/>
            </p:cNvSpPr>
            <p:nvPr/>
          </p:nvSpPr>
          <p:spPr bwMode="auto">
            <a:xfrm>
              <a:off x="2140" y="3146"/>
              <a:ext cx="637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1" name="Line 31"/>
            <p:cNvSpPr>
              <a:spLocks noChangeShapeType="1"/>
            </p:cNvSpPr>
            <p:nvPr/>
          </p:nvSpPr>
          <p:spPr bwMode="auto">
            <a:xfrm>
              <a:off x="2140" y="3456"/>
              <a:ext cx="637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2" name="Line 32"/>
            <p:cNvSpPr>
              <a:spLocks noChangeShapeType="1"/>
            </p:cNvSpPr>
            <p:nvPr/>
          </p:nvSpPr>
          <p:spPr bwMode="auto">
            <a:xfrm>
              <a:off x="1132" y="2415"/>
              <a:ext cx="980" cy="177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3" name="Line 34"/>
            <p:cNvSpPr>
              <a:spLocks noChangeShapeType="1"/>
            </p:cNvSpPr>
            <p:nvPr/>
          </p:nvSpPr>
          <p:spPr bwMode="auto">
            <a:xfrm>
              <a:off x="432" y="2351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4" name="Rectangle 35"/>
            <p:cNvSpPr>
              <a:spLocks noChangeArrowheads="1"/>
            </p:cNvSpPr>
            <p:nvPr/>
          </p:nvSpPr>
          <p:spPr bwMode="auto">
            <a:xfrm>
              <a:off x="734" y="2208"/>
              <a:ext cx="307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birthday</a:t>
              </a:r>
              <a:endParaRPr lang="en-US"/>
            </a:p>
          </p:txBody>
        </p:sp>
        <p:sp>
          <p:nvSpPr>
            <p:cNvPr id="58405" name="Line 36"/>
            <p:cNvSpPr>
              <a:spLocks noChangeShapeType="1"/>
            </p:cNvSpPr>
            <p:nvPr/>
          </p:nvSpPr>
          <p:spPr bwMode="auto">
            <a:xfrm>
              <a:off x="1200" y="2304"/>
              <a:ext cx="933" cy="97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06" name="Rectangle 37"/>
            <p:cNvSpPr>
              <a:spLocks noChangeArrowheads="1"/>
            </p:cNvSpPr>
            <p:nvPr/>
          </p:nvSpPr>
          <p:spPr bwMode="auto">
            <a:xfrm>
              <a:off x="442" y="2888"/>
              <a:ext cx="849" cy="1336"/>
            </a:xfrm>
            <a:prstGeom prst="rect">
              <a:avLst/>
            </a:prstGeom>
            <a:solidFill>
              <a:srgbClr val="FFFFFF"/>
            </a:solidFill>
            <a:ln w="158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8407" name="Rectangle 38"/>
            <p:cNvSpPr>
              <a:spLocks noChangeArrowheads="1"/>
            </p:cNvSpPr>
            <p:nvPr/>
          </p:nvSpPr>
          <p:spPr bwMode="auto">
            <a:xfrm>
              <a:off x="612" y="2920"/>
              <a:ext cx="531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name="Chris"</a:t>
              </a:r>
              <a:endParaRPr lang="en-US"/>
            </a:p>
          </p:txBody>
        </p:sp>
        <p:sp>
          <p:nvSpPr>
            <p:cNvPr id="58408" name="Rectangle 39"/>
            <p:cNvSpPr>
              <a:spLocks noChangeArrowheads="1"/>
            </p:cNvSpPr>
            <p:nvPr/>
          </p:nvSpPr>
          <p:spPr bwMode="auto">
            <a:xfrm>
              <a:off x="513" y="3085"/>
              <a:ext cx="735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ssn="111-11-1111"</a:t>
              </a:r>
              <a:endParaRPr lang="en-US"/>
            </a:p>
          </p:txBody>
        </p:sp>
        <p:sp>
          <p:nvSpPr>
            <p:cNvPr id="58409" name="Rectangle 40"/>
            <p:cNvSpPr>
              <a:spLocks noChangeArrowheads="1"/>
            </p:cNvSpPr>
            <p:nvPr/>
          </p:nvSpPr>
          <p:spPr bwMode="auto">
            <a:xfrm>
              <a:off x="673" y="3229"/>
              <a:ext cx="405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gender='F'</a:t>
              </a:r>
              <a:endParaRPr lang="en-US"/>
            </a:p>
          </p:txBody>
        </p:sp>
        <p:sp>
          <p:nvSpPr>
            <p:cNvPr id="58410" name="Rectangle 41"/>
            <p:cNvSpPr>
              <a:spLocks noChangeArrowheads="1"/>
            </p:cNvSpPr>
            <p:nvPr/>
          </p:nvSpPr>
          <p:spPr bwMode="auto">
            <a:xfrm>
              <a:off x="726" y="3372"/>
              <a:ext cx="290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age=20</a:t>
              </a:r>
              <a:endParaRPr lang="en-US"/>
            </a:p>
          </p:txBody>
        </p:sp>
        <p:sp>
          <p:nvSpPr>
            <p:cNvPr id="58411" name="Rectangle 42"/>
            <p:cNvSpPr>
              <a:spLocks noChangeArrowheads="1"/>
            </p:cNvSpPr>
            <p:nvPr/>
          </p:nvSpPr>
          <p:spPr bwMode="auto">
            <a:xfrm>
              <a:off x="731" y="3701"/>
              <a:ext cx="297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toString</a:t>
              </a:r>
              <a:endParaRPr lang="en-US"/>
            </a:p>
          </p:txBody>
        </p:sp>
        <p:sp>
          <p:nvSpPr>
            <p:cNvPr id="58412" name="Line 43"/>
            <p:cNvSpPr>
              <a:spLocks noChangeShapeType="1"/>
            </p:cNvSpPr>
            <p:nvPr/>
          </p:nvSpPr>
          <p:spPr bwMode="auto">
            <a:xfrm>
              <a:off x="442" y="3037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3" name="Line 44"/>
            <p:cNvSpPr>
              <a:spLocks noChangeShapeType="1"/>
            </p:cNvSpPr>
            <p:nvPr/>
          </p:nvSpPr>
          <p:spPr bwMode="auto">
            <a:xfrm>
              <a:off x="442" y="3181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4" name="Line 45"/>
            <p:cNvSpPr>
              <a:spLocks noChangeShapeType="1"/>
            </p:cNvSpPr>
            <p:nvPr/>
          </p:nvSpPr>
          <p:spPr bwMode="auto">
            <a:xfrm>
              <a:off x="442" y="3325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5" name="Line 46"/>
            <p:cNvSpPr>
              <a:spLocks noChangeShapeType="1"/>
            </p:cNvSpPr>
            <p:nvPr/>
          </p:nvSpPr>
          <p:spPr bwMode="auto">
            <a:xfrm>
              <a:off x="442" y="3469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6" name="Rectangle 47"/>
            <p:cNvSpPr>
              <a:spLocks noChangeArrowheads="1"/>
            </p:cNvSpPr>
            <p:nvPr/>
          </p:nvSpPr>
          <p:spPr bwMode="auto">
            <a:xfrm>
              <a:off x="634" y="4272"/>
              <a:ext cx="50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someStudent</a:t>
              </a:r>
              <a:endParaRPr lang="en-US"/>
            </a:p>
          </p:txBody>
        </p:sp>
        <p:sp>
          <p:nvSpPr>
            <p:cNvPr id="58417" name="Line 48"/>
            <p:cNvSpPr>
              <a:spLocks noChangeShapeType="1"/>
            </p:cNvSpPr>
            <p:nvPr/>
          </p:nvSpPr>
          <p:spPr bwMode="auto">
            <a:xfrm flipV="1">
              <a:off x="1132" y="3264"/>
              <a:ext cx="980" cy="460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8" name="Line 49"/>
            <p:cNvSpPr>
              <a:spLocks noChangeShapeType="1"/>
            </p:cNvSpPr>
            <p:nvPr/>
          </p:nvSpPr>
          <p:spPr bwMode="auto">
            <a:xfrm>
              <a:off x="432" y="3660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19" name="Rectangle 50"/>
            <p:cNvSpPr>
              <a:spLocks noChangeArrowheads="1"/>
            </p:cNvSpPr>
            <p:nvPr/>
          </p:nvSpPr>
          <p:spPr bwMode="auto">
            <a:xfrm>
              <a:off x="734" y="3517"/>
              <a:ext cx="307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birthday</a:t>
              </a:r>
              <a:endParaRPr lang="en-US"/>
            </a:p>
          </p:txBody>
        </p:sp>
        <p:sp>
          <p:nvSpPr>
            <p:cNvPr id="58420" name="Line 51"/>
            <p:cNvSpPr>
              <a:spLocks noChangeShapeType="1"/>
            </p:cNvSpPr>
            <p:nvPr/>
          </p:nvSpPr>
          <p:spPr bwMode="auto">
            <a:xfrm flipV="1">
              <a:off x="1152" y="2448"/>
              <a:ext cx="960" cy="1117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21" name="Line 52"/>
            <p:cNvSpPr>
              <a:spLocks noChangeShapeType="1"/>
            </p:cNvSpPr>
            <p:nvPr/>
          </p:nvSpPr>
          <p:spPr bwMode="auto">
            <a:xfrm>
              <a:off x="432" y="3791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22" name="Line 53"/>
            <p:cNvSpPr>
              <a:spLocks noChangeShapeType="1"/>
            </p:cNvSpPr>
            <p:nvPr/>
          </p:nvSpPr>
          <p:spPr bwMode="auto">
            <a:xfrm>
              <a:off x="432" y="3935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23" name="Line 54"/>
            <p:cNvSpPr>
              <a:spLocks noChangeShapeType="1"/>
            </p:cNvSpPr>
            <p:nvPr/>
          </p:nvSpPr>
          <p:spPr bwMode="auto">
            <a:xfrm>
              <a:off x="432" y="4079"/>
              <a:ext cx="849" cy="1"/>
            </a:xfrm>
            <a:prstGeom prst="line">
              <a:avLst/>
            </a:prstGeom>
            <a:noFill/>
            <a:ln w="63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424" name="Rectangle 55"/>
            <p:cNvSpPr>
              <a:spLocks noChangeArrowheads="1"/>
            </p:cNvSpPr>
            <p:nvPr/>
          </p:nvSpPr>
          <p:spPr bwMode="auto">
            <a:xfrm>
              <a:off x="528" y="3840"/>
              <a:ext cx="783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school = "Creighton"</a:t>
              </a:r>
              <a:endParaRPr lang="en-US"/>
            </a:p>
          </p:txBody>
        </p:sp>
        <p:sp>
          <p:nvSpPr>
            <p:cNvPr id="58425" name="Rectangle 56"/>
            <p:cNvSpPr>
              <a:spLocks noChangeArrowheads="1"/>
            </p:cNvSpPr>
            <p:nvPr/>
          </p:nvSpPr>
          <p:spPr bwMode="auto">
            <a:xfrm>
              <a:off x="721" y="3984"/>
              <a:ext cx="372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level = 14</a:t>
              </a:r>
              <a:endParaRPr lang="en-US"/>
            </a:p>
          </p:txBody>
        </p:sp>
        <p:sp>
          <p:nvSpPr>
            <p:cNvPr id="58426" name="Rectangle 57"/>
            <p:cNvSpPr>
              <a:spLocks noChangeArrowheads="1"/>
            </p:cNvSpPr>
            <p:nvPr/>
          </p:nvSpPr>
          <p:spPr bwMode="auto">
            <a:xfrm>
              <a:off x="721" y="4127"/>
              <a:ext cx="325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000">
                  <a:solidFill>
                    <a:srgbClr val="000000"/>
                  </a:solidFill>
                  <a:latin typeface="Arial" charset="0"/>
                </a:rPr>
                <a:t>advance</a:t>
              </a:r>
              <a:endParaRPr lang="en-US"/>
            </a:p>
          </p:txBody>
        </p:sp>
        <p:sp>
          <p:nvSpPr>
            <p:cNvPr id="58427" name="Line 58"/>
            <p:cNvSpPr>
              <a:spLocks noChangeShapeType="1"/>
            </p:cNvSpPr>
            <p:nvPr/>
          </p:nvSpPr>
          <p:spPr bwMode="auto">
            <a:xfrm flipV="1">
              <a:off x="1132" y="3408"/>
              <a:ext cx="980" cy="748"/>
            </a:xfrm>
            <a:prstGeom prst="line">
              <a:avLst/>
            </a:prstGeom>
            <a:noFill/>
            <a:ln w="20638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B64FA5-DF46-E044-9E2B-3488F35A9F5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Abstract classes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there are times when you want to define a class hierarchy, but the parent class is incomplete (more of a placeholder)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e.g., the Statement class from HW2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want to be able to talk about a hierarchy of statements (including Assignment, Output, If), but there is no "Statement"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abstract class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is a class in which some methods are specified but not implemented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can provide some concrete fields &amp; methods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the keyword "abstract" identifies methods that must be implemented by a derived class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you can't create an object of an abstract class, but it does provide a framework for inheritance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 i="1" dirty="0">
                <a:latin typeface="Arial Narrow" charset="0"/>
                <a:ea typeface="ＭＳ Ｐゴシック" charset="0"/>
              </a:rPr>
              <a:t>note: you can define abstract classes in C++, but in a very </a:t>
            </a:r>
            <a:r>
              <a:rPr lang="en-US" i="1" dirty="0" err="1">
                <a:latin typeface="Arial Narrow" charset="0"/>
                <a:ea typeface="ＭＳ Ｐゴシック" charset="0"/>
              </a:rPr>
              <a:t>kludgy</a:t>
            </a:r>
            <a:r>
              <a:rPr lang="en-US" i="1" dirty="0">
                <a:latin typeface="Arial Narrow" charset="0"/>
                <a:ea typeface="ＭＳ Ｐゴシック" charset="0"/>
              </a:rPr>
              <a:t> way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99D138F-2B30-354A-AF87-7ED3FA4D127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Interfaces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534400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an abstract class combines concrete fields/methods with abstract methods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it is possible to have no fields or methods implemented, only abstract methods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 fact this is a useful device for software engineering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define the behavior of an object without constraining implementation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can implement in different ways (e.g., </a:t>
            </a:r>
            <a:r>
              <a:rPr lang="en-US" dirty="0" err="1">
                <a:latin typeface="Arial Narrow" charset="0"/>
                <a:ea typeface="ＭＳ Ｐゴシック" charset="0"/>
              </a:rPr>
              <a:t>ArrayList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 err="1">
                <a:latin typeface="Arial Narrow" charset="0"/>
                <a:ea typeface="ＭＳ Ｐゴシック" charset="0"/>
              </a:rPr>
              <a:t>LinkedList</a:t>
            </a:r>
            <a:r>
              <a:rPr lang="en-US" dirty="0">
                <a:latin typeface="Arial Narrow" charset="0"/>
                <a:ea typeface="ＭＳ Ｐゴシック" charset="0"/>
              </a:rPr>
              <a:t>) but still write methods that work on all implementations (e.g., </a:t>
            </a:r>
            <a:r>
              <a:rPr lang="en-US" dirty="0" err="1">
                <a:latin typeface="Arial Narrow" charset="0"/>
                <a:ea typeface="ＭＳ Ｐゴシック" charset="0"/>
              </a:rPr>
              <a:t>Collections.sort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endParaRPr lang="en-US" sz="1200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Java provides a special notation for this useful device: an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interface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an interface simply defines the methods that must be implemented by a class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 derived class is said to "implement" the interface if it meets those specs</a:t>
            </a:r>
          </a:p>
          <a:p>
            <a:pPr lvl="2"/>
            <a:endParaRPr lang="en-US" sz="1400" dirty="0">
              <a:solidFill>
                <a:schemeClr val="tx2"/>
              </a:solidFill>
              <a:latin typeface="Courier New" charset="0"/>
              <a:ea typeface="ＭＳ Ｐゴシック" charset="0"/>
            </a:endParaRPr>
          </a:p>
          <a:p>
            <a:pPr lvl="2"/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public interface List&lt;E&gt; {</a:t>
            </a:r>
          </a:p>
          <a:p>
            <a:pPr lvl="2"/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add(E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void add(index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, E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void clear();</a:t>
            </a:r>
          </a:p>
          <a:p>
            <a:pPr lvl="2"/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boolean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contains (E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E get(index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int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indexOf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(E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E set(index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, E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obj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);</a:t>
            </a:r>
          </a:p>
          <a:p>
            <a:pPr lvl="2"/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</a:t>
            </a:r>
            <a:r>
              <a:rPr lang="en-US" sz="1400" dirty="0" err="1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int</a:t>
            </a:r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size();</a:t>
            </a:r>
          </a:p>
          <a:p>
            <a:pPr lvl="2"/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    . . .</a:t>
            </a:r>
          </a:p>
          <a:p>
            <a:pPr lvl="2"/>
            <a:r>
              <a:rPr lang="en-US" sz="1400" dirty="0">
                <a:solidFill>
                  <a:schemeClr val="tx2"/>
                </a:solidFill>
                <a:latin typeface="Courier New" charset="0"/>
                <a:ea typeface="ＭＳ Ｐゴシック" charset="0"/>
              </a:rPr>
              <a:t>}</a:t>
            </a:r>
          </a:p>
          <a:p>
            <a:endParaRPr lang="en-US" sz="1400" dirty="0">
              <a:solidFill>
                <a:schemeClr val="tx2"/>
              </a:solidFill>
              <a:latin typeface="Courier New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5562600" y="4924425"/>
            <a:ext cx="3276600" cy="1781175"/>
          </a:xfrm>
          <a:prstGeom prst="rect">
            <a:avLst/>
          </a:prstGeom>
          <a:noFill/>
          <a:ln w="12700">
            <a:solidFill>
              <a:schemeClr val="tx2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</a:rPr>
              <a:t>an interface is equivalent to an abstract class with only abstract methods</a:t>
            </a:r>
          </a:p>
          <a:p>
            <a:pPr>
              <a:spcBef>
                <a:spcPct val="50000"/>
              </a:spcBef>
            </a:pPr>
            <a:r>
              <a:rPr lang="en-US" sz="2000" dirty="0">
                <a:solidFill>
                  <a:schemeClr val="tx2"/>
                </a:solidFill>
                <a:latin typeface="Arial Narrow" charset="0"/>
              </a:rPr>
              <a:t>note: can't specify any fields, nor any private methods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A9187F4-1620-7046-82E3-5937179CE4D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Multiple interfaces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Java, a class can implement more than one interface</a:t>
            </a:r>
          </a:p>
          <a:p>
            <a:pPr lvl="1">
              <a:lnSpc>
                <a:spcPct val="90000"/>
              </a:lnSpc>
              <a:buFont typeface="Wingdings" charset="0"/>
              <a:buNone/>
            </a:pPr>
            <a:r>
              <a:rPr lang="en-US">
                <a:latin typeface="Arial Narrow" charset="0"/>
                <a:ea typeface="ＭＳ Ｐゴシック" charset="0"/>
              </a:rPr>
              <a:t>e.g., ArrayList&lt;E&gt; implements List&lt;E&gt;, Collection&lt;E&gt;, Iterable&lt;E&gt;, …</a:t>
            </a: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but can extend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at most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one parent class - </a:t>
            </a:r>
            <a:r>
              <a:rPr lang="en-US">
                <a:solidFill>
                  <a:srgbClr val="FF0033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WHY?</a:t>
            </a: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4740" name="Rectangle 4"/>
          <p:cNvSpPr>
            <a:spLocks noChangeArrowheads="1"/>
          </p:cNvSpPr>
          <p:nvPr/>
        </p:nvSpPr>
        <p:spPr bwMode="auto">
          <a:xfrm>
            <a:off x="5105400" y="2819400"/>
            <a:ext cx="4267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suppose a Dean class is defined that implements two interfaces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the Dean class must implement the union of the listed methods – OK!</a:t>
            </a:r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762000" y="2895600"/>
            <a:ext cx="4191000" cy="1143000"/>
            <a:chOff x="1248" y="2112"/>
            <a:chExt cx="2640" cy="720"/>
          </a:xfrm>
        </p:grpSpPr>
        <p:sp>
          <p:nvSpPr>
            <p:cNvPr id="64519" name="Text Box 6"/>
            <p:cNvSpPr txBox="1">
              <a:spLocks noChangeArrowheads="1"/>
            </p:cNvSpPr>
            <p:nvPr/>
          </p:nvSpPr>
          <p:spPr bwMode="auto">
            <a:xfrm>
              <a:off x="2854" y="2112"/>
              <a:ext cx="103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Administrator</a:t>
              </a:r>
            </a:p>
          </p:txBody>
        </p:sp>
        <p:sp>
          <p:nvSpPr>
            <p:cNvPr id="64520" name="Text Box 7"/>
            <p:cNvSpPr txBox="1">
              <a:spLocks noChangeArrowheads="1"/>
            </p:cNvSpPr>
            <p:nvPr/>
          </p:nvSpPr>
          <p:spPr bwMode="auto">
            <a:xfrm>
              <a:off x="1248" y="2112"/>
              <a:ext cx="103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Faculty</a:t>
              </a:r>
            </a:p>
          </p:txBody>
        </p:sp>
        <p:sp>
          <p:nvSpPr>
            <p:cNvPr id="64521" name="Text Box 8"/>
            <p:cNvSpPr txBox="1">
              <a:spLocks noChangeArrowheads="1"/>
            </p:cNvSpPr>
            <p:nvPr/>
          </p:nvSpPr>
          <p:spPr bwMode="auto">
            <a:xfrm>
              <a:off x="2219" y="2574"/>
              <a:ext cx="794" cy="25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sz="2000"/>
                <a:t>Dean</a:t>
              </a:r>
            </a:p>
          </p:txBody>
        </p:sp>
        <p:cxnSp>
          <p:nvCxnSpPr>
            <p:cNvPr id="64522" name="AutoShape 9"/>
            <p:cNvCxnSpPr>
              <a:cxnSpLocks noChangeShapeType="1"/>
              <a:stCxn id="64520" idx="2"/>
              <a:endCxn id="64521" idx="0"/>
            </p:cNvCxnSpPr>
            <p:nvPr/>
          </p:nvCxnSpPr>
          <p:spPr bwMode="auto">
            <a:xfrm>
              <a:off x="1765" y="2370"/>
              <a:ext cx="851" cy="20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64523" name="AutoShape 10"/>
            <p:cNvCxnSpPr>
              <a:cxnSpLocks noChangeShapeType="1"/>
              <a:stCxn id="64519" idx="2"/>
              <a:endCxn id="64521" idx="0"/>
            </p:cNvCxnSpPr>
            <p:nvPr/>
          </p:nvCxnSpPr>
          <p:spPr bwMode="auto">
            <a:xfrm flipH="1">
              <a:off x="2616" y="2370"/>
              <a:ext cx="755" cy="20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</p:grpSp>
      <p:sp>
        <p:nvSpPr>
          <p:cNvPr id="244750" name="Rectangle 14"/>
          <p:cNvSpPr>
            <a:spLocks noChangeArrowheads="1"/>
          </p:cNvSpPr>
          <p:nvPr/>
        </p:nvSpPr>
        <p:spPr bwMode="auto">
          <a:xfrm>
            <a:off x="685800" y="4572000"/>
            <a:ext cx="87026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but if inheritance were used, conflicts could occur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what if both parent classes had fields or methods with the same names?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e.g., would </a:t>
            </a:r>
            <a:r>
              <a:rPr lang="en-US" sz="1600">
                <a:latin typeface="Courier New" charset="0"/>
              </a:rPr>
              <a:t>super.getRaise()</a:t>
            </a:r>
            <a:r>
              <a:rPr lang="en-US" sz="2000">
                <a:latin typeface="Arial Narrow" charset="0"/>
              </a:rPr>
              <a:t> call the </a:t>
            </a:r>
            <a:r>
              <a:rPr lang="en-US" sz="1600">
                <a:latin typeface="Courier New" charset="0"/>
              </a:rPr>
              <a:t>Faculty</a:t>
            </a:r>
            <a:r>
              <a:rPr lang="en-US" sz="2000">
                <a:latin typeface="Arial Narrow" charset="0"/>
              </a:rPr>
              <a:t> or the </a:t>
            </a:r>
            <a:r>
              <a:rPr lang="en-US" sz="1600">
                <a:latin typeface="Courier New" charset="0"/>
              </a:rPr>
              <a:t>Adminstrator</a:t>
            </a:r>
            <a:r>
              <a:rPr lang="en-US" sz="2000">
                <a:latin typeface="Arial Narrow" charset="0"/>
              </a:rPr>
              <a:t> version?</a:t>
            </a:r>
          </a:p>
          <a:p>
            <a:pPr marL="342900" indent="-342900">
              <a:spcBef>
                <a:spcPct val="20000"/>
              </a:spcBef>
            </a:pPr>
            <a:endParaRPr lang="en-US" sz="90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C++ allows for multiple inheritance but user must disambiguate using ::  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Java simply disallows it as being too tricky &amp; not worth 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40" grpId="0"/>
      <p:bldP spid="24475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B94EA9-5144-F846-8301-E84E4CB71E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Non-OO programming in Java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0" y="1752600"/>
            <a:ext cx="5867400" cy="42672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/**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  Simple program that prints a table of temperatures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  @author     Dave Reed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  @version    3/10/17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*/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public class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FahrToCelsius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private static 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FahrToCelsius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(double temp)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return 5.0*(temp-32.0)/9.0;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public static void main(String[]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args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double lower = 0.0, upper = 100.0, step = 5.0;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 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("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\t\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tCelsius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("----\t\t-------");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 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for (double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lower;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&lt;= upper;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+= step)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double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FahrToCelsius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System.out.println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fahr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 "\t\t" +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celsius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}</a:t>
            </a:r>
          </a:p>
        </p:txBody>
      </p:sp>
      <p:sp>
        <p:nvSpPr>
          <p:cNvPr id="65540" name="Rectangle 13"/>
          <p:cNvSpPr>
            <a:spLocks noChangeArrowheads="1"/>
          </p:cNvSpPr>
          <p:nvPr/>
        </p:nvSpPr>
        <p:spPr bwMode="auto">
          <a:xfrm>
            <a:off x="457200" y="1524000"/>
            <a:ext cx="28956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despite its claims as a pure OOP language, you can write non-OO code same as C++</a:t>
            </a:r>
          </a:p>
          <a:p>
            <a:pPr marL="409575" lvl="1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>
                <a:latin typeface="Arial Narrow" charset="0"/>
                <a:sym typeface="Wingdings" charset="0"/>
              </a:rPr>
              <a:t>static methods can call other static methods</a:t>
            </a:r>
          </a:p>
          <a:p>
            <a:pPr marL="409575" lvl="1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en-US" sz="2000">
              <a:latin typeface="Arial Narrow" charset="0"/>
              <a:sym typeface="Wingdings" charset="0"/>
            </a:endParaRPr>
          </a:p>
          <a:p>
            <a:pPr marL="409575" lvl="1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en-US" sz="2000">
              <a:latin typeface="Arial Narrow" charset="0"/>
              <a:sym typeface="Wingdings" charset="0"/>
            </a:endParaRPr>
          </a:p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>
                <a:solidFill>
                  <a:schemeClr val="accent2"/>
                </a:solidFill>
                <a:latin typeface="Arial Narrow" charset="0"/>
                <a:sym typeface="Wingdings" charset="0"/>
              </a:rPr>
              <a:t>for large projects, good OO design leads to more reliable &amp; more easily maintainable code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B94EA9-5144-F846-8301-E84E4CB71E1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Functional programming in Java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3276600"/>
            <a:ext cx="7010400" cy="213360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0;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for (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n :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nums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if (n &gt; 50) {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   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+= n;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   }</a:t>
            </a: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-------------------------------------------------------------------------</a:t>
            </a:r>
          </a:p>
          <a:p>
            <a:pPr>
              <a:lnSpc>
                <a:spcPct val="80000"/>
              </a:lnSpc>
            </a:pPr>
            <a:endParaRPr lang="en-US" sz="1200" dirty="0">
              <a:solidFill>
                <a:schemeClr val="tx1"/>
              </a:solidFill>
              <a:latin typeface="Courier New" charset="0"/>
              <a:ea typeface="ＭＳ Ｐゴシック" charset="0"/>
              <a:cs typeface="Times New Roman" charset="0"/>
            </a:endParaRPr>
          </a:p>
          <a:p>
            <a:pPr>
              <a:lnSpc>
                <a:spcPct val="80000"/>
              </a:lnSpc>
            </a:pP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int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sumAbove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 = </a:t>
            </a:r>
            <a:r>
              <a:rPr lang="en-US" sz="1200" dirty="0" err="1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nums.stream</a:t>
            </a:r>
            <a:r>
              <a:rPr lang="en-US" sz="1200" dirty="0">
                <a:solidFill>
                  <a:schemeClr val="tx1"/>
                </a:solidFill>
                <a:latin typeface="Courier New" charset="0"/>
                <a:ea typeface="ＭＳ Ｐゴシック" charset="0"/>
                <a:cs typeface="Times New Roman" charset="0"/>
              </a:rPr>
              <a:t>().filter(n -&gt; n &gt; 50).reduce(0, Integer::sum);</a:t>
            </a:r>
          </a:p>
        </p:txBody>
      </p:sp>
      <p:sp>
        <p:nvSpPr>
          <p:cNvPr id="65540" name="Rectangle 13"/>
          <p:cNvSpPr>
            <a:spLocks noChangeArrowheads="1"/>
          </p:cNvSpPr>
          <p:nvPr/>
        </p:nvSpPr>
        <p:spPr bwMode="auto">
          <a:xfrm>
            <a:off x="457200" y="1524000"/>
            <a:ext cx="86868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9525" indent="7938">
              <a:spcBef>
                <a:spcPct val="10000"/>
              </a:spcBef>
              <a:tabLst>
                <a:tab pos="231775" algn="l"/>
              </a:tabLst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Java 8 (2014) introduced functional programming constructs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lambda expressions (unnamed functions)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first-class functions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r>
              <a:rPr lang="en-US" sz="2000" dirty="0">
                <a:latin typeface="Arial Narrow" charset="0"/>
                <a:sym typeface="Wingdings" charset="0"/>
              </a:rPr>
              <a:t>streams with filter, map, reduce, </a:t>
            </a:r>
            <a:r>
              <a:rPr lang="is-IS" sz="2000" dirty="0">
                <a:latin typeface="Arial Narrow" charset="0"/>
                <a:sym typeface="Wingdings" charset="0"/>
              </a:rPr>
              <a:t>…</a:t>
            </a: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866775" lvl="2" indent="-277813">
              <a:spcBef>
                <a:spcPct val="10000"/>
              </a:spcBef>
              <a:buFont typeface="Wingdings" charset="0"/>
              <a:buChar char="§"/>
              <a:tabLst>
                <a:tab pos="231775" algn="l"/>
              </a:tabLst>
            </a:pPr>
            <a:endParaRPr lang="is-IS" sz="2000" dirty="0">
              <a:latin typeface="Arial Narrow" charset="0"/>
              <a:sym typeface="Wingdings" charset="0"/>
            </a:endParaRPr>
          </a:p>
          <a:p>
            <a:pPr marL="131762" lvl="1">
              <a:spcBef>
                <a:spcPct val="10000"/>
              </a:spcBef>
              <a:tabLst>
                <a:tab pos="231775" algn="l"/>
              </a:tabLst>
            </a:pPr>
            <a:r>
              <a:rPr lang="is-IS" sz="2000" b="1" dirty="0">
                <a:solidFill>
                  <a:srgbClr val="FF0000"/>
                </a:solidFill>
                <a:latin typeface="Arial Narrow" charset="0"/>
                <a:sym typeface="Wingdings" charset="0"/>
              </a:rPr>
              <a:t>let's go to the source for functional programming: LISP/Scheme</a:t>
            </a:r>
            <a:endParaRPr lang="en-US" sz="2000" b="1" dirty="0">
              <a:solidFill>
                <a:srgbClr val="FF0000"/>
              </a:solidFill>
              <a:latin typeface="Arial Narrow" charset="0"/>
              <a:sym typeface="Wingding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586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Variables &amp; bindings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5146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primitive types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short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, 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long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only guaranteed that 2 bytes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short</a:t>
            </a:r>
            <a:r>
              <a:rPr lang="en-US" dirty="0">
                <a:latin typeface="Arial Narrow" charset="0"/>
                <a:ea typeface="ＭＳ Ｐゴシック" charset="0"/>
              </a:rPr>
              <a:t>)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 err="1">
                <a:latin typeface="Courier New" charset="0"/>
                <a:ea typeface="ＭＳ Ｐゴシック" charset="0"/>
                <a:cs typeface="Courier New" charset="0"/>
              </a:rPr>
              <a:t>int</a:t>
            </a:r>
            <a:r>
              <a:rPr lang="en-US" dirty="0">
                <a:latin typeface="Arial Narrow" charset="0"/>
                <a:ea typeface="ＭＳ Ｐゴシック" charset="0"/>
              </a:rPr>
              <a:t>) ≤ </a:t>
            </a:r>
            <a:r>
              <a:rPr lang="en-US" dirty="0" err="1">
                <a:latin typeface="Arial Narrow" charset="0"/>
                <a:ea typeface="ＭＳ Ｐゴシック" charset="0"/>
              </a:rPr>
              <a:t>sizeof</a:t>
            </a:r>
            <a:r>
              <a:rPr lang="en-US" dirty="0">
                <a:latin typeface="Arial Narrow" charset="0"/>
                <a:ea typeface="ＭＳ Ｐゴシック" charset="0"/>
              </a:rPr>
              <a:t>(</a:t>
            </a:r>
            <a:r>
              <a:rPr lang="en-US" dirty="0">
                <a:latin typeface="Courier New" charset="0"/>
                <a:ea typeface="ＭＳ Ｐゴシック" charset="0"/>
                <a:cs typeface="Courier New" charset="0"/>
              </a:rPr>
              <a:t>long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2"/>
            <a:r>
              <a:rPr lang="en-US" dirty="0">
                <a:latin typeface="Arial Narrow" charset="0"/>
                <a:ea typeface="ＭＳ Ｐゴシック" charset="0"/>
              </a:rPr>
              <a:t>can specify integers in octal &amp; hexadecimal</a:t>
            </a:r>
            <a:r>
              <a:rPr lang="en-US" baseline="-25000" dirty="0">
                <a:latin typeface="Arial Narrow" charset="0"/>
                <a:ea typeface="ＭＳ Ｐゴシック" charset="0"/>
                <a:sym typeface="Wingdings" charset="0"/>
              </a:rPr>
              <a:t>;</a:t>
            </a:r>
            <a:r>
              <a:rPr lang="en-US" dirty="0">
                <a:latin typeface="Arial Narrow" charset="0"/>
                <a:ea typeface="ＭＳ Ｐゴシック" charset="0"/>
                <a:sym typeface="Wingdings" charset="0"/>
              </a:rPr>
              <a:t> can declare to be unsigned</a:t>
            </a:r>
          </a:p>
          <a:p>
            <a:pPr lvl="1"/>
            <a:r>
              <a:rPr lang="en-US" dirty="0">
                <a:latin typeface="Courier New" charset="0"/>
                <a:cs typeface="Courier New" charset="0"/>
              </a:rPr>
              <a:t>float</a:t>
            </a:r>
            <a:r>
              <a:rPr lang="en-US" dirty="0">
                <a:latin typeface="Arial Narrow" charset="0"/>
              </a:rPr>
              <a:t>,</a:t>
            </a:r>
            <a:r>
              <a:rPr lang="en-US" dirty="0">
                <a:latin typeface="Courier New" charset="0"/>
                <a:cs typeface="Courier New" charset="0"/>
              </a:rPr>
              <a:t> double</a:t>
            </a:r>
            <a:r>
              <a:rPr lang="en-US" dirty="0">
                <a:latin typeface="Arial Narrow" charset="0"/>
              </a:rPr>
              <a:t>, </a:t>
            </a:r>
            <a:r>
              <a:rPr lang="en-US" dirty="0">
                <a:latin typeface="Courier New" charset="0"/>
                <a:cs typeface="Courier New" charset="0"/>
              </a:rPr>
              <a:t>long double</a:t>
            </a:r>
            <a:endParaRPr lang="en-US" dirty="0">
              <a:latin typeface="Arial Narrow" charset="0"/>
            </a:endParaRPr>
          </a:p>
          <a:p>
            <a:pPr lvl="1"/>
            <a:r>
              <a:rPr lang="en-US" dirty="0">
                <a:latin typeface="Courier New" charset="0"/>
                <a:cs typeface="Courier New" charset="0"/>
              </a:rPr>
              <a:t>char</a:t>
            </a:r>
            <a:r>
              <a:rPr lang="en-US" dirty="0">
                <a:latin typeface="Arial Narrow" charset="0"/>
              </a:rPr>
              <a:t>  represents characters using ASCII codes (1 byte) – really another </a:t>
            </a:r>
            <a:r>
              <a:rPr lang="en-US" dirty="0" err="1">
                <a:latin typeface="Arial Narrow" charset="0"/>
              </a:rPr>
              <a:t>int</a:t>
            </a:r>
            <a:r>
              <a:rPr lang="en-US" dirty="0">
                <a:latin typeface="Arial Narrow" charset="0"/>
              </a:rPr>
              <a:t> type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Wingdings" charset="0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0D6FF41-9211-9A48-8E08-1C1ECF59DAB0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85800" y="3733800"/>
            <a:ext cx="8702675" cy="32004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types are bound statically	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all variable declarations must occur at the start of a block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somewhat strongly typed, but loopholes exist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memory is bound…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statically for global variables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stack-dynamically for local variables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heap-dynamically for </a:t>
            </a:r>
            <a:r>
              <a:rPr lang="en-US" dirty="0" err="1">
                <a:latin typeface="Arial Narrow" charset="0"/>
                <a:ea typeface="ＭＳ Ｐゴシック" charset="0"/>
              </a:rPr>
              <a:t>malloc</a:t>
            </a:r>
            <a:r>
              <a:rPr lang="en-US" dirty="0">
                <a:latin typeface="Arial Narrow" charset="0"/>
                <a:ea typeface="ＭＳ Ｐゴシック" charset="0"/>
              </a:rPr>
              <a:t>/free</a:t>
            </a:r>
            <a:endParaRPr lang="en-US" dirty="0">
              <a:latin typeface="Courier New" charset="0"/>
              <a:ea typeface="ＭＳ Ｐゴシック" charset="0"/>
              <a:cs typeface="Courier New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AE662B5-98FD-EA46-829F-0A356202C1E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Input &amp; control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2971800" cy="5638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simple input via scanf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must allocate space for the string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access chars using [] since an array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same control structures as C++/Java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if/else, switch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while, do-while, for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break, continue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also has goto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to support old-school programming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3810000" y="457200"/>
            <a:ext cx="5562600" cy="67706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r>
              <a:rPr sz="1400" noProof="1">
                <a:latin typeface="Courier New" charset="0"/>
              </a:rPr>
              <a:t>#include &lt;string.h&gt;</a:t>
            </a:r>
          </a:p>
          <a:p>
            <a:endParaRPr lang="en-US" sz="1400" dirty="0">
              <a:latin typeface="Courier New" charset="0"/>
            </a:endParaRPr>
          </a:p>
          <a:p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isPalindrome</a:t>
            </a:r>
            <a:r>
              <a:rPr lang="en-US" sz="1400" dirty="0">
                <a:latin typeface="Courier New" charset="0"/>
              </a:rPr>
              <a:t>(char*);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c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har input[20];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a word: ");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scanf("%s", &amp;input);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if (isPalindrome(input)) {</a:t>
            </a:r>
          </a:p>
          <a:p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printf("%s is a palindrome\n", input);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else {</a:t>
            </a:r>
          </a:p>
          <a:p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printf("%s is NOT a palindrome\n", input);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</a:t>
            </a:r>
            <a:r>
              <a:rPr lang="en-US" sz="1400" dirty="0" err="1">
                <a:latin typeface="Courier New" charset="0"/>
              </a:rPr>
              <a:t>i</a:t>
            </a:r>
            <a:r>
              <a:rPr sz="1400" noProof="1">
                <a:latin typeface="Courier New" charset="0"/>
              </a:rPr>
              <a:t>sPalindrome(</a:t>
            </a:r>
            <a:r>
              <a:rPr sz="1400" noProof="1">
                <a:solidFill>
                  <a:srgbClr val="FF0000"/>
                </a:solidFill>
                <a:latin typeface="Courier New" charset="0"/>
              </a:rPr>
              <a:t>char* word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 len = strlen(word);</a:t>
            </a:r>
          </a:p>
          <a:p>
            <a:r>
              <a:rPr sz="1400" noProof="1">
                <a:latin typeface="Courier New" charset="0"/>
              </a:rPr>
              <a:t>	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0; i &lt; len/2; i++) {</a:t>
            </a:r>
          </a:p>
          <a:p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word[i] != word[len-i-1]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1;</a:t>
            </a:r>
          </a:p>
          <a:p>
            <a:r>
              <a:rPr sz="1400" noProof="1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DEC486-3381-B144-A9A4-3F6E47A4613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urier New" charset="0"/>
                <a:ea typeface="ＭＳ Ｐゴシック" charset="0"/>
                <a:cs typeface="ＭＳ Ｐゴシック" charset="0"/>
              </a:rPr>
              <a:t>#define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2971800" cy="52578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you can define constants using </a:t>
            </a:r>
            <a:r>
              <a:rPr lang="en-US">
                <a:latin typeface="Courier New" charset="0"/>
                <a:ea typeface="ＭＳ Ｐゴシック" charset="0"/>
                <a:cs typeface="ＭＳ Ｐゴシック" charset="0"/>
              </a:rPr>
              <a:t>#define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this is a preprocessor directive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first step in compilation is globally replacing each constant with its value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note: constants are NOT the same as constants in Java</a:t>
            </a: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3810000" y="228600"/>
            <a:ext cx="5562600" cy="7019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#include &lt;stdio.h&gt;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#include &lt;string.h&gt;</a:t>
            </a: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#define MAX_LENGTH 20</a:t>
            </a:r>
          </a:p>
          <a:p>
            <a:pPr>
              <a:lnSpc>
                <a:spcPct val="90000"/>
              </a:lnSpc>
            </a:pPr>
            <a:r>
              <a:rPr sz="1400" noProof="1">
                <a:solidFill>
                  <a:srgbClr val="FF0000"/>
                </a:solidFill>
                <a:latin typeface="Courier New" charset="0"/>
              </a:rPr>
              <a:t>#define BOOLEAN int</a:t>
            </a:r>
          </a:p>
          <a:p>
            <a:pPr>
              <a:lnSpc>
                <a:spcPct val="90000"/>
              </a:lnSpc>
            </a:pPr>
            <a:r>
              <a:rPr sz="1400" noProof="1">
                <a:solidFill>
                  <a:srgbClr val="FF0000"/>
                </a:solidFill>
                <a:latin typeface="Courier New" charset="0"/>
              </a:rPr>
              <a:t>#define TRUE 1</a:t>
            </a:r>
          </a:p>
          <a:p>
            <a:pPr>
              <a:lnSpc>
                <a:spcPct val="90000"/>
              </a:lnSpc>
            </a:pPr>
            <a:r>
              <a:rPr sz="1400" noProof="1">
                <a:solidFill>
                  <a:srgbClr val="FF0000"/>
                </a:solidFill>
                <a:latin typeface="Courier New" charset="0"/>
              </a:rPr>
              <a:t>#define FALSE 0</a:t>
            </a:r>
          </a:p>
          <a:p>
            <a:pPr>
              <a:lnSpc>
                <a:spcPct val="90000"/>
              </a:lnSpc>
            </a:pP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BOOLEAN </a:t>
            </a:r>
            <a:r>
              <a:rPr lang="en-US" sz="1400" dirty="0" err="1">
                <a:latin typeface="Courier New" charset="0"/>
              </a:rPr>
              <a:t>isPalindrome</a:t>
            </a:r>
            <a:r>
              <a:rPr lang="en-US" sz="1400" dirty="0">
                <a:latin typeface="Courier New" charset="0"/>
              </a:rPr>
              <a:t>(char*);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int main()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c</a:t>
            </a:r>
            <a:r>
              <a:rPr sz="1400" noProof="1">
                <a:latin typeface="Courier New" charset="0"/>
              </a:rPr>
              <a:t>har input[</a:t>
            </a:r>
            <a:r>
              <a:rPr lang="en-US" sz="1400" dirty="0">
                <a:latin typeface="Courier New" charset="0"/>
              </a:rPr>
              <a:t>MAX_LENGTH</a:t>
            </a:r>
            <a:r>
              <a:rPr sz="1400" noProof="1">
                <a:latin typeface="Courier New" charset="0"/>
              </a:rPr>
              <a:t>];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a word: ");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scanf("%s", &amp;input);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if (</a:t>
            </a:r>
            <a:r>
              <a:rPr lang="en-US" sz="1400" dirty="0" err="1">
                <a:latin typeface="Courier New" charset="0"/>
              </a:rPr>
              <a:t>i</a:t>
            </a:r>
            <a:r>
              <a:rPr sz="1400" noProof="1">
                <a:latin typeface="Courier New" charset="0"/>
              </a:rPr>
              <a:t>sPalindrome(input))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printf("%s is a palindrome\n", input);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else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printf("%s is NOT a palindrome\n", input);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  <a:p>
            <a:pPr>
              <a:lnSpc>
                <a:spcPct val="9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BOOLEAN</a:t>
            </a:r>
            <a:r>
              <a:rPr sz="1400" noProof="1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400" dirty="0" err="1">
                <a:latin typeface="Courier New" charset="0"/>
              </a:rPr>
              <a:t>i</a:t>
            </a:r>
            <a:r>
              <a:rPr sz="1400" noProof="1">
                <a:latin typeface="Courier New" charset="0"/>
              </a:rPr>
              <a:t>sPalindrome(char* word)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len = strlen(word);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	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0; i &lt; len/2; i++)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(word[i] != word[len-i-1])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return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FALSE</a:t>
            </a:r>
            <a:r>
              <a:rPr sz="1400" noProof="1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TRUE</a:t>
            </a:r>
            <a:r>
              <a:rPr sz="1400" noProof="1">
                <a:latin typeface="Courier New" charset="0"/>
              </a:rPr>
              <a:t>;</a:t>
            </a:r>
          </a:p>
          <a:p>
            <a:pPr>
              <a:lnSpc>
                <a:spcPct val="90000"/>
              </a:lnSpc>
            </a:pPr>
            <a:r>
              <a:rPr sz="1400" noProof="1">
                <a:latin typeface="Courier New" charset="0"/>
              </a:rPr>
              <a:t>}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FFB438A-1CD2-BD41-A8BA-3C4535CC6E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Function parameters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3886200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all parameter passing is by-value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but can achieve by-reference by passing addresses (pointers)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get the address of the variable using &amp;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pass the address to the function as parameter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then dereference the address using *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648200" y="381000"/>
            <a:ext cx="4724400" cy="677108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g</a:t>
            </a:r>
            <a:r>
              <a:rPr sz="1400" noProof="1">
                <a:latin typeface="Courier New" charset="0"/>
              </a:rPr>
              <a:t>etValues(int*, int*);</a:t>
            </a: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p</a:t>
            </a:r>
            <a:r>
              <a:rPr lang="en-US" sz="1400" noProof="1">
                <a:latin typeface="Courier New" charset="0"/>
              </a:rPr>
              <a:t>order</a:t>
            </a:r>
            <a:r>
              <a:rPr sz="1400" noProof="1">
                <a:latin typeface="Courier New" charset="0"/>
              </a:rPr>
              <a:t>(int*, int*);</a:t>
            </a: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isplay(int, int);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x, y;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g</a:t>
            </a:r>
            <a:r>
              <a:rPr sz="1400" noProof="1">
                <a:latin typeface="Courier New" charset="0"/>
              </a:rPr>
              <a:t>etValues(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&amp;x, &amp;y</a:t>
            </a:r>
            <a:r>
              <a:rPr sz="1400" noProof="1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order</a:t>
            </a:r>
            <a:r>
              <a:rPr sz="1400" noProof="1">
                <a:latin typeface="Courier New" charset="0"/>
              </a:rPr>
              <a:t>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&amp;x, &amp;y</a:t>
            </a:r>
            <a:r>
              <a:rPr sz="1400" noProof="1">
                <a:latin typeface="Courier New" charset="0"/>
              </a:rPr>
              <a:t>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lang="en-US" sz="1400" noProof="1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x, y</a:t>
            </a:r>
            <a:r>
              <a:rPr sz="1400" noProof="1">
                <a:latin typeface="Courier New" charset="0"/>
              </a:rPr>
              <a:t>);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g</a:t>
            </a:r>
            <a:r>
              <a:rPr sz="1400" noProof="1">
                <a:latin typeface="Courier New" charset="0"/>
              </a:rPr>
              <a:t>etValues(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int* a, int* b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two numbers: ");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scanf("%d%d", a, b);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p</a:t>
            </a:r>
            <a:r>
              <a:rPr sz="1400" noProof="1">
                <a:latin typeface="Courier New" charset="0"/>
              </a:rPr>
              <a:t>rocess(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int* a, int* b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if (*a &gt; *b) {</a:t>
            </a:r>
          </a:p>
          <a:p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int temp = *a;</a:t>
            </a:r>
          </a:p>
          <a:p>
            <a:r>
              <a:rPr sz="1400" noProof="1">
                <a:latin typeface="Courier New" charset="0"/>
              </a:rPr>
              <a:t>	*a = *b;</a:t>
            </a:r>
          </a:p>
          <a:p>
            <a:r>
              <a:rPr sz="1400" noProof="1">
                <a:latin typeface="Courier New" charset="0"/>
              </a:rPr>
              <a:t>	*b = temp;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void </a:t>
            </a:r>
            <a:r>
              <a:rPr lang="en-US" sz="1400" dirty="0">
                <a:latin typeface="Courier New" charset="0"/>
              </a:rPr>
              <a:t>d</a:t>
            </a:r>
            <a:r>
              <a:rPr sz="1400" noProof="1">
                <a:latin typeface="Courier New" charset="0"/>
              </a:rPr>
              <a:t>isplay(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 a, int b</a:t>
            </a:r>
            <a:r>
              <a:rPr sz="1400" noProof="1">
                <a:latin typeface="Courier New" charset="0"/>
              </a:rPr>
              <a:t>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printf("%d + %d = %d\n", a, b, (a+b));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223C32B-62EF-4B48-8DF5-F90881FB99F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Array example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3657600" cy="5410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by default, array allocation is: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static (allocated on stack at compile time), if global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fixed stack-dynamic (size is fixed at compile time, memory is allocated on stack during run time), if local</a:t>
            </a:r>
            <a:endParaRPr lang="en-US" sz="16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storing an arbitrary number of items is ugly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must set a max size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as you read in items, must keep count and make sure don't exceed the limit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must then pass the size around with the array in order to process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 Narrow" charset="0"/>
              <a:ea typeface="ＭＳ Ｐゴシック" charset="0"/>
            </a:endParaRPr>
          </a:p>
          <a:p>
            <a:pPr marL="0" indent="0">
              <a:lnSpc>
                <a:spcPct val="90000"/>
              </a:lnSpc>
            </a:pP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int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nums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[]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ＭＳ Ｐゴシック" charset="0"/>
              </a:rPr>
              <a:t>≡</a:t>
            </a:r>
            <a:r>
              <a:rPr lang="en-US" sz="1800" dirty="0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 int* </a:t>
            </a:r>
            <a:r>
              <a:rPr lang="en-US" sz="1800" dirty="0" err="1">
                <a:solidFill>
                  <a:srgbClr val="FF0033"/>
                </a:solidFill>
                <a:latin typeface="Courier New" charset="0"/>
                <a:ea typeface="ＭＳ Ｐゴシック" charset="0"/>
              </a:rPr>
              <a:t>nums</a:t>
            </a:r>
            <a:endParaRPr lang="en-US" sz="1800" dirty="0">
              <a:solidFill>
                <a:srgbClr val="FF0033"/>
              </a:solidFill>
              <a:latin typeface="Courier New" charset="0"/>
              <a:ea typeface="ＭＳ Ｐゴシック" charset="0"/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114800" y="304800"/>
            <a:ext cx="5257800" cy="6821356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#include &lt;stdio.h&gt;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#define MAX_SIZE 20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getNums(int[], int*);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smallest(int[], int);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main()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numbers[MAX_SIZE];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 count = 0;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getNums(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numbers</a:t>
            </a:r>
            <a:r>
              <a:rPr sz="1400" noProof="1">
                <a:latin typeface="Courier New" charset="0"/>
              </a:rPr>
              <a:t>,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&amp;count</a:t>
            </a:r>
            <a:r>
              <a:rPr sz="1400" noProof="1">
                <a:latin typeface="Courier New" charset="0"/>
              </a:rPr>
              <a:t>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printf("The smallest number is %d\n",</a:t>
            </a:r>
            <a:r>
              <a:rPr lang="en-US" sz="1400" dirty="0">
                <a:latin typeface="Courier New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 </a:t>
            </a:r>
            <a:r>
              <a:rPr sz="1400" noProof="1">
                <a:latin typeface="Courier New" charset="0"/>
              </a:rPr>
              <a:t>smal</a:t>
            </a:r>
            <a:r>
              <a:rPr lang="en-US" sz="1400" dirty="0">
                <a:latin typeface="Courier New" charset="0"/>
              </a:rPr>
              <a:t>l</a:t>
            </a:r>
            <a:r>
              <a:rPr sz="1400" noProof="1">
                <a:latin typeface="Courier New" charset="0"/>
              </a:rPr>
              <a:t>est(numbers, count));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void getNums(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int nums[]</a:t>
            </a:r>
            <a:r>
              <a:rPr sz="1400" noProof="1">
                <a:latin typeface="Courier New" charset="0"/>
              </a:rPr>
              <a:t>,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int* cnt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nextNum;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printf("Enter numbers (end with -1): ");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scanf("%d", &amp;nextNum);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while (nextNum != -1 &amp;&amp; *cnt &lt; MAX_SIZE)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nums[*cnt] = nextNum;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(*cnt)++;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	scanf("%d", &amp;nextNum);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endParaRPr sz="1400" noProof="1">
              <a:latin typeface="Courier New" charset="0"/>
            </a:endParaRP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int smallest(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nums[]</a:t>
            </a:r>
            <a:r>
              <a:rPr sz="1400" noProof="1">
                <a:latin typeface="Courier New" charset="0"/>
              </a:rPr>
              <a:t>,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int cnt</a:t>
            </a:r>
            <a:r>
              <a:rPr sz="1400" noProof="1">
                <a:latin typeface="Courier New" charset="0"/>
              </a:rPr>
              <a:t>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small =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nums[0];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int i; 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for (i = 1; i &lt;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cnt</a:t>
            </a:r>
            <a:r>
              <a:rPr sz="1400" noProof="1">
                <a:latin typeface="Courier New" charset="0"/>
              </a:rPr>
              <a:t>; i++)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if (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nums[i] </a:t>
            </a:r>
            <a:r>
              <a:rPr sz="1400" noProof="1">
                <a:latin typeface="Courier New" charset="0"/>
              </a:rPr>
              <a:t>&lt; small) {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small =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nums[i]</a:t>
            </a:r>
            <a:r>
              <a:rPr sz="1400" noProof="1">
                <a:latin typeface="Courier New" charset="0"/>
              </a:rPr>
              <a:t>;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}</a:t>
            </a:r>
          </a:p>
          <a:p>
            <a:pPr>
              <a:lnSpc>
                <a:spcPct val="80000"/>
              </a:lnSpc>
            </a:pPr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small;</a:t>
            </a:r>
          </a:p>
          <a:p>
            <a:pPr>
              <a:lnSpc>
                <a:spcPct val="80000"/>
              </a:lnSpc>
            </a:pPr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05E3FF1-26F3-CC43-A985-5C47F48D9C9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Data structures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19200"/>
            <a:ext cx="3886200" cy="57150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define new, composite data types using </a:t>
            </a:r>
            <a:r>
              <a:rPr lang="en-US" dirty="0">
                <a:latin typeface="Courier New" charset="0"/>
                <a:ea typeface="ＭＳ Ｐゴシック" charset="0"/>
                <a:cs typeface="ＭＳ Ｐゴシック" charset="0"/>
              </a:rPr>
              <a:t>struct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</a:rPr>
              <a:t>struct { … } 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defines a new structure</a:t>
            </a:r>
          </a:p>
          <a:p>
            <a:pPr lvl="1"/>
            <a:r>
              <a:rPr lang="en-US" dirty="0">
                <a:latin typeface="Courier New" charset="0"/>
                <a:ea typeface="ＭＳ Ｐゴシック" charset="0"/>
              </a:rPr>
              <a:t>typedef … NAME;  </a:t>
            </a:r>
            <a:r>
              <a:rPr lang="en-US" dirty="0">
                <a:latin typeface="Arial Narrow" charset="0"/>
                <a:ea typeface="ＭＳ Ｐゴシック" charset="0"/>
              </a:rPr>
              <a:t>attaches a type name to the struct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by default, struct instances are stored on the stack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pass by value, a copy of the entire struct is made</a:t>
            </a:r>
          </a:p>
          <a:p>
            <a:pPr marL="457200" lvl="1" indent="0">
              <a:buNone/>
            </a:pPr>
            <a:endParaRPr lang="en-US" dirty="0">
              <a:latin typeface="Arial Narrow" charset="0"/>
              <a:ea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note: a struct is NOT a class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there is no information hiding (i.e., no </a:t>
            </a:r>
            <a:r>
              <a:rPr lang="en-US" dirty="0">
                <a:latin typeface="Courier New" charset="0"/>
                <a:ea typeface="ＭＳ Ｐゴシック" charset="0"/>
              </a:rPr>
              <a:t>private</a:t>
            </a:r>
            <a:r>
              <a:rPr lang="en-US" dirty="0">
                <a:latin typeface="Arial Narrow" charset="0"/>
                <a:ea typeface="ＭＳ Ｐゴシック" charset="0"/>
              </a:rPr>
              <a:t>)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there are no methods</a:t>
            </a:r>
          </a:p>
          <a:p>
            <a:pPr lvl="1"/>
            <a:endParaRPr lang="en-US" dirty="0">
              <a:latin typeface="Arial Narrow" charset="0"/>
              <a:ea typeface="ＭＳ Ｐゴシック" charset="0"/>
            </a:endParaRP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4572000" y="609600"/>
            <a:ext cx="4724400" cy="6555639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sz="1400" noProof="1">
                <a:latin typeface="Courier New" charset="0"/>
              </a:rPr>
              <a:t>#include &lt;stdio.h&gt;</a:t>
            </a:r>
          </a:p>
          <a:p>
            <a:r>
              <a:rPr sz="1400" noProof="1">
                <a:latin typeface="Courier New" charset="0"/>
              </a:rPr>
              <a:t>#include &lt;math.h&gt;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solidFill>
                  <a:schemeClr val="tx2"/>
                </a:solidFill>
                <a:latin typeface="Courier New" charset="0"/>
              </a:rPr>
              <a:t>typedef struct {</a:t>
            </a: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x;</a:t>
            </a:r>
          </a:p>
          <a:p>
            <a:r>
              <a:rPr lang="en-US" sz="1400" dirty="0">
                <a:solidFill>
                  <a:schemeClr val="tx2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chemeClr val="tx2"/>
                </a:solidFill>
                <a:latin typeface="Courier New" charset="0"/>
              </a:rPr>
              <a:t>int y;</a:t>
            </a:r>
          </a:p>
          <a:p>
            <a:r>
              <a:rPr sz="1400" noProof="1">
                <a:solidFill>
                  <a:schemeClr val="tx2"/>
                </a:solidFill>
                <a:latin typeface="Courier New" charset="0"/>
              </a:rPr>
              <a:t>} Point;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double distance(Point, Point);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int main() {</a:t>
            </a:r>
          </a:p>
          <a:p>
            <a:r>
              <a:rPr sz="1400" noProof="1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Point pt1;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Point pt2;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pt1.x = 0;</a:t>
            </a:r>
          </a:p>
          <a:p>
            <a:r>
              <a:rPr lang="en-US" sz="1400" dirty="0">
                <a:solidFill>
                  <a:srgbClr val="FF0033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rgbClr val="FF0033"/>
                </a:solidFill>
                <a:latin typeface="Courier New" charset="0"/>
              </a:rPr>
              <a:t>pt1.y = 0;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pt2.x = 3;</a:t>
            </a:r>
          </a:p>
          <a:p>
            <a:r>
              <a:rPr lang="en-US" sz="1400" dirty="0">
                <a:solidFill>
                  <a:srgbClr val="0000FF"/>
                </a:solidFill>
                <a:latin typeface="Courier New" charset="0"/>
              </a:rPr>
              <a:t>    </a:t>
            </a:r>
            <a:r>
              <a:rPr sz="1400" noProof="1">
                <a:solidFill>
                  <a:srgbClr val="0000FF"/>
                </a:solidFill>
                <a:latin typeface="Courier New" charset="0"/>
              </a:rPr>
              <a:t>pt2.y = 4;</a:t>
            </a:r>
          </a:p>
          <a:p>
            <a:endParaRPr sz="1400" noProof="1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printf("Distance = %f\n",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 </a:t>
            </a:r>
            <a:r>
              <a:rPr sz="1400" noProof="1">
                <a:latin typeface="Courier New" charset="0"/>
              </a:rPr>
              <a:t>distance(pt1, pt2));</a:t>
            </a:r>
          </a:p>
          <a:p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0;</a:t>
            </a:r>
          </a:p>
          <a:p>
            <a:r>
              <a:rPr sz="1400" noProof="1">
                <a:latin typeface="Courier New" charset="0"/>
              </a:rPr>
              <a:t>}</a:t>
            </a:r>
          </a:p>
          <a:p>
            <a:endParaRPr sz="1400" noProof="1">
              <a:latin typeface="Courier New" charset="0"/>
            </a:endParaRPr>
          </a:p>
          <a:p>
            <a:r>
              <a:rPr sz="1400" noProof="1">
                <a:latin typeface="Courier New" charset="0"/>
              </a:rPr>
              <a:t>double distance(Point p1, Point p2) {</a:t>
            </a:r>
          </a:p>
          <a:p>
            <a:r>
              <a:rPr lang="en-US" sz="1400" dirty="0">
                <a:latin typeface="Courier New" charset="0"/>
              </a:rPr>
              <a:t>    </a:t>
            </a:r>
            <a:r>
              <a:rPr sz="1400" noProof="1">
                <a:latin typeface="Courier New" charset="0"/>
              </a:rPr>
              <a:t>return sqrt(pow(p1.x - p2.x, 2.0) + </a:t>
            </a:r>
            <a:endParaRPr lang="en-US" sz="1400" dirty="0">
              <a:latin typeface="Courier New" charset="0"/>
            </a:endParaRPr>
          </a:p>
          <a:p>
            <a:r>
              <a:rPr lang="en-US" sz="1400" dirty="0">
                <a:latin typeface="Courier New" charset="0"/>
              </a:rPr>
              <a:t>                </a:t>
            </a:r>
            <a:r>
              <a:rPr sz="1400" noProof="1">
                <a:latin typeface="Courier New" charset="0"/>
              </a:rPr>
              <a:t>pow(p1.y - p2.y, 2.0));</a:t>
            </a:r>
          </a:p>
          <a:p>
            <a:r>
              <a:rPr sz="1400" noProof="1">
                <a:latin typeface="Courier New" charset="0"/>
              </a:rPr>
              <a:t>}</a:t>
            </a:r>
            <a:endParaRPr lang="en-US" sz="1400" dirty="0">
              <a:latin typeface="Courier New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5969</TotalTime>
  <Words>6336</Words>
  <Application>Microsoft Macintosh PowerPoint</Application>
  <PresentationFormat>Custom</PresentationFormat>
  <Paragraphs>1042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3" baseType="lpstr">
      <vt:lpstr>Arial</vt:lpstr>
      <vt:lpstr>Arial Narrow</vt:lpstr>
      <vt:lpstr>Courier New</vt:lpstr>
      <vt:lpstr>Times New Roman</vt:lpstr>
      <vt:lpstr>Wingdings</vt:lpstr>
      <vt:lpstr>Blank Presentation</vt:lpstr>
      <vt:lpstr>CSC 533: Programming Languages  Spring 2022</vt:lpstr>
      <vt:lpstr>C: early history</vt:lpstr>
      <vt:lpstr>Program structure</vt:lpstr>
      <vt:lpstr>Variables &amp; bindings</vt:lpstr>
      <vt:lpstr>Input &amp; control</vt:lpstr>
      <vt:lpstr>#define</vt:lpstr>
      <vt:lpstr>Function parameters</vt:lpstr>
      <vt:lpstr>Array example</vt:lpstr>
      <vt:lpstr>Data structures</vt:lpstr>
      <vt:lpstr>Dynamic memory</vt:lpstr>
      <vt:lpstr>C++ design</vt:lpstr>
      <vt:lpstr>Added reliability features: pass by-reference</vt:lpstr>
      <vt:lpstr>Added reliability features: constants</vt:lpstr>
      <vt:lpstr>Other reliability features</vt:lpstr>
      <vt:lpstr>Other reliability features</vt:lpstr>
      <vt:lpstr>ADT's in C++</vt:lpstr>
      <vt:lpstr>C++ classes</vt:lpstr>
      <vt:lpstr>Memory management</vt:lpstr>
      <vt:lpstr>Example: card game</vt:lpstr>
      <vt:lpstr>Example (cont.)</vt:lpstr>
      <vt:lpstr>Example (cont.)</vt:lpstr>
      <vt:lpstr>Object-based vs. Object-oriented programming</vt:lpstr>
      <vt:lpstr>C++ example: Person class</vt:lpstr>
      <vt:lpstr>Student class: extending Person</vt:lpstr>
      <vt:lpstr>IS_A relationship</vt:lpstr>
      <vt:lpstr>IS_A relationship &amp; dynamic binding</vt:lpstr>
      <vt:lpstr>Dynamic binding &amp; virtual</vt:lpstr>
      <vt:lpstr>Implementing virtual member functions</vt:lpstr>
      <vt:lpstr>Java</vt:lpstr>
      <vt:lpstr>ADTs in Java</vt:lpstr>
      <vt:lpstr>Inheritance in Java</vt:lpstr>
      <vt:lpstr>Dynamic (late) binding</vt:lpstr>
      <vt:lpstr>Abstract classes</vt:lpstr>
      <vt:lpstr>Interfaces</vt:lpstr>
      <vt:lpstr>Multiple interfaces</vt:lpstr>
      <vt:lpstr>Non-OO programming in Java</vt:lpstr>
      <vt:lpstr>Functional programming in Java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Java</dc:title>
  <dc:creator>Dave Reed</dc:creator>
  <cp:lastModifiedBy>Reed, Dave W</cp:lastModifiedBy>
  <cp:revision>182</cp:revision>
  <cp:lastPrinted>2010-03-02T07:33:24Z</cp:lastPrinted>
  <dcterms:created xsi:type="dcterms:W3CDTF">2012-03-08T19:33:04Z</dcterms:created>
  <dcterms:modified xsi:type="dcterms:W3CDTF">2022-03-09T14:31:34Z</dcterms:modified>
</cp:coreProperties>
</file>