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5" r:id="rId3"/>
    <p:sldId id="268" r:id="rId4"/>
    <p:sldId id="270" r:id="rId5"/>
    <p:sldId id="315" r:id="rId6"/>
    <p:sldId id="316" r:id="rId7"/>
    <p:sldId id="317" r:id="rId8"/>
    <p:sldId id="318" r:id="rId9"/>
    <p:sldId id="319" r:id="rId10"/>
    <p:sldId id="278" r:id="rId11"/>
    <p:sldId id="320" r:id="rId12"/>
    <p:sldId id="321" r:id="rId13"/>
    <p:sldId id="453" r:id="rId14"/>
    <p:sldId id="338" r:id="rId15"/>
    <p:sldId id="337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3" r:id="rId25"/>
    <p:sldId id="334" r:id="rId26"/>
    <p:sldId id="335" r:id="rId27"/>
    <p:sldId id="336" r:id="rId28"/>
    <p:sldId id="332" r:id="rId2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3197"/>
  </p:normalViewPr>
  <p:slideViewPr>
    <p:cSldViewPr>
      <p:cViewPr varScale="1">
        <p:scale>
          <a:sx n="107" d="100"/>
          <a:sy n="107" d="100"/>
        </p:scale>
        <p:origin x="2264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FCBA5E0-B6ED-A94F-B78B-2B32AD13D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41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808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875178-1121-0A4A-8D97-8C502CA34B5B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77B8EA-EAB7-A149-A204-6BE3891FAB28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11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D1A7D2-38FF-F44A-9C30-A27A5815AD1E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12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D1A7D2-38FF-F44A-9C30-A27A5815AD1E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13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6895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09AFB5-C02F-014E-9DEC-7AA61E9D9823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14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1076AEE-89A7-3D4A-994D-1B962C188A8A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15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9C1354-8657-9C45-88DB-F6B2429CEEC9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16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6283DAD-0AAA-F048-8421-4EDD1A94E7A7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17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8C5E45-D96E-9641-B6AE-21C0D7D94015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18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8915723-225F-7041-A971-8905268385CA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19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42B0B7-8C39-4746-933C-6D0A961763D1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20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3D15D0E-6581-154F-AABD-EDBB9F021681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3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DE96D-2094-E144-B223-7694DCAF28B4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21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C82FAD1-07EB-5A40-9B4D-3269C298663B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22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728DABD-29AB-0540-88AA-3B3C0FD9D147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23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AAD1F6-D009-1E41-BCDB-88ED54E8513F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24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65872-97CE-6B41-A580-5B3273C5026B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25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43FBE5-3C55-4943-9A55-3956FFA91EF7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26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040000-1CC3-284F-97F5-85D09772F284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27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BCC9C2-8025-5C49-A53E-DC0D86F5BFAD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28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DCA745-7556-2B4D-90AB-DCB139E63766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4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975551-B7CB-E642-BC61-189592AB5284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5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4D9660-C272-5748-BFD8-AE30016457C0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6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1ED6C8-51E0-D04F-A273-17CE877FA47F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7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BE1693-6D65-7F4D-8682-BC7FE5438672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8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8C3665-37E5-D64D-8BFC-8812218A978A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9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45E20B-109E-AD46-80A8-6F092FEF3F0E}" type="slidenum">
              <a:rPr lang="en-US" sz="1300">
                <a:solidFill>
                  <a:schemeClr val="tx1"/>
                </a:solidFill>
                <a:latin typeface="Times" charset="0"/>
                <a:cs typeface="Lucida Sans Unicode" charset="0"/>
              </a:rPr>
              <a:pPr/>
              <a:t>10</a:t>
            </a:fld>
            <a:endParaRPr lang="en-US" sz="1300">
              <a:solidFill>
                <a:schemeClr val="tx1"/>
              </a:solidFill>
              <a:latin typeface="Times" charset="0"/>
              <a:cs typeface="Lucida Sans Unicode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720725" y="6664325"/>
            <a:ext cx="20002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9775" y="6664325"/>
            <a:ext cx="30416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40AF9-DE05-C84D-874D-5F891BD6D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6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720725" y="6664325"/>
            <a:ext cx="20002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9775" y="6664325"/>
            <a:ext cx="30416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18555-B6D4-9742-AB94-F55640849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2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720725" y="6664325"/>
            <a:ext cx="20002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9775" y="6664325"/>
            <a:ext cx="30416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37A6A-6B67-214E-B1AC-E72B8798A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3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720725" y="6664325"/>
            <a:ext cx="20002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9775" y="6664325"/>
            <a:ext cx="3041650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D6C8-24CD-404B-ACE5-EBFA5D668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0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13DC43E9-B0AF-B542-BC79-1685BB570C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5A44945-CEBC-0847-BE9E-454AAC8FA09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00400"/>
            <a:ext cx="8702675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Concurrency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levels of concurrency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synchronization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competition vs. cooperation, race conditions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synchronization mechanisms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semaphores, monitors, message passing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concurrency in Java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threads, Thread/Runnable, synchronize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6400"/>
            <a:ext cx="8896350" cy="812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+mn-lt"/>
                <a:cs typeface="Lucida Sans Unicode" charset="0"/>
              </a:rPr>
              <a:t>Semaphores for cooperation synchronization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371600"/>
            <a:ext cx="8081962" cy="5546725"/>
          </a:xfrm>
        </p:spPr>
        <p:txBody>
          <a:bodyPr/>
          <a:lstStyle/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semaphore </a:t>
            </a: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fullspots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, </a:t>
            </a: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emptyspots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fullspots.count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= 0;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emptyspots.count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= BUFLEN;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7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task producer;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loop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-- produce VALUE –-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wait (</a:t>
            </a: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emptyspots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); {wait for space}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DEPOSIT(VALUE);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release(</a:t>
            </a: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fullspots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); {increase filled}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end loop;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end producer;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7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task consumer;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loop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wait (</a:t>
            </a:r>
            <a:r>
              <a:rPr lang="en-US" sz="1700" dirty="0" err="1">
                <a:latin typeface="Courier New" charset="0"/>
                <a:ea typeface="ＭＳ Ｐゴシック" charset="0"/>
                <a:cs typeface="Lucida Sans Unicode" charset="0"/>
              </a:rPr>
              <a:t>fullspots</a:t>
            </a: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);{wait till not empty}}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FETCH(VALUE);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release(</a:t>
            </a:r>
            <a:r>
              <a:rPr lang="en-US" sz="1700" dirty="0" err="1">
                <a:latin typeface="Courier New" charset="0"/>
                <a:ea typeface="ＭＳ Ｐゴシック" charset="0"/>
                <a:cs typeface="Lucida Sans Unicode" charset="0"/>
              </a:rPr>
              <a:t>emptyspots</a:t>
            </a: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); {increase empty}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-- consume VALUE </a:t>
            </a:r>
            <a:r>
              <a:rPr lang="en-US" sz="1700" dirty="0">
                <a:latin typeface="Lucida Sans Unicode" charset="0"/>
                <a:ea typeface="ＭＳ Ｐゴシック" charset="0"/>
                <a:cs typeface="Lucida Sans Unicode" charset="0"/>
              </a:rPr>
              <a:t>–</a:t>
            </a: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-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end loop;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end consumer;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9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924E0D-4AFB-C545-887A-8EDD30B44B7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91200" y="1676400"/>
            <a:ext cx="3352800" cy="10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 err="1">
                <a:solidFill>
                  <a:srgbClr val="000000"/>
                </a:solidFill>
                <a:latin typeface="+mn-lt"/>
              </a:rPr>
              <a:t>java.util.concurrent.Semaphore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defines a Semaphore class with </a:t>
            </a:r>
            <a:r>
              <a:rPr lang="en-US" i="1" dirty="0">
                <a:solidFill>
                  <a:srgbClr val="000000"/>
                </a:solidFill>
                <a:latin typeface="+mn-lt"/>
              </a:rPr>
              <a:t>acquire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&amp; </a:t>
            </a:r>
            <a:r>
              <a:rPr lang="en-US" i="1" dirty="0">
                <a:solidFill>
                  <a:srgbClr val="000000"/>
                </a:solidFill>
                <a:latin typeface="+mn-lt"/>
              </a:rPr>
              <a:t>release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methods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Evaluation of semaphores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/>
            <a:r>
              <a:rPr lang="en-US" sz="2500">
                <a:latin typeface="Arial Narrow" charset="0"/>
                <a:ea typeface="ＭＳ Ｐゴシック" charset="0"/>
                <a:cs typeface="Lucida Sans Unicode" charset="0"/>
              </a:rPr>
              <a:t>assuming they are indivisible, wait &amp; release can be used to provide competition and cooperation synchronization</a:t>
            </a: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r>
              <a:rPr lang="en-US" sz="2500">
                <a:latin typeface="Arial Narrow" charset="0"/>
                <a:ea typeface="ＭＳ Ｐゴシック" charset="0"/>
                <a:cs typeface="Lucida Sans Unicode" charset="0"/>
              </a:rPr>
              <a:t>however, the programmer must use them correctly</a:t>
            </a:r>
          </a:p>
          <a:p>
            <a:pPr lvl="1" eaLnBrk="1" hangingPunct="1"/>
            <a:r>
              <a:rPr lang="en-US" sz="2100" i="1">
                <a:latin typeface="Arial Narrow" charset="0"/>
                <a:ea typeface="ＭＳ Ｐゴシック" charset="0"/>
                <a:cs typeface="Lucida Sans Unicode" charset="0"/>
              </a:rPr>
              <a:t>forgetting to wait can lead to mutual access</a:t>
            </a:r>
          </a:p>
          <a:p>
            <a:pPr lvl="1" eaLnBrk="1" hangingPunct="1"/>
            <a:r>
              <a:rPr lang="en-US" sz="2100" i="1">
                <a:latin typeface="Arial Narrow" charset="0"/>
                <a:ea typeface="ＭＳ Ｐゴシック" charset="0"/>
                <a:cs typeface="Lucida Sans Unicode" charset="0"/>
              </a:rPr>
              <a:t>forgetting to release can lead to deadlock (infinite waiting)</a:t>
            </a:r>
          </a:p>
          <a:p>
            <a:pPr lvl="1" eaLnBrk="1" hangingPunct="1"/>
            <a:endParaRPr lang="en-US" sz="2100" i="1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r>
              <a:rPr lang="en-US" sz="2100" i="1">
                <a:latin typeface="Arial Narrow" charset="0"/>
                <a:ea typeface="ＭＳ Ｐゴシック" charset="0"/>
                <a:cs typeface="Lucida Sans Unicode" charset="0"/>
              </a:rPr>
              <a:t>for producer/consumer, can lead to buffer overflow or underflow</a:t>
            </a:r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"The semaphore is an elegant synchronization tool for an ideal programmer who never makes mistakes." 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(Brinch Hansen, 1978)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8FB65-DAB2-E249-AD83-BED54ED531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Monitors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/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a monitor is an abstract data type that encapsulate the shared data and its operations</a:t>
            </a:r>
          </a:p>
          <a:p>
            <a:pPr lvl="1" eaLnBrk="1" hangingPunct="1"/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originally implemented in Concurrent Pascal (1975)</a:t>
            </a:r>
          </a:p>
          <a:p>
            <a:pPr lvl="1" eaLnBrk="1" hangingPunct="1"/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supported by Java, Ada, C#, …</a:t>
            </a: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since the shared data is resident in the monitor (rather than in the client code), monitor operations can control access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monitor implementation guarantees synchronized access by allowing only one access at a time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calls to monitor procedures are implicitly queued if the monitor is busy at the time of the call</a:t>
            </a:r>
          </a:p>
          <a:p>
            <a:pPr lvl="1" eaLnBrk="1" hangingPunct="1"/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FBA0D8-2343-0441-9AE4-27FB801FBF9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Java synchronization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1066800"/>
          </a:xfrm>
        </p:spPr>
        <p:txBody>
          <a:bodyPr/>
          <a:lstStyle/>
          <a:p>
            <a:pPr eaLnBrk="1" hangingPunct="1"/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Java automatically associates a monitor with each object</a:t>
            </a:r>
          </a:p>
          <a:p>
            <a:pPr lvl="1" eaLnBrk="1" hangingPunct="1"/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can force mutual exclusion by declaring methods to be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synchronized</a:t>
            </a:r>
          </a:p>
          <a:p>
            <a:pPr lvl="1" eaLnBrk="1" hangingPunct="1"/>
            <a:r>
              <a:rPr lang="en-US" sz="2100" dirty="0">
                <a:latin typeface="Arial Narrow" charset="0"/>
                <a:cs typeface="Lucida Sans Unicode" charset="0"/>
              </a:rPr>
              <a:t>when a synchronized method is executing, all other methods are blocked</a:t>
            </a:r>
          </a:p>
          <a:p>
            <a:pPr lvl="1" eaLnBrk="1" hangingPunct="1"/>
            <a:endParaRPr lang="en-US" sz="21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lvl="1" eaLnBrk="1" hangingPunct="1"/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FBA0D8-2343-0441-9AE4-27FB801FBF9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8AB1FC-0BDB-A645-848B-0081FA2B21EF}"/>
              </a:ext>
            </a:extLst>
          </p:cNvPr>
          <p:cNvSpPr txBox="1"/>
          <p:nvPr/>
        </p:nvSpPr>
        <p:spPr>
          <a:xfrm>
            <a:off x="2025650" y="2763828"/>
            <a:ext cx="5311775" cy="41703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SynchronizedCounter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private int c = 0; </a:t>
            </a:r>
          </a:p>
          <a:p>
            <a:pPr>
              <a:buNone/>
            </a:pPr>
            <a:endParaRPr lang="en-US" sz="105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synchronized void increment() {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c++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</a:p>
          <a:p>
            <a:pPr>
              <a:buNone/>
            </a:pPr>
            <a:endParaRPr lang="en-US" sz="105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synchronized void decrement() {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c--;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</a:p>
          <a:p>
            <a:pPr>
              <a:buNone/>
            </a:pPr>
            <a:endParaRPr lang="en-US" sz="105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synchronized int value() {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c;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</a:p>
          <a:p>
            <a:pPr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40855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Example: producer/consumer in Java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893175" cy="2133600"/>
          </a:xfrm>
        </p:spPr>
        <p:txBody>
          <a:bodyPr/>
          <a:lstStyle/>
          <a:p>
            <a:pPr eaLnBrk="1" hangingPunct="1">
              <a:defRPr/>
            </a:pPr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Java supports concurrency via threads (lightweight processes)</a:t>
            </a:r>
          </a:p>
          <a:p>
            <a:pPr lvl="1" eaLnBrk="1" hangingPunct="1">
              <a:defRPr/>
            </a:pPr>
            <a:r>
              <a:rPr lang="en-US" dirty="0">
                <a:latin typeface="Courier New"/>
                <a:ea typeface="ＭＳ Ｐゴシック" charset="0"/>
                <a:cs typeface="Courier New"/>
              </a:rPr>
              <a:t>public static void main </a:t>
            </a: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automatically spawns a thread</a:t>
            </a:r>
          </a:p>
          <a:p>
            <a:pPr lvl="1" eaLnBrk="1" hangingPunct="1">
              <a:defRPr/>
            </a:pP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users can create additional threads by extending the </a:t>
            </a:r>
            <a:r>
              <a:rPr lang="en-US" dirty="0">
                <a:latin typeface="Courier New"/>
                <a:ea typeface="ＭＳ Ｐゴシック" charset="0"/>
                <a:cs typeface="Courier New"/>
              </a:rPr>
              <a:t>Thread</a:t>
            </a: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 class (or by implementing the </a:t>
            </a:r>
            <a:r>
              <a:rPr lang="en-US" dirty="0">
                <a:latin typeface="Courier New"/>
                <a:ea typeface="ＭＳ Ｐゴシック" charset="0"/>
                <a:cs typeface="Courier New"/>
              </a:rPr>
              <a:t>Runnable</a:t>
            </a: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 interface)</a:t>
            </a:r>
          </a:p>
          <a:p>
            <a:pPr lvl="1" eaLnBrk="1" hangingPunct="1">
              <a:defRPr/>
            </a:pPr>
            <a:endParaRPr lang="en-US" sz="14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defRPr/>
            </a:pP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a </a:t>
            </a:r>
            <a:r>
              <a:rPr lang="en-US" dirty="0">
                <a:latin typeface="Courier New"/>
                <a:ea typeface="ＭＳ Ｐゴシック" charset="0"/>
                <a:cs typeface="Courier New"/>
              </a:rPr>
              <a:t>Thread</a:t>
            </a: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 class must override </a:t>
            </a:r>
            <a:r>
              <a:rPr lang="en-US" dirty="0">
                <a:latin typeface="Courier New"/>
                <a:ea typeface="ＭＳ Ｐゴシック" charset="0"/>
                <a:cs typeface="Courier New"/>
              </a:rPr>
              <a:t>run()</a:t>
            </a:r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, which specifies the action of that thread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defRPr/>
            </a:pPr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19D08-88C0-4B41-B854-9273979B65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8" name="TextBox 1"/>
          <p:cNvSpPr txBox="1">
            <a:spLocks noChangeArrowheads="1"/>
          </p:cNvSpPr>
          <p:nvPr/>
        </p:nvSpPr>
        <p:spPr bwMode="auto">
          <a:xfrm>
            <a:off x="152399" y="3886200"/>
            <a:ext cx="4625975" cy="2678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class Producer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extends Thread 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private Buffer buffer;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Producer(Buffer b)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de-DE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</a:t>
            </a: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 b;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</a:t>
            </a:r>
            <a:r>
              <a:rPr lang="de-DE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public</a:t>
            </a:r>
            <a:r>
              <a:rPr lang="de-DE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</a:t>
            </a:r>
            <a:r>
              <a:rPr lang="de-DE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void</a:t>
            </a:r>
            <a:r>
              <a:rPr lang="de-DE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</a:t>
            </a:r>
            <a:r>
              <a:rPr lang="de-DE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run</a:t>
            </a:r>
            <a:r>
              <a:rPr lang="de-DE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() </a:t>
            </a:r>
            <a:r>
              <a:rPr lang="de-DE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for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t = 1; t &lt;= 10; t++)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("Produced task " + 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this.buffer.put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(t);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} </a:t>
            </a:r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4822825" y="3886200"/>
            <a:ext cx="4625975" cy="2678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class Consumer </a:t>
            </a:r>
            <a:r>
              <a:rPr lang="en-US" sz="1200">
                <a:solidFill>
                  <a:srgbClr val="FF0033"/>
                </a:solidFill>
                <a:latin typeface="Courier New" charset="0"/>
                <a:cs typeface="Courier New" charset="0"/>
              </a:rPr>
              <a:t>extends Thread </a:t>
            </a:r>
            <a:r>
              <a:rPr lang="en-US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private Buffer buffer;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Consumer(Buffer b)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 this.buffer = b;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e-DE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</a:t>
            </a:r>
            <a:r>
              <a:rPr lang="de-DE" sz="1200">
                <a:solidFill>
                  <a:srgbClr val="FF0033"/>
                </a:solidFill>
                <a:latin typeface="Courier New" charset="0"/>
                <a:cs typeface="Courier New" charset="0"/>
              </a:rPr>
              <a:t>public void run() </a:t>
            </a:r>
            <a:r>
              <a:rPr lang="de-DE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 for (int i = 1; i &lt;= 10; i++)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   int t = this.buffer.get();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   System.out.println("Consuming task " + 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sz="1200">
                <a:solidFill>
                  <a:srgbClr val="000000"/>
                </a:solidFill>
                <a:latin typeface="Courier New" charset="0"/>
                <a:cs typeface="Courier New" charset="0"/>
              </a:rPr>
              <a:t>} </a:t>
            </a:r>
            <a:endParaRPr lang="en-US" sz="1200">
              <a:solidFill>
                <a:srgbClr val="000000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7800" y="381000"/>
            <a:ext cx="3962400" cy="6324600"/>
          </a:xfrm>
        </p:spPr>
        <p:txBody>
          <a:bodyPr/>
          <a:lstStyle/>
          <a:p>
            <a:pPr eaLnBrk="1" hangingPunct="1"/>
            <a:r>
              <a:rPr lang="en-US" sz="2000">
                <a:latin typeface="Arial Narrow" charset="0"/>
                <a:ea typeface="ＭＳ Ｐゴシック" charset="0"/>
                <a:cs typeface="Lucida Sans Unicode" charset="0"/>
              </a:rPr>
              <a:t>here, Buffer contains an array of ints</a:t>
            </a:r>
          </a:p>
          <a:p>
            <a:pPr lvl="1" eaLnBrk="1" hangingPunct="1"/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will treat as a circular queue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putIndex</a:t>
            </a:r>
            <a:r>
              <a:rPr lang="en-US" sz="1400">
                <a:latin typeface="Arial Narrow" charset="0"/>
                <a:ea typeface="ＭＳ Ｐゴシック" charset="0"/>
                <a:cs typeface="Lucida Sans Unicode" charset="0"/>
              </a:rPr>
              <a:t> 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will keep track of next place to put a value (wraps around)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getIndex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will keep track of next place to get a value (wraps around)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numStored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keeps track of number currently stored</a:t>
            </a:r>
          </a:p>
          <a:p>
            <a:pPr eaLnBrk="1" hangingPunct="1"/>
            <a:endParaRPr lang="en-US" sz="12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r>
              <a:rPr lang="en-US" sz="2000">
                <a:latin typeface="Arial Narrow" charset="0"/>
                <a:ea typeface="ＭＳ Ｐゴシック" charset="0"/>
                <a:cs typeface="Lucida Sans Unicode" charset="0"/>
              </a:rPr>
              <a:t>useful </a:t>
            </a: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Thread</a:t>
            </a:r>
            <a:r>
              <a:rPr lang="en-US" sz="1800">
                <a:latin typeface="Arial Narrow" charset="0"/>
                <a:ea typeface="ＭＳ Ｐゴシック" charset="0"/>
                <a:cs typeface="Lucida Sans Unicode" charset="0"/>
              </a:rPr>
              <a:t> </a:t>
            </a:r>
            <a:r>
              <a:rPr lang="en-US" sz="2000">
                <a:latin typeface="Arial Narrow" charset="0"/>
                <a:ea typeface="ＭＳ Ｐゴシック" charset="0"/>
                <a:cs typeface="Lucida Sans Unicode" charset="0"/>
              </a:rPr>
              <a:t>methods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start()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 spawns the thread  (i.e., calls its </a:t>
            </a:r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run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method)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wait()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 suspends the current thread (and releases the monitor)</a:t>
            </a:r>
          </a:p>
          <a:p>
            <a:pPr lvl="1" eaLnBrk="1" hangingPunct="1"/>
            <a:r>
              <a:rPr lang="en-US" sz="1400">
                <a:latin typeface="Courier New" charset="0"/>
                <a:ea typeface="ＭＳ Ｐゴシック" charset="0"/>
                <a:cs typeface="Courier New" charset="0"/>
              </a:rPr>
              <a:t>notify()</a:t>
            </a:r>
            <a:r>
              <a:rPr lang="en-US" sz="1600">
                <a:latin typeface="Arial Narrow" charset="0"/>
                <a:ea typeface="ＭＳ Ｐゴシック" charset="0"/>
                <a:cs typeface="Lucida Sans Unicode" charset="0"/>
              </a:rPr>
              <a:t>  wakes up a thread waiting for the monitor</a:t>
            </a: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FCCDFB-3998-C34C-B430-0B072009A2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TextBox 1"/>
          <p:cNvSpPr txBox="1">
            <a:spLocks noChangeArrowheads="1"/>
          </p:cNvSpPr>
          <p:nvPr/>
        </p:nvSpPr>
        <p:spPr bwMode="auto">
          <a:xfrm>
            <a:off x="381000" y="779463"/>
            <a:ext cx="4724400" cy="6002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public class Buffer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[] buffer;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numStored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putIndex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getIndex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2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public Buffer(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size)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[size];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2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public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synchronized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void put(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task)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while(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this.numStored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this.buffer.length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try {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wait(); 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catch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InterruptedException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e) { }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}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this.putIndex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] = task;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this.putIndex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this.putIndex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+ 1) %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this.buffer.length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it-IT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this.numStored</a:t>
            </a:r>
            <a:r>
              <a:rPr lang="it-IT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++;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s-I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</a:t>
            </a:r>
            <a:r>
              <a:rPr lang="is-I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notify();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s-I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endParaRPr lang="is-IS" sz="12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public 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synchronized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get()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while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this.numStored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== 0)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try {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wait(); 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catch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InterruptedException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e) { }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}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task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[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this.getIndex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];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this.getIndex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=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this.getIndex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+ 1) %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this.buffer.length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it-IT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this.numStored</a:t>
            </a:r>
            <a:r>
              <a:rPr lang="it-IT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--;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s-IS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is-I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notify();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</a:t>
            </a:r>
            <a:r>
              <a:rPr lang="fi-FI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return</a:t>
            </a:r>
            <a:r>
              <a:rPr lang="fi-FI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fi-FI" sz="12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task</a:t>
            </a:r>
            <a:r>
              <a:rPr lang="fi-FI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sz="12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}</a:t>
            </a:r>
            <a:endParaRPr lang="en-US" sz="12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33796" name="TextBox 3"/>
          <p:cNvSpPr txBox="1">
            <a:spLocks noChangeArrowheads="1"/>
          </p:cNvSpPr>
          <p:nvPr/>
        </p:nvSpPr>
        <p:spPr bwMode="auto">
          <a:xfrm>
            <a:off x="5105399" y="5027613"/>
            <a:ext cx="4232275" cy="1754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public static void main(String [] args)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  Buffer b = new Buffer(4);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  Producer p = new Producer(b);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  Consumer c = new Consumer(b);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200">
              <a:solidFill>
                <a:schemeClr val="tx1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hu-HU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  </a:t>
            </a:r>
            <a:r>
              <a:rPr lang="hu-HU" sz="1200">
                <a:solidFill>
                  <a:schemeClr val="tx2"/>
                </a:solidFill>
                <a:latin typeface="Courier New" charset="0"/>
                <a:cs typeface="Courier New" charset="0"/>
              </a:rPr>
              <a:t>p.start();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  </a:t>
            </a:r>
            <a:r>
              <a:rPr lang="hu-HU" sz="1200">
                <a:solidFill>
                  <a:srgbClr val="FF0033"/>
                </a:solidFill>
                <a:latin typeface="Courier New" charset="0"/>
                <a:cs typeface="Courier New" charset="0"/>
              </a:rPr>
              <a:t>c.start();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sz="1200">
                <a:solidFill>
                  <a:schemeClr val="tx1"/>
                </a:solidFill>
                <a:latin typeface="Courier New" charset="0"/>
                <a:cs typeface="Courier New" charset="0"/>
              </a:rPr>
              <a:t>}</a:t>
            </a:r>
            <a:endParaRPr lang="en-US" sz="1200">
              <a:solidFill>
                <a:schemeClr val="tx1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summing an array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/>
            <a:r>
              <a:rPr lang="en-US" sz="2500">
                <a:latin typeface="Arial Narrow" charset="0"/>
                <a:ea typeface="ＭＳ Ｐゴシック" charset="0"/>
                <a:cs typeface="Lucida Sans Unicode" charset="0"/>
              </a:rPr>
              <a:t>consider the task of summing all of the numbers in an array</a:t>
            </a: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public static int sum(int[] nums) {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    int total = 0;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    for (int i = 0; i &lt; nums.length; i++) {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        total += nums[i];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total;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solidFill>
                  <a:srgbClr val="40404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r>
              <a:rPr lang="en-US" sz="2100">
                <a:latin typeface="Arial Narrow" charset="0"/>
                <a:ea typeface="ＭＳ Ｐゴシック" charset="0"/>
                <a:cs typeface="Lucida Sans Unicode" charset="0"/>
              </a:rPr>
              <a:t>brute force algorithm is O(N), so doubling the size doubles the time</a:t>
            </a: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A849F3-4001-1041-BE56-3C7CD356A8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609600" y="2133600"/>
          <a:ext cx="8291512" cy="792276"/>
        </p:xfrm>
        <a:graphic>
          <a:graphicData uri="http://schemas.openxmlformats.org/drawingml/2006/table">
            <a:tbl>
              <a:tblPr/>
              <a:tblGrid>
                <a:gridCol w="78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nums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summing an array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3581400"/>
          </a:xfrm>
        </p:spPr>
        <p:txBody>
          <a:bodyPr/>
          <a:lstStyle/>
          <a:p>
            <a:pPr eaLnBrk="1" hangingPunct="1"/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if we had 2 CPUs/cores, could sum each half separately, then combine</a:t>
            </a: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05E69D-3392-AB49-97D0-64FD7B51F0C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609600" y="2133600"/>
          <a:ext cx="8291512" cy="792276"/>
        </p:xfrm>
        <a:graphic>
          <a:graphicData uri="http://schemas.openxmlformats.org/drawingml/2006/table">
            <a:tbl>
              <a:tblPr/>
              <a:tblGrid>
                <a:gridCol w="78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nums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27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374650" y="3124200"/>
            <a:ext cx="8916988" cy="749300"/>
            <a:chOff x="140" y="2313"/>
            <a:chExt cx="5617" cy="472"/>
          </a:xfrm>
        </p:grpSpPr>
        <p:sp>
          <p:nvSpPr>
            <p:cNvPr id="8" name="AutoShape 64"/>
            <p:cNvSpPr>
              <a:spLocks/>
            </p:cNvSpPr>
            <p:nvPr/>
          </p:nvSpPr>
          <p:spPr bwMode="auto">
            <a:xfrm rot="-5400000">
              <a:off x="1872" y="1257"/>
              <a:ext cx="192" cy="2304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65"/>
            <p:cNvSpPr>
              <a:spLocks/>
            </p:cNvSpPr>
            <p:nvPr/>
          </p:nvSpPr>
          <p:spPr bwMode="auto">
            <a:xfrm rot="-5400000">
              <a:off x="4224" y="1257"/>
              <a:ext cx="192" cy="2304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Text Box 67"/>
            <p:cNvSpPr txBox="1">
              <a:spLocks noChangeArrowheads="1"/>
            </p:cNvSpPr>
            <p:nvPr/>
          </p:nvSpPr>
          <p:spPr bwMode="auto">
            <a:xfrm>
              <a:off x="140" y="2533"/>
              <a:ext cx="286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Tx/>
                <a:buNone/>
                <a:defRPr/>
              </a:pPr>
              <a:r>
                <a:rPr lang="en-US" dirty="0">
                  <a:latin typeface="Calibri" charset="0"/>
                </a:rPr>
                <a:t>sum1 = 22+18+12+-4+27+30+36+50 = </a:t>
              </a:r>
              <a:r>
                <a:rPr lang="en-US" b="1" dirty="0">
                  <a:latin typeface="Calibri" charset="0"/>
                </a:rPr>
                <a:t>191</a:t>
              </a:r>
            </a:p>
          </p:txBody>
        </p:sp>
        <p:sp>
          <p:nvSpPr>
            <p:cNvPr id="11" name="Text Box 68"/>
            <p:cNvSpPr txBox="1">
              <a:spLocks noChangeArrowheads="1"/>
            </p:cNvSpPr>
            <p:nvPr/>
          </p:nvSpPr>
          <p:spPr bwMode="auto">
            <a:xfrm>
              <a:off x="3019" y="2533"/>
              <a:ext cx="273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Tx/>
                <a:buNone/>
                <a:defRPr/>
              </a:pPr>
              <a:r>
                <a:rPr lang="en-US" dirty="0">
                  <a:latin typeface="Calibri" charset="0"/>
                </a:rPr>
                <a:t>sum2 = 7+68+91+56+2+85+42+98 = </a:t>
              </a:r>
              <a:r>
                <a:rPr lang="en-US" b="1" dirty="0">
                  <a:latin typeface="Calibri" charset="0"/>
                </a:rPr>
                <a:t>449</a:t>
              </a:r>
            </a:p>
          </p:txBody>
        </p:sp>
      </p:grpSp>
      <p:grpSp>
        <p:nvGrpSpPr>
          <p:cNvPr id="12" name="Group 72"/>
          <p:cNvGrpSpPr>
            <a:grpSpLocks/>
          </p:cNvGrpSpPr>
          <p:nvPr/>
        </p:nvGrpSpPr>
        <p:grpSpPr bwMode="auto">
          <a:xfrm>
            <a:off x="3276600" y="3962400"/>
            <a:ext cx="3733800" cy="704850"/>
            <a:chOff x="1968" y="2841"/>
            <a:chExt cx="2352" cy="444"/>
          </a:xfrm>
        </p:grpSpPr>
        <p:sp>
          <p:nvSpPr>
            <p:cNvPr id="13" name="AutoShape 69"/>
            <p:cNvSpPr>
              <a:spLocks/>
            </p:cNvSpPr>
            <p:nvPr/>
          </p:nvSpPr>
          <p:spPr bwMode="auto">
            <a:xfrm rot="-5400000">
              <a:off x="3048" y="1761"/>
              <a:ext cx="192" cy="2352"/>
            </a:xfrm>
            <a:prstGeom prst="leftBrace">
              <a:avLst>
                <a:gd name="adj1" fmla="val 10208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Text Box 70"/>
            <p:cNvSpPr txBox="1">
              <a:spLocks noChangeArrowheads="1"/>
            </p:cNvSpPr>
            <p:nvPr/>
          </p:nvSpPr>
          <p:spPr bwMode="auto">
            <a:xfrm>
              <a:off x="2213" y="3033"/>
              <a:ext cx="181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Tx/>
                <a:buNone/>
                <a:defRPr/>
              </a:pPr>
              <a:r>
                <a:rPr lang="en-US" dirty="0">
                  <a:latin typeface="Calibri" charset="0"/>
                </a:rPr>
                <a:t>sum = sum1 + sum2 = </a:t>
              </a:r>
              <a:r>
                <a:rPr lang="en-US" b="1" dirty="0">
                  <a:latin typeface="Calibri" charset="0"/>
                </a:rPr>
                <a:t>640</a:t>
              </a:r>
            </a:p>
          </p:txBody>
        </p:sp>
      </p:grp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09600" y="5486400"/>
            <a:ext cx="8740775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eaLnBrk="1" hangingPunct="1"/>
            <a:r>
              <a:rPr lang="en-US" sz="2100" dirty="0">
                <a:latin typeface="Arial Narrow" charset="0"/>
                <a:ea typeface="ＭＳ Ｐゴシック" charset="0"/>
                <a:cs typeface="Lucida Sans Unicode" charset="0"/>
              </a:rPr>
              <a:t>note: still O(N), but reduces the constant  </a:t>
            </a:r>
            <a:r>
              <a:rPr lang="en-US" sz="2100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Lucida Sans Unicode" charset="0"/>
              </a:rPr>
              <a:t>BY HOW MUCH?</a:t>
            </a:r>
          </a:p>
          <a:p>
            <a:pPr marL="457200" lvl="1" indent="0" eaLnBrk="1" hangingPunct="1">
              <a:buNone/>
            </a:pPr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summing an array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6835775" cy="541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SumThread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extends Thread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int[] nums;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minIndex;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maxIndex;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computedSum;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SumThread(int[] nums, int minIndex, int maxIndex)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this.nums = nums;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this.minIndex = minIndex;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this.maxIndex = maxIndex;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this.computedSum = 0;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int getSum()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return this.computedSum;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public void run()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this.computedSum = 0;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for (int i = this.minIndex; i &lt; this.maxIndex; i++)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this.computedSum += this.nums[i];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lvl="1" eaLnBrk="1" hangingPunct="1">
              <a:spcBef>
                <a:spcPct val="0"/>
              </a:spcBef>
            </a:pPr>
            <a:endParaRPr lang="en-US" sz="1400">
              <a:latin typeface="Courier New" charset="0"/>
              <a:ea typeface="ＭＳ Ｐゴシック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400">
              <a:latin typeface="Courier New" charset="0"/>
              <a:ea typeface="ＭＳ Ｐゴシック" charset="0"/>
              <a:cs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en-US" sz="14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EA04C2-4B8A-294B-8BCA-CBC012B2E12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0" y="3119497"/>
            <a:ext cx="3886200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</a:rPr>
              <a:t>note: the </a:t>
            </a:r>
            <a:r>
              <a:rPr lang="en-US" sz="1800" dirty="0">
                <a:latin typeface="Courier New"/>
                <a:cs typeface="Courier New"/>
              </a:rPr>
              <a:t>run</a:t>
            </a:r>
            <a:r>
              <a:rPr lang="en-US" sz="1800" dirty="0">
                <a:latin typeface="+mn-lt"/>
              </a:rPr>
              <a:t> </a:t>
            </a:r>
            <a:r>
              <a:rPr lang="en-US" dirty="0">
                <a:latin typeface="+mn-lt"/>
              </a:rPr>
              <a:t>method does not have any parameters</a:t>
            </a:r>
          </a:p>
          <a:p>
            <a:pPr marL="561975" lvl="1" indent="-342900">
              <a:buFont typeface="Wingdings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  <a:latin typeface="+mn-lt"/>
              </a:rPr>
              <a:t>must store needed values in fields when construct the thread</a:t>
            </a:r>
          </a:p>
          <a:p>
            <a:pPr marL="561975" lvl="1" indent="-342900">
              <a:buFont typeface="Wingdings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  <a:latin typeface="+mn-lt"/>
              </a:rPr>
              <a:t>similarly, must store the run result in a field and access later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summing an array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131175" cy="5715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ArraySum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static int sumConcurrently(int[] a, int threadCount)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 len = (int) Math.ceil(1.0 * a.length / threadCount);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Thread[] threads = new Thread[threadCount];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(int i = 0; i &lt; threadCount; i++)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Courier New" charset="0"/>
              </a:rPr>
              <a:t>threads[i] = new SumThread(a, i*len, Math.min((i+1)*len, a.length));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Courier New" charset="0"/>
              </a:rPr>
              <a:t>      threads[i].start();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try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for (Thread t : threads) {</a:t>
            </a:r>
          </a:p>
          <a:p>
            <a:pPr>
              <a:spcBef>
                <a:spcPct val="0"/>
              </a:spcBef>
            </a:pPr>
            <a:r>
              <a:rPr lang="fi-FI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fi-FI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Courier New" charset="0"/>
              </a:rPr>
              <a:t>t.join();</a:t>
            </a:r>
          </a:p>
          <a:p>
            <a:pPr>
              <a:spcBef>
                <a:spcPct val="0"/>
              </a:spcBef>
            </a:pPr>
            <a:r>
              <a:rPr lang="fi-FI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>
              <a:spcBef>
                <a:spcPct val="0"/>
              </a:spcBef>
            </a:pPr>
            <a:r>
              <a:rPr lang="fi-FI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 catch (InterruptedException ie) {}</a:t>
            </a:r>
          </a:p>
          <a:p>
            <a:pPr>
              <a:spcBef>
                <a:spcPct val="0"/>
              </a:spcBef>
            </a:pPr>
            <a:r>
              <a:rPr lang="fi-FI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 total = 0;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(Thread summer : threads) {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total += </a:t>
            </a:r>
            <a:r>
              <a:rPr lang="fr-FR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((SumThread)summer).getSum();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total;</a:t>
            </a: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endParaRPr lang="fr-FR" sz="140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fr-FR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. . .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DB8072-6E55-F748-A789-44EBE6CC6C2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5000" y="3429000"/>
            <a:ext cx="3505200" cy="2738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</a:rPr>
              <a:t>here, the array is divided into </a:t>
            </a:r>
            <a:r>
              <a:rPr lang="en-US" sz="1800" dirty="0" err="1">
                <a:latin typeface="Courier New"/>
                <a:cs typeface="Courier New"/>
              </a:rPr>
              <a:t>threadCount</a:t>
            </a:r>
            <a:r>
              <a:rPr lang="en-US" sz="1800" dirty="0">
                <a:latin typeface="+mn-lt"/>
              </a:rPr>
              <a:t> </a:t>
            </a:r>
            <a:r>
              <a:rPr lang="en-US" dirty="0">
                <a:latin typeface="+mn-lt"/>
              </a:rPr>
              <a:t>segments</a:t>
            </a:r>
          </a:p>
          <a:p>
            <a:pPr marL="561975" lvl="1" indent="-342900">
              <a:buFont typeface="Wingdings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  <a:latin typeface="+mn-lt"/>
              </a:rPr>
              <a:t>each spawns a </a:t>
            </a:r>
            <a:r>
              <a:rPr lang="en-US" sz="1800" dirty="0" err="1">
                <a:solidFill>
                  <a:schemeClr val="tx1"/>
                </a:solidFill>
                <a:latin typeface="Courier New"/>
                <a:cs typeface="Courier New"/>
              </a:rPr>
              <a:t>SumThread</a:t>
            </a:r>
            <a:r>
              <a:rPr lang="en-US" sz="18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to process</a:t>
            </a:r>
          </a:p>
          <a:p>
            <a:pPr>
              <a:buFontTx/>
              <a:buNone/>
              <a:defRPr/>
            </a:pPr>
            <a:endParaRPr lang="en-US" dirty="0">
              <a:latin typeface="+mn-lt"/>
            </a:endParaRPr>
          </a:p>
          <a:p>
            <a:pPr>
              <a:buFontTx/>
              <a:buNone/>
              <a:defRPr/>
            </a:pPr>
            <a:r>
              <a:rPr lang="en-US" dirty="0">
                <a:latin typeface="+mn-lt"/>
              </a:rPr>
              <a:t>the </a:t>
            </a:r>
            <a:r>
              <a:rPr lang="en-US" sz="1800" dirty="0">
                <a:latin typeface="Courier New"/>
                <a:cs typeface="Courier New"/>
              </a:rPr>
              <a:t>join</a:t>
            </a:r>
            <a:r>
              <a:rPr lang="en-US" dirty="0">
                <a:latin typeface="+mn-lt"/>
              </a:rPr>
              <a:t> method coordinates by forcing the program to wait for each thread to finish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Concurrency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561388" cy="2036763"/>
          </a:xfrm>
        </p:spPr>
        <p:txBody>
          <a:bodyPr/>
          <a:lstStyle/>
          <a:p>
            <a:pPr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many modern computers utilize multiple processors or multicores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can speed up processing by executing statements/programs concurrently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e.g., a Web server may have multiple processors to handle requests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e.g., a Web browser might download/request/render concurrently</a:t>
            </a:r>
          </a:p>
          <a:p>
            <a:pPr lvl="1" eaLnBrk="1" hangingPunct="1"/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concurrency can occur at four levels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machine instruction level – handled at hardware level</a:t>
            </a:r>
          </a:p>
          <a:p>
            <a:pPr lvl="1" eaLnBrk="1" hangingPunct="1"/>
            <a:r>
              <a:rPr lang="en-US" i="1" dirty="0">
                <a:latin typeface="Arial Narrow" charset="0"/>
                <a:ea typeface="ＭＳ Ｐゴシック" charset="0"/>
                <a:cs typeface="Lucida Sans Unicode" charset="0"/>
              </a:rPr>
              <a:t>high-level language statement level</a:t>
            </a:r>
          </a:p>
          <a:p>
            <a:pPr lvl="1" eaLnBrk="1" hangingPunct="1"/>
            <a:r>
              <a:rPr lang="en-US" i="1" dirty="0">
                <a:latin typeface="Arial Narrow" charset="0"/>
                <a:ea typeface="ＭＳ Ｐゴシック" charset="0"/>
                <a:cs typeface="Lucida Sans Unicode" charset="0"/>
              </a:rPr>
              <a:t>unit (subprogram) level</a:t>
            </a:r>
          </a:p>
          <a:p>
            <a:pPr lvl="1" eaLnBrk="1" hangingPunct="1"/>
            <a:r>
              <a:rPr lang="en-US" dirty="0">
                <a:latin typeface="Arial Narrow" charset="0"/>
                <a:ea typeface="ＭＳ Ｐゴシック" charset="0"/>
                <a:cs typeface="Lucida Sans Unicode" charset="0"/>
              </a:rPr>
              <a:t>program level – handled at OS level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609600" y="5410200"/>
            <a:ext cx="8561388" cy="1524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  <a:cs typeface="Lucida Sans Unicode" charset="0"/>
              </a:rPr>
              <a:t>concurrency can be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i="1">
                <a:solidFill>
                  <a:schemeClr val="tx1"/>
                </a:solidFill>
                <a:latin typeface="Arial Narrow" charset="0"/>
                <a:cs typeface="Lucida Sans Unicode" charset="0"/>
              </a:rPr>
              <a:t>physical </a:t>
            </a:r>
            <a:r>
              <a:rPr lang="en-US">
                <a:solidFill>
                  <a:schemeClr val="tx1"/>
                </a:solidFill>
                <a:latin typeface="Arial Narrow" charset="0"/>
                <a:cs typeface="Lucida Sans Unicode" charset="0"/>
              </a:rPr>
              <a:t>- multiple independent processors (multiple threads of control)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i="1">
                <a:solidFill>
                  <a:schemeClr val="tx1"/>
                </a:solidFill>
                <a:latin typeface="Arial Narrow" charset="0"/>
                <a:cs typeface="Lucida Sans Unicode" charset="0"/>
              </a:rPr>
              <a:t>logical </a:t>
            </a:r>
            <a:r>
              <a:rPr lang="en-US">
                <a:solidFill>
                  <a:schemeClr val="tx1"/>
                </a:solidFill>
                <a:latin typeface="Arial Narrow" charset="0"/>
                <a:cs typeface="Lucida Sans Unicode" charset="0"/>
              </a:rPr>
              <a:t>– even with one processor, can time-share to (e.g., browser tasks)</a:t>
            </a:r>
            <a:endParaRPr lang="en-US" i="1">
              <a:solidFill>
                <a:schemeClr val="tx1"/>
              </a:solidFill>
              <a:latin typeface="Arial Narrow" charset="0"/>
              <a:cs typeface="Lucida Sans Unicode" charset="0"/>
            </a:endParaRP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A4690B-3C55-B841-B69B-63872E72789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summing an array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131175" cy="5715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static void main(String[]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args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Random randy = new Random();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size = 1000;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("Enter number of threads: ");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Scanner input = new Scanner(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System.in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numThreads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input.nextInt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input.close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while (true)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[size];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j = 0; j &lt; size; j++)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[j]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randy.nextInt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long start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fr-F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fr-FR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total = 0;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j = 1; j &lt;= 1000; j++)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total =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sumConcurrently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numThreads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long end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System.out.printf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("%10d elements =&gt; %6d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microsec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\n", size, end-start);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size *= 2; 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C8E027-40C7-FD44-BFD9-EAF2FC014BF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53200" y="1752600"/>
            <a:ext cx="2667000" cy="20621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</a:rPr>
              <a:t>driver program prompts for the number of threads</a:t>
            </a:r>
          </a:p>
          <a:p>
            <a:pPr>
              <a:buFontTx/>
              <a:buNone/>
              <a:defRPr/>
            </a:pPr>
            <a:endParaRPr lang="en-US" dirty="0">
              <a:latin typeface="+mn-lt"/>
            </a:endParaRPr>
          </a:p>
          <a:p>
            <a:pPr>
              <a:buFontTx/>
              <a:buNone/>
              <a:defRPr/>
            </a:pPr>
            <a:r>
              <a:rPr lang="en-US" dirty="0">
                <a:latin typeface="+mn-lt"/>
              </a:rPr>
              <a:t>since timings are so fast, actually performs 1000 sums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ACD28E-3A11-594A-B993-566ED08C34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608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550" y="304800"/>
            <a:ext cx="507365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62400"/>
            <a:ext cx="2957513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2971800" cy="3032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5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3008313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rame 1">
            <a:extLst>
              <a:ext uri="{FF2B5EF4-FFF2-40B4-BE49-F238E27FC236}">
                <a16:creationId xmlns:a16="http://schemas.microsoft.com/office/drawing/2014/main" id="{CD4DE974-CF4B-6B47-817B-5B26DF7FD24F}"/>
              </a:ext>
            </a:extLst>
          </p:cNvPr>
          <p:cNvSpPr/>
          <p:nvPr/>
        </p:nvSpPr>
        <p:spPr bwMode="auto">
          <a:xfrm>
            <a:off x="2241550" y="2057400"/>
            <a:ext cx="5073650" cy="228600"/>
          </a:xfrm>
          <a:prstGeom prst="frame">
            <a:avLst/>
          </a:prstGeom>
          <a:noFill/>
          <a:ln w="31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65062B56-19AB-8B43-A1AA-81EE6DFC29DE}"/>
              </a:ext>
            </a:extLst>
          </p:cNvPr>
          <p:cNvSpPr/>
          <p:nvPr/>
        </p:nvSpPr>
        <p:spPr bwMode="auto">
          <a:xfrm>
            <a:off x="239384" y="5715000"/>
            <a:ext cx="2971800" cy="228600"/>
          </a:xfrm>
          <a:prstGeom prst="frame">
            <a:avLst/>
          </a:prstGeom>
          <a:noFill/>
          <a:ln w="31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AED565CB-DB75-9643-9993-8CD7EECBDF6A}"/>
              </a:ext>
            </a:extLst>
          </p:cNvPr>
          <p:cNvSpPr/>
          <p:nvPr/>
        </p:nvSpPr>
        <p:spPr bwMode="auto">
          <a:xfrm>
            <a:off x="228601" y="6781800"/>
            <a:ext cx="6019800" cy="212725"/>
          </a:xfrm>
          <a:prstGeom prst="frame">
            <a:avLst/>
          </a:prstGeom>
          <a:noFill/>
          <a:ln w="31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How many threads?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500" dirty="0">
                <a:latin typeface="Arial Narrow" charset="0"/>
                <a:ea typeface="ＭＳ Ｐゴシック" charset="0"/>
                <a:cs typeface="Lucida Sans Unicode" charset="0"/>
              </a:rPr>
              <a:t>you can find out how many CPUs/cores your machine has</a:t>
            </a:r>
          </a:p>
          <a:p>
            <a:pPr eaLnBrk="1" hangingPunct="1">
              <a:defRPr/>
            </a:pPr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marL="342900" lvl="1" indent="-342900" eaLnBrk="1" hangingPunct="1">
              <a:buFont typeface="Wingdings" charset="0"/>
              <a:buNone/>
              <a:defRPr/>
            </a:pPr>
            <a:r>
              <a:rPr lang="en-US" sz="1600" dirty="0">
                <a:solidFill>
                  <a:srgbClr val="404040"/>
                </a:solidFill>
                <a:latin typeface="Courier New" charset="0"/>
                <a:cs typeface="Courier New" charset="0"/>
              </a:rPr>
              <a:t>    </a:t>
            </a:r>
            <a:r>
              <a:rPr lang="en-US" sz="1600" dirty="0" err="1">
                <a:solidFill>
                  <a:srgbClr val="40404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600" dirty="0">
                <a:solidFill>
                  <a:srgbClr val="404040"/>
                </a:solidFill>
                <a:latin typeface="Courier New" charset="0"/>
                <a:cs typeface="Courier New" charset="0"/>
              </a:rPr>
              <a:t> cores = </a:t>
            </a:r>
            <a:r>
              <a:rPr lang="en-US" sz="1600" dirty="0" err="1">
                <a:solidFill>
                  <a:srgbClr val="404040"/>
                </a:solidFill>
                <a:latin typeface="Courier New" charset="0"/>
                <a:cs typeface="Courier New" charset="0"/>
              </a:rPr>
              <a:t>Runtime.getRuntime</a:t>
            </a:r>
            <a:r>
              <a:rPr lang="en-US" sz="1600" dirty="0">
                <a:solidFill>
                  <a:srgbClr val="404040"/>
                </a:solidFill>
                <a:latin typeface="Courier New" charset="0"/>
                <a:cs typeface="Courier New" charset="0"/>
              </a:rPr>
              <a:t>().</a:t>
            </a:r>
            <a:r>
              <a:rPr lang="en-US" sz="1600" dirty="0" err="1">
                <a:solidFill>
                  <a:srgbClr val="404040"/>
                </a:solidFill>
                <a:latin typeface="Courier New" charset="0"/>
                <a:cs typeface="Courier New" charset="0"/>
              </a:rPr>
              <a:t>availableProcessors</a:t>
            </a:r>
            <a:r>
              <a:rPr lang="en-US" sz="1600" dirty="0">
                <a:solidFill>
                  <a:srgbClr val="404040"/>
                </a:solidFill>
                <a:latin typeface="Courier New" charset="0"/>
                <a:cs typeface="Courier New" charset="0"/>
              </a:rPr>
              <a:t>();</a:t>
            </a:r>
          </a:p>
          <a:p>
            <a:pPr marL="342900" lvl="1" indent="-342900" eaLnBrk="1" hangingPunct="1">
              <a:buFont typeface="Wingdings" charset="0"/>
              <a:buNone/>
              <a:defRPr/>
            </a:pPr>
            <a:endParaRPr lang="en-US" sz="1600" dirty="0">
              <a:solidFill>
                <a:srgbClr val="404040"/>
              </a:solidFill>
              <a:latin typeface="Courier New" charset="0"/>
              <a:cs typeface="Courier New" charset="0"/>
            </a:endParaRPr>
          </a:p>
          <a:p>
            <a:pPr marL="342900" lvl="1" indent="-342900" eaLnBrk="1" hangingPunct="1">
              <a:buFont typeface="Wingdings" charset="0"/>
              <a:buNone/>
              <a:defRPr/>
            </a:pPr>
            <a:endParaRPr lang="en-US" sz="1600" dirty="0">
              <a:solidFill>
                <a:srgbClr val="404040"/>
              </a:solidFill>
              <a:latin typeface="Courier New" charset="0"/>
              <a:cs typeface="Courier New" charset="0"/>
            </a:endParaRP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r>
              <a:rPr lang="en-US" dirty="0">
                <a:solidFill>
                  <a:srgbClr val="404040"/>
                </a:solidFill>
                <a:cs typeface="Courier New" charset="0"/>
              </a:rPr>
              <a:t>timings on previous slide were on a computer with 8 cores</a:t>
            </a: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endParaRPr lang="en-US" dirty="0">
              <a:solidFill>
                <a:srgbClr val="404040"/>
              </a:solidFill>
              <a:cs typeface="Courier New" charset="0"/>
            </a:endParaRP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endParaRPr lang="en-US" dirty="0">
              <a:solidFill>
                <a:srgbClr val="404040"/>
              </a:solidFill>
              <a:cs typeface="Courier New" charset="0"/>
            </a:endParaRP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r>
              <a:rPr lang="en-US" dirty="0">
                <a:solidFill>
                  <a:srgbClr val="404040"/>
                </a:solidFill>
                <a:cs typeface="Courier New" charset="0"/>
              </a:rPr>
              <a:t>note that a user program may not have access to all cores</a:t>
            </a:r>
          </a:p>
          <a:p>
            <a:pPr marL="1200150" lvl="3" indent="-342900" eaLnBrk="1" hangingPunct="1">
              <a:defRPr/>
            </a:pPr>
            <a:r>
              <a:rPr lang="en-US" dirty="0">
                <a:solidFill>
                  <a:srgbClr val="404040"/>
                </a:solidFill>
                <a:latin typeface="+mn-lt"/>
                <a:cs typeface="Courier New" charset="0"/>
              </a:rPr>
              <a:t>in the previous example, 8 threads actually decreased performance</a:t>
            </a: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endParaRPr lang="en-US" dirty="0">
              <a:solidFill>
                <a:srgbClr val="404040"/>
              </a:solidFill>
              <a:cs typeface="Courier New" charset="0"/>
            </a:endParaRP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endParaRPr lang="en-US" dirty="0">
              <a:solidFill>
                <a:srgbClr val="404040"/>
              </a:solidFill>
              <a:cs typeface="Courier New" charset="0"/>
            </a:endParaRPr>
          </a:p>
          <a:p>
            <a:pPr marL="742950" lvl="2" indent="-342900" eaLnBrk="1" hangingPunct="1">
              <a:buFont typeface="Wingdings" charset="2"/>
              <a:buChar char="§"/>
              <a:defRPr/>
            </a:pPr>
            <a:r>
              <a:rPr lang="en-US" dirty="0">
                <a:solidFill>
                  <a:srgbClr val="404040"/>
                </a:solidFill>
                <a:cs typeface="Courier New" charset="0"/>
              </a:rPr>
              <a:t>in addition, there is overhead associated with creating and managing threads</a:t>
            </a:r>
          </a:p>
          <a:p>
            <a:pPr marL="1200150" lvl="3" indent="-342900" eaLnBrk="1" hangingPunct="1">
              <a:buFont typeface="System Font Regular"/>
              <a:buChar char="—"/>
              <a:defRPr/>
            </a:pPr>
            <a:r>
              <a:rPr lang="en-US" dirty="0">
                <a:solidFill>
                  <a:srgbClr val="404040"/>
                </a:solidFill>
                <a:latin typeface="+mn-lt"/>
                <a:cs typeface="Courier New" charset="0"/>
              </a:rPr>
              <a:t>1 thread was faster than 2 threads up to 1M numbers</a:t>
            </a:r>
          </a:p>
          <a:p>
            <a:pPr marL="1200150" lvl="3" indent="-342900" eaLnBrk="1" hangingPunct="1">
              <a:buFont typeface="System Font Regular"/>
              <a:buChar char="—"/>
              <a:defRPr/>
            </a:pPr>
            <a:r>
              <a:rPr lang="en-US" dirty="0">
                <a:solidFill>
                  <a:srgbClr val="404040"/>
                </a:solidFill>
                <a:latin typeface="+mn-lt"/>
                <a:cs typeface="Courier New" charset="0"/>
              </a:rPr>
              <a:t>2 threads was faster than 4 threads up to 131M numbers</a:t>
            </a:r>
          </a:p>
          <a:p>
            <a:pPr marL="400050" lvl="2" indent="0" eaLnBrk="1" hangingPunct="1">
              <a:defRPr/>
            </a:pPr>
            <a:endParaRPr lang="en-US" dirty="0">
              <a:solidFill>
                <a:srgbClr val="404040"/>
              </a:solidFill>
              <a:cs typeface="Courier New" charset="0"/>
            </a:endParaRPr>
          </a:p>
          <a:p>
            <a:pPr eaLnBrk="1" hangingPunct="1">
              <a:defRPr/>
            </a:pPr>
            <a:endParaRPr lang="en-US" sz="25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FA3EF0-380C-E94B-B841-EEE0FD8CAFC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parallel mergeSort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/>
            <a:r>
              <a:rPr lang="en-US" sz="2500">
                <a:latin typeface="Arial Narrow" charset="0"/>
                <a:ea typeface="ＭＳ Ｐゴシック" charset="0"/>
                <a:cs typeface="Lucida Sans Unicode" charset="0"/>
              </a:rPr>
              <a:t>suppose we want to take advantage of multicores when sorting</a:t>
            </a:r>
          </a:p>
          <a:p>
            <a:pPr lvl="1" eaLnBrk="1" hangingPunct="1"/>
            <a:r>
              <a:rPr lang="en-US" sz="2100">
                <a:latin typeface="Arial Narrow" charset="0"/>
                <a:ea typeface="ＭＳ Ｐゴシック" charset="0"/>
                <a:cs typeface="Lucida Sans Unicode" charset="0"/>
              </a:rPr>
              <a:t>have separate threads sort the left and right halves, then merge</a:t>
            </a: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r>
              <a:rPr lang="en-US" sz="2100">
                <a:latin typeface="Arial Narrow" charset="0"/>
                <a:ea typeface="ＭＳ Ｐゴシック" charset="0"/>
                <a:cs typeface="Lucida Sans Unicode" charset="0"/>
              </a:rPr>
              <a:t>each of the threads can spawn new threads, </a:t>
            </a:r>
            <a:r>
              <a:rPr lang="en-US" sz="2100" i="1">
                <a:latin typeface="Arial Narrow" charset="0"/>
                <a:ea typeface="ＭＳ Ｐゴシック" charset="0"/>
                <a:cs typeface="Lucida Sans Unicode" charset="0"/>
              </a:rPr>
              <a:t>up to some limit</a:t>
            </a:r>
            <a:endParaRPr lang="en-US" i="1">
              <a:solidFill>
                <a:srgbClr val="40404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eaLnBrk="1" hangingPunct="1"/>
            <a:endParaRPr lang="en-US" sz="2500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/>
            <a:endParaRPr lang="en-US" sz="2100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9EA4CD-653B-3348-A847-C9E708181C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5" name="Group 4"/>
          <p:cNvGraphicFramePr>
            <a:graphicFrameLocks noGrp="1"/>
          </p:cNvGraphicFramePr>
          <p:nvPr/>
        </p:nvGraphicFramePr>
        <p:xfrm>
          <a:off x="2357438" y="2590800"/>
          <a:ext cx="4425950" cy="792276"/>
        </p:xfrm>
        <a:graphic>
          <a:graphicData uri="http://schemas.openxmlformats.org/drawingml/2006/table">
            <a:tbl>
              <a:tblPr/>
              <a:tblGrid>
                <a:gridCol w="78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nums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T="45669" marB="45669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58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Group 36"/>
          <p:cNvGraphicFramePr>
            <a:graphicFrameLocks noGrp="1"/>
          </p:cNvGraphicFramePr>
          <p:nvPr/>
        </p:nvGraphicFramePr>
        <p:xfrm>
          <a:off x="1816100" y="3857625"/>
          <a:ext cx="1833563" cy="396875"/>
        </p:xfrm>
        <a:graphic>
          <a:graphicData uri="http://schemas.openxmlformats.org/drawingml/2006/table">
            <a:tbl>
              <a:tblPr/>
              <a:tblGrid>
                <a:gridCol w="46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3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Group 48"/>
          <p:cNvGraphicFramePr>
            <a:graphicFrameLocks noGrp="1"/>
          </p:cNvGraphicFramePr>
          <p:nvPr/>
        </p:nvGraphicFramePr>
        <p:xfrm>
          <a:off x="6083300" y="38576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0234" name="Group 265"/>
          <p:cNvGrpSpPr>
            <a:grpSpLocks/>
          </p:cNvGrpSpPr>
          <p:nvPr/>
        </p:nvGrpSpPr>
        <p:grpSpPr bwMode="auto">
          <a:xfrm>
            <a:off x="2890838" y="3352800"/>
            <a:ext cx="3810000" cy="457200"/>
            <a:chOff x="1824" y="1296"/>
            <a:chExt cx="2400" cy="288"/>
          </a:xfrm>
        </p:grpSpPr>
        <p:sp>
          <p:nvSpPr>
            <p:cNvPr id="50286" name="Text Box 266"/>
            <p:cNvSpPr txBox="1">
              <a:spLocks noChangeArrowheads="1"/>
            </p:cNvSpPr>
            <p:nvPr/>
          </p:nvSpPr>
          <p:spPr bwMode="auto">
            <a:xfrm>
              <a:off x="2826" y="1296"/>
              <a:ext cx="39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dirty="0">
                  <a:solidFill>
                    <a:schemeClr val="bg1">
                      <a:lumMod val="50000"/>
                    </a:schemeClr>
                  </a:solidFill>
                  <a:latin typeface="Calibri" charset="0"/>
                  <a:ea typeface="MS PGothic" charset="0"/>
                  <a:cs typeface="MS PGothic" charset="0"/>
                </a:rPr>
                <a:t>split</a:t>
              </a:r>
            </a:p>
          </p:txBody>
        </p:sp>
        <p:grpSp>
          <p:nvGrpSpPr>
            <p:cNvPr id="50287" name="Group 267"/>
            <p:cNvGrpSpPr>
              <a:grpSpLocks/>
            </p:cNvGrpSpPr>
            <p:nvPr/>
          </p:nvGrpSpPr>
          <p:grpSpPr bwMode="auto">
            <a:xfrm>
              <a:off x="1824" y="1344"/>
              <a:ext cx="2400" cy="240"/>
              <a:chOff x="1824" y="1344"/>
              <a:chExt cx="2400" cy="240"/>
            </a:xfrm>
          </p:grpSpPr>
          <p:sp>
            <p:nvSpPr>
              <p:cNvPr id="50288" name="Line 268"/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9" name="Line 269"/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13" name="Group 65"/>
          <p:cNvGraphicFramePr>
            <a:graphicFrameLocks noGrp="1"/>
          </p:cNvGraphicFramePr>
          <p:nvPr/>
        </p:nvGraphicFramePr>
        <p:xfrm>
          <a:off x="3135313" y="5243513"/>
          <a:ext cx="36830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0255" name="Group 280"/>
          <p:cNvGrpSpPr>
            <a:grpSpLocks/>
          </p:cNvGrpSpPr>
          <p:nvPr/>
        </p:nvGrpSpPr>
        <p:grpSpPr bwMode="auto">
          <a:xfrm>
            <a:off x="2738438" y="4800600"/>
            <a:ext cx="4267200" cy="400050"/>
            <a:chOff x="1728" y="3600"/>
            <a:chExt cx="2688" cy="252"/>
          </a:xfrm>
        </p:grpSpPr>
        <p:grpSp>
          <p:nvGrpSpPr>
            <p:cNvPr id="50282" name="Group 281"/>
            <p:cNvGrpSpPr>
              <a:grpSpLocks/>
            </p:cNvGrpSpPr>
            <p:nvPr/>
          </p:nvGrpSpPr>
          <p:grpSpPr bwMode="auto">
            <a:xfrm>
              <a:off x="1728" y="3600"/>
              <a:ext cx="2688" cy="240"/>
              <a:chOff x="1056" y="2736"/>
              <a:chExt cx="480" cy="144"/>
            </a:xfrm>
          </p:grpSpPr>
          <p:sp>
            <p:nvSpPr>
              <p:cNvPr id="50284" name="Line 282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85" name="Line 283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83" name="Text Box 284"/>
            <p:cNvSpPr txBox="1">
              <a:spLocks noChangeArrowheads="1"/>
            </p:cNvSpPr>
            <p:nvPr/>
          </p:nvSpPr>
          <p:spPr bwMode="auto">
            <a:xfrm>
              <a:off x="2824" y="3600"/>
              <a:ext cx="53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>
                  <a:solidFill>
                    <a:srgbClr val="7F7F7F"/>
                  </a:solidFill>
                  <a:latin typeface="Calibri" charset="0"/>
                  <a:ea typeface="MS PGothic" charset="0"/>
                  <a:cs typeface="MS PGothic" charset="0"/>
                </a:rPr>
                <a:t>merge</a:t>
              </a:r>
            </a:p>
          </p:txBody>
        </p:sp>
      </p:grpSp>
      <p:graphicFrame>
        <p:nvGraphicFramePr>
          <p:cNvPr id="19" name="Group 90"/>
          <p:cNvGraphicFramePr>
            <a:graphicFrameLocks noGrp="1"/>
          </p:cNvGraphicFramePr>
          <p:nvPr/>
        </p:nvGraphicFramePr>
        <p:xfrm>
          <a:off x="1812925" y="43910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Group 102"/>
          <p:cNvGraphicFramePr>
            <a:graphicFrameLocks noGrp="1"/>
          </p:cNvGraphicFramePr>
          <p:nvPr/>
        </p:nvGraphicFramePr>
        <p:xfrm>
          <a:off x="6080125" y="43910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280" name="Text Box 284"/>
          <p:cNvSpPr txBox="1">
            <a:spLocks noChangeArrowheads="1"/>
          </p:cNvSpPr>
          <p:nvPr/>
        </p:nvSpPr>
        <p:spPr bwMode="auto">
          <a:xfrm>
            <a:off x="1223963" y="4114800"/>
            <a:ext cx="595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>
                <a:solidFill>
                  <a:srgbClr val="7F7F7F"/>
                </a:solidFill>
                <a:latin typeface="Calibri" charset="0"/>
                <a:ea typeface="MS PGothic" charset="0"/>
                <a:cs typeface="MS PGothic" charset="0"/>
              </a:rPr>
              <a:t>sort</a:t>
            </a:r>
          </a:p>
        </p:txBody>
      </p:sp>
      <p:sp>
        <p:nvSpPr>
          <p:cNvPr id="50281" name="Text Box 284"/>
          <p:cNvSpPr txBox="1">
            <a:spLocks noChangeArrowheads="1"/>
          </p:cNvSpPr>
          <p:nvPr/>
        </p:nvSpPr>
        <p:spPr bwMode="auto">
          <a:xfrm>
            <a:off x="5470525" y="4114800"/>
            <a:ext cx="59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>
                <a:solidFill>
                  <a:srgbClr val="7F7F7F"/>
                </a:solidFill>
                <a:latin typeface="Calibri" charset="0"/>
                <a:ea typeface="MS PGothic" charset="0"/>
                <a:cs typeface="MS PGothic" charset="0"/>
              </a:rPr>
              <a:t>sort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parallel mergeSort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676400"/>
            <a:ext cx="8816975" cy="4038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SortThread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extends Thread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int[] nums;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minIndex;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maxIndex;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private int threadCount;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SortThread(int[] nums, int minIndex, int maxIndex, int threadCount)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this.nums = nums;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this.minIndex = minIndex;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this.maxIndex = maxIndex;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this.threadCount = threadCount;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public void run()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MergeSort.mergeSortConcurrently(this.nums, this.minIndex,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                      this.maxIndex, this.threadCount);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56BCCD-E305-534D-8219-64124E29DCE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parallel mergeSort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19200"/>
            <a:ext cx="8816975" cy="5867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MergeSort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static void mergeSortConcurrently(int[] a, int threadCount)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MergeSort.mergeSortConcurrently(a, 0, a.length-1, threadCount);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static void mergeSortConcurrently(int[] a, int minIndex, int maxIndex,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                        int threadCount)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(minIndex &lt; maxIndex) {  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int mid = (minIndex+maxIndex)/2;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if (threadCount &gt; 1)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Thread leftThread = new SortThread(a, minIndex, mid, threadCount/2);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       Thread rightThread = new SortThread(a, mid+1, maxIndex, threadCount/2);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leftThread.start();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       rightThread.start();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try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leftThread.join();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         rightThread.join();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} catch (InterruptedException ie) {}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else {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MergeSort.mergeSortConcurrently(a, minIndex, mid, threadCount/2);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MergeSort.mergeSortConcurrently(a,  mid+1, maxIndex, threadCount/2);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MergeSort.merge(a, minIndex, maxIndex);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da-DK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  <a:endParaRPr lang="en-US" sz="140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542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31241FF-C1F6-8A43-89F4-4DAB613A15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Example: parallel mergeSort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143000"/>
            <a:ext cx="8816975" cy="5105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static void main(String[]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args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 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Random randy = new Random();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size = 1000;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("Enter the thread limit: ");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Scanner input = new Scanner(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System.in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numThreads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input.nextInt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input.close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while (true)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[]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[size];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for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j = 0; j &lt; size; j++)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[j]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randy.nextInt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long start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MergeSort.mergeSortConcurrently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,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numThreads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long end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System.currentTimeMillis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endParaRPr lang="ro-RO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ro-RO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System.out.printf("%10d elements  =&gt;  %6d ms \n", size, end-start);</a:t>
            </a:r>
          </a:p>
          <a:p>
            <a:pPr>
              <a:spcBef>
                <a:spcPct val="0"/>
              </a:spcBef>
            </a:pPr>
            <a:r>
              <a:rPr lang="ro-RO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size *= 2;  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tr-TR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563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28933F-3A6F-5D43-882C-3DBC154A68F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E4F119-235F-AF4B-9818-640B3707E0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58370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"/>
            <a:ext cx="5640388" cy="3400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3810000"/>
            <a:ext cx="2847975" cy="3243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2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3810000"/>
            <a:ext cx="2847975" cy="325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3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613" y="3810000"/>
            <a:ext cx="2871787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ame 6">
            <a:extLst>
              <a:ext uri="{FF2B5EF4-FFF2-40B4-BE49-F238E27FC236}">
                <a16:creationId xmlns:a16="http://schemas.microsoft.com/office/drawing/2014/main" id="{23DBB0A4-F714-FE4C-A6C5-9C7CC820321A}"/>
              </a:ext>
            </a:extLst>
          </p:cNvPr>
          <p:cNvSpPr/>
          <p:nvPr/>
        </p:nvSpPr>
        <p:spPr bwMode="auto">
          <a:xfrm>
            <a:off x="1899745" y="1752600"/>
            <a:ext cx="5640388" cy="228600"/>
          </a:xfrm>
          <a:prstGeom prst="frame">
            <a:avLst/>
          </a:prstGeom>
          <a:noFill/>
          <a:ln w="31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E9D6EFF4-A5E1-4C4E-AA2A-2642135CC7AA}"/>
              </a:ext>
            </a:extLst>
          </p:cNvPr>
          <p:cNvSpPr/>
          <p:nvPr/>
        </p:nvSpPr>
        <p:spPr bwMode="auto">
          <a:xfrm>
            <a:off x="352425" y="5286375"/>
            <a:ext cx="2871787" cy="200025"/>
          </a:xfrm>
          <a:prstGeom prst="frame">
            <a:avLst/>
          </a:prstGeom>
          <a:noFill/>
          <a:ln w="31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  <p:sp>
        <p:nvSpPr>
          <p:cNvPr id="10" name="Frame 9">
            <a:extLst>
              <a:ext uri="{FF2B5EF4-FFF2-40B4-BE49-F238E27FC236}">
                <a16:creationId xmlns:a16="http://schemas.microsoft.com/office/drawing/2014/main" id="{958B3D68-DDDB-474A-9247-51E989E9B605}"/>
              </a:ext>
            </a:extLst>
          </p:cNvPr>
          <p:cNvSpPr/>
          <p:nvPr/>
        </p:nvSpPr>
        <p:spPr bwMode="auto">
          <a:xfrm>
            <a:off x="3376612" y="5654489"/>
            <a:ext cx="5919787" cy="241486"/>
          </a:xfrm>
          <a:prstGeom prst="frame">
            <a:avLst/>
          </a:prstGeom>
          <a:noFill/>
          <a:ln w="31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4FCC0089-9EF7-9249-AF2F-839CDE76DA5E}"/>
              </a:ext>
            </a:extLst>
          </p:cNvPr>
          <p:cNvSpPr/>
          <p:nvPr/>
        </p:nvSpPr>
        <p:spPr bwMode="auto">
          <a:xfrm>
            <a:off x="352425" y="5486400"/>
            <a:ext cx="5895975" cy="228600"/>
          </a:xfrm>
          <a:prstGeom prst="frame">
            <a:avLst/>
          </a:prstGeom>
          <a:noFill/>
          <a:ln w="31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Amdahl's Law</a:t>
            </a:r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4C86CA-53D0-044E-B426-9A481D599C7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0419" name="Rectangle 3"/>
          <p:cNvSpPr txBox="1">
            <a:spLocks noChangeArrowheads="1"/>
          </p:cNvSpPr>
          <p:nvPr/>
        </p:nvSpPr>
        <p:spPr bwMode="auto">
          <a:xfrm>
            <a:off x="381000" y="1295399"/>
            <a:ext cx="8763000" cy="200586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2400" dirty="0">
                <a:latin typeface="Arial Narrow" charset="0"/>
              </a:rPr>
              <a:t>the speedup that can be achieved by parallelizing a program is limited by the sequential fraction of the program</a:t>
            </a:r>
          </a:p>
          <a:p>
            <a:pPr lvl="1">
              <a:buFont typeface="Wingdings" charset="0"/>
              <a:buChar char="§"/>
            </a:pPr>
            <a:r>
              <a:rPr lang="en-US" dirty="0">
                <a:solidFill>
                  <a:srgbClr val="404040"/>
                </a:solidFill>
                <a:latin typeface="Arial Narrow" charset="0"/>
              </a:rPr>
              <a:t>if P is the proportion that is parallelizable and N is the # of processors, 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404040"/>
                </a:solidFill>
                <a:latin typeface="Arial Narrow" charset="0"/>
              </a:rPr>
              <a:t>max speedup = 1/((1-P)+(P/N))</a:t>
            </a:r>
          </a:p>
          <a:p>
            <a:pPr marL="914400" lvl="2" indent="0">
              <a:buNone/>
            </a:pPr>
            <a:endParaRPr lang="en-US" sz="800" dirty="0">
              <a:solidFill>
                <a:srgbClr val="404040"/>
              </a:solidFill>
              <a:latin typeface="Arial Narrow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404040"/>
                </a:solidFill>
                <a:latin typeface="Arial Narrow" charset="0"/>
              </a:rPr>
              <a:t>e.g., suppose 75% parallelizable</a:t>
            </a:r>
          </a:p>
        </p:txBody>
      </p:sp>
      <p:pic>
        <p:nvPicPr>
          <p:cNvPr id="60420" name="Picture 4" descr="amdahls-l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532" y="3048000"/>
            <a:ext cx="4911068" cy="3683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523869" y="4108089"/>
            <a:ext cx="2744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BB1B21-ED85-4948-B767-552190EB8FD0}"/>
              </a:ext>
            </a:extLst>
          </p:cNvPr>
          <p:cNvSpPr txBox="1"/>
          <p:nvPr/>
        </p:nvSpPr>
        <p:spPr>
          <a:xfrm>
            <a:off x="383629" y="3488591"/>
            <a:ext cx="403597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max speedup with 2 processors = 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   1/((1-.75)+(.75/2)) = 1/(.25+.375) = 1/.625 = 1.6x</a:t>
            </a:r>
            <a:endParaRPr lang="en-US" sz="1600" dirty="0"/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max speedup with 4 processors = 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   1/((1-.75)+(.75/4)) = 1/(.25+.1875) = 2.29x</a:t>
            </a:r>
            <a:endParaRPr lang="en-US" sz="1600" dirty="0"/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max speedup with 8 processors = 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   1/((1-.75)+(.75/8)) = 1/(.25+.09375) = 2.90x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max speedup with 100 processors = 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   1/((1-.75)+(.75/100)) = 1/(.25+.0075) = 3.88x</a:t>
            </a:r>
          </a:p>
          <a:p>
            <a:pPr>
              <a:buNone/>
            </a:pPr>
            <a:endParaRPr lang="en-US" sz="1600" dirty="0">
              <a:solidFill>
                <a:srgbClr val="404040"/>
              </a:solidFill>
              <a:latin typeface="Arial Narrow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max speedup with </a:t>
            </a: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♾</a:t>
            </a: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processors = </a:t>
            </a:r>
          </a:p>
          <a:p>
            <a:pPr>
              <a:buNone/>
            </a:pP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    1/((1-.75)+(.75/</a:t>
            </a: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 ♾</a:t>
            </a:r>
            <a:r>
              <a:rPr lang="en-US" sz="1600" dirty="0">
                <a:solidFill>
                  <a:srgbClr val="404040"/>
                </a:solidFill>
                <a:latin typeface="Arial Narrow" charset="0"/>
              </a:rPr>
              <a:t>)) = 1/(.25+0) = 1/.25 = 4x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61925"/>
            <a:ext cx="8896350" cy="1219200"/>
          </a:xfrm>
        </p:spPr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Subprogram-level concurrency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39763" y="1463675"/>
            <a:ext cx="8561387" cy="5241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cs typeface="Lucida Sans Unicode" charset="0"/>
              </a:rPr>
              <a:t>a </a:t>
            </a:r>
            <a:r>
              <a:rPr lang="en-US" i="1" dirty="0">
                <a:cs typeface="Lucida Sans Unicode" charset="0"/>
              </a:rPr>
              <a:t>task</a:t>
            </a:r>
            <a:r>
              <a:rPr lang="en-US" dirty="0">
                <a:cs typeface="Lucida Sans Unicode" charset="0"/>
              </a:rPr>
              <a:t> or </a:t>
            </a:r>
            <a:r>
              <a:rPr lang="en-US" i="1" dirty="0">
                <a:cs typeface="Lucida Sans Unicode" charset="0"/>
              </a:rPr>
              <a:t>process</a:t>
            </a:r>
            <a:r>
              <a:rPr lang="en-US" dirty="0">
                <a:cs typeface="Lucida Sans Unicode" charset="0"/>
              </a:rPr>
              <a:t> or </a:t>
            </a:r>
            <a:r>
              <a:rPr lang="en-US" i="1" dirty="0">
                <a:cs typeface="Lucida Sans Unicode" charset="0"/>
              </a:rPr>
              <a:t>thread</a:t>
            </a:r>
            <a:r>
              <a:rPr lang="en-US" dirty="0">
                <a:cs typeface="Lucida Sans Unicode" charset="0"/>
              </a:rPr>
              <a:t> is a program unit that can be in concurrent execution with other program units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cs typeface="Lucida Sans Unicode" charset="0"/>
              </a:rPr>
              <a:t>tasks differ from ordinary subprograms in that: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a task may be implicitly started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when a program unit starts the execution of a task, it is not necessarily suspended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when a task</a:t>
            </a:r>
            <a:r>
              <a:rPr lang="ja-JP" altLang="en-US" dirty="0">
                <a:ea typeface="Lucida Sans Unicode" charset="0"/>
                <a:cs typeface="Lucida Sans Unicode" charset="0"/>
              </a:rPr>
              <a:t>’</a:t>
            </a:r>
            <a:r>
              <a:rPr lang="en-US" dirty="0">
                <a:ea typeface="Lucida Sans Unicode" charset="0"/>
                <a:cs typeface="Lucida Sans Unicode" charset="0"/>
              </a:rPr>
              <a:t>s execution is completed, control may not return to the caller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eaLnBrk="1" hangingPunct="1">
              <a:defRPr/>
            </a:pPr>
            <a:r>
              <a:rPr lang="en-US" dirty="0">
                <a:cs typeface="Lucida Sans Unicode" charset="0"/>
              </a:rPr>
              <a:t>tasks can be:</a:t>
            </a:r>
          </a:p>
          <a:p>
            <a:pPr lvl="1" eaLnBrk="1" hangingPunct="1">
              <a:defRPr/>
            </a:pPr>
            <a:r>
              <a:rPr lang="en-US" i="1" dirty="0">
                <a:cs typeface="Lucida Sans Unicode" charset="0"/>
              </a:rPr>
              <a:t>heavyweight – </a:t>
            </a:r>
            <a:r>
              <a:rPr lang="en-US" dirty="0">
                <a:cs typeface="Lucida Sans Unicode" charset="0"/>
              </a:rPr>
              <a:t>each</a:t>
            </a:r>
            <a:r>
              <a:rPr lang="en-US" i="1" dirty="0">
                <a:cs typeface="Lucida Sans Unicode" charset="0"/>
              </a:rPr>
              <a:t> </a:t>
            </a:r>
            <a:r>
              <a:rPr lang="en-US" dirty="0">
                <a:cs typeface="Lucida Sans Unicode" charset="0"/>
              </a:rPr>
              <a:t>executes in its own address space </a:t>
            </a:r>
          </a:p>
          <a:p>
            <a:pPr lvl="1" eaLnBrk="1" hangingPunct="1">
              <a:defRPr/>
            </a:pPr>
            <a:r>
              <a:rPr lang="en-US" dirty="0">
                <a:cs typeface="Lucida Sans Unicode" charset="0"/>
              </a:rPr>
              <a:t>lightweight – all tasks execute in the same address space (more efficient)</a:t>
            </a: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dirty="0">
              <a:cs typeface="Lucida Sans Unicode" charset="0"/>
            </a:endParaRPr>
          </a:p>
          <a:p>
            <a:pPr marL="457200" lvl="1" indent="0" eaLnBrk="1" hangingPunct="1">
              <a:buFont typeface="Wingdings" charset="0"/>
              <a:buNone/>
              <a:defRPr/>
            </a:pPr>
            <a:r>
              <a:rPr lang="en-US" dirty="0">
                <a:cs typeface="Lucida Sans Unicode" charset="0"/>
              </a:rPr>
              <a:t>since tasks are rarely disjoint, there must be mechanisms for coordinating or </a:t>
            </a:r>
            <a:r>
              <a:rPr lang="en-US" i="1" dirty="0">
                <a:cs typeface="Lucida Sans Unicode" charset="0"/>
              </a:rPr>
              <a:t>synchronizing</a:t>
            </a:r>
            <a:r>
              <a:rPr lang="en-US" dirty="0">
                <a:cs typeface="Lucida Sans Unicode" charset="0"/>
              </a:rPr>
              <a:t> tasks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56B0DE-8BD8-434A-AE94-4A3A6DAD897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Cooperation synchronization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7761288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cs typeface="Lucida Sans Unicode" charset="0"/>
              </a:rPr>
              <a:t>sometimes, tasks must cooperate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task A must wait for task B to complete some activity before it can begin or continue its execution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e.g., producer/consumer relationship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marL="914400" lvl="2" indent="0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task A constantly monitors the keyboard, reading each new input and storing in a buffer</a:t>
            </a:r>
          </a:p>
          <a:p>
            <a:pPr marL="1371600" lvl="3" indent="0" eaLnBrk="1" hangingPunct="1">
              <a:lnSpc>
                <a:spcPct val="90000"/>
              </a:lnSpc>
              <a:defRPr/>
            </a:pPr>
            <a:r>
              <a:rPr lang="en-US" dirty="0">
                <a:latin typeface="+mn-lt"/>
                <a:ea typeface="Lucida Sans Unicode" charset="0"/>
                <a:cs typeface="Lucida Sans Unicode" charset="0"/>
              </a:rPr>
              <a:t> can't store if the buffer is full</a:t>
            </a:r>
          </a:p>
          <a:p>
            <a:pPr marL="1371600" lvl="3" indent="0" eaLnBrk="1" hangingPunct="1">
              <a:lnSpc>
                <a:spcPct val="90000"/>
              </a:lnSpc>
              <a:defRPr/>
            </a:pPr>
            <a:endParaRPr lang="en-US" dirty="0">
              <a:latin typeface="+mn-lt"/>
              <a:ea typeface="Lucida Sans Unicode" charset="0"/>
              <a:cs typeface="Lucida Sans Unicode" charset="0"/>
            </a:endParaRPr>
          </a:p>
          <a:p>
            <a:pPr marL="914400" lvl="2" indent="0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task B constantly monitors the buffer, accesses each new input and removes from the buffer</a:t>
            </a:r>
          </a:p>
          <a:p>
            <a:pPr marL="1371600" lvl="3" indent="0" eaLnBrk="1" hangingPunct="1">
              <a:lnSpc>
                <a:spcPct val="90000"/>
              </a:lnSpc>
              <a:defRPr/>
            </a:pPr>
            <a:r>
              <a:rPr lang="en-US" dirty="0">
                <a:latin typeface="+mn-lt"/>
                <a:ea typeface="Lucida Sans Unicode" charset="0"/>
                <a:cs typeface="Lucida Sans Unicode" charset="0"/>
              </a:rPr>
              <a:t> can't access if the buffer is empty</a:t>
            </a:r>
          </a:p>
          <a:p>
            <a:pPr marL="914400" lvl="2" indent="0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marL="914400" lvl="2" indent="0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FE19AD-06F6-AA48-B780-399FC2D167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Competition synchronization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544638"/>
            <a:ext cx="7761288" cy="4551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cs typeface="Lucida Sans Unicode" charset="0"/>
              </a:rPr>
              <a:t>sometimes tasks compete for resources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tasks A and B both require access to a non-shareable resource – must prevent simultaneous access to preserve integrity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e.g., suppose tasks A &amp; B access a shared variable </a:t>
            </a:r>
            <a:r>
              <a:rPr lang="en-US" dirty="0">
                <a:latin typeface="Courier New"/>
                <a:ea typeface="Lucida Sans Unicode" charset="0"/>
                <a:cs typeface="Courier New"/>
              </a:rPr>
              <a:t>TOTAL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A executes  </a:t>
            </a:r>
            <a:r>
              <a:rPr lang="en-US" dirty="0">
                <a:latin typeface="Courier New"/>
                <a:ea typeface="Lucida Sans Unicode" charset="0"/>
                <a:cs typeface="Courier New"/>
              </a:rPr>
              <a:t>TOTAL += 1;   </a:t>
            </a:r>
            <a:r>
              <a:rPr lang="en-US" dirty="0">
                <a:ea typeface="Lucida Sans Unicode" charset="0"/>
                <a:cs typeface="Lucida Sans Unicode" charset="0"/>
              </a:rPr>
              <a:t>B executes  </a:t>
            </a:r>
            <a:r>
              <a:rPr lang="en-US" dirty="0">
                <a:latin typeface="Courier New"/>
                <a:ea typeface="Lucida Sans Unicode" charset="0"/>
                <a:cs typeface="Courier New"/>
              </a:rPr>
              <a:t>TOTAL *= 2;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en-US" dirty="0">
              <a:latin typeface="Courier New"/>
              <a:ea typeface="Lucida Sans Unicode" charset="0"/>
              <a:cs typeface="Courier New"/>
            </a:endParaRPr>
          </a:p>
          <a:p>
            <a:pPr marL="857250" lvl="2" indent="0" eaLnBrk="1" hangingPunct="1">
              <a:lnSpc>
                <a:spcPct val="90000"/>
              </a:lnSpc>
              <a:defRPr/>
            </a:pPr>
            <a:r>
              <a:rPr lang="en-US" dirty="0">
                <a:ea typeface="Lucida Sans Unicode" charset="0"/>
                <a:cs typeface="Lucida Sans Unicode" charset="0"/>
              </a:rPr>
              <a:t>at the machine-language level, each assignment involves 3 steps:</a:t>
            </a:r>
          </a:p>
          <a:p>
            <a:pPr marL="1771650" lvl="3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latin typeface="+mn-lt"/>
                <a:ea typeface="Lucida Sans Unicode" charset="0"/>
                <a:cs typeface="Lucida Sans Unicode" charset="0"/>
              </a:rPr>
              <a:t>fetch the value of </a:t>
            </a:r>
            <a:r>
              <a:rPr lang="en-US" dirty="0">
                <a:latin typeface="Courier New"/>
                <a:ea typeface="Lucida Sans Unicode" charset="0"/>
                <a:cs typeface="Courier New"/>
              </a:rPr>
              <a:t>TOTAL</a:t>
            </a:r>
          </a:p>
          <a:p>
            <a:pPr marL="1771650" lvl="3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latin typeface="+mn-lt"/>
                <a:ea typeface="Lucida Sans Unicode" charset="0"/>
                <a:cs typeface="Lucida Sans Unicode" charset="0"/>
              </a:rPr>
              <a:t>perform the operation</a:t>
            </a:r>
          </a:p>
          <a:p>
            <a:pPr marL="1771650" lvl="3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latin typeface="+mn-lt"/>
                <a:ea typeface="Lucida Sans Unicode" charset="0"/>
                <a:cs typeface="Lucida Sans Unicode" charset="0"/>
              </a:rPr>
              <a:t>store the result in </a:t>
            </a:r>
            <a:r>
              <a:rPr lang="en-US" dirty="0">
                <a:latin typeface="Courier New"/>
                <a:ea typeface="Lucida Sans Unicode" charset="0"/>
                <a:cs typeface="Courier New"/>
              </a:rPr>
              <a:t>TOTAL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latin typeface="Lucida Sans Unicode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587581-25B3-B64F-AE24-09DEC6D9C00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Race condition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371600"/>
            <a:ext cx="7761288" cy="893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if the shared variable can be accessed "simultaneously," the interleaving of steps can produce different results</a:t>
            </a:r>
          </a:p>
          <a:p>
            <a:pPr lvl="1"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>
              <a:latin typeface="Lucida Sans Unicode" charset="0"/>
              <a:ea typeface="ＭＳ Ｐゴシック" charset="0"/>
              <a:cs typeface="Lucida Sans Unicode" charset="0"/>
            </a:endParaRP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C4A8BD-7BC9-534C-8640-1AD3B8F10E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4724400" y="4724400"/>
            <a:ext cx="25146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30188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performs operation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performs operation (8)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(8)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1676400" y="4724400"/>
            <a:ext cx="25146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30188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performs operation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performs operation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(6)</a:t>
            </a:r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3810000" y="2667000"/>
            <a:ext cx="25146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30188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performs operation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performs operation (7)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(7)</a:t>
            </a: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762000" y="2667000"/>
            <a:ext cx="25146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30188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fetches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(3)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performs operation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performs operation (4)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B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(6)</a:t>
            </a:r>
          </a:p>
          <a:p>
            <a:pPr>
              <a:buFont typeface="Arial Narrow" charset="0"/>
              <a:buAutoNum type="arabicPeriod"/>
            </a:pPr>
            <a:r>
              <a:rPr lang="en-US" sz="1600">
                <a:solidFill>
                  <a:schemeClr val="tx1"/>
                </a:solidFill>
              </a:rPr>
              <a:t>A stores </a:t>
            </a:r>
            <a:r>
              <a:rPr lang="en-US" sz="1600">
                <a:solidFill>
                  <a:schemeClr val="tx1"/>
                </a:solidFill>
                <a:latin typeface="Courier New" charset="0"/>
                <a:cs typeface="Courier New" charset="0"/>
              </a:rPr>
              <a:t>TOTAL</a:t>
            </a:r>
            <a:r>
              <a:rPr lang="en-US" sz="1600">
                <a:solidFill>
                  <a:schemeClr val="tx1"/>
                </a:solidFill>
              </a:rPr>
              <a:t> (4)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0" y="2895600"/>
            <a:ext cx="2209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are other results possible?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Synchronization mechanisms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371600"/>
            <a:ext cx="8740775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cs typeface="Lucida Sans Unicode" charset="0"/>
              </a:rPr>
              <a:t>3 methods for providing mutually exclusive access to a resource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cs typeface="Lucida Sans Unicode" charset="0"/>
              </a:rPr>
              <a:t>semaphores</a:t>
            </a:r>
          </a:p>
          <a:p>
            <a:pPr marL="1257300" lvl="3" indent="0" eaLnBrk="1" hangingPunct="1">
              <a:lnSpc>
                <a:spcPct val="90000"/>
              </a:lnSpc>
              <a:defRPr/>
            </a:pPr>
            <a:r>
              <a:rPr lang="en-US" dirty="0">
                <a:latin typeface="+mn-lt"/>
                <a:cs typeface="Lucida Sans Unicode" charset="0"/>
              </a:rPr>
              <a:t> early, simple approach (</a:t>
            </a:r>
            <a:r>
              <a:rPr lang="en-US" dirty="0" err="1">
                <a:latin typeface="+mn-lt"/>
                <a:cs typeface="Lucida Sans Unicode" charset="0"/>
              </a:rPr>
              <a:t>Dijkstra</a:t>
            </a:r>
            <a:r>
              <a:rPr lang="en-US" dirty="0">
                <a:latin typeface="+mn-lt"/>
                <a:cs typeface="Lucida Sans Unicode" charset="0"/>
              </a:rPr>
              <a:t>, 1965)</a:t>
            </a:r>
          </a:p>
          <a:p>
            <a:pPr marL="1257300" lvl="3" indent="0" eaLnBrk="1" hangingPunct="1">
              <a:lnSpc>
                <a:spcPct val="90000"/>
              </a:lnSpc>
              <a:defRPr/>
            </a:pPr>
            <a:endParaRPr lang="en-US" dirty="0">
              <a:latin typeface="+mn-lt"/>
              <a:cs typeface="Lucida Sans Unicode" charset="0"/>
            </a:endParaRP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cs typeface="Lucida Sans Unicode" charset="0"/>
              </a:rPr>
              <a:t>monitors</a:t>
            </a:r>
          </a:p>
          <a:p>
            <a:pPr marL="1209675" lvl="3" indent="-4763" eaLnBrk="1" hangingPunct="1">
              <a:lnSpc>
                <a:spcPct val="90000"/>
              </a:lnSpc>
              <a:defRPr/>
            </a:pPr>
            <a:r>
              <a:rPr lang="en-US" dirty="0">
                <a:latin typeface="+mn-lt"/>
                <a:cs typeface="Lucida Sans Unicode" charset="0"/>
              </a:rPr>
              <a:t> incorporates data abstraction (</a:t>
            </a:r>
            <a:r>
              <a:rPr lang="en-US" dirty="0" err="1">
                <a:latin typeface="+mn-lt"/>
                <a:cs typeface="Lucida Sans Unicode" charset="0"/>
              </a:rPr>
              <a:t>Brinch</a:t>
            </a:r>
            <a:r>
              <a:rPr lang="en-US" dirty="0">
                <a:latin typeface="+mn-lt"/>
                <a:cs typeface="Lucida Sans Unicode" charset="0"/>
              </a:rPr>
              <a:t> Hansen, 1973)</a:t>
            </a:r>
          </a:p>
          <a:p>
            <a:pPr marL="1209675" lvl="3" indent="-4763" eaLnBrk="1" hangingPunct="1">
              <a:lnSpc>
                <a:spcPct val="90000"/>
              </a:lnSpc>
              <a:defRPr/>
            </a:pPr>
            <a:endParaRPr lang="en-US" dirty="0">
              <a:latin typeface="+mn-lt"/>
              <a:cs typeface="Lucida Sans Unicode" charset="0"/>
            </a:endParaRP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>
                <a:cs typeface="Lucida Sans Unicode" charset="0"/>
              </a:rPr>
              <a:t>message passing</a:t>
            </a:r>
          </a:p>
          <a:p>
            <a:pPr marL="1144588" lvl="3" indent="-4763" eaLnBrk="1" hangingPunct="1">
              <a:lnSpc>
                <a:spcPct val="90000"/>
              </a:lnSpc>
              <a:tabLst>
                <a:tab pos="1204913" algn="l"/>
              </a:tabLst>
              <a:defRPr/>
            </a:pPr>
            <a:r>
              <a:rPr lang="en-US" dirty="0">
                <a:latin typeface="+mn-lt"/>
                <a:cs typeface="Lucida Sans Unicode" charset="0"/>
              </a:rPr>
              <a:t> utilizes rendezvous messages (</a:t>
            </a:r>
            <a:r>
              <a:rPr lang="en-US" dirty="0" err="1">
                <a:latin typeface="+mn-lt"/>
                <a:cs typeface="Lucida Sans Unicode" charset="0"/>
              </a:rPr>
              <a:t>Brinch</a:t>
            </a:r>
            <a:r>
              <a:rPr lang="en-US" dirty="0">
                <a:latin typeface="+mn-lt"/>
                <a:cs typeface="Lucida Sans Unicode" charset="0"/>
              </a:rPr>
              <a:t> Hansen and Hoare, 1978)</a:t>
            </a:r>
          </a:p>
          <a:p>
            <a:pPr marL="1139825" lvl="3" indent="0" eaLnBrk="1" hangingPunct="1">
              <a:lnSpc>
                <a:spcPct val="90000"/>
              </a:lnSpc>
              <a:buFontTx/>
              <a:buNone/>
              <a:tabLst>
                <a:tab pos="1204913" algn="l"/>
              </a:tabLst>
              <a:defRPr/>
            </a:pPr>
            <a:r>
              <a:rPr lang="en-US" dirty="0">
                <a:latin typeface="+mn-lt"/>
                <a:cs typeface="Lucida Sans Unicode" charset="0"/>
              </a:rPr>
              <a:t>		(see text for examples - will not discuss here)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latin typeface="Lucida Sans Unicode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E1F837-D89E-1C43-83B4-0B6646B341F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  <a:ea typeface="ＭＳ Ｐゴシック" charset="0"/>
                <a:cs typeface="Lucida Sans Unicode" charset="0"/>
              </a:rPr>
              <a:t>Semaphores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95400"/>
            <a:ext cx="8740775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500" dirty="0">
                <a:cs typeface="Lucida Sans Unicode" charset="0"/>
              </a:rPr>
              <a:t>a </a:t>
            </a:r>
            <a:r>
              <a:rPr lang="en-US" sz="2500" i="1" dirty="0">
                <a:cs typeface="Lucida Sans Unicode" charset="0"/>
              </a:rPr>
              <a:t>semaphore</a:t>
            </a:r>
            <a:r>
              <a:rPr lang="en-US" sz="2500" dirty="0">
                <a:cs typeface="Lucida Sans Unicode" charset="0"/>
              </a:rPr>
              <a:t> is a data structure consisting of a counter and a queue for storing task descriptors</a:t>
            </a:r>
          </a:p>
          <a:p>
            <a:pPr lvl="1" eaLnBrk="1" hangingPunct="1">
              <a:defRPr/>
            </a:pPr>
            <a:r>
              <a:rPr lang="en-US" sz="2100" dirty="0">
                <a:cs typeface="Lucida Sans Unicode" charset="0"/>
              </a:rPr>
              <a:t>counter represents a number of available resources (initially some N)</a:t>
            </a:r>
          </a:p>
          <a:p>
            <a:pPr lvl="1" eaLnBrk="1" hangingPunct="1">
              <a:defRPr/>
            </a:pPr>
            <a:r>
              <a:rPr lang="en-US" sz="2100" dirty="0">
                <a:cs typeface="Lucida Sans Unicode" charset="0"/>
              </a:rPr>
              <a:t>queue represents tasks waiting for resources (initially empty)</a:t>
            </a: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r>
              <a:rPr lang="en-US" sz="2100" i="1" dirty="0">
                <a:cs typeface="Lucida Sans Unicode" charset="0"/>
              </a:rPr>
              <a:t>wait operation: </a:t>
            </a:r>
            <a:r>
              <a:rPr lang="en-US" sz="2100" dirty="0">
                <a:cs typeface="Lucida Sans Unicode" charset="0"/>
              </a:rPr>
              <a:t>allocate resource if available, else </a:t>
            </a:r>
            <a:r>
              <a:rPr lang="en-US" sz="2100" dirty="0" err="1">
                <a:cs typeface="Lucida Sans Unicode" charset="0"/>
              </a:rPr>
              <a:t>enqueue</a:t>
            </a:r>
            <a:r>
              <a:rPr lang="en-US" sz="2100" dirty="0">
                <a:cs typeface="Lucida Sans Unicode" charset="0"/>
              </a:rPr>
              <a:t> the task</a:t>
            </a:r>
          </a:p>
          <a:p>
            <a:pPr lvl="1" eaLnBrk="1" hangingPunct="1">
              <a:defRPr/>
            </a:pPr>
            <a:r>
              <a:rPr lang="en-US" sz="2100" i="1" dirty="0">
                <a:cs typeface="Lucida Sans Unicode" charset="0"/>
              </a:rPr>
              <a:t>release: </a:t>
            </a:r>
            <a:r>
              <a:rPr lang="en-US" sz="2100" dirty="0" err="1">
                <a:cs typeface="Lucida Sans Unicode" charset="0"/>
              </a:rPr>
              <a:t>deallocate</a:t>
            </a:r>
            <a:r>
              <a:rPr lang="en-US" sz="2100" dirty="0">
                <a:cs typeface="Lucida Sans Unicode" charset="0"/>
              </a:rPr>
              <a:t> the resource, reassign to a task if waiting</a:t>
            </a: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endParaRPr lang="en-US" sz="2100" i="1" dirty="0">
              <a:cs typeface="Lucida Sans Unicode" charset="0"/>
            </a:endParaRPr>
          </a:p>
          <a:p>
            <a:pPr marL="457200" lvl="1" indent="0" eaLnBrk="1" hangingPunct="1">
              <a:buFont typeface="Wingdings" charset="0"/>
              <a:buNone/>
              <a:defRPr/>
            </a:pPr>
            <a:endParaRPr lang="en-US" sz="2100" i="1" dirty="0">
              <a:cs typeface="Lucida Sans Unicode" charset="0"/>
            </a:endParaRPr>
          </a:p>
          <a:p>
            <a:pPr lvl="1" eaLnBrk="1" hangingPunct="1">
              <a:defRPr/>
            </a:pPr>
            <a:r>
              <a:rPr lang="en-US" sz="2100" dirty="0">
                <a:cs typeface="Lucida Sans Unicode" charset="0"/>
              </a:rPr>
              <a:t>can be used for both competition and cooperation synchronization</a:t>
            </a:r>
            <a:endParaRPr lang="en-US" sz="2100" i="1" dirty="0"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ea typeface="Lucida Sans Unicode" charset="0"/>
              <a:cs typeface="Lucida Sans Unicode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cs typeface="Lucida Sans Unicode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dirty="0">
              <a:latin typeface="Lucida Sans Unicode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17A8CD-70AB-CE46-8876-DF8B188052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150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4043363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713" y="4495800"/>
            <a:ext cx="4459287" cy="1460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6400"/>
            <a:ext cx="8896350" cy="812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+mn-lt"/>
                <a:cs typeface="Lucida Sans Unicode" charset="0"/>
              </a:rPr>
              <a:t>Semaphores for competition synchronization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371600"/>
            <a:ext cx="8081962" cy="5546725"/>
          </a:xfrm>
        </p:spPr>
        <p:txBody>
          <a:bodyPr/>
          <a:lstStyle/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semaphore access;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 err="1">
                <a:latin typeface="Courier New" charset="0"/>
                <a:ea typeface="ＭＳ Ｐゴシック" charset="0"/>
                <a:cs typeface="Courier New" charset="0"/>
              </a:rPr>
              <a:t>access.count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= 1;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7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task A;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…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wait(access);    {wait for access}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TOTAL += 1;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release(access); {relinquish access}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  …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end A;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700" dirty="0"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task B;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…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wait(access);    {wait for access}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TOTAL *= 2;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release(access); </a:t>
            </a:r>
            <a:r>
              <a:rPr lang="en-US" sz="1700" dirty="0">
                <a:latin typeface="Courier New" charset="0"/>
                <a:ea typeface="ＭＳ Ｐゴシック" charset="0"/>
                <a:cs typeface="Courier New" charset="0"/>
              </a:rPr>
              <a:t>{relinquish access}</a:t>
            </a:r>
            <a:endParaRPr lang="en-US" sz="1700" dirty="0">
              <a:latin typeface="Courier New" charset="0"/>
              <a:ea typeface="ＭＳ Ｐゴシック" charset="0"/>
              <a:cs typeface="Lucida Sans Unicode" charset="0"/>
            </a:endParaRP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  …</a:t>
            </a:r>
          </a:p>
          <a:p>
            <a:pPr marL="0" indent="0" defTabSz="544513" eaLnBrk="1" hangingPunct="1">
              <a:spcBef>
                <a:spcPct val="0"/>
              </a:spcBef>
            </a:pPr>
            <a:r>
              <a:rPr lang="en-US" sz="1700" dirty="0">
                <a:latin typeface="Courier New" charset="0"/>
                <a:ea typeface="ＭＳ Ｐゴシック" charset="0"/>
                <a:cs typeface="Lucida Sans Unicode" charset="0"/>
              </a:rPr>
              <a:t>end B;</a:t>
            </a:r>
          </a:p>
          <a:p>
            <a:pPr marL="0" indent="0" defTabSz="544513" eaLnBrk="1" hangingPunct="1">
              <a:spcBef>
                <a:spcPct val="0"/>
              </a:spcBef>
            </a:pPr>
            <a:endParaRPr lang="en-US" sz="19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07697D-5E0D-7243-8ADD-C6D3528083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72200" y="1600200"/>
            <a:ext cx="2895600" cy="16430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sz="2400" i="1" dirty="0">
                <a:solidFill>
                  <a:schemeClr val="tx1"/>
                </a:solidFill>
                <a:latin typeface="+mn-lt"/>
              </a:rPr>
              <a:t>wait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&amp; </a:t>
            </a:r>
            <a:r>
              <a:rPr lang="en-US" sz="2400" i="1" dirty="0">
                <a:solidFill>
                  <a:schemeClr val="tx1"/>
                </a:solidFill>
                <a:latin typeface="+mn-lt"/>
              </a:rPr>
              <a:t>release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must be implemented as single machine instructions</a:t>
            </a:r>
          </a:p>
          <a:p>
            <a:pPr>
              <a:buFontTx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WHY?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4860</TotalTime>
  <Words>3418</Words>
  <Application>Microsoft Macintosh PowerPoint</Application>
  <PresentationFormat>Custom</PresentationFormat>
  <Paragraphs>713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 Narrow</vt:lpstr>
      <vt:lpstr>Calibri</vt:lpstr>
      <vt:lpstr>Courier New</vt:lpstr>
      <vt:lpstr>Lucida Sans Unicode</vt:lpstr>
      <vt:lpstr>System Font Regular</vt:lpstr>
      <vt:lpstr>Times</vt:lpstr>
      <vt:lpstr>Times New Roman</vt:lpstr>
      <vt:lpstr>Wingdings</vt:lpstr>
      <vt:lpstr>Blank Presentation</vt:lpstr>
      <vt:lpstr>CSC 533: Programming Languages  Spring 2022</vt:lpstr>
      <vt:lpstr>Concurrency</vt:lpstr>
      <vt:lpstr>Subprogram-level concurrency</vt:lpstr>
      <vt:lpstr>Cooperation synchronization</vt:lpstr>
      <vt:lpstr>Competition synchronization</vt:lpstr>
      <vt:lpstr>Race condition</vt:lpstr>
      <vt:lpstr>Synchronization mechanisms</vt:lpstr>
      <vt:lpstr>Semaphores</vt:lpstr>
      <vt:lpstr>Semaphores for competition synchronization</vt:lpstr>
      <vt:lpstr>Semaphores for cooperation synchronization</vt:lpstr>
      <vt:lpstr>Evaluation of semaphores</vt:lpstr>
      <vt:lpstr>Monitors</vt:lpstr>
      <vt:lpstr>Java synchronization</vt:lpstr>
      <vt:lpstr>Example: producer/consumer in Java</vt:lpstr>
      <vt:lpstr>PowerPoint Presentation</vt:lpstr>
      <vt:lpstr>Example: summing an array</vt:lpstr>
      <vt:lpstr>Example: summing an array</vt:lpstr>
      <vt:lpstr>Example: summing an array</vt:lpstr>
      <vt:lpstr>Example: summing an array</vt:lpstr>
      <vt:lpstr>Example: summing an array</vt:lpstr>
      <vt:lpstr>PowerPoint Presentation</vt:lpstr>
      <vt:lpstr>How many threads?</vt:lpstr>
      <vt:lpstr>Example: parallel mergeSort</vt:lpstr>
      <vt:lpstr>Example: parallel mergeSort</vt:lpstr>
      <vt:lpstr>Example: parallel mergeSort</vt:lpstr>
      <vt:lpstr>Example: parallel mergeSort</vt:lpstr>
      <vt:lpstr>PowerPoint Presentation</vt:lpstr>
      <vt:lpstr>Amdahl's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 W</cp:lastModifiedBy>
  <cp:revision>199</cp:revision>
  <cp:lastPrinted>2015-04-21T18:44:45Z</cp:lastPrinted>
  <dcterms:created xsi:type="dcterms:W3CDTF">2012-04-15T03:02:37Z</dcterms:created>
  <dcterms:modified xsi:type="dcterms:W3CDTF">2022-01-04T22:07:59Z</dcterms:modified>
</cp:coreProperties>
</file>