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36" r:id="rId2"/>
    <p:sldId id="302" r:id="rId3"/>
    <p:sldId id="316" r:id="rId4"/>
    <p:sldId id="317" r:id="rId5"/>
    <p:sldId id="319" r:id="rId6"/>
    <p:sldId id="318" r:id="rId7"/>
    <p:sldId id="305" r:id="rId8"/>
    <p:sldId id="301" r:id="rId9"/>
    <p:sldId id="304" r:id="rId10"/>
    <p:sldId id="306" r:id="rId11"/>
    <p:sldId id="307" r:id="rId12"/>
    <p:sldId id="308" r:id="rId13"/>
    <p:sldId id="310" r:id="rId14"/>
    <p:sldId id="311" r:id="rId15"/>
    <p:sldId id="312" r:id="rId16"/>
    <p:sldId id="313" r:id="rId17"/>
    <p:sldId id="309" r:id="rId18"/>
    <p:sldId id="315" r:id="rId19"/>
    <p:sldId id="314" r:id="rId20"/>
    <p:sldId id="295" r:id="rId21"/>
    <p:sldId id="296" r:id="rId22"/>
    <p:sldId id="297" r:id="rId23"/>
    <p:sldId id="298" r:id="rId24"/>
    <p:sldId id="299" r:id="rId25"/>
    <p:sldId id="300" r:id="rId26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1"/>
    <p:restoredTop sz="93401"/>
  </p:normalViewPr>
  <p:slideViewPr>
    <p:cSldViewPr>
      <p:cViewPr varScale="1">
        <p:scale>
          <a:sx n="107" d="100"/>
          <a:sy n="107" d="100"/>
        </p:scale>
        <p:origin x="2320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04101A3-B692-474C-B31D-679FFE282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5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71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66043A4-22C9-3C4D-9F09-82B9B182B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8E373-934D-394E-930F-17BF0BA63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28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04DCC-6238-B24D-8616-3EC30C070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3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7C700-02EA-DD4F-A762-8810A1612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8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0C358-C27A-844D-9CB6-0D5DD1F9E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2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90AC3-9F6E-0A4E-ABBC-2D868859B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5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EBDEF-695B-D046-8D40-C9C797609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0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4A813-57B7-E24B-A1EF-52581470A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3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01305-4CB6-AF40-9DD6-BC4F34907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9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CC7A2-6B10-F649-9AAF-6C8353CDA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7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F4BD2-FCE8-704D-8106-34CAF4A94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F769C9E0-B413-004C-B392-AB3926F65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4A6B55-B5B3-974B-A649-E8593B281D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8725" y="3200400"/>
            <a:ext cx="8159750" cy="34290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Advanced Scheme programming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first class functions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functions as inputs/outputs, lambda expressions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lazy evaluation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delay/force, lazy algorithms, lazy lists (streams)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closures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OOP in Scheme</a:t>
            </a:r>
          </a:p>
        </p:txBody>
      </p:sp>
    </p:spTree>
    <p:extLst>
      <p:ext uri="{BB962C8B-B14F-4D97-AF65-F5344CB8AC3E}">
        <p14:creationId xmlns:p14="http://schemas.microsoft.com/office/powerpoint/2010/main" val="916345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Lazy merging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a version of head that uses </a:t>
            </a:r>
            <a:r>
              <a:rPr lang="en-US" sz="2000" dirty="0">
                <a:latin typeface="Courier New"/>
                <a:cs typeface="Courier New"/>
              </a:rPr>
              <a:t>force</a:t>
            </a:r>
            <a:r>
              <a:rPr lang="en-US" sz="2000" dirty="0"/>
              <a:t> </a:t>
            </a:r>
            <a:r>
              <a:rPr lang="en-US" dirty="0"/>
              <a:t>to expand each </a:t>
            </a:r>
            <a:r>
              <a:rPr lang="en-US" dirty="0" err="1"/>
              <a:t>cdr</a:t>
            </a:r>
            <a:r>
              <a:rPr lang="en-US" dirty="0"/>
              <a:t> promise</a:t>
            </a:r>
          </a:p>
          <a:p>
            <a:pPr lvl="1"/>
            <a:endParaRPr lang="en-US" dirty="0"/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(lazy-head stream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</a:t>
            </a:r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(if (or (null? stream) (zero?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 '()</a:t>
            </a:r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(cons (car stream) </a:t>
            </a:r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    (lazy-head 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(force 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stream)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)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(sub1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)))))</a:t>
            </a: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scores1 '(67 68 69 71 72 72 72 73 73 74))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scores2 '(66 68 69 72 74 74 75 75 76 80 81 84))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(lazy-head (lazy-merge scores1 scores2) 10)</a:t>
            </a:r>
          </a:p>
          <a:p>
            <a:pPr marL="5715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(66 67 68 68 69 69 71 72 72 72)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(lazy-head (lazy-merge scores1 scores2) 15)</a:t>
            </a:r>
          </a:p>
          <a:p>
            <a:pPr marL="5715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(66 67 68 68 69 69 71 72 72 72 72 73 73 74 74)</a:t>
            </a: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57150" indent="0"/>
            <a:r>
              <a:rPr lang="en-US" dirty="0"/>
              <a:t>to get the first N values, only do N comparisons/cons operations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58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Infinite streams?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streams don't generate the </a:t>
            </a:r>
            <a:r>
              <a:rPr lang="en-US" dirty="0" err="1"/>
              <a:t>cdr</a:t>
            </a:r>
            <a:r>
              <a:rPr lang="en-US" dirty="0"/>
              <a:t> until needed, can be infinite!</a:t>
            </a:r>
          </a:p>
          <a:p>
            <a:endParaRPr lang="en-US" dirty="0"/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arith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-sequence start step)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(cons start (delay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arith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-sequence (+ step start) step))))</a:t>
            </a:r>
          </a:p>
          <a:p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ones (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arith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-sequence 1 0))</a:t>
            </a: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(lazy-head ones 5)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(1 1 1 1 1)</a:t>
            </a:r>
          </a:p>
          <a:p>
            <a:pPr>
              <a:buFont typeface="Wingdings" charset="2"/>
              <a:buChar char="Ø"/>
            </a:pP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naturals (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arith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-sequence 1 1))</a:t>
            </a: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(lazy-head naturals 10)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(1 2 3 4 5 6 7 8 9 10)</a:t>
            </a:r>
          </a:p>
          <a:p>
            <a:pPr>
              <a:buFont typeface="Wingdings" charset="2"/>
              <a:buChar char="Ø"/>
            </a:pPr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0" indent="0"/>
            <a:r>
              <a:rPr lang="en-US" dirty="0"/>
              <a:t>EXERCISE: define infinite streams of even numbers.  then odd numbers.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34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for generating geometric sequences</a:t>
            </a:r>
          </a:p>
          <a:p>
            <a:endParaRPr lang="en-US" dirty="0"/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(geo-sequence start factor)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( ??? )</a:t>
            </a:r>
          </a:p>
          <a:p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r>
              <a:rPr lang="en-US" dirty="0"/>
              <a:t>then, define a stream that represents the infinite geometric sequence made up of powers of 2 (i.e.,  1, 2, 4, 8, 16, 32, 64, 128, </a:t>
            </a:r>
            <a:r>
              <a:rPr lang="is-IS" dirty="0"/>
              <a:t>…)</a:t>
            </a:r>
          </a:p>
          <a:p>
            <a:endParaRPr lang="en-US" dirty="0"/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powersOf2 ( ??? ))</a:t>
            </a:r>
          </a:p>
          <a:p>
            <a:pPr>
              <a:buFont typeface="Wingdings" charset="2"/>
              <a:buChar char="Ø"/>
            </a:pP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(lazy-head powersOf2 11)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(1 2 4 8 16 32 64 128 256 512 1024)</a:t>
            </a:r>
          </a:p>
          <a:p>
            <a:pPr>
              <a:buFont typeface="Wingdings" charset="2"/>
              <a:buChar char="Ø"/>
            </a:pPr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04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Manipulating infinite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stream is an object that represents an infinite sequence</a:t>
            </a:r>
          </a:p>
          <a:p>
            <a:pPr lvl="1"/>
            <a:r>
              <a:rPr lang="en-US" dirty="0"/>
              <a:t>can define operations similar to standard lists</a:t>
            </a:r>
          </a:p>
          <a:p>
            <a:pPr lvl="1"/>
            <a:r>
              <a:rPr lang="en-US" dirty="0"/>
              <a:t>but, it only performs operations as needed</a:t>
            </a:r>
          </a:p>
          <a:p>
            <a:endParaRPr lang="en-US" dirty="0"/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(list-ref-stream index stream)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(if (zero? index)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(car stream)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(list-ref-stream (sub1 index) 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(force 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stream)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)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)))</a:t>
            </a:r>
          </a:p>
          <a:p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(member-stream item stream)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cond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((null? stream) #f)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((equal? item (car stream)) stream)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(else (member-stream item 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(force 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stream)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)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))))</a:t>
            </a:r>
          </a:p>
          <a:p>
            <a:pPr marL="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86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infinite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931275" cy="5410200"/>
          </a:xfrm>
        </p:spPr>
        <p:txBody>
          <a:bodyPr/>
          <a:lstStyle/>
          <a:p>
            <a:r>
              <a:rPr lang="en-US" dirty="0"/>
              <a:t>you can combine infinite streams to produce new (infinite) streams</a:t>
            </a:r>
          </a:p>
          <a:p>
            <a:endParaRPr lang="en-US" sz="1200" dirty="0"/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(combine-streams op stream1 stream2)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(cons (op (car stream1) (car stream2))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(delay (combine-streams op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stream1))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stream2))))))</a:t>
            </a: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(combine-streams + ones powersOf2) 10)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(2 3 5 9 17 33 65 129 257 513)</a:t>
            </a:r>
          </a:p>
          <a:p>
            <a:pPr>
              <a:buFont typeface="Wingdings" charset="2"/>
              <a:buChar char="Ø"/>
            </a:pPr>
            <a:endParaRPr lang="en-US" sz="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(combine-streams * odds evens) 6)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(2 12 30 56 90 132)</a:t>
            </a: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(merge-streams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stream1 stream2)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(if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(car stream1) (car stream2))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(cons (car stream1)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(delay (merge-streams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stream1)) stream2)))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(cons (car stream2)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(delay (merge-streams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stream1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stream2)))))))</a:t>
            </a: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(merge-streams &lt; odds evens) 8)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(1 2 3 4 5 6 7 8)</a:t>
            </a: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70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 infinite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931275" cy="5410200"/>
          </a:xfrm>
        </p:spPr>
        <p:txBody>
          <a:bodyPr/>
          <a:lstStyle/>
          <a:p>
            <a:r>
              <a:rPr lang="en-US" dirty="0"/>
              <a:t>can even filter out elements of a stream using a filter function</a:t>
            </a:r>
          </a:p>
          <a:p>
            <a:endParaRPr lang="en-US" sz="1800" dirty="0"/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(filter-stream filter stream)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(if (filter (car stream))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(cons (car stream) (delay (filter-stream filter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stream)))))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(filter-stream filter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stream)))))</a:t>
            </a:r>
          </a:p>
          <a:p>
            <a:pPr marL="0" indent="0"/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(filter-stream even? naturals) 10)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(2 4 6 8 10 12 14 16 18 20)</a:t>
            </a:r>
          </a:p>
          <a:p>
            <a:pPr marL="0" indent="0"/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(filter-stream odd? naturals) 10)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(1 3 5 7 9 11 13 15 17 19)</a:t>
            </a: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can filter the stream using any function</a:t>
            </a:r>
          </a:p>
          <a:p>
            <a:endParaRPr lang="en-US" sz="14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(define no3s (filter-stream (lambda (x) (&gt; (remainder x 3) 0)) naturals))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endParaRPr lang="en-US" sz="14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no3s 20)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(1 2 4 5 7 8 10 11 13 14 16 17 19 20 22 23 25 26 28 29)</a:t>
            </a: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449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931275" cy="5410200"/>
          </a:xfrm>
        </p:spPr>
        <p:txBody>
          <a:bodyPr/>
          <a:lstStyle/>
          <a:p>
            <a:r>
              <a:rPr lang="en-US" dirty="0"/>
              <a:t>the idea of filtering leads to an efficient algorithm for generating primes</a:t>
            </a:r>
          </a:p>
          <a:p>
            <a:pPr lvl="1"/>
            <a:r>
              <a:rPr lang="en-US" dirty="0"/>
              <a:t>start with (2 3 4 5 6 7 8 9 10 11 </a:t>
            </a:r>
            <a:r>
              <a:rPr lang="is-IS" dirty="0"/>
              <a:t>…)</a:t>
            </a:r>
          </a:p>
          <a:p>
            <a:pPr lvl="1"/>
            <a:r>
              <a:rPr lang="is-IS" dirty="0"/>
              <a:t>first prime number is 2 – filter out all multiples of 2: (2 3 5 7 9 11 13 15 17 19 ...)</a:t>
            </a:r>
          </a:p>
          <a:p>
            <a:pPr lvl="1"/>
            <a:r>
              <a:rPr lang="is-IS" dirty="0"/>
              <a:t>next prime number is 3 – filter out all multiples of 3: (2 3 5 7 11 13 17 19 23 25 29 ...)</a:t>
            </a:r>
          </a:p>
          <a:p>
            <a:pPr lvl="1"/>
            <a:r>
              <a:rPr lang="is-IS" dirty="0"/>
              <a:t>next prime number is 5 – filter out all multiples of 5: (2 3 5 7 11 13 17 19 23 29 ...)</a:t>
            </a:r>
          </a:p>
          <a:p>
            <a:pPr lvl="1"/>
            <a:r>
              <a:rPr lang="is-IS" dirty="0"/>
              <a:t>. . .</a:t>
            </a:r>
            <a:endParaRPr lang="en-US" dirty="0"/>
          </a:p>
          <a:p>
            <a:endParaRPr lang="en-US" sz="1800" dirty="0"/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(sieve stream)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(cons (car stream)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(delay (sieve (filter-stream (lambda (x) (&gt; (remainder x (car stream)) 0))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                    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stream)))))))</a:t>
            </a:r>
          </a:p>
          <a:p>
            <a:pPr marL="0" indent="0"/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(define primes (sieve (force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 naturals))))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primes 20)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(2 3 5 7 11 13 17 19 23 29 31 37 41 43 47 53 59 61 67 71)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(list-ref-stream 1000 primes)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7927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scoping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Scheme is statically scoped</a:t>
            </a:r>
          </a:p>
          <a:p>
            <a:pPr lvl="1"/>
            <a:r>
              <a:rPr lang="en-US" dirty="0"/>
              <a:t>this is useful for hiding helper functions</a:t>
            </a:r>
          </a:p>
          <a:p>
            <a:pPr lvl="1"/>
            <a:endParaRPr lang="en-US" sz="1200" dirty="0"/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(define (length-tail </a:t>
            </a:r>
            <a:r>
              <a:rPr lang="en-US" sz="1600" dirty="0" err="1">
                <a:latin typeface="Courier New"/>
                <a:cs typeface="Courier New"/>
              </a:rPr>
              <a:t>arblist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(define (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length-help </a:t>
            </a:r>
            <a:r>
              <a:rPr lang="en-US" sz="1600" dirty="0" err="1">
                <a:latin typeface="Courier New"/>
                <a:cs typeface="Courier New"/>
              </a:rPr>
              <a:t>sublist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sofar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(if (null? </a:t>
            </a:r>
            <a:r>
              <a:rPr lang="en-US" sz="1600" dirty="0" err="1">
                <a:latin typeface="Courier New"/>
                <a:cs typeface="Courier New"/>
              </a:rPr>
              <a:t>sublist</a:t>
            </a:r>
            <a:r>
              <a:rPr lang="en-US" sz="1600" dirty="0">
                <a:latin typeface="Courier New"/>
                <a:cs typeface="Courier New"/>
              </a:rPr>
              <a:t>)      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    </a:t>
            </a:r>
            <a:r>
              <a:rPr lang="en-US" sz="1600" dirty="0" err="1">
                <a:latin typeface="Courier New"/>
                <a:cs typeface="Courier New"/>
              </a:rPr>
              <a:t>sofar</a:t>
            </a:r>
            <a:r>
              <a:rPr lang="en-US" sz="1600" dirty="0">
                <a:latin typeface="Courier New"/>
                <a:cs typeface="Courier New"/>
              </a:rPr>
              <a:t>        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    (length-help (</a:t>
            </a:r>
            <a:r>
              <a:rPr lang="en-US" sz="1600" dirty="0" err="1">
                <a:latin typeface="Courier New"/>
                <a:cs typeface="Courier New"/>
              </a:rPr>
              <a:t>cdr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sublist</a:t>
            </a:r>
            <a:r>
              <a:rPr lang="en-US" sz="1600" dirty="0">
                <a:latin typeface="Courier New"/>
                <a:cs typeface="Courier New"/>
              </a:rPr>
              <a:t>) (add1 </a:t>
            </a:r>
            <a:r>
              <a:rPr lang="en-US" sz="1600" dirty="0" err="1">
                <a:latin typeface="Courier New"/>
                <a:cs typeface="Courier New"/>
              </a:rPr>
              <a:t>sofar</a:t>
            </a:r>
            <a:r>
              <a:rPr lang="en-US" sz="1600" dirty="0">
                <a:latin typeface="Courier New"/>
                <a:cs typeface="Courier New"/>
              </a:rPr>
              <a:t>))))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length-help </a:t>
            </a:r>
            <a:r>
              <a:rPr lang="en-US" sz="1600" dirty="0" err="1">
                <a:latin typeface="Courier New"/>
                <a:cs typeface="Courier New"/>
              </a:rPr>
              <a:t>arblist</a:t>
            </a:r>
            <a:r>
              <a:rPr lang="en-US" sz="1600" dirty="0">
                <a:latin typeface="Courier New"/>
                <a:cs typeface="Courier New"/>
              </a:rPr>
              <a:t> 0))</a:t>
            </a:r>
          </a:p>
          <a:p>
            <a:pPr marL="457200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pPr lvl="1"/>
            <a:r>
              <a:rPr lang="en-US" dirty="0"/>
              <a:t>can also access other variables that exist within the scope</a:t>
            </a:r>
          </a:p>
          <a:p>
            <a:pPr marL="457200" lvl="1" indent="0">
              <a:buNone/>
            </a:pPr>
            <a:endParaRPr lang="en-US" sz="1100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(define (sum-to-tail </a:t>
            </a:r>
            <a:r>
              <a:rPr lang="en-US" sz="1600" dirty="0">
                <a:solidFill>
                  <a:srgbClr val="3333CC"/>
                </a:solidFill>
                <a:latin typeface="Courier New"/>
                <a:cs typeface="Courier New"/>
              </a:rPr>
              <a:t>N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(define (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sum-help </a:t>
            </a:r>
            <a:r>
              <a:rPr lang="en-US" sz="1600" dirty="0" err="1">
                <a:latin typeface="Courier New"/>
                <a:cs typeface="Courier New"/>
              </a:rPr>
              <a:t>curr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sumSofar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(if (&gt; </a:t>
            </a:r>
            <a:r>
              <a:rPr lang="en-US" sz="1600" dirty="0" err="1">
                <a:latin typeface="Courier New"/>
                <a:cs typeface="Courier New"/>
              </a:rPr>
              <a:t>curr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N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    </a:t>
            </a:r>
            <a:r>
              <a:rPr lang="en-US" sz="1600" dirty="0" err="1">
                <a:latin typeface="Courier New"/>
                <a:cs typeface="Courier New"/>
              </a:rPr>
              <a:t>sumSofar</a:t>
            </a:r>
            <a:endParaRPr lang="en-US" sz="1600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    (sum-help (add1 </a:t>
            </a:r>
            <a:r>
              <a:rPr lang="en-US" sz="1600" dirty="0" err="1">
                <a:latin typeface="Courier New"/>
                <a:cs typeface="Courier New"/>
              </a:rPr>
              <a:t>curr</a:t>
            </a:r>
            <a:r>
              <a:rPr lang="en-US" sz="1600" dirty="0">
                <a:latin typeface="Courier New"/>
                <a:cs typeface="Courier New"/>
              </a:rPr>
              <a:t>) (+ </a:t>
            </a:r>
            <a:r>
              <a:rPr lang="en-US" sz="1600" dirty="0" err="1">
                <a:latin typeface="Courier New"/>
                <a:cs typeface="Courier New"/>
              </a:rPr>
              <a:t>curr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sumSofar</a:t>
            </a:r>
            <a:r>
              <a:rPr lang="en-US" sz="1600" dirty="0">
                <a:latin typeface="Courier New"/>
                <a:cs typeface="Courier New"/>
              </a:rPr>
              <a:t>))))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sum-help </a:t>
            </a:r>
            <a:r>
              <a:rPr lang="en-US" sz="1600" dirty="0">
                <a:latin typeface="Courier New"/>
                <a:cs typeface="Courier New"/>
              </a:rPr>
              <a:t>1 0))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93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closure</a:t>
            </a:r>
            <a:r>
              <a:rPr lang="en-US" dirty="0"/>
              <a:t> is a persistent scope</a:t>
            </a:r>
          </a:p>
          <a:p>
            <a:pPr lvl="1"/>
            <a:r>
              <a:rPr lang="en-US" dirty="0"/>
              <a:t>here, the inner function </a:t>
            </a:r>
            <a:r>
              <a:rPr lang="en-US" sz="1800" dirty="0">
                <a:latin typeface="Courier New"/>
                <a:cs typeface="Courier New"/>
              </a:rPr>
              <a:t>compare </a:t>
            </a:r>
            <a:r>
              <a:rPr lang="en-US" dirty="0"/>
              <a:t>is defined within the scope of </a:t>
            </a:r>
            <a:r>
              <a:rPr lang="en-US" sz="1800" dirty="0">
                <a:latin typeface="Courier New"/>
                <a:cs typeface="Courier New"/>
              </a:rPr>
              <a:t>index</a:t>
            </a:r>
            <a:endParaRPr lang="en-US" dirty="0"/>
          </a:p>
          <a:p>
            <a:pPr lvl="1"/>
            <a:r>
              <a:rPr lang="en-US" dirty="0"/>
              <a:t>when the </a:t>
            </a:r>
            <a:r>
              <a:rPr lang="en-US" sz="1800" dirty="0" err="1">
                <a:latin typeface="Courier New"/>
                <a:cs typeface="Courier New"/>
              </a:rPr>
              <a:t>compareGen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dirty="0"/>
              <a:t>function returns the </a:t>
            </a:r>
            <a:r>
              <a:rPr lang="en-US" sz="1800" dirty="0">
                <a:latin typeface="Courier New"/>
                <a:cs typeface="Courier New"/>
              </a:rPr>
              <a:t>compare </a:t>
            </a:r>
            <a:r>
              <a:rPr lang="en-US" dirty="0"/>
              <a:t>function itself, the scope that contains </a:t>
            </a:r>
            <a:r>
              <a:rPr lang="en-US" sz="1800" dirty="0">
                <a:latin typeface="Courier New"/>
                <a:cs typeface="Courier New"/>
              </a:rPr>
              <a:t>index </a:t>
            </a:r>
            <a:r>
              <a:rPr lang="en-US" dirty="0"/>
              <a:t>is encapsulated and returned with it</a:t>
            </a: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(define (</a:t>
            </a:r>
            <a:r>
              <a:rPr lang="en-US" sz="1600" dirty="0" err="1">
                <a:latin typeface="Courier New"/>
                <a:cs typeface="Courier New"/>
              </a:rPr>
              <a:t>compareGen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func</a:t>
            </a:r>
            <a:r>
              <a:rPr lang="en-US" sz="1600" dirty="0">
                <a:latin typeface="Courier New"/>
                <a:cs typeface="Courier New"/>
              </a:rPr>
              <a:t> index)</a:t>
            </a: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(define (compare v1 v2)</a:t>
            </a: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(</a:t>
            </a:r>
            <a:r>
              <a:rPr lang="en-US" sz="1600" dirty="0" err="1">
                <a:latin typeface="Courier New"/>
                <a:cs typeface="Courier New"/>
              </a:rPr>
              <a:t>func</a:t>
            </a:r>
            <a:r>
              <a:rPr lang="en-US" sz="1600" dirty="0">
                <a:latin typeface="Courier New"/>
                <a:cs typeface="Courier New"/>
              </a:rPr>
              <a:t> (list-ref v1 index) (list-ref v2 index)))</a:t>
            </a: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compare)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comp (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compareGen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 &lt; 2))</a:t>
            </a:r>
          </a:p>
          <a:p>
            <a:pPr marL="285750" indent="-285750">
              <a:buFont typeface="Wingdings" charset="2"/>
              <a:buChar char="Ø"/>
            </a:pP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(comp '(a b 8) '(c d 4))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#f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5715000" y="4724400"/>
            <a:ext cx="3124200" cy="1606594"/>
            <a:chOff x="5334000" y="4038600"/>
            <a:chExt cx="2895600" cy="1606594"/>
          </a:xfrm>
        </p:grpSpPr>
        <p:sp>
          <p:nvSpPr>
            <p:cNvPr id="6" name="TextBox 5"/>
            <p:cNvSpPr txBox="1"/>
            <p:nvPr/>
          </p:nvSpPr>
          <p:spPr>
            <a:xfrm>
              <a:off x="5334000" y="4038600"/>
              <a:ext cx="2895600" cy="160659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 err="1">
                  <a:latin typeface="Courier New"/>
                  <a:cs typeface="Courier New"/>
                </a:rPr>
                <a:t>func</a:t>
              </a:r>
              <a:r>
                <a:rPr lang="en-US" sz="1200" dirty="0">
                  <a:latin typeface="Courier New"/>
                  <a:cs typeface="Courier New"/>
                </a:rPr>
                <a:t> = &lt;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index = 2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410200" y="4648200"/>
              <a:ext cx="2743200" cy="904863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(define (compare v1 v2)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(</a:t>
              </a:r>
              <a:r>
                <a:rPr lang="en-US" sz="1200" dirty="0" err="1">
                  <a:latin typeface="Courier New"/>
                  <a:cs typeface="Courier New"/>
                </a:rPr>
                <a:t>func</a:t>
              </a:r>
              <a:r>
                <a:rPr lang="en-US" sz="1200" dirty="0">
                  <a:latin typeface="Courier New"/>
                  <a:cs typeface="Courier New"/>
                </a:rPr>
                <a:t> (list-ref v1 index)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      (list-ref v2 index)))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4207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Mystery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r>
              <a:rPr lang="en-US" dirty="0"/>
              <a:t>what does the following function do?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(define (lock message password)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(define (unlock pass)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(if (equal? pass password)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message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"SORRY, IT'S PRIVATE."))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unlock)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343400"/>
            <a:ext cx="82296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(define secret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   (lock "Hi there"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foobar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"))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(secret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barfoo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"SORRY, IT'S PRIVATE."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(secret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foobar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"Hi there"</a:t>
            </a: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791200" y="5181600"/>
            <a:ext cx="2971800" cy="1606594"/>
            <a:chOff x="5334000" y="4038600"/>
            <a:chExt cx="2895600" cy="1606594"/>
          </a:xfrm>
        </p:grpSpPr>
        <p:sp>
          <p:nvSpPr>
            <p:cNvPr id="7" name="TextBox 6"/>
            <p:cNvSpPr txBox="1"/>
            <p:nvPr/>
          </p:nvSpPr>
          <p:spPr>
            <a:xfrm>
              <a:off x="5334000" y="4038600"/>
              <a:ext cx="2895600" cy="160659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message = "Hi there"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password = "</a:t>
              </a:r>
              <a:r>
                <a:rPr lang="en-US" sz="1200" dirty="0" err="1">
                  <a:latin typeface="Courier New"/>
                  <a:cs typeface="Courier New"/>
                </a:rPr>
                <a:t>foobar</a:t>
              </a:r>
              <a:r>
                <a:rPr lang="en-US" sz="1200" dirty="0">
                  <a:latin typeface="Courier New"/>
                  <a:cs typeface="Courier New"/>
                </a:rPr>
                <a:t>"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410200" y="4648200"/>
              <a:ext cx="2743200" cy="941796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(define (unlock pass)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(if (equal? pass password)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    message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    "SORRY"))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978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two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task of merging two sorted list (e.g., as part of merge sort)</a:t>
            </a:r>
          </a:p>
          <a:p>
            <a:endParaRPr lang="en-US" dirty="0"/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(merge list1 list2)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cond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((null? list1) list2)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((null? list2) list1)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((&lt; (car list1) (car list2))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 (cons (car list1) (merge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list1) list2)))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(else (cons (car list2) (merge list1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list2))))))</a:t>
            </a:r>
          </a:p>
          <a:p>
            <a:endParaRPr lang="en-US" sz="18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e.g., have two large lists of sorted golf scores &amp; want to merge</a:t>
            </a:r>
          </a:p>
          <a:p>
            <a:pPr lvl="1"/>
            <a:endParaRPr lang="en-US" dirty="0"/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scores1 '(67 68 69 71 72 72 72 73 73 74))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scores2 '(66 68 69 72 74 74 75 75 76 80 81 84))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(merge scores1 scores2)</a:t>
            </a:r>
          </a:p>
          <a:p>
            <a:pPr marL="5715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(66 67 68 68 69 69 71 72 72 72 72 73 73 74 74 74 75 75 76 80 81 84)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13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7725A2-5092-3A45-92D4-30DA329BD9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in Scheme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closures allow for data encapsulation &amp; information hiding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variables defined in the closure are not accessible outside of that scope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they are essentially private to the closure function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can take advantage of this to do OOP in Scheme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762000" y="4114800"/>
            <a:ext cx="5105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>
                <a:latin typeface="Arial Narrow" charset="0"/>
              </a:rPr>
              <a:t>example: bank account</a:t>
            </a:r>
          </a:p>
          <a:p>
            <a:pPr marL="742950" lvl="1" indent="-285750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data: 	account balance</a:t>
            </a:r>
          </a:p>
          <a:p>
            <a:pPr marL="742950" lvl="1" indent="-285750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operations:	initialize with some amount</a:t>
            </a:r>
          </a:p>
          <a:p>
            <a:pPr marL="742950" lvl="1" indent="-285750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			deposit some amount</a:t>
            </a:r>
          </a:p>
          <a:p>
            <a:pPr marL="742950" lvl="1" indent="-285750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			withdraw some amount</a:t>
            </a:r>
          </a:p>
        </p:txBody>
      </p:sp>
    </p:spTree>
    <p:extLst>
      <p:ext uri="{BB962C8B-B14F-4D97-AF65-F5344CB8AC3E}">
        <p14:creationId xmlns:p14="http://schemas.microsoft.com/office/powerpoint/2010/main" val="4218521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096275-B94E-744B-9C41-D0AEDE19572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Naïve (imperative) solution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609600" y="1371600"/>
            <a:ext cx="870267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use global variable to represent the balance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initialize and update the balance using </a:t>
            </a:r>
            <a:r>
              <a:rPr lang="en-US">
                <a:solidFill>
                  <a:schemeClr val="tx1"/>
                </a:solidFill>
                <a:latin typeface="Courier New" charset="0"/>
              </a:rPr>
              <a:t>set!</a:t>
            </a:r>
          </a:p>
          <a:p>
            <a:pPr marL="742950" lvl="1" indent="-285750">
              <a:buFont typeface="Wingdings" charset="0"/>
              <a:buChar char="§"/>
            </a:pPr>
            <a:endParaRPr lang="en-US">
              <a:solidFill>
                <a:schemeClr val="tx1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(define balance 100)</a:t>
            </a:r>
          </a:p>
          <a:p>
            <a:pPr marL="742950" lvl="1" indent="-285750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(define (withdraw amount)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(if (&gt;= balance amount)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(begin (set! balance (- balance amount)) balance)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"Insufficient funds"))</a:t>
            </a:r>
          </a:p>
          <a:p>
            <a:pPr marL="742950" lvl="1" indent="-285750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(define (deposit amount)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(begin (set! balance (+ balance amount)) balance))</a:t>
            </a:r>
          </a:p>
          <a:p>
            <a:pPr marL="742950" lvl="1" indent="-285750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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(withdraw 25)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75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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(deposit 50)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125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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(withdraw 200)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"Insufficient funds"</a:t>
            </a:r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5486400" y="5168900"/>
            <a:ext cx="3048000" cy="1689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 marL="241300" indent="-227013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577850" indent="-2222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DRAWBACKS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</a:rPr>
              <a:t> no encapsulation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</a:rPr>
              <a:t> no data hiding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</a:rPr>
              <a:t>not easily extended to </a:t>
            </a:r>
          </a:p>
          <a:p>
            <a:pPr lvl="1"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	multiple accounts</a:t>
            </a:r>
          </a:p>
        </p:txBody>
      </p:sp>
    </p:spTree>
    <p:extLst>
      <p:ext uri="{BB962C8B-B14F-4D97-AF65-F5344CB8AC3E}">
        <p14:creationId xmlns:p14="http://schemas.microsoft.com/office/powerpoint/2010/main" val="235026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0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AA5F6EF-3760-7E4D-ADDE-B7613BE608A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behavior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810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following OOP principles, would like the following behavior</a:t>
            </a:r>
          </a:p>
          <a:p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savings (account 100))</a:t>
            </a:r>
            <a:r>
              <a:rPr lang="en-US">
                <a:latin typeface="Arial Narrow" charset="0"/>
                <a:ea typeface="ＭＳ Ｐゴシック" charset="0"/>
              </a:rPr>
              <a:t>	creates an account called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			savings, initialized to $100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(savings 'deposit 50)</a:t>
            </a:r>
            <a:r>
              <a:rPr lang="en-US">
                <a:latin typeface="Arial Narrow" charset="0"/>
                <a:ea typeface="ＭＳ Ｐゴシック" charset="0"/>
              </a:rPr>
              <a:t>			updates the savings account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			by depositing $50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(savings 'withdraw 50)</a:t>
            </a:r>
            <a:r>
              <a:rPr lang="en-US">
                <a:latin typeface="Arial Narrow" charset="0"/>
                <a:ea typeface="ＭＳ Ｐゴシック" charset="0"/>
              </a:rPr>
              <a:t>			updates the savings account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			by withdrawing $50</a:t>
            </a:r>
          </a:p>
          <a:p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want balance to be inaccessible except through deposit &amp; withdraw</a:t>
            </a:r>
          </a:p>
        </p:txBody>
      </p:sp>
      <p:sp>
        <p:nvSpPr>
          <p:cNvPr id="204804" name="Rectangle 4"/>
          <p:cNvSpPr>
            <a:spLocks noChangeArrowheads="1"/>
          </p:cNvSpPr>
          <p:nvPr/>
        </p:nvSpPr>
        <p:spPr bwMode="auto">
          <a:xfrm>
            <a:off x="1371600" y="5334000"/>
            <a:ext cx="60960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 dirty="0">
                <a:latin typeface="Arial Narrow" charset="0"/>
              </a:rPr>
              <a:t>SOLUTION: make an account object be a </a:t>
            </a:r>
            <a:r>
              <a:rPr lang="en-US" sz="2400" i="1" dirty="0">
                <a:latin typeface="Arial Narrow" charset="0"/>
              </a:rPr>
              <a:t>function</a:t>
            </a:r>
            <a:endParaRPr lang="en-US" sz="2400" dirty="0">
              <a:latin typeface="Arial Narrow" charset="0"/>
            </a:endParaRP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contains the balance as part of its closure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recognizes deposit and withdraw commands as input</a:t>
            </a:r>
          </a:p>
        </p:txBody>
      </p:sp>
    </p:spTree>
    <p:extLst>
      <p:ext uri="{BB962C8B-B14F-4D97-AF65-F5344CB8AC3E}">
        <p14:creationId xmlns:p14="http://schemas.microsoft.com/office/powerpoint/2010/main" val="358584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4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4E3469-0754-B14C-BA86-62A911DF7F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solution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9007475" cy="5410200"/>
          </a:xfrm>
        </p:spPr>
        <p:txBody>
          <a:bodyPr/>
          <a:lstStyle/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(define (account balance)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(define (withdraw amount)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(if (&gt;= balance amount)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(begin (set! balance (- balance amount)) balance)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"Insufficient funds"))</a:t>
            </a:r>
          </a:p>
          <a:p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(define (deposit amount)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(begin (set! balance (+ balance amount)) balance))</a:t>
            </a:r>
          </a:p>
          <a:p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(define (menu message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arg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    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(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((equal? message 'deposit) (deposit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arg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((equal? message 'withdraw) (withdraw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arg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((else "Unknown operation"))))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menu)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133600" y="5334000"/>
            <a:ext cx="6858000" cy="95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Tx/>
              <a:buNone/>
            </a:pP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since the returned function is in the scope of the balance parameter and the other inner functions, that parameter and functions are encapsulated into the closure</a:t>
            </a:r>
            <a:endParaRPr lang="en-US" sz="1000" dirty="0">
              <a:solidFill>
                <a:schemeClr val="tx1"/>
              </a:solidFill>
              <a:latin typeface="Arial Narrow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sz="1400" dirty="0">
                <a:solidFill>
                  <a:schemeClr val="tx1"/>
                </a:solidFill>
                <a:latin typeface="Courier New" charset="0"/>
              </a:rPr>
              <a:t>(savings 'deposit 50)  </a:t>
            </a: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applies the menu function to the arguments</a:t>
            </a:r>
            <a:endParaRPr lang="en-US" dirty="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5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2B75C56-9F19-D846-A4FC-77F96686DB0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analysis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this implementation provides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encapsulation:  balance &amp; operations are grouped together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info hiding:      balance is hidden in an account object, accessible via ops</a:t>
            </a:r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685800" y="28956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>
                <a:latin typeface="Arial Narrow" charset="0"/>
              </a:rPr>
              <a:t>can have multiple objects – each has its own private balance</a:t>
            </a:r>
          </a:p>
          <a:p>
            <a:pPr marL="742950" lvl="1" indent="-285750">
              <a:buFont typeface="Wingdings" charset="0"/>
              <a:buChar char="§"/>
            </a:pPr>
            <a:endParaRPr lang="en-US" sz="1100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(define checking (account 100))</a:t>
            </a:r>
            <a:r>
              <a:rPr lang="en-US" sz="1800"/>
              <a:t>	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(define savings (account 500))</a:t>
            </a:r>
          </a:p>
          <a:p>
            <a:pPr marL="742950" lvl="1" indent="-285750"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(checking 'withdraw 50)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(savings 'deposit 50)</a:t>
            </a:r>
            <a:endParaRPr lang="en-US" sz="1800"/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685801" y="5410200"/>
            <a:ext cx="83058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>
                <a:latin typeface="Arial Narrow" charset="0"/>
              </a:rPr>
              <a:t>note: this notation can become a bit awkward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most Schemes provide an OOP library that insulates the user from details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allows more natural definitions, inheritance, . . .</a:t>
            </a:r>
          </a:p>
        </p:txBody>
      </p:sp>
    </p:spTree>
    <p:extLst>
      <p:ext uri="{BB962C8B-B14F-4D97-AF65-F5344CB8AC3E}">
        <p14:creationId xmlns:p14="http://schemas.microsoft.com/office/powerpoint/2010/main" val="191795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2" grpId="0" autoUpdateAnimBg="0"/>
      <p:bldP spid="206853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D93603-9B1F-3842-9C82-A61DDE82677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Scheme recap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simple &amp; orthogonal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code &amp; data are S-expressions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computation via function application, composition</a:t>
            </a:r>
          </a:p>
          <a:p>
            <a:pPr lvl="1">
              <a:lnSpc>
                <a:spcPct val="90000"/>
              </a:lnSpc>
            </a:pPr>
            <a:endParaRPr lang="en-US" sz="1200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symbolic &amp; list-oriented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can manipulate words, flexible &amp; abstract data structure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efficient (but less flexible) data structures are available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can even represent infinite sequences</a:t>
            </a:r>
          </a:p>
          <a:p>
            <a:pPr lvl="1">
              <a:lnSpc>
                <a:spcPct val="90000"/>
              </a:lnSpc>
            </a:pPr>
            <a:endParaRPr lang="en-US" sz="1200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functional style is very natural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supports imperative &amp; OOP styles if desired</a:t>
            </a:r>
          </a:p>
          <a:p>
            <a:pPr lvl="1">
              <a:lnSpc>
                <a:spcPct val="90000"/>
              </a:lnSpc>
            </a:pPr>
            <a:endParaRPr lang="en-US" sz="1200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first-class functions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leads to abstract, general functions (e.g., map, apply</a:t>
            </a:r>
            <a:r>
              <a:rPr lang="en-US">
                <a:latin typeface="Arial Narrow" charset="0"/>
                <a:ea typeface="ＭＳ Ｐゴシック" charset="0"/>
              </a:rPr>
              <a:t>, streams)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code = data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flexibility</a:t>
            </a:r>
          </a:p>
          <a:p>
            <a:pPr lvl="1">
              <a:lnSpc>
                <a:spcPct val="90000"/>
              </a:lnSpc>
            </a:pPr>
            <a:endParaRPr lang="en-US" sz="1200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memory management is hidden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dynamic allocation with structure sharing, garbage collection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tail-recursion optimization is required</a:t>
            </a:r>
          </a:p>
        </p:txBody>
      </p:sp>
    </p:spTree>
    <p:extLst>
      <p:ext uri="{BB962C8B-B14F-4D97-AF65-F5344CB8AC3E}">
        <p14:creationId xmlns:p14="http://schemas.microsoft.com/office/powerpoint/2010/main" val="149404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the merge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855075" cy="5638800"/>
          </a:xfrm>
        </p:spPr>
        <p:txBody>
          <a:bodyPr/>
          <a:lstStyle/>
          <a:p>
            <a:r>
              <a:rPr lang="en-US" dirty="0"/>
              <a:t>this works fine if you have a list of numbers, but what about different types?</a:t>
            </a:r>
          </a:p>
          <a:p>
            <a:pPr lvl="1"/>
            <a:r>
              <a:rPr lang="en-US" dirty="0"/>
              <a:t>e.g., lists of strings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sz="1600" dirty="0"/>
              <a:t> (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define names1 '("Alex" "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Betni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" "Carol" "Jeff" "Peggy" "Rich" "Tim"))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names2 '("Brian" "Catie" "Dave" "Samer" "Steven"))</a:t>
            </a:r>
          </a:p>
          <a:p>
            <a:pPr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lvl="1"/>
            <a:r>
              <a:rPr lang="en-US" sz="1800" dirty="0">
                <a:latin typeface="Courier New"/>
                <a:cs typeface="Courier New"/>
              </a:rPr>
              <a:t>&lt;</a:t>
            </a:r>
            <a:r>
              <a:rPr lang="en-US" dirty="0"/>
              <a:t> only works on numbers, we need to use </a:t>
            </a:r>
            <a:r>
              <a:rPr lang="en-US" sz="1800" dirty="0">
                <a:latin typeface="Courier New"/>
                <a:cs typeface="Courier New"/>
              </a:rPr>
              <a:t>string&lt;?</a:t>
            </a:r>
          </a:p>
          <a:p>
            <a:pPr lvl="1"/>
            <a:endParaRPr lang="en-US" dirty="0"/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(merge list1 list2)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cond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((null? list1) list2)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((null? list2) list1)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string&lt;?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(car list1) (car list2))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 (cons (car list1) (merge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list1) list2)))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(else (cons (car list2) (merge list1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list2))))))</a:t>
            </a:r>
          </a:p>
          <a:p>
            <a:pPr marL="457200" lvl="1" indent="0">
              <a:buNone/>
            </a:pPr>
            <a:endParaRPr lang="en-US" sz="1400" dirty="0">
              <a:latin typeface="Courier New"/>
              <a:cs typeface="Courier New"/>
            </a:endParaRPr>
          </a:p>
          <a:p>
            <a:pPr lvl="1"/>
            <a:r>
              <a:rPr lang="en-US" dirty="0"/>
              <a:t>we would need a different version for every type of list!</a:t>
            </a: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63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915400" cy="5638800"/>
          </a:xfrm>
        </p:spPr>
        <p:txBody>
          <a:bodyPr/>
          <a:lstStyle/>
          <a:p>
            <a:r>
              <a:rPr lang="en-US" dirty="0"/>
              <a:t>better solution – parameterize</a:t>
            </a:r>
          </a:p>
          <a:p>
            <a:pPr lvl="1"/>
            <a:r>
              <a:rPr lang="en-US" dirty="0"/>
              <a:t>functions can be passed as inputs to other functions</a:t>
            </a:r>
          </a:p>
          <a:p>
            <a:pPr lvl="1"/>
            <a:r>
              <a:rPr lang="en-US" dirty="0"/>
              <a:t>here, pass the comparison function to </a:t>
            </a:r>
            <a:r>
              <a:rPr lang="en-US" sz="1800" dirty="0">
                <a:latin typeface="Courier New"/>
                <a:cs typeface="Courier New"/>
              </a:rPr>
              <a:t>merge</a:t>
            </a:r>
            <a:endParaRPr lang="en-US" dirty="0">
              <a:latin typeface="Courier New"/>
              <a:cs typeface="Courier New"/>
            </a:endParaRPr>
          </a:p>
          <a:p>
            <a:pPr marL="1588" lvl="1" indent="0">
              <a:buNone/>
            </a:pPr>
            <a:endParaRPr lang="en-US" sz="1400" dirty="0"/>
          </a:p>
          <a:p>
            <a:pPr marL="1588" lvl="1" indent="0">
              <a:buNone/>
            </a:pPr>
            <a:endParaRPr lang="en-US" sz="1400" dirty="0"/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(merge 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func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list1 list2)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cond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((null? list1) list2)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((null? list2) list1)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func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latin typeface="Courier New"/>
                <a:cs typeface="Courier New"/>
              </a:rPr>
              <a:t>(car list1) (car list2))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 (cons (car list1) (merge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list1) list2)))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(else (cons (car list2) (merge list1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list2))))))</a:t>
            </a:r>
          </a:p>
          <a:p>
            <a:pPr marL="1588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pPr marL="1588" lvl="1" indent="0">
              <a:buNone/>
            </a:pPr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1588" lvl="1" indent="0">
              <a:spcBef>
                <a:spcPts val="0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(merge &lt; scores1 scores2)</a:t>
            </a:r>
          </a:p>
          <a:p>
            <a:pPr marL="1588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(66 67 68 68 69 69 71 72 72 72 72 73 73 74 74 74 75 75 76 80 81 84)</a:t>
            </a:r>
          </a:p>
          <a:p>
            <a:pPr marL="1588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1588" lvl="1" indent="0">
              <a:spcBef>
                <a:spcPts val="0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(merge string&lt;? names1 names2)</a:t>
            </a:r>
          </a:p>
          <a:p>
            <a:pPr marL="1588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("Alex" "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Betni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" "Brian" "Carol" "Catie" "Dave" "Jeff" "Peggy" "Rich" "Samer" "Steven" "Tim")</a:t>
            </a:r>
          </a:p>
          <a:p>
            <a:pPr marL="5715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5715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3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the merge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r>
              <a:rPr lang="en-US" dirty="0"/>
              <a:t>but what if data in the list is more complex?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map1 '((Smith J 67) (Walker T 68)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Fjell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M 69) (Kelly K 71) 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(Brown N 72) (Smalls J 72) (Edwards J 72) (Owens A 73) 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(Green H 73) (Cho J 74)))</a:t>
            </a:r>
          </a:p>
          <a:p>
            <a:pPr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map2 '((Allen M 66) (Rodriguez J 68) (Wills K 69)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Sams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C 72) 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(Miller C 74) (Malik S 74) (Ellis B 75) (Evans C 75) 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(Paul J 76)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Reges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 80) (Jefferson T 81) (Woods E 84)))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here, need a function for comparing lists using the # in index 2</a:t>
            </a:r>
          </a:p>
          <a:p>
            <a:pPr marL="457200" lvl="1" indent="0">
              <a:buNone/>
            </a:pPr>
            <a:endParaRPr lang="en-US" sz="1200" dirty="0"/>
          </a:p>
          <a:p>
            <a:pPr marL="1588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(define (compIndex2 player1 player2)</a:t>
            </a:r>
          </a:p>
          <a:p>
            <a:pPr marL="1588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(&lt; (</a:t>
            </a:r>
            <a:r>
              <a:rPr lang="en-US" sz="1600" dirty="0" err="1">
                <a:latin typeface="Courier New"/>
                <a:cs typeface="Courier New"/>
              </a:rPr>
              <a:t>caddr</a:t>
            </a:r>
            <a:r>
              <a:rPr lang="en-US" sz="1600" dirty="0">
                <a:latin typeface="Courier New"/>
                <a:cs typeface="Courier New"/>
              </a:rPr>
              <a:t> player1) (</a:t>
            </a:r>
            <a:r>
              <a:rPr lang="en-US" sz="1600" dirty="0" err="1">
                <a:latin typeface="Courier New"/>
                <a:cs typeface="Courier New"/>
              </a:rPr>
              <a:t>caddr</a:t>
            </a:r>
            <a:r>
              <a:rPr lang="en-US" sz="1600" dirty="0">
                <a:latin typeface="Courier New"/>
                <a:cs typeface="Courier New"/>
              </a:rPr>
              <a:t> player2)))</a:t>
            </a:r>
          </a:p>
          <a:p>
            <a:pPr marL="1588" lvl="1" indent="0">
              <a:buNone/>
            </a:pPr>
            <a:endParaRPr lang="en-US" sz="1400" dirty="0">
              <a:latin typeface="Courier New"/>
              <a:cs typeface="Courier New"/>
            </a:endParaRPr>
          </a:p>
          <a:p>
            <a:pPr marL="1588" lvl="1" indent="0">
              <a:spcBef>
                <a:spcPts val="936"/>
              </a:spcBef>
              <a:buFont typeface="Wingdings" charset="0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(compIndex2 '(Smith J 72) '(Woods E 84))</a:t>
            </a:r>
          </a:p>
          <a:p>
            <a:pPr marL="1588" lvl="1" indent="0">
              <a:buNone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#t</a:t>
            </a:r>
          </a:p>
          <a:p>
            <a:pPr marL="1588" indent="0"/>
            <a:endParaRPr lang="en-US" sz="14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1588" lvl="1" indent="0">
              <a:spcBef>
                <a:spcPts val="936"/>
              </a:spcBef>
              <a:buFont typeface="Wingdings" charset="0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(merge compIndex2 map1 map2)</a:t>
            </a:r>
          </a:p>
          <a:p>
            <a:pPr marL="1588" lvl="1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((Allen M 66) (Smith J 67) (Rodriguez J 68) (Walker T 68) . . . (Woods E 84))</a:t>
            </a: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39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Anonymous functions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33400" y="1371600"/>
            <a:ext cx="89154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dirty="0"/>
              <a:t>defining </a:t>
            </a:r>
            <a:r>
              <a:rPr lang="en-US" sz="2000" dirty="0">
                <a:latin typeface="Courier New"/>
                <a:cs typeface="Courier New"/>
              </a:rPr>
              <a:t>compIndex2</a:t>
            </a:r>
            <a:r>
              <a:rPr lang="en-US" sz="2000" dirty="0"/>
              <a:t> </a:t>
            </a:r>
            <a:r>
              <a:rPr lang="en-US" dirty="0"/>
              <a:t>seems like overkill – will it every be used again?</a:t>
            </a:r>
          </a:p>
          <a:p>
            <a:pPr lvl="1" indent="-342900"/>
            <a:r>
              <a:rPr lang="en-US" dirty="0"/>
              <a:t>Scheme allows for defining anonymous (unnamed) functions using </a:t>
            </a:r>
            <a:r>
              <a:rPr lang="en-US" sz="1800" dirty="0">
                <a:latin typeface="Courier New"/>
                <a:cs typeface="Courier New"/>
              </a:rPr>
              <a:t>lambda</a:t>
            </a:r>
          </a:p>
          <a:p>
            <a:pPr lvl="1" indent="-342900"/>
            <a:r>
              <a:rPr lang="en-US" dirty="0"/>
              <a:t>based on the lambda calculus of Alonzo Church</a:t>
            </a:r>
          </a:p>
          <a:p>
            <a:pPr lvl="1" indent="-342900"/>
            <a:endParaRPr lang="en-US" sz="1100" dirty="0"/>
          </a:p>
          <a:p>
            <a:pPr marL="40005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(lambda (in1 in2 </a:t>
            </a:r>
            <a:r>
              <a:rPr lang="is-IS" sz="1600" dirty="0">
                <a:latin typeface="Courier New"/>
                <a:cs typeface="Courier New"/>
              </a:rPr>
              <a:t>…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inN</a:t>
            </a:r>
            <a:r>
              <a:rPr lang="en-US" sz="1600" dirty="0">
                <a:latin typeface="Courier New"/>
                <a:cs typeface="Courier New"/>
              </a:rPr>
              <a:t>) output) </a:t>
            </a:r>
          </a:p>
          <a:p>
            <a:pPr marL="800100" lvl="2" indent="0">
              <a:buNone/>
            </a:pPr>
            <a:r>
              <a:rPr lang="en-US" dirty="0"/>
              <a:t>defines an anonymous function, mapping in1, in2,</a:t>
            </a:r>
            <a:r>
              <a:rPr lang="is-IS" dirty="0"/>
              <a:t>…,inN to output</a:t>
            </a:r>
          </a:p>
          <a:p>
            <a:pPr marL="800100" lvl="2" indent="0">
              <a:buNone/>
            </a:pPr>
            <a:endParaRPr lang="is-IS" sz="1200" dirty="0"/>
          </a:p>
          <a:p>
            <a:pPr lvl="1" indent="-342900"/>
            <a:r>
              <a:rPr lang="is-IS" dirty="0"/>
              <a:t>note: the old Scheme style of defining a function used lambda</a:t>
            </a:r>
          </a:p>
          <a:p>
            <a:pPr lvl="1" indent="-342900"/>
            <a:endParaRPr lang="is-IS" sz="1100" dirty="0"/>
          </a:p>
          <a:p>
            <a:pPr marL="400050" lvl="1" indent="0">
              <a:buNone/>
            </a:pPr>
            <a:r>
              <a:rPr lang="is-IS" sz="1600" dirty="0">
                <a:latin typeface="Courier New"/>
                <a:cs typeface="Courier New"/>
              </a:rPr>
              <a:t>(define (incr x)		(define incr</a:t>
            </a:r>
          </a:p>
          <a:p>
            <a:pPr marL="400050" lvl="1" indent="0">
              <a:buNone/>
            </a:pPr>
            <a:r>
              <a:rPr lang="is-IS" sz="1600" dirty="0">
                <a:latin typeface="Courier New"/>
                <a:cs typeface="Courier New"/>
              </a:rPr>
              <a:t>  (+ x 1))			  (lambda (x) (+ x 1)))</a:t>
            </a:r>
          </a:p>
          <a:p>
            <a:pPr marL="800100" lvl="2" indent="0">
              <a:buNone/>
            </a:pPr>
            <a:endParaRPr lang="en-US" sz="1400" dirty="0">
              <a:latin typeface="Courier New"/>
              <a:cs typeface="Courier New"/>
            </a:endParaRPr>
          </a:p>
          <a:p>
            <a:pPr marL="800100" lvl="2" indent="0">
              <a:buNone/>
            </a:pPr>
            <a:endParaRPr lang="en-US" sz="1400" dirty="0">
              <a:latin typeface="Courier New"/>
              <a:cs typeface="Courier New"/>
            </a:endParaRPr>
          </a:p>
          <a:p>
            <a:pPr marL="0" lvl="1" indent="6350">
              <a:spcBef>
                <a:spcPts val="936"/>
              </a:spcBef>
              <a:buFont typeface="Wingdings" charset="0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(merge (lambda (p1 p2) (&lt;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caddr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 p1)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caddr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 p2))) map1 map2)</a:t>
            </a:r>
          </a:p>
          <a:p>
            <a:pPr marL="1588" lvl="1" indent="0">
              <a:spcBef>
                <a:spcPts val="0"/>
              </a:spcBef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((Allen M 66) (Smith J 67) (Rodriguez J 68) (Walker T 68) . . . (Woods E 84))</a:t>
            </a:r>
          </a:p>
          <a:p>
            <a:pPr marL="1588" lvl="1" indent="0">
              <a:spcBef>
                <a:spcPts val="0"/>
              </a:spcBef>
              <a:buFont typeface="Wingdings" charset="0"/>
              <a:buNone/>
            </a:pPr>
            <a:endParaRPr lang="en-US" sz="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suppose the data was structured differently: </a:t>
            </a:r>
            <a:r>
              <a:rPr lang="en-US" sz="1600" dirty="0">
                <a:latin typeface="Courier New"/>
                <a:cs typeface="Courier New"/>
              </a:rPr>
              <a:t>((67 Smith J) (68 Walker T) </a:t>
            </a:r>
            <a:r>
              <a:rPr lang="is-IS" sz="1600" dirty="0">
                <a:latin typeface="Courier New"/>
                <a:cs typeface="Courier New"/>
              </a:rPr>
              <a:t>… )</a:t>
            </a:r>
          </a:p>
          <a:p>
            <a:pPr marL="1588" lvl="1" indent="0">
              <a:spcBef>
                <a:spcPts val="936"/>
              </a:spcBef>
              <a:buFont typeface="Wingdings" charset="0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(merge (lambda (p1 p2) (&lt; (car p1) (car p2))) map1 map2)</a:t>
            </a:r>
          </a:p>
          <a:p>
            <a:pPr marL="1588" lvl="1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((66 Allen M) (67 Smith J) (68 Rodriguez J) (68 Walker T) . . . (84 Woods E))</a:t>
            </a:r>
          </a:p>
          <a:p>
            <a:pPr marL="5715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lvl="1"/>
            <a:endParaRPr lang="en-US" sz="1400" dirty="0">
              <a:solidFill>
                <a:srgbClr val="FF0033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78623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revisited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only need to first N items in the lists, for some small N</a:t>
            </a:r>
          </a:p>
          <a:p>
            <a:pPr lvl="1"/>
            <a:r>
              <a:rPr lang="en-US" dirty="0"/>
              <a:t>e.g., only need the top 10 golf scores to award prizes</a:t>
            </a:r>
          </a:p>
          <a:p>
            <a:pPr lvl="1"/>
            <a:endParaRPr lang="en-US" dirty="0"/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(head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arblist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</a:t>
            </a:r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(if (or (null?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arblist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 (zero?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 '()</a:t>
            </a:r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(cons (car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arblist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 (head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arblist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 (sub1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)))))</a:t>
            </a: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scores1 '(67 68 69 71 72 72 72 73 73 74))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scores2 '(66 68 69 72 74 74 75 75 76 80 81 84))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(head (merge scores1 scores2) 10)</a:t>
            </a:r>
          </a:p>
          <a:p>
            <a:pPr marL="5715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(66 67 68 68 69 69 71 72 72 72)</a:t>
            </a: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57150" indent="0"/>
            <a:r>
              <a:rPr lang="en-US" dirty="0"/>
              <a:t>WASTEFUL – why merge the remaining scores when not needed?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9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Lazy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Scheme provides built-in functions for performing </a:t>
            </a:r>
            <a:r>
              <a:rPr lang="en-US" i="1" dirty="0"/>
              <a:t>lazy evaluation</a:t>
            </a:r>
          </a:p>
          <a:p>
            <a:pPr lvl="1"/>
            <a:r>
              <a:rPr lang="en-US" sz="1800" dirty="0">
                <a:latin typeface="Courier New"/>
                <a:cs typeface="Courier New"/>
              </a:rPr>
              <a:t>delay</a:t>
            </a:r>
            <a:r>
              <a:rPr lang="en-US" sz="1800" dirty="0"/>
              <a:t> </a:t>
            </a:r>
            <a:r>
              <a:rPr lang="en-US" dirty="0"/>
              <a:t>takes a functional expression and evaluates to a </a:t>
            </a:r>
            <a:r>
              <a:rPr lang="en-US" i="1" dirty="0"/>
              <a:t>promise</a:t>
            </a:r>
          </a:p>
          <a:p>
            <a:pPr lvl="2"/>
            <a:r>
              <a:rPr lang="en-US" dirty="0"/>
              <a:t>a </a:t>
            </a:r>
            <a:r>
              <a:rPr lang="en-US" i="1" dirty="0"/>
              <a:t>promise</a:t>
            </a:r>
            <a:r>
              <a:rPr lang="en-US" dirty="0"/>
              <a:t> is an object that encapsulates the functional expression (but does not evaluate it)</a:t>
            </a:r>
          </a:p>
          <a:p>
            <a:pPr lvl="1"/>
            <a:r>
              <a:rPr lang="en-US" sz="1800" dirty="0">
                <a:latin typeface="Courier New"/>
                <a:cs typeface="Courier New"/>
              </a:rPr>
              <a:t>force</a:t>
            </a:r>
            <a:r>
              <a:rPr lang="en-US" dirty="0"/>
              <a:t> takes a promise and executes it, evaluating to the expression value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(delay (+ 3 2))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#&lt;promise:unsaved-editor696:10:2&gt;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lvl="1"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expr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 (delay (+ 3 2)))</a:t>
            </a:r>
          </a:p>
          <a:p>
            <a:pPr lvl="1">
              <a:buFont typeface="Wingdings" charset="0"/>
              <a:buChar char="Ø"/>
            </a:pP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lvl="1"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(force 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expr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82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Lazy merging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867400"/>
          </a:xfrm>
        </p:spPr>
        <p:txBody>
          <a:bodyPr/>
          <a:lstStyle/>
          <a:p>
            <a:r>
              <a:rPr lang="en-US" dirty="0"/>
              <a:t>can modify the merge using </a:t>
            </a:r>
            <a:r>
              <a:rPr lang="en-US" sz="2000" dirty="0">
                <a:latin typeface="Courier New"/>
                <a:cs typeface="Courier New"/>
              </a:rPr>
              <a:t>delay</a:t>
            </a:r>
            <a:r>
              <a:rPr lang="en-US" sz="2000" dirty="0"/>
              <a:t> </a:t>
            </a:r>
            <a:r>
              <a:rPr lang="en-US" dirty="0"/>
              <a:t>to postpone merges until needed</a:t>
            </a:r>
          </a:p>
          <a:p>
            <a:endParaRPr lang="en-US" sz="1600" dirty="0"/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(lazy-merge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list1 list2)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cond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((null? list1) list2)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((null? list2) list1)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((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(car list1) (car list2))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(cons (car list1)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(delay 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(lazy-merge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list1) list2)</a:t>
            </a:r>
            <a:r>
              <a:rPr lang="en-US" sz="1400" dirty="0">
                <a:solidFill>
                  <a:schemeClr val="tx2"/>
                </a:solidFill>
                <a:latin typeface="Courier New"/>
                <a:cs typeface="Courier New"/>
              </a:rPr>
              <a:t>)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(else (cons (car list2)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     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(delay 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(lazy-merge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list1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list2))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)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))))</a:t>
            </a:r>
          </a:p>
          <a:p>
            <a:endParaRPr lang="en-US" sz="18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e.g., </a:t>
            </a:r>
            <a:r>
              <a:rPr lang="en-US" dirty="0" err="1"/>
              <a:t>lazyMerging</a:t>
            </a:r>
            <a:r>
              <a:rPr lang="en-US" dirty="0"/>
              <a:t> two lists returns a pair: </a:t>
            </a:r>
            <a:r>
              <a:rPr lang="en-US" sz="1800" dirty="0">
                <a:latin typeface="Courier New"/>
                <a:cs typeface="Courier New"/>
              </a:rPr>
              <a:t>(car . #&lt;</a:t>
            </a:r>
            <a:r>
              <a:rPr lang="en-US" sz="1800" dirty="0" err="1">
                <a:latin typeface="Courier New"/>
                <a:cs typeface="Courier New"/>
              </a:rPr>
              <a:t>promiseOfCdr</a:t>
            </a:r>
            <a:r>
              <a:rPr lang="en-US" sz="1800" dirty="0">
                <a:latin typeface="Courier New"/>
                <a:cs typeface="Courier New"/>
              </a:rPr>
              <a:t>&gt;)</a:t>
            </a:r>
          </a:p>
          <a:p>
            <a:pPr lvl="1"/>
            <a:r>
              <a:rPr lang="en-US" dirty="0"/>
              <a:t>such a structure is known as a </a:t>
            </a:r>
            <a:r>
              <a:rPr lang="en-US" i="1" dirty="0"/>
              <a:t>stream</a:t>
            </a:r>
            <a:r>
              <a:rPr lang="en-US" dirty="0"/>
              <a:t>, since it represents a potential stream of data</a:t>
            </a:r>
          </a:p>
          <a:p>
            <a:pPr lvl="1"/>
            <a:endParaRPr lang="en-US" sz="1400" dirty="0"/>
          </a:p>
          <a:p>
            <a:pPr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(define stream (lazy-merge scores1 scores2))</a:t>
            </a:r>
          </a:p>
          <a:p>
            <a:pPr marL="5715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(66 . #&lt;promise:...S16/Code/lazyeval.ss:22:32&gt;)</a:t>
            </a:r>
          </a:p>
          <a:p>
            <a:pPr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(car stream)</a:t>
            </a:r>
          </a:p>
          <a:p>
            <a:pPr marL="5715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66 </a:t>
            </a:r>
          </a:p>
          <a:p>
            <a:pPr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(car (force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 stream))</a:t>
            </a:r>
          </a:p>
          <a:p>
            <a:pPr marL="5715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67</a:t>
            </a: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8821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4601</TotalTime>
  <Words>3283</Words>
  <Application>Microsoft Macintosh PowerPoint</Application>
  <PresentationFormat>Custom</PresentationFormat>
  <Paragraphs>476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 Narrow</vt:lpstr>
      <vt:lpstr>Courier New</vt:lpstr>
      <vt:lpstr>Times New Roman</vt:lpstr>
      <vt:lpstr>Wingdings</vt:lpstr>
      <vt:lpstr>Blank Presentation</vt:lpstr>
      <vt:lpstr>CSC 533: Programming Languages  Spring 2022</vt:lpstr>
      <vt:lpstr>Merging two lists</vt:lpstr>
      <vt:lpstr>Generalizing the merge</vt:lpstr>
      <vt:lpstr>Functions as inputs</vt:lpstr>
      <vt:lpstr>Generalizing the merge</vt:lpstr>
      <vt:lpstr>Anonymous functions</vt:lpstr>
      <vt:lpstr>Merging revisited</vt:lpstr>
      <vt:lpstr>Lazy evaluation</vt:lpstr>
      <vt:lpstr>Lazy merging</vt:lpstr>
      <vt:lpstr>Lazy merging (cont.)</vt:lpstr>
      <vt:lpstr>Infinite streams?</vt:lpstr>
      <vt:lpstr>More exercises</vt:lpstr>
      <vt:lpstr>Manipulating infinite streams</vt:lpstr>
      <vt:lpstr>Combining infinite streams</vt:lpstr>
      <vt:lpstr>Filtering infinite streams</vt:lpstr>
      <vt:lpstr>Sieve of Eratosthenes</vt:lpstr>
      <vt:lpstr>Static scoping</vt:lpstr>
      <vt:lpstr>Closures</vt:lpstr>
      <vt:lpstr>Mystery function</vt:lpstr>
      <vt:lpstr>OOP in Scheme</vt:lpstr>
      <vt:lpstr>Naïve (imperative) solution</vt:lpstr>
      <vt:lpstr>OOP behavior</vt:lpstr>
      <vt:lpstr>OOP solution</vt:lpstr>
      <vt:lpstr>OOP analysis</vt:lpstr>
      <vt:lpstr>Scheme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Dave Reed</dc:creator>
  <cp:lastModifiedBy>Reed, Dave W</cp:lastModifiedBy>
  <cp:revision>163</cp:revision>
  <dcterms:created xsi:type="dcterms:W3CDTF">2012-04-15T03:02:37Z</dcterms:created>
  <dcterms:modified xsi:type="dcterms:W3CDTF">2022-03-09T14:48:20Z</dcterms:modified>
</cp:coreProperties>
</file>