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9" r:id="rId4"/>
    <p:sldId id="260" r:id="rId5"/>
    <p:sldId id="283" r:id="rId6"/>
    <p:sldId id="298" r:id="rId7"/>
    <p:sldId id="299" r:id="rId8"/>
    <p:sldId id="303" r:id="rId9"/>
    <p:sldId id="301" r:id="rId10"/>
    <p:sldId id="297" r:id="rId11"/>
    <p:sldId id="284" r:id="rId12"/>
    <p:sldId id="285" r:id="rId13"/>
    <p:sldId id="286" r:id="rId14"/>
    <p:sldId id="287" r:id="rId15"/>
    <p:sldId id="300" r:id="rId16"/>
    <p:sldId id="288" r:id="rId17"/>
    <p:sldId id="290" r:id="rId18"/>
    <p:sldId id="291" r:id="rId19"/>
    <p:sldId id="292" r:id="rId20"/>
    <p:sldId id="293" r:id="rId21"/>
    <p:sldId id="294" r:id="rId22"/>
    <p:sldId id="295" r:id="rId23"/>
    <p:sldId id="261" r:id="rId24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0000FF"/>
    <a:srgbClr val="000080"/>
    <a:srgbClr val="FF00FF"/>
    <a:srgbClr val="FF0000"/>
    <a:srgbClr val="00FF00"/>
    <a:srgbClr val="00FFFF"/>
    <a:srgbClr val="800080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5"/>
    <p:restoredTop sz="94413"/>
  </p:normalViewPr>
  <p:slideViewPr>
    <p:cSldViewPr>
      <p:cViewPr varScale="1">
        <p:scale>
          <a:sx n="109" d="100"/>
          <a:sy n="109" d="100"/>
        </p:scale>
        <p:origin x="248" y="176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8214DB04-1500-5049-83AD-44301AD9F5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354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87269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D57CC7FE-D4F2-C042-8015-915803ED15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664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F25E13-E19C-7649-A173-5ED248F07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720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37D51-ABB2-4741-BC1D-1AC84E6D80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ADF30-4C42-E043-ABA6-26434F12A3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581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13338" y="12192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13338" y="40005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CC967-D7CE-2B49-A812-DF65ECF63D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41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474D5-F415-3A48-8DD7-49E758F5AD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587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52E0D-1B9E-EE45-BA38-7A528A992B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54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7571F-7D5E-E340-929A-08342AEC00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979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CBFB7-36AD-BD4A-80A2-CF9C9D1F0D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1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F1092-271F-D449-A793-92D807D4E8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977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039E6-2987-874B-9EA8-8E9DB2DFE3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32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8F5C4-B395-564B-AFF2-602A8249A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31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FC285-C560-9E4D-91C4-F86754094F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241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7BAF0ACE-776A-684A-90B9-14EBEC427C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  <p:sldLayoutId id="2147483855" r:id="rId12"/>
    <p:sldLayoutId id="2147483856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golist.com/Dijkstra's_algorithm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compprog.wordpress.com/2007/11/09/minimal-spanning-trees-prims-algorith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938E8EC-6166-4345-8AEF-BF1FDDD34D1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421: Algorithm Design &amp; Analysis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Spring 2019</a:t>
            </a:r>
          </a:p>
        </p:txBody>
      </p:sp>
      <p:sp>
        <p:nvSpPr>
          <p:cNvPr id="17411" name="Rectangle 13"/>
          <p:cNvSpPr>
            <a:spLocks noChangeArrowheads="1"/>
          </p:cNvSpPr>
          <p:nvPr/>
        </p:nvSpPr>
        <p:spPr bwMode="auto">
          <a:xfrm>
            <a:off x="914400" y="3048000"/>
            <a:ext cx="8305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Greedy algorithms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greedy algorithms</a:t>
            </a:r>
          </a:p>
          <a:p>
            <a:pPr marL="1200150" lvl="2" indent="-285750">
              <a:lnSpc>
                <a:spcPct val="80000"/>
              </a:lnSpc>
              <a:spcBef>
                <a:spcPct val="50000"/>
              </a:spcBef>
            </a:pPr>
            <a:r>
              <a:rPr lang="en-US" sz="2000" dirty="0">
                <a:latin typeface="Arial Narrow" charset="0"/>
              </a:rPr>
              <a:t>examples: optimal change, job scheduling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Prim's algorithm (minimal spanning tree)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Dijkstra's algorithm (shortest path)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Huffman codes (data compression)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applicability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Application: shortest path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305800" cy="1905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consider the general problem of finding the shortest path between two nodes in a graph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 flight planning and word ladder are examples of this problem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- in these cases, edges have uniform cost (shortest path = fewest edges)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if we allow non-uniform edges, want to find lowest cost/shortest distance path</a:t>
            </a: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475BF5B-0156-4B43-9F50-6D5ABF739F9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6628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00" y="3365500"/>
            <a:ext cx="6591300" cy="334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TextBox 5"/>
          <p:cNvSpPr txBox="1">
            <a:spLocks noChangeArrowheads="1"/>
          </p:cNvSpPr>
          <p:nvPr/>
        </p:nvSpPr>
        <p:spPr bwMode="auto">
          <a:xfrm>
            <a:off x="381000" y="6781800"/>
            <a:ext cx="3962400" cy="304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latin typeface="Arial Narrow" charset="0"/>
                <a:cs typeface="Courier New" charset="0"/>
              </a:rPr>
              <a:t>example from </a:t>
            </a:r>
            <a:r>
              <a:rPr lang="en-US" sz="1400">
                <a:latin typeface="Arial Narrow" charset="0"/>
                <a:cs typeface="Courier New" charset="0"/>
                <a:hlinkClick r:id="rId3"/>
              </a:rPr>
              <a:t>http://www.algolist.com/Dijkstra's_algorithm</a:t>
            </a:r>
            <a:endParaRPr lang="en-US" sz="1400">
              <a:latin typeface="Arial Narrow" charset="0"/>
              <a:cs typeface="Courier New" charset="0"/>
            </a:endParaRPr>
          </a:p>
        </p:txBody>
      </p:sp>
      <p:sp>
        <p:nvSpPr>
          <p:cNvPr id="26630" name="TextBox 6"/>
          <p:cNvSpPr txBox="1">
            <a:spLocks noChangeArrowheads="1"/>
          </p:cNvSpPr>
          <p:nvPr/>
        </p:nvSpPr>
        <p:spPr bwMode="auto">
          <a:xfrm>
            <a:off x="6400800" y="3867150"/>
            <a:ext cx="2590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>
                <a:latin typeface="Arial Narrow" charset="0"/>
              </a:rPr>
              <a:t>Redville </a:t>
            </a:r>
            <a:r>
              <a:rPr lang="en-US" sz="2000">
                <a:latin typeface="Arial Narrow" charset="0"/>
                <a:sym typeface="Wingdings" charset="0"/>
              </a:rPr>
              <a:t> Purpleville ?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Modified BFS solution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4953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we could modify the BFS approach to take cost into account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instead of adding each newly expanded path to the end (i.e., queue), add in order of path cost (i.e., priority queue)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[ </a:t>
            </a: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[Redville]:0 </a:t>
            </a: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]</a:t>
            </a:r>
          </a:p>
          <a:p>
            <a:pPr lvl="1">
              <a:buFont typeface="Wingdings" charset="0"/>
              <a:buNone/>
            </a:pPr>
            <a:endParaRPr lang="en-US" sz="1200">
              <a:latin typeface="Courier New" charset="0"/>
              <a:ea typeface="ＭＳ Ｐゴシック" charset="0"/>
              <a:cs typeface="Courier New" charset="0"/>
            </a:endParaRP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[ </a:t>
            </a: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[Redville, Blueville]:5</a:t>
            </a: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, 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</a:t>
            </a: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[Redville, Orangeville]:8</a:t>
            </a: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,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</a:t>
            </a: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[Redville, Greenville]:10 </a:t>
            </a: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]</a:t>
            </a:r>
          </a:p>
          <a:p>
            <a:pPr lvl="1">
              <a:buFont typeface="Wingdings" charset="0"/>
              <a:buNone/>
            </a:pPr>
            <a:endParaRPr lang="en-US" sz="1200">
              <a:latin typeface="Courier New" charset="0"/>
              <a:ea typeface="ＭＳ Ｐゴシック" charset="0"/>
              <a:cs typeface="Courier New" charset="0"/>
            </a:endParaRP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[ [Redville, Orangeville]:8,</a:t>
            </a:r>
          </a:p>
          <a:p>
            <a:pPr lvl="1">
              <a:buFont typeface="Wingdings" charset="0"/>
              <a:buNone/>
            </a:pP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[Redville, Blueville, Greenville]:8</a:t>
            </a: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, 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[Redville, Greenville]:10,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</a:t>
            </a: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[Redville, Blueville, Purpleville]:12 </a:t>
            </a: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]</a:t>
            </a:r>
          </a:p>
          <a:p>
            <a:pPr lvl="1">
              <a:buFont typeface="Wingdings" charset="0"/>
              <a:buNone/>
            </a:pPr>
            <a:endParaRPr lang="en-US" sz="1200">
              <a:latin typeface="Courier New" charset="0"/>
              <a:ea typeface="ＭＳ Ｐゴシック" charset="0"/>
              <a:cs typeface="Courier New" charset="0"/>
            </a:endParaRP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[ [Redville, Blueville, Greenville]:8, 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[Redville, Greenville]:10,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</a:t>
            </a: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[Redville, Orangeville, Purpleville]:10</a:t>
            </a: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, 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[Redville, Blueville, Purpleville]:12 ]</a:t>
            </a:r>
          </a:p>
          <a:p>
            <a:pPr lvl="1">
              <a:buFont typeface="Wingdings" charset="0"/>
              <a:buNone/>
            </a:pPr>
            <a:endParaRPr lang="en-US" sz="1200">
              <a:latin typeface="Courier New" charset="0"/>
              <a:ea typeface="ＭＳ Ｐゴシック" charset="0"/>
              <a:cs typeface="Courier New" charset="0"/>
            </a:endParaRP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[ [Redville, Greenville]:10,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[Redville, Orangeville, Purpleville]:10, 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[Redville, Blueville, Purpleville]:12 ]</a:t>
            </a:r>
          </a:p>
          <a:p>
            <a:pPr lvl="1">
              <a:buFont typeface="Wingdings" charset="0"/>
              <a:buNone/>
            </a:pPr>
            <a:endParaRPr lang="en-US" sz="1200">
              <a:latin typeface="Courier New" charset="0"/>
              <a:ea typeface="ＭＳ Ｐゴシック" charset="0"/>
              <a:cs typeface="Courier New" charset="0"/>
            </a:endParaRP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[ [Redville, Orangeville, Purpleville]:10, 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[Redville, Blueville, Purpleville]:12,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</a:t>
            </a: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[Redville, Greenville, Blueville]:13</a:t>
            </a: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]</a:t>
            </a:r>
          </a:p>
          <a:p>
            <a:pPr lvl="1">
              <a:buFont typeface="Wingdings" charset="0"/>
              <a:buNone/>
            </a:pPr>
            <a:endParaRPr lang="en-US" sz="1200">
              <a:latin typeface="Courier New" charset="0"/>
              <a:ea typeface="ＭＳ Ｐゴシック" charset="0"/>
              <a:cs typeface="Courier New" charset="0"/>
            </a:endParaRPr>
          </a:p>
          <a:p>
            <a:pPr lvl="1">
              <a:buFont typeface="Wingdings" charset="0"/>
              <a:buNone/>
            </a:pPr>
            <a:endParaRPr lang="en-US" sz="1200"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A2E0159-B98B-C94D-AD90-82B04C68257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7652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601913"/>
            <a:ext cx="4340225" cy="219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257800" y="5257800"/>
            <a:ext cx="3657600" cy="1446213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note: as before, requires lots of memory to store all the paths</a:t>
            </a:r>
          </a:p>
          <a:p>
            <a:pPr>
              <a:defRPr/>
            </a:pPr>
            <a:endParaRPr lang="en-US" sz="1600" dirty="0">
              <a:solidFill>
                <a:schemeClr val="accent6"/>
              </a:solidFill>
              <a:latin typeface="+mn-lt"/>
              <a:ea typeface="+mn-ea"/>
              <a:cs typeface="+mn-cs"/>
            </a:endParaRPr>
          </a:p>
          <a:p>
            <a:pPr>
              <a:defRPr/>
            </a:pPr>
            <a:r>
              <a:rPr lang="en-US" dirty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HOW MANY?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Dijkstra's algorithm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458200" cy="5410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alternatively, there is a straightforward greedy algorithm for shortest path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Dijkstra's algorithm</a:t>
            </a:r>
          </a:p>
          <a:p>
            <a:pPr marL="914400" lvl="1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Begin with the start node. Set its value to 0 and the value of all other nodes to infinity. Mark all nodes as unvisited.</a:t>
            </a:r>
          </a:p>
          <a:p>
            <a:pPr marL="914400" lvl="1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For each unvisited node that is adjacent to the current node:</a:t>
            </a:r>
          </a:p>
          <a:p>
            <a:pPr marL="1314450" lvl="2" indent="-393700">
              <a:buFont typeface="Arial Narrow" charset="0"/>
              <a:buAutoNum type="alphaLcParenR"/>
            </a:pPr>
            <a:r>
              <a:rPr lang="en-US">
                <a:latin typeface="Arial Narrow" charset="0"/>
                <a:ea typeface="ＭＳ Ｐゴシック" charset="0"/>
              </a:rPr>
              <a:t>If (value of current node + value of edge) &lt; (value of adjacent node), change the value of the adjacent node to this value. </a:t>
            </a:r>
          </a:p>
          <a:p>
            <a:pPr marL="1314450" lvl="2" indent="-393700">
              <a:buFont typeface="Arial Narrow" charset="0"/>
              <a:buAutoNum type="alphaLcParenR"/>
            </a:pPr>
            <a:r>
              <a:rPr lang="en-US">
                <a:latin typeface="Arial Narrow" charset="0"/>
                <a:ea typeface="ＭＳ Ｐゴシック" charset="0"/>
              </a:rPr>
              <a:t>Otherwise leave the value as is.</a:t>
            </a:r>
          </a:p>
          <a:p>
            <a:pPr marL="914400" lvl="1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Set the current node to visited.</a:t>
            </a:r>
          </a:p>
          <a:p>
            <a:pPr marL="914400" lvl="1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If unvisited nodes remain, select the one with smallest value and go to step 2.</a:t>
            </a:r>
          </a:p>
          <a:p>
            <a:pPr marL="914400" lvl="1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If there are no unvisited nodes, then DONE.</a:t>
            </a:r>
          </a:p>
          <a:p>
            <a:pPr marL="914400" lvl="1" indent="-457200">
              <a:buFont typeface="Arial Narrow" charset="0"/>
              <a:buAutoNum type="arabicPeriod"/>
            </a:pPr>
            <a:endParaRPr lang="en-US">
              <a:latin typeface="Arial Narrow" charset="0"/>
              <a:ea typeface="ＭＳ Ｐゴシック" charset="0"/>
            </a:endParaRPr>
          </a:p>
          <a:p>
            <a:pPr marL="914400" lvl="1" indent="-457200">
              <a:buFont typeface="Arial Narrow" charset="0"/>
              <a:buAutoNum type="arabicPeriod"/>
            </a:pPr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this algorithm is O(N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), requires only O(N) additional storage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6A9572A-F8A1-7840-8200-AF9C1A61DDE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Dijkstra's algorithm: example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685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suppose want to find shortest path from Redville to Purpleville</a:t>
            </a: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FF38CFF-EA58-D44F-A3E5-9CDF1E92A2F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970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57400"/>
            <a:ext cx="4511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4572000"/>
            <a:ext cx="4438650" cy="224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791200" y="2514600"/>
            <a:ext cx="34290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lvl="1" indent="-342900">
              <a:buFont typeface="+mj-lt"/>
              <a:buAutoNum type="arabicPeriod"/>
              <a:defRPr/>
            </a:pPr>
            <a:r>
              <a:rPr lang="en-US" sz="1400" dirty="0">
                <a:latin typeface="+mn-lt"/>
                <a:ea typeface="+mn-ea"/>
                <a:cs typeface="+mn-cs"/>
              </a:rPr>
              <a:t>Begin with the start node. Set its value to 0 and the value of all other nodes to infinity. Mark all nodes as unvisited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" y="4876800"/>
            <a:ext cx="3276600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+mj-lt"/>
              <a:buAutoNum type="arabicPeriod" startAt="2"/>
              <a:defRPr/>
            </a:pPr>
            <a:r>
              <a:rPr lang="en-US" sz="1400" dirty="0">
                <a:latin typeface="+mn-lt"/>
                <a:ea typeface="+mn-ea"/>
                <a:cs typeface="+mn-cs"/>
              </a:rPr>
              <a:t>For each unvisited node that is adjacent to the current node:</a:t>
            </a:r>
          </a:p>
          <a:p>
            <a:pPr marL="857250" lvl="1" indent="-393700">
              <a:buFont typeface="+mj-lt"/>
              <a:buAutoNum type="alphaLcParenR"/>
              <a:defRPr/>
            </a:pPr>
            <a:r>
              <a:rPr lang="en-US" sz="1400" dirty="0">
                <a:latin typeface="+mn-lt"/>
                <a:ea typeface="+mn-ea"/>
                <a:cs typeface="+mn-cs"/>
              </a:rPr>
              <a:t>If (value of current node + value of edge) &lt; (value of adjacent node), change the value of the adjacent node to this value. </a:t>
            </a:r>
          </a:p>
          <a:p>
            <a:pPr marL="857250" lvl="1" indent="-393700">
              <a:buFont typeface="+mj-lt"/>
              <a:buAutoNum type="alphaLcParenR"/>
              <a:defRPr/>
            </a:pPr>
            <a:r>
              <a:rPr lang="en-US" sz="1400" dirty="0">
                <a:latin typeface="+mn-lt"/>
                <a:ea typeface="+mn-ea"/>
                <a:cs typeface="+mn-cs"/>
              </a:rPr>
              <a:t>Otherwise leave the value as is.</a:t>
            </a:r>
          </a:p>
          <a:p>
            <a:pPr marL="457200" indent="-457200">
              <a:buFont typeface="+mj-lt"/>
              <a:buAutoNum type="arabicPeriod" startAt="2"/>
              <a:defRPr/>
            </a:pPr>
            <a:r>
              <a:rPr lang="en-US" sz="1400" dirty="0">
                <a:latin typeface="+mn-lt"/>
                <a:ea typeface="+mn-ea"/>
                <a:cs typeface="+mn-cs"/>
              </a:rPr>
              <a:t>Set the current node to visited.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Dijkstra's algorithm: example cont.</a:t>
            </a:r>
          </a:p>
        </p:txBody>
      </p:sp>
      <p:sp>
        <p:nvSpPr>
          <p:cNvPr id="307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AAD1C8B-6D98-0846-A0F7-B4B5C7F67A9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30723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95400"/>
            <a:ext cx="4470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733800"/>
            <a:ext cx="4360863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TextBox 6"/>
          <p:cNvSpPr txBox="1">
            <a:spLocks noChangeArrowheads="1"/>
          </p:cNvSpPr>
          <p:nvPr/>
        </p:nvSpPr>
        <p:spPr bwMode="auto">
          <a:xfrm>
            <a:off x="5715000" y="1752600"/>
            <a:ext cx="35814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lvl="1">
              <a:buFont typeface="Arial Narrow" charset="0"/>
              <a:buAutoNum type="arabicPeriod" startAt="4"/>
            </a:pPr>
            <a:r>
              <a:rPr lang="en-US" sz="1400">
                <a:latin typeface="Arial Narrow" charset="0"/>
              </a:rPr>
              <a:t>If unvisited nodes remain, select the one with smallest value and go to step 2.</a:t>
            </a:r>
          </a:p>
          <a:p>
            <a:pPr lvl="1">
              <a:buFont typeface="Arial Narrow" charset="0"/>
              <a:buAutoNum type="arabicPeriod" startAt="4"/>
            </a:pPr>
            <a:endParaRPr lang="en-US" sz="1400">
              <a:latin typeface="Arial Narrow" charset="0"/>
            </a:endParaRPr>
          </a:p>
          <a:p>
            <a:pPr lvl="1"/>
            <a:r>
              <a:rPr lang="en-US" sz="1400" i="1">
                <a:latin typeface="Arial Narrow" charset="0"/>
              </a:rPr>
              <a:t>Blueville: set Greenville to 8 and Purpleville to 12; mark as visited.</a:t>
            </a:r>
          </a:p>
          <a:p>
            <a:pPr lvl="1"/>
            <a:r>
              <a:rPr lang="en-US" sz="1400" i="1">
                <a:latin typeface="Arial Narrow" charset="0"/>
              </a:rPr>
              <a:t>Greenville: no unvisited neighbors; mark as visited.</a:t>
            </a:r>
            <a:endParaRPr lang="en-US" i="1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81000" y="4254500"/>
            <a:ext cx="3581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lvl="1">
              <a:buFont typeface="Arial Narrow" charset="0"/>
              <a:buAutoNum type="arabicPeriod" startAt="4"/>
            </a:pPr>
            <a:r>
              <a:rPr lang="en-US" sz="1400">
                <a:latin typeface="Arial Narrow" charset="0"/>
              </a:rPr>
              <a:t>If unvisited nodes remain, select the one with smallest value and go to step 2.</a:t>
            </a:r>
          </a:p>
          <a:p>
            <a:pPr lvl="1">
              <a:buFont typeface="Arial Narrow" charset="0"/>
              <a:buAutoNum type="arabicPeriod" startAt="4"/>
            </a:pPr>
            <a:endParaRPr lang="en-US" sz="1400">
              <a:latin typeface="Arial Narrow" charset="0"/>
            </a:endParaRPr>
          </a:p>
          <a:p>
            <a:pPr lvl="1"/>
            <a:r>
              <a:rPr lang="en-US" sz="1400" i="1">
                <a:latin typeface="Arial Narrow" charset="0"/>
              </a:rPr>
              <a:t>Orangeville: set Purpleville to 10; mark as visited.</a:t>
            </a:r>
          </a:p>
          <a:p>
            <a:pPr lvl="1"/>
            <a:r>
              <a:rPr lang="en-US" sz="1400" i="1">
                <a:latin typeface="Arial Narrow" charset="0"/>
              </a:rPr>
              <a:t>Purpleville: no unvisited neighbors; mark as visited.</a:t>
            </a:r>
          </a:p>
          <a:p>
            <a:pPr lvl="1"/>
            <a:endParaRPr lang="en-US" sz="1400" i="1">
              <a:latin typeface="Arial Narrow" charset="0"/>
            </a:endParaRPr>
          </a:p>
          <a:p>
            <a:pPr lvl="1">
              <a:buFont typeface="Arial Narrow" charset="0"/>
              <a:buAutoNum type="arabicPeriod" startAt="5"/>
            </a:pPr>
            <a:r>
              <a:rPr lang="en-US" sz="1400">
                <a:latin typeface="Arial Narrow" charset="0"/>
              </a:rPr>
              <a:t>If there are no unvisited nodes, then DONE</a:t>
            </a:r>
            <a:r>
              <a:rPr lang="en-US" sz="1400"/>
              <a:t>.</a:t>
            </a:r>
            <a:endParaRPr lang="en-US" sz="1400" i="1">
              <a:latin typeface="Arial Narrow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6472238"/>
            <a:ext cx="8305800" cy="4619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With all nodes labeled, can easily construct the shortest path – HOW?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Correctness &amp; efficiency of Dijkstra's algorithm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702675" cy="5334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analysis of Dijkstra's algorithm is similar to Prim's algorithm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show that each greedy selection is safe, leads to shortest path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brute force (i.e., adjacency matrix) approach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for each vertex, need to select shortest edge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O(|V| * |E|)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or, more carefully, Σ (|V| * deg(v</a:t>
            </a:r>
            <a:r>
              <a:rPr lang="en-US" baseline="-25000">
                <a:latin typeface="Arial Narrow" charset="0"/>
                <a:ea typeface="ＭＳ Ｐゴシック" charset="0"/>
                <a:sym typeface="Wingdings" charset="0"/>
              </a:rPr>
              <a:t>i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)) = O(|V|</a:t>
            </a:r>
            <a:r>
              <a:rPr lang="en-US" baseline="3000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 + |E|) = O(|V|</a:t>
            </a:r>
            <a:r>
              <a:rPr lang="en-US" baseline="3000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)</a:t>
            </a:r>
          </a:p>
          <a:p>
            <a:pPr lvl="2"/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smarter implementation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use a priority queue (min-heap) to store vertices, along with minimal weight edge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to select each vertex &amp; remove from PQ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|V| * O(log |V|) = O(|V| log |V|)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to update each adjacent vertex after removal  |E| * O(log |V|) = O(|E| log |V|)</a:t>
            </a:r>
          </a:p>
          <a:p>
            <a:pPr lvl="3">
              <a:buFont typeface="Wingdings" charset="0"/>
              <a:buChar char="à"/>
            </a:pPr>
            <a:endParaRPr lang="en-US">
              <a:ea typeface="ＭＳ Ｐゴシック" charset="0"/>
              <a:sym typeface="Wingdings" charset="0"/>
            </a:endParaRPr>
          </a:p>
          <a:p>
            <a:pPr lvl="2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overall efficiency is O( (|E|+|V|) log |V| )</a:t>
            </a:r>
            <a:endParaRPr lang="en-US">
              <a:latin typeface="Arial Narrow" charset="0"/>
              <a:ea typeface="ＭＳ Ｐゴシック" charset="0"/>
            </a:endParaRPr>
          </a:p>
          <a:p>
            <a:pPr lvl="2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 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8655784-D619-C941-9225-E0BDA0BD6FD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B184FD8-12EA-DA4A-8F3A-E9DDE80C2BC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Another application: data compression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305800" cy="3048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a multimedia world, document sizes continue to increase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 6 megapixel digital picture is 2-4 MB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an MP3 song is ~3-6 MB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 full-length MPEG movie is ~800 MB</a:t>
            </a:r>
          </a:p>
          <a:p>
            <a:pPr lvl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storing multimedia files can take up a lot of disk space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perhaps more importantly, downloading multimedia requires significant bandwidth</a:t>
            </a:r>
          </a:p>
        </p:txBody>
      </p:sp>
      <p:sp>
        <p:nvSpPr>
          <p:cNvPr id="468996" name="Rectangle 4"/>
          <p:cNvSpPr>
            <a:spLocks noChangeArrowheads="1"/>
          </p:cNvSpPr>
          <p:nvPr/>
        </p:nvSpPr>
        <p:spPr bwMode="auto">
          <a:xfrm>
            <a:off x="685800" y="4495800"/>
            <a:ext cx="82296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it could be a lot worse!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image/sound/video formats rely heavily on data compression to limit file size e.g., if no compression,  6 megapixels * 3 bytes/pixel = ~18 MB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endParaRPr lang="en-US" sz="14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JPEG format provides 10:1 to 20:1 compression without visible loss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899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9322A8-1C1B-BC45-80E6-95CAFD5D161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Audio, video, &amp; text compression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702675" cy="2286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audio &amp; video compression algorithms rely on domain-specific tricks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lossless image formats (GIF, PNG) recognize repeating patterns (e.g. a sequence of white pixels) and store as a group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lossy image formats (JPG, XPM) round pixel values and combine close values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video formats (MPEG, AVI) take advantage of the fact that little changes from one frame to next, so store initial frame and changes in subsequent frames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audio formats (MP3, WAV) remove sound out of hearing range, overlapping noises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what about text files?</a:t>
            </a:r>
          </a:p>
        </p:txBody>
      </p:sp>
      <p:sp>
        <p:nvSpPr>
          <p:cNvPr id="472068" name="Rectangle 4"/>
          <p:cNvSpPr>
            <a:spLocks noChangeArrowheads="1"/>
          </p:cNvSpPr>
          <p:nvPr/>
        </p:nvSpPr>
        <p:spPr bwMode="auto">
          <a:xfrm>
            <a:off x="533400" y="41910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in the absence of domain-specific knowledge, can't do better than a fixed-width code 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e.g., ASCII code uses 8-bits for each character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'0': 00110000 	'A': 01000001 	'a': 01100001 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'1': 00110001 	'B': 01000010 	'b': 01100010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'2': 00110010 	'C': 01000011 	'c': 01100011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 . 		 .		 .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 .			 .		 .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 .			 .		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206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53E5005-30C1-D944-B16A-0F9A8F0E1F5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Fixed- vs. variable-width codes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438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suppose we had a document that contained only the letters a-f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with a fixed-width code, would need 3 bits for each character</a:t>
            </a:r>
          </a:p>
          <a:p>
            <a:pPr lvl="1"/>
            <a:endParaRPr lang="en-US" sz="100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8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a  000		d  011</a:t>
            </a:r>
          </a:p>
          <a:p>
            <a:pPr lvl="2"/>
            <a:r>
              <a:rPr lang="en-US" sz="18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b  001		e  100 	</a:t>
            </a:r>
          </a:p>
          <a:p>
            <a:pPr lvl="2"/>
            <a:r>
              <a:rPr lang="en-US" sz="18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c  010		f  101</a:t>
            </a:r>
          </a:p>
          <a:p>
            <a:pPr lvl="1"/>
            <a:endParaRPr lang="en-US" sz="1200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if the document contained 100 characters, 100 * 3 = 300 bits required</a:t>
            </a:r>
            <a:endParaRPr lang="en-US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</p:txBody>
      </p:sp>
      <p:sp>
        <p:nvSpPr>
          <p:cNvPr id="474116" name="Rectangle 4"/>
          <p:cNvSpPr>
            <a:spLocks noChangeArrowheads="1"/>
          </p:cNvSpPr>
          <p:nvPr/>
        </p:nvSpPr>
        <p:spPr bwMode="auto">
          <a:xfrm>
            <a:off x="685800" y="3886200"/>
            <a:ext cx="870267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however, suppose we knew the distribution of letters in the document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latin typeface="Courier New" charset="0"/>
              </a:rPr>
              <a:t>a:45,  b:13,  c:12,  d:16,  e:9,  f:5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customize a variable-width code, optimized for that specific file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000"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solidFill>
                  <a:schemeClr val="tx2"/>
                </a:solidFill>
                <a:latin typeface="Courier New" charset="0"/>
              </a:rPr>
              <a:t>a  0		d  111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solidFill>
                  <a:schemeClr val="tx2"/>
                </a:solidFill>
                <a:latin typeface="Courier New" charset="0"/>
              </a:rPr>
              <a:t>b  101		e  1101 	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solidFill>
                  <a:schemeClr val="tx2"/>
                </a:solidFill>
                <a:latin typeface="Courier New" charset="0"/>
              </a:rPr>
              <a:t>c  100		f  1100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4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requires only 45*1 + 13*3 + 12*3 + 16*3 + 9*4 + 5*4 = 224 bits</a:t>
            </a:r>
            <a:endParaRPr lang="en-US" sz="2000">
              <a:solidFill>
                <a:schemeClr val="tx2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CAA37C8-3CF6-7E49-82A3-92F58CD7501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Huffman codes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219200"/>
            <a:ext cx="8229600" cy="5562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Huffman compression is a technique for constructing an optimal*    variable-length code for text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*optimal in that it represents a </a:t>
            </a:r>
            <a:r>
              <a:rPr lang="en-US" i="1">
                <a:latin typeface="Arial Narrow" charset="0"/>
                <a:ea typeface="ＭＳ Ｐゴシック" charset="0"/>
              </a:rPr>
              <a:t>specific</a:t>
            </a:r>
            <a:r>
              <a:rPr lang="en-US">
                <a:latin typeface="Arial Narrow" charset="0"/>
                <a:ea typeface="ＭＳ Ｐゴシック" charset="0"/>
              </a:rPr>
              <a:t> file using the fewest bits 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(among all symbol-for-symbol codes)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Huffman codes are also known as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prefix codes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no individual code is a prefix of any other code</a:t>
            </a:r>
          </a:p>
          <a:p>
            <a:pPr lvl="1"/>
            <a:endParaRPr lang="en-US" sz="140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8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a  0		d  111</a:t>
            </a:r>
          </a:p>
          <a:p>
            <a:pPr lvl="2"/>
            <a:r>
              <a:rPr lang="en-US" sz="18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b  101		e  1101 	</a:t>
            </a:r>
          </a:p>
          <a:p>
            <a:pPr lvl="2"/>
            <a:r>
              <a:rPr lang="en-US" sz="18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c  100		f  1100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this makes decompression unambiguous:   </a:t>
            </a:r>
            <a:r>
              <a:rPr lang="en-US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1010111110001001101</a:t>
            </a:r>
            <a:endParaRPr lang="en-US">
              <a:solidFill>
                <a:schemeClr val="tx2"/>
              </a:solidFill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>
              <a:solidFill>
                <a:schemeClr val="tx2"/>
              </a:solidFill>
              <a:latin typeface="Arial Narrow" charset="0"/>
              <a:ea typeface="ＭＳ Ｐゴシック" charset="0"/>
            </a:endParaRPr>
          </a:p>
          <a:p>
            <a:pPr lvl="1"/>
            <a:r>
              <a:rPr lang="en-US" i="1">
                <a:latin typeface="Arial Narrow" charset="0"/>
                <a:ea typeface="ＭＳ Ｐゴシック" charset="0"/>
              </a:rPr>
              <a:t>note:</a:t>
            </a:r>
            <a:r>
              <a:rPr lang="en-US">
                <a:latin typeface="Arial Narrow" charset="0"/>
                <a:ea typeface="ＭＳ Ｐゴシック" charset="0"/>
              </a:rPr>
              <a:t> since the code is specific to a particular file, it must be stored along with the compressed file in order to allow for eventual decompression</a:t>
            </a:r>
          </a:p>
          <a:p>
            <a:pPr lvl="1">
              <a:buFont typeface="Wingdings" charset="0"/>
              <a:buNone/>
            </a:pPr>
            <a:endParaRPr lang="en-US">
              <a:latin typeface="Courier Ne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5C35F48-7A09-B848-8CFF-17FE4BF30AB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Greedy algorithms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098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greedy approach to problem solving  involves making a sequence of choices/actions, each of which simply looks best at the moment</a:t>
            </a:r>
          </a:p>
          <a:p>
            <a:pPr marL="0" indent="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00050"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local view: choose the locally optimal option</a:t>
            </a:r>
          </a:p>
          <a:p>
            <a:pPr marL="400050"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hopefully, a sequence of locally optimal solutions leads to a globally optimal solution</a:t>
            </a:r>
          </a:p>
        </p:txBody>
      </p:sp>
      <p:sp>
        <p:nvSpPr>
          <p:cNvPr id="501764" name="Rectangle 4"/>
          <p:cNvSpPr>
            <a:spLocks noChangeArrowheads="1"/>
          </p:cNvSpPr>
          <p:nvPr/>
        </p:nvSpPr>
        <p:spPr bwMode="auto">
          <a:xfrm>
            <a:off x="685800" y="4114800"/>
            <a:ext cx="8702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example: optimal change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given a monetary amount, make change using the fewest coins possible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amount = 16¢	coins?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amount = 96¢	coins?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6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B6988DA-F9F5-6E4C-AA2E-5827181F05B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Huffman trees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4419600" cy="5638800"/>
          </a:xfrm>
        </p:spPr>
        <p:txBody>
          <a:bodyPr/>
          <a:lstStyle/>
          <a:p>
            <a:pPr marL="0" indent="7938">
              <a:lnSpc>
                <a:spcPct val="85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construct a Huffman code for a specific file, utilize a </a:t>
            </a:r>
            <a:r>
              <a:rPr lang="en-US" u="sng">
                <a:latin typeface="Arial Narrow" charset="0"/>
                <a:ea typeface="ＭＳ Ｐゴシック" charset="0"/>
                <a:cs typeface="ＭＳ Ｐゴシック" charset="0"/>
              </a:rPr>
              <a:t>greedy algorithm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to construct 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Huffman tree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:</a:t>
            </a:r>
          </a:p>
          <a:p>
            <a:pPr marL="463550" lvl="1" indent="-266700">
              <a:lnSpc>
                <a:spcPct val="85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process the file and count the frequency for each letter in the file</a:t>
            </a:r>
          </a:p>
          <a:p>
            <a:pPr marL="463550" lvl="1" indent="-266700">
              <a:lnSpc>
                <a:spcPct val="85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create a single-node tree for each letter, labeled with its frequency</a:t>
            </a:r>
          </a:p>
          <a:p>
            <a:pPr marL="463550" lvl="1" indent="-266700">
              <a:lnSpc>
                <a:spcPct val="85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repeatedly, </a:t>
            </a:r>
          </a:p>
          <a:p>
            <a:pPr marL="958850" lvl="2" indent="-381000">
              <a:lnSpc>
                <a:spcPct val="85000"/>
              </a:lnSpc>
              <a:buFont typeface="Wingdings" charset="0"/>
              <a:buAutoNum type="alphaLcPeriod"/>
            </a:pPr>
            <a:r>
              <a:rPr lang="en-US">
                <a:latin typeface="Arial Narrow" charset="0"/>
                <a:ea typeface="ＭＳ Ｐゴシック" charset="0"/>
              </a:rPr>
              <a:t>pick the two trees </a:t>
            </a:r>
            <a:r>
              <a:rPr lang="en-US" u="sng">
                <a:latin typeface="Arial Narrow" charset="0"/>
                <a:ea typeface="ＭＳ Ｐゴシック" charset="0"/>
              </a:rPr>
              <a:t>with smallest root values</a:t>
            </a:r>
          </a:p>
          <a:p>
            <a:pPr marL="958850" lvl="2" indent="-381000">
              <a:lnSpc>
                <a:spcPct val="85000"/>
              </a:lnSpc>
              <a:buFont typeface="Wingdings" charset="0"/>
              <a:buAutoNum type="alphaLcPeriod"/>
            </a:pPr>
            <a:r>
              <a:rPr lang="en-US">
                <a:latin typeface="Arial Narrow" charset="0"/>
                <a:ea typeface="ＭＳ Ｐゴシック" charset="0"/>
              </a:rPr>
              <a:t>combine these two trees into a single tree whose root is labeled with the sum of the two subtree frequencies</a:t>
            </a:r>
          </a:p>
          <a:p>
            <a:pPr marL="463550" lvl="1" indent="-266700">
              <a:lnSpc>
                <a:spcPct val="85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when only one tree remains, can extract the codes from the Huffman tree by following edges from root to each leaf (left edge = 0, right edge = 1)</a:t>
            </a:r>
          </a:p>
        </p:txBody>
      </p:sp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524000"/>
            <a:ext cx="3975100" cy="4905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514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895600"/>
            <a:ext cx="4003675" cy="113188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514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953000"/>
            <a:ext cx="4038600" cy="120808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5144" name="AutoShape 8"/>
          <p:cNvSpPr>
            <a:spLocks noChangeArrowheads="1"/>
          </p:cNvSpPr>
          <p:nvPr/>
        </p:nvSpPr>
        <p:spPr bwMode="auto">
          <a:xfrm>
            <a:off x="7010400" y="2133600"/>
            <a:ext cx="304800" cy="6096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475145" name="AutoShape 9"/>
          <p:cNvSpPr>
            <a:spLocks noChangeArrowheads="1"/>
          </p:cNvSpPr>
          <p:nvPr/>
        </p:nvSpPr>
        <p:spPr bwMode="auto">
          <a:xfrm>
            <a:off x="7010400" y="4191000"/>
            <a:ext cx="304800" cy="6096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eaVert"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5144" grpId="0" animBg="1"/>
      <p:bldP spid="47514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EE75746-4209-4248-A7FB-653B3BAB101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Huffman tree construction (cont.)</a:t>
            </a:r>
          </a:p>
        </p:txBody>
      </p:sp>
      <p:pic>
        <p:nvPicPr>
          <p:cNvPr id="3789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95400"/>
            <a:ext cx="3657600" cy="109378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6168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751388"/>
            <a:ext cx="3235325" cy="2335212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6169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295400"/>
            <a:ext cx="3024188" cy="314325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6172" name="Text Box 12"/>
          <p:cNvSpPr txBox="1">
            <a:spLocks noChangeArrowheads="1"/>
          </p:cNvSpPr>
          <p:nvPr/>
        </p:nvSpPr>
        <p:spPr bwMode="auto">
          <a:xfrm>
            <a:off x="4953000" y="4648200"/>
            <a:ext cx="4038600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the code corresponding to each letter can be read by following the edges from the root: left edge = 0, right edge = 1</a:t>
            </a:r>
          </a:p>
          <a:p>
            <a:r>
              <a:rPr lang="en-US" sz="1800">
                <a:solidFill>
                  <a:schemeClr val="accent2"/>
                </a:solidFill>
                <a:latin typeface="Courier New" charset="0"/>
              </a:rPr>
              <a:t>	</a:t>
            </a:r>
          </a:p>
          <a:p>
            <a:r>
              <a:rPr lang="en-US" sz="1800">
                <a:solidFill>
                  <a:schemeClr val="accent2"/>
                </a:solidFill>
                <a:latin typeface="Courier New" charset="0"/>
              </a:rPr>
              <a:t>	a: 0	d: 111</a:t>
            </a:r>
          </a:p>
          <a:p>
            <a:r>
              <a:rPr lang="en-US" sz="1800">
                <a:solidFill>
                  <a:schemeClr val="accent2"/>
                </a:solidFill>
                <a:latin typeface="Courier New" charset="0"/>
              </a:rPr>
              <a:t>	b: 101	e: 1101</a:t>
            </a:r>
          </a:p>
          <a:p>
            <a:r>
              <a:rPr lang="en-US" sz="1800">
                <a:solidFill>
                  <a:schemeClr val="accent2"/>
                </a:solidFill>
                <a:latin typeface="Courier New" charset="0"/>
              </a:rPr>
              <a:t>	c: 100	f: 1100</a:t>
            </a:r>
          </a:p>
        </p:txBody>
      </p:sp>
      <p:sp>
        <p:nvSpPr>
          <p:cNvPr id="476173" name="AutoShape 13"/>
          <p:cNvSpPr>
            <a:spLocks noChangeArrowheads="1"/>
          </p:cNvSpPr>
          <p:nvPr/>
        </p:nvSpPr>
        <p:spPr bwMode="auto">
          <a:xfrm>
            <a:off x="2514600" y="2438400"/>
            <a:ext cx="3048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476174" name="AutoShape 14"/>
          <p:cNvSpPr>
            <a:spLocks noChangeArrowheads="1"/>
          </p:cNvSpPr>
          <p:nvPr/>
        </p:nvSpPr>
        <p:spPr bwMode="auto">
          <a:xfrm rot="-8227915">
            <a:off x="4648200" y="3962400"/>
            <a:ext cx="304800" cy="1146175"/>
          </a:xfrm>
          <a:prstGeom prst="downArrow">
            <a:avLst>
              <a:gd name="adj1" fmla="val 50000"/>
              <a:gd name="adj2" fmla="val 94010"/>
            </a:avLst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37897" name="AutoShape 15"/>
          <p:cNvSpPr>
            <a:spLocks noChangeArrowheads="1"/>
          </p:cNvSpPr>
          <p:nvPr/>
        </p:nvSpPr>
        <p:spPr bwMode="auto">
          <a:xfrm rot="1278306">
            <a:off x="457200" y="13716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76176" name="Picture 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743200"/>
            <a:ext cx="3581400" cy="16637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6177" name="AutoShape 17"/>
          <p:cNvSpPr>
            <a:spLocks noChangeArrowheads="1"/>
          </p:cNvSpPr>
          <p:nvPr/>
        </p:nvSpPr>
        <p:spPr bwMode="auto">
          <a:xfrm>
            <a:off x="2514600" y="4495800"/>
            <a:ext cx="3048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eaVert"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6172" grpId="0"/>
      <p:bldP spid="476173" grpId="0" animBg="1"/>
      <p:bldP spid="476174" grpId="0" animBg="1"/>
      <p:bldP spid="47617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82B4578-FEDF-C647-8EC5-EE5C4BD162A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Huffman code compression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534400" cy="2895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note that at each step, need to pick the two trees with smallest root values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perfect application for a priority queue (min-heap)</a:t>
            </a:r>
          </a:p>
          <a:p>
            <a:pPr lvl="1"/>
            <a:endParaRPr lang="en-US" sz="1400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store each single-node tree in a priority queue (PQ) 		O(N log N)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repeatedly,	O(N) times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remove the two min-value trees from the PQ			O(log N)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combine into a new tree with sum at root and insert back into PQ 	O(log N)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		======================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		total efficiency = O(N log N)</a:t>
            </a:r>
          </a:p>
        </p:txBody>
      </p:sp>
      <p:sp>
        <p:nvSpPr>
          <p:cNvPr id="481284" name="Rectangle 4"/>
          <p:cNvSpPr>
            <a:spLocks noChangeArrowheads="1"/>
          </p:cNvSpPr>
          <p:nvPr/>
        </p:nvSpPr>
        <p:spPr bwMode="auto">
          <a:xfrm>
            <a:off x="685800" y="4648200"/>
            <a:ext cx="8305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while designed for compressing text, it is interesting to note that Huffman codes are used in a variety of applications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last step in the JPEG algorithm, after image-specific techniques are applied, is to compress the resulting file using a Huffman code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similarly, Huffman codes are used to compress frames in MPEG (MP4)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28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6E63CDF-72C9-554F-86FE-6DD26BD8709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Greed is good?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7800"/>
            <a:ext cx="5867400" cy="24384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IMPORTANT: the greedy approach is not applicable to all problems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but when applicable, it is very effective (no planning or coordination necessary)</a:t>
            </a:r>
          </a:p>
          <a:p>
            <a:pPr marL="0" indent="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GREEDY approach for N-Queens: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start with first row, find a valid position in current row, place a queen in that position then move on to the next row</a:t>
            </a:r>
          </a:p>
        </p:txBody>
      </p:sp>
      <p:graphicFrame>
        <p:nvGraphicFramePr>
          <p:cNvPr id="504873" name="Group 41"/>
          <p:cNvGraphicFramePr>
            <a:graphicFrameLocks noGrp="1"/>
          </p:cNvGraphicFramePr>
          <p:nvPr>
            <p:ph sz="half" idx="2"/>
          </p:nvPr>
        </p:nvGraphicFramePr>
        <p:xfrm>
          <a:off x="6781800" y="1447800"/>
          <a:ext cx="2362200" cy="2362200"/>
        </p:xfrm>
        <a:graphic>
          <a:graphicData uri="http://schemas.openxmlformats.org/drawingml/2006/table">
            <a:tbl>
              <a:tblPr/>
              <a:tblGrid>
                <a:gridCol w="592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8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2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8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04874" name="Text Box 42"/>
          <p:cNvSpPr txBox="1">
            <a:spLocks noChangeArrowheads="1"/>
          </p:cNvSpPr>
          <p:nvPr/>
        </p:nvSpPr>
        <p:spPr bwMode="auto">
          <a:xfrm>
            <a:off x="762000" y="4800600"/>
            <a:ext cx="8610600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Arial Narrow" charset="0"/>
              </a:rPr>
              <a:t>since queen placements are not independent, local choices do not necessarily lead to a global solution 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 Narrow" charset="0"/>
              </a:rPr>
              <a:t>GREEDY does not work – need a more holistic approach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48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7EC4EB1-8D59-0943-8788-D89AB5DEDC9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greedy change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590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while the amount remaining is not 0: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select the largest coin that is 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</a:t>
            </a:r>
            <a:r>
              <a:rPr lang="en-US">
                <a:latin typeface="Arial Narrow" charset="0"/>
                <a:ea typeface="ＭＳ Ｐゴシック" charset="0"/>
              </a:rPr>
              <a:t> the amount remaining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add a coin of that type to the change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subtract the value of that coin from the amount remaining 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e.g., 96¢ = 50¢ + 25¢ + 10¢ + 10¢ + 1¢</a:t>
            </a:r>
          </a:p>
          <a:p>
            <a:pPr lvl="2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will this greedy algorithm always yield the optimal solution?</a:t>
            </a:r>
          </a:p>
        </p:txBody>
      </p:sp>
      <p:sp>
        <p:nvSpPr>
          <p:cNvPr id="502788" name="Rectangle 4"/>
          <p:cNvSpPr>
            <a:spLocks noChangeArrowheads="1"/>
          </p:cNvSpPr>
          <p:nvPr/>
        </p:nvSpPr>
        <p:spPr bwMode="auto">
          <a:xfrm>
            <a:off x="685800" y="41910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for U.S. currency, the answer is YES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for arbitrary coin sets, the answer is NO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suppose the U.S. Treasury added a 12¢ coin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GREEDY:  16¢ = 12¢ + 1¢ + 1¢ + 1¢ + 1¢	(5 coins)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OPTIMAL: 16¢ = 10¢ + 5¢ + 1¢ 		(3 coins)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78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DC0AF0F-520C-884F-8503-BB93BD40719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job scheduling</a:t>
            </a:r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669925" y="1371600"/>
            <a:ext cx="8702675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81000" indent="-3810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rgbClr val="2D2DB9"/>
                </a:solidFill>
                <a:latin typeface="Arial Narrow" charset="0"/>
              </a:rPr>
              <a:t>suppose you have a collection of jobs to execute and know their lengths</a:t>
            </a: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want to schedule the jobs so as to </a:t>
            </a:r>
            <a:r>
              <a:rPr lang="en-US" sz="2000" i="1">
                <a:latin typeface="Arial Narrow" charset="0"/>
              </a:rPr>
              <a:t>minimize</a:t>
            </a:r>
            <a:r>
              <a:rPr lang="en-US" sz="2000">
                <a:latin typeface="Arial Narrow" charset="0"/>
              </a:rPr>
              <a:t> waiting time</a:t>
            </a: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12954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Job 1:	  5 minutes	Schedule 1-2-3: 0 + 5 + 15 = 20 minutes waiting</a:t>
            </a:r>
          </a:p>
          <a:p>
            <a:pPr marL="12954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Job 2:	10 minutes	Schedule 3-2-1: 0 + 4 + 14 = 18 minutes waiting</a:t>
            </a:r>
          </a:p>
          <a:p>
            <a:pPr marL="12954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Job 3: 	  4 minutes	Schedule 3-1-2: 0 + 4 + 9 = 13 minutes waiting</a:t>
            </a:r>
          </a:p>
          <a:p>
            <a:pPr marL="1295400" lvl="2" indent="-381000">
              <a:lnSpc>
                <a:spcPct val="8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GREEDY ALGORITHM: do the shortest job first</a:t>
            </a:r>
          </a:p>
          <a:p>
            <a:pPr marL="1295400" lvl="2" indent="-381000">
              <a:lnSpc>
                <a:spcPct val="80000"/>
              </a:lnSpc>
              <a:spcBef>
                <a:spcPct val="20000"/>
              </a:spcBef>
            </a:pPr>
            <a:endParaRPr lang="en-US" sz="1000">
              <a:latin typeface="Arial Narrow" charset="0"/>
            </a:endParaRPr>
          </a:p>
          <a:p>
            <a:pPr marL="12954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i.e., while there are still jobs to execute, schedule the shortest remaining job</a:t>
            </a:r>
          </a:p>
        </p:txBody>
      </p:sp>
      <p:sp>
        <p:nvSpPr>
          <p:cNvPr id="503813" name="Rectangle 5"/>
          <p:cNvSpPr>
            <a:spLocks noChangeArrowheads="1"/>
          </p:cNvSpPr>
          <p:nvPr/>
        </p:nvSpPr>
        <p:spPr bwMode="auto">
          <a:xfrm>
            <a:off x="609600" y="5181600"/>
            <a:ext cx="87026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81000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>
                <a:solidFill>
                  <a:schemeClr val="tx2"/>
                </a:solidFill>
                <a:latin typeface="Arial Narrow" charset="0"/>
              </a:rPr>
              <a:t>does the greedy approach guarantee the optimal schedule?  efficiency?</a:t>
            </a:r>
            <a:endParaRPr lang="en-US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38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Application: minimal spanning tree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305800" cy="2362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consider the problem of finding a minimal spanning tree of a graph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 </a:t>
            </a:r>
            <a:r>
              <a:rPr lang="en-US" i="1">
                <a:latin typeface="Arial Narrow" charset="0"/>
                <a:ea typeface="ＭＳ Ｐゴシック" charset="0"/>
              </a:rPr>
              <a:t>spanning tree </a:t>
            </a:r>
            <a:r>
              <a:rPr lang="en-US">
                <a:latin typeface="Arial Narrow" charset="0"/>
                <a:ea typeface="ＭＳ Ｐゴシック" charset="0"/>
              </a:rPr>
              <a:t>of a graph G is a tree (no cycles) made up of all the vertices and a subset of the edges of G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 </a:t>
            </a:r>
            <a:r>
              <a:rPr lang="en-US" i="1">
                <a:latin typeface="Arial Narrow" charset="0"/>
                <a:ea typeface="ＭＳ Ｐゴシック" charset="0"/>
              </a:rPr>
              <a:t>minimal spanning tree </a:t>
            </a:r>
            <a:r>
              <a:rPr lang="en-US">
                <a:latin typeface="Arial Narrow" charset="0"/>
                <a:ea typeface="ＭＳ Ｐゴシック" charset="0"/>
              </a:rPr>
              <a:t>for a weighted graph G is a spanning tree with minimal total weight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minimal spanning trees arise in many real-world applications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e.g., wiring a network of computers; connecting rural houses with roads</a:t>
            </a: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08F4A06-8262-4B4D-95C6-8591E231297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8" name="TextBox 5"/>
          <p:cNvSpPr txBox="1">
            <a:spLocks noChangeArrowheads="1"/>
          </p:cNvSpPr>
          <p:nvPr/>
        </p:nvSpPr>
        <p:spPr bwMode="auto">
          <a:xfrm>
            <a:off x="1447800" y="6172200"/>
            <a:ext cx="3276600" cy="304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latin typeface="Arial Narrow" charset="0"/>
                <a:cs typeface="Courier New" charset="0"/>
              </a:rPr>
              <a:t>example from </a:t>
            </a:r>
            <a:r>
              <a:rPr lang="en-US" sz="1400">
                <a:latin typeface="Arial Narrow" charset="0"/>
                <a:cs typeface="Courier New" charset="0"/>
                <a:hlinkClick r:id="rId2"/>
              </a:rPr>
              <a:t>http://compprog.wordpress.com/</a:t>
            </a:r>
            <a:endParaRPr lang="en-US" sz="1400">
              <a:latin typeface="Arial Narrow" charset="0"/>
              <a:cs typeface="Courier New" charset="0"/>
            </a:endParaRPr>
          </a:p>
        </p:txBody>
      </p:sp>
      <p:pic>
        <p:nvPicPr>
          <p:cNvPr id="21509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127500"/>
            <a:ext cx="2717800" cy="166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181600" y="4267200"/>
            <a:ext cx="33528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spanning tree?</a:t>
            </a:r>
          </a:p>
          <a:p>
            <a:pPr>
              <a:defRPr/>
            </a:pPr>
            <a:endParaRPr lang="en-US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minimal spanning tree?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Prim's algorithm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752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find a minimal spanning tree (MST):</a:t>
            </a:r>
          </a:p>
          <a:p>
            <a:pPr marL="857250" lvl="1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select any vertex as the root of the tree</a:t>
            </a:r>
          </a:p>
          <a:p>
            <a:pPr marL="857250" lvl="1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repeatedly, until all vertices have been added:</a:t>
            </a:r>
          </a:p>
          <a:p>
            <a:pPr marL="1257300" lvl="2" indent="-457200">
              <a:buFont typeface="Arial Narrow" charset="0"/>
              <a:buAutoNum type="alphaLcParenR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find the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lowest weight edge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with exactly one vertex in the tree</a:t>
            </a:r>
          </a:p>
          <a:p>
            <a:pPr marL="1257300" lvl="2" indent="-457200">
              <a:buFont typeface="Arial Narrow" charset="0"/>
              <a:buAutoNum type="alphaLcParenR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select that edge and vertex and add to the tree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124D2E4-B6C3-AA4F-973E-800BA3A6AC2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335338"/>
            <a:ext cx="2286000" cy="140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295400" y="4783138"/>
            <a:ext cx="2362200" cy="2032000"/>
            <a:chOff x="1295400" y="4783136"/>
            <a:chExt cx="2362200" cy="2032003"/>
          </a:xfrm>
        </p:grpSpPr>
        <p:pic>
          <p:nvPicPr>
            <p:cNvPr id="22543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71600" y="5410200"/>
              <a:ext cx="2286000" cy="1404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2544" name="Straight Arrow Connector 10"/>
            <p:cNvCxnSpPr>
              <a:cxnSpLocks noChangeShapeType="1"/>
            </p:cNvCxnSpPr>
            <p:nvPr/>
          </p:nvCxnSpPr>
          <p:spPr bwMode="auto">
            <a:xfrm>
              <a:off x="1295400" y="4783136"/>
              <a:ext cx="653143" cy="480170"/>
            </a:xfrm>
            <a:prstGeom prst="straightConnector1">
              <a:avLst/>
            </a:prstGeom>
            <a:noFill/>
            <a:ln w="76200">
              <a:solidFill>
                <a:schemeClr val="tx2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4495800" y="4783138"/>
            <a:ext cx="2819400" cy="2032000"/>
            <a:chOff x="4495800" y="4783136"/>
            <a:chExt cx="2819400" cy="2032003"/>
          </a:xfrm>
        </p:grpSpPr>
        <p:pic>
          <p:nvPicPr>
            <p:cNvPr id="22541" name="Picture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9200" y="5410200"/>
              <a:ext cx="2286000" cy="1404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2542" name="Straight Arrow Connector 12"/>
            <p:cNvCxnSpPr>
              <a:cxnSpLocks noChangeShapeType="1"/>
            </p:cNvCxnSpPr>
            <p:nvPr/>
          </p:nvCxnSpPr>
          <p:spPr bwMode="auto">
            <a:xfrm>
              <a:off x="4495800" y="4783136"/>
              <a:ext cx="653143" cy="480170"/>
            </a:xfrm>
            <a:prstGeom prst="straightConnector1">
              <a:avLst/>
            </a:prstGeom>
            <a:noFill/>
            <a:ln w="76200">
              <a:solidFill>
                <a:schemeClr val="tx2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2971800" y="3335338"/>
            <a:ext cx="2971800" cy="1922462"/>
            <a:chOff x="2971800" y="3335336"/>
            <a:chExt cx="2971800" cy="1922464"/>
          </a:xfrm>
        </p:grpSpPr>
        <p:pic>
          <p:nvPicPr>
            <p:cNvPr id="22539" name="Picture 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7600" y="3335336"/>
              <a:ext cx="2286000" cy="1404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2540" name="Straight Arrow Connector 10"/>
            <p:cNvCxnSpPr>
              <a:cxnSpLocks noChangeShapeType="1"/>
            </p:cNvCxnSpPr>
            <p:nvPr/>
          </p:nvCxnSpPr>
          <p:spPr bwMode="auto">
            <a:xfrm flipV="1">
              <a:off x="2971800" y="4777630"/>
              <a:ext cx="653143" cy="480170"/>
            </a:xfrm>
            <a:prstGeom prst="straightConnector1">
              <a:avLst/>
            </a:prstGeom>
            <a:noFill/>
            <a:ln w="76200">
              <a:solidFill>
                <a:schemeClr val="tx2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6248400" y="3335338"/>
            <a:ext cx="2895600" cy="1922462"/>
            <a:chOff x="6248400" y="3335336"/>
            <a:chExt cx="2895600" cy="1922464"/>
          </a:xfrm>
        </p:grpSpPr>
        <p:pic>
          <p:nvPicPr>
            <p:cNvPr id="22537" name="Picture 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58000" y="3335336"/>
              <a:ext cx="2286000" cy="1404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2538" name="Straight Arrow Connector 10"/>
            <p:cNvCxnSpPr>
              <a:cxnSpLocks noChangeShapeType="1"/>
            </p:cNvCxnSpPr>
            <p:nvPr/>
          </p:nvCxnSpPr>
          <p:spPr bwMode="auto">
            <a:xfrm flipV="1">
              <a:off x="6248400" y="4777630"/>
              <a:ext cx="653143" cy="480170"/>
            </a:xfrm>
            <a:prstGeom prst="straightConnector1">
              <a:avLst/>
            </a:prstGeom>
            <a:noFill/>
            <a:ln w="76200">
              <a:solidFill>
                <a:schemeClr val="tx2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Prim's algorithm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752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find a minimal spanning tree (MST):</a:t>
            </a:r>
          </a:p>
          <a:p>
            <a:pPr marL="857250" lvl="1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select any vertex as the root of the tree</a:t>
            </a:r>
          </a:p>
          <a:p>
            <a:pPr marL="857250" lvl="1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repeatedly, until all vertices have been added:</a:t>
            </a:r>
          </a:p>
          <a:p>
            <a:pPr marL="1257300" lvl="2" indent="-457200">
              <a:buFont typeface="Arial Narrow" charset="0"/>
              <a:buAutoNum type="alphaLcParenR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find the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lowest weight edge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with exactly one vertex in the tree</a:t>
            </a:r>
          </a:p>
          <a:p>
            <a:pPr marL="1257300" lvl="2" indent="-457200">
              <a:buFont typeface="Arial Narrow" charset="0"/>
              <a:buAutoNum type="alphaLcParenR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select that edge and vertex and add to the tree</a:t>
            </a: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9D65B59-99C0-CB42-ABA3-CCE76EAF372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3556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581400"/>
            <a:ext cx="4330700" cy="264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5562600" y="4267200"/>
            <a:ext cx="29718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minimal spanning tree?</a:t>
            </a:r>
          </a:p>
          <a:p>
            <a:pPr>
              <a:defRPr/>
            </a:pPr>
            <a:endParaRPr lang="en-US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is it unique?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Correctness of Prim's algorithm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4343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Proof (by induction): Each subtree T</a:t>
            </a:r>
            <a:r>
              <a:rPr lang="en-US" baseline="-25000" dirty="0"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, T</a:t>
            </a:r>
            <a:r>
              <a:rPr lang="en-US" baseline="-25000" dirty="0"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, …, T</a:t>
            </a:r>
            <a:r>
              <a:rPr lang="en-US" baseline="-25000" dirty="0">
                <a:latin typeface="Arial Narrow" charset="0"/>
                <a:ea typeface="ＭＳ Ｐゴシック" charset="0"/>
                <a:cs typeface="ＭＳ Ｐゴシック" charset="0"/>
              </a:rPr>
              <a:t>|V|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Prim's algorithm is contained in a MST.  [Thus, T</a:t>
            </a:r>
            <a:r>
              <a:rPr lang="en-US" baseline="-25000" dirty="0">
                <a:latin typeface="Arial Narrow" charset="0"/>
                <a:ea typeface="ＭＳ Ｐゴシック" charset="0"/>
                <a:cs typeface="ＭＳ Ｐゴシック" charset="0"/>
              </a:rPr>
              <a:t>|V| 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is a MST.]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BASE CASE: T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</a:rPr>
              <a:t> contains a single vertex, so is contained in a MST.</a:t>
            </a:r>
          </a:p>
          <a:p>
            <a:pPr lvl="1">
              <a:buFont typeface="Wingdings" charset="0"/>
              <a:buNone/>
            </a:pPr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ASSUME: T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</a:rPr>
              <a:t>, …, T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i-1 </a:t>
            </a:r>
            <a:r>
              <a:rPr lang="en-US" dirty="0">
                <a:latin typeface="Arial Narrow" charset="0"/>
                <a:ea typeface="ＭＳ Ｐゴシック" charset="0"/>
              </a:rPr>
              <a:t>are contained in a MST.</a:t>
            </a:r>
          </a:p>
          <a:p>
            <a:pPr lvl="1">
              <a:buFont typeface="Wingdings" charset="0"/>
              <a:buNone/>
            </a:pPr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STEP: Must show </a:t>
            </a:r>
            <a:r>
              <a:rPr lang="en-US" dirty="0" err="1">
                <a:latin typeface="Arial Narrow" charset="0"/>
                <a:ea typeface="ＭＳ Ｐゴシック" charset="0"/>
              </a:rPr>
              <a:t>T</a:t>
            </a:r>
            <a:r>
              <a:rPr lang="en-US" sz="1600" dirty="0" err="1">
                <a:latin typeface="Arial Narrow" charset="0"/>
                <a:ea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</a:rPr>
              <a:t> is contained in a MST.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Assume the opposite, that </a:t>
            </a:r>
            <a:r>
              <a:rPr lang="en-US" dirty="0" err="1">
                <a:latin typeface="Arial Narrow" charset="0"/>
                <a:ea typeface="ＭＳ Ｐゴシック" charset="0"/>
              </a:rPr>
              <a:t>T</a:t>
            </a:r>
            <a:r>
              <a:rPr lang="en-US" sz="1400" dirty="0" err="1">
                <a:latin typeface="Arial Narrow" charset="0"/>
                <a:ea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</a:rPr>
              <a:t> is not contained in a MST.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Let </a:t>
            </a:r>
            <a:r>
              <a:rPr lang="en-US" dirty="0" err="1">
                <a:latin typeface="Arial Narrow" charset="0"/>
                <a:ea typeface="ＭＳ Ｐゴシック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</a:rPr>
              <a:t> be the new edge (i.e., minimum weight edge with exactly one vertex in T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i-1</a:t>
            </a:r>
            <a:r>
              <a:rPr lang="en-US" dirty="0">
                <a:latin typeface="Arial Narrow" charset="0"/>
                <a:ea typeface="ＭＳ Ｐゴシック" charset="0"/>
              </a:rPr>
              <a:t>).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Since we assumed </a:t>
            </a:r>
            <a:r>
              <a:rPr lang="en-US" dirty="0" err="1">
                <a:latin typeface="Arial Narrow" charset="0"/>
                <a:ea typeface="ＭＳ Ｐゴシック" charset="0"/>
              </a:rPr>
              <a:t>T</a:t>
            </a:r>
            <a:r>
              <a:rPr lang="en-US" baseline="-25000" dirty="0" err="1">
                <a:latin typeface="Arial Narrow" charset="0"/>
                <a:ea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</a:rPr>
              <a:t> is not part of any MST, adding </a:t>
            </a:r>
            <a:r>
              <a:rPr lang="en-US" dirty="0" err="1">
                <a:latin typeface="Arial Narrow" charset="0"/>
                <a:ea typeface="ＭＳ Ｐゴシック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</a:rPr>
              <a:t> to a MST will yield a cycle.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That cycle must contain another edge with exactly one vertex in T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i-1 </a:t>
            </a:r>
            <a:r>
              <a:rPr lang="en-US" dirty="0">
                <a:latin typeface="Arial Narrow" charset="0"/>
                <a:ea typeface="ＭＳ Ｐゴシック" charset="0"/>
              </a:rPr>
              <a:t>.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Replacing that edge with </a:t>
            </a:r>
            <a:r>
              <a:rPr lang="en-US" dirty="0" err="1">
                <a:latin typeface="Arial Narrow" charset="0"/>
                <a:ea typeface="ＭＳ Ｐゴシック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</a:rPr>
              <a:t> yields a spanning tree, and since </a:t>
            </a:r>
            <a:r>
              <a:rPr lang="en-US" dirty="0" err="1">
                <a:latin typeface="Arial Narrow" charset="0"/>
                <a:ea typeface="ＭＳ Ｐゴシック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</a:rPr>
              <a:t> had the minimal weight of any edge with exactly one vertex in T</a:t>
            </a:r>
            <a:r>
              <a:rPr lang="en-US" sz="1800" baseline="-25000" dirty="0">
                <a:latin typeface="Arial Narrow" charset="0"/>
                <a:ea typeface="ＭＳ Ｐゴシック" charset="0"/>
              </a:rPr>
              <a:t>i-1</a:t>
            </a:r>
            <a:r>
              <a:rPr lang="en-US" dirty="0">
                <a:latin typeface="Arial Narrow" charset="0"/>
                <a:ea typeface="ＭＳ Ｐゴシック" charset="0"/>
              </a:rPr>
              <a:t>, it is a MST.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Thus, </a:t>
            </a:r>
            <a:r>
              <a:rPr lang="en-US" dirty="0" err="1">
                <a:latin typeface="Arial Narrow" charset="0"/>
                <a:ea typeface="ＭＳ Ｐゴシック" charset="0"/>
              </a:rPr>
              <a:t>T</a:t>
            </a:r>
            <a:r>
              <a:rPr lang="en-US" baseline="-25000" dirty="0" err="1">
                <a:latin typeface="Arial Narrow" charset="0"/>
                <a:ea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</a:rPr>
              <a:t> is contained in a MST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</a:t>
            </a:r>
            <a:r>
              <a:rPr lang="en-US" dirty="0">
                <a:latin typeface="Arial Narrow" charset="0"/>
                <a:ea typeface="ＭＳ Ｐゴシック" charset="0"/>
              </a:rPr>
              <a:t>CONTRADICTION!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E518587-D0F9-1A4B-A93F-0F9C05C026E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4580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486400"/>
            <a:ext cx="36449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Efficiency of Prim's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886200"/>
            <a:ext cx="8702675" cy="2743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smarter implementation: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use a priority queue (min-heap) to store vertices, along with minimal weight edge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to select each vertex &amp; remove from PQ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|V| * O(log |V|) = O(|V| log |V|)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to update each adjacent vertex after removal (at most once per edge) </a:t>
            </a:r>
          </a:p>
          <a:p>
            <a:pPr lvl="2">
              <a:buFont typeface="Wingdings" charset="0"/>
              <a:buChar char="à"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|E| * O(log |V|) = O(|E| log |V|)</a:t>
            </a:r>
          </a:p>
          <a:p>
            <a:pPr lvl="2">
              <a:buFont typeface="Wingdings" charset="0"/>
              <a:buChar char="à"/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overall efficiency is O( (|E|+|V|) log |V| )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2CF0041-6D91-C149-B117-03324449DF1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4" name="Content Placeholder 2"/>
          <p:cNvSpPr txBox="1">
            <a:spLocks/>
          </p:cNvSpPr>
          <p:nvPr/>
        </p:nvSpPr>
        <p:spPr bwMode="auto">
          <a:xfrm>
            <a:off x="685800" y="13716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8001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2001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573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brute force (i.e., adjacency matrix):</a:t>
            </a:r>
          </a:p>
          <a:p>
            <a:pPr lvl="1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simple (conservative) analysis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for each vertex, must select the least weight edge </a:t>
            </a:r>
            <a:r>
              <a:rPr lang="en-US" sz="2000">
                <a:latin typeface="Arial Narrow" charset="0"/>
                <a:sym typeface="Wingdings" charset="0"/>
              </a:rPr>
              <a:t> O(|V| * |E|)</a:t>
            </a: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more careful analysis: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note that the number of eligible edges is shrinking as the tree grows</a:t>
            </a:r>
          </a:p>
          <a:p>
            <a:pPr lvl="3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  <a:sym typeface="Wingdings" charset="0"/>
              </a:rPr>
              <a:t>Σ (|V| * deg(v</a:t>
            </a:r>
            <a:r>
              <a:rPr lang="en-US" sz="2000" baseline="-25000">
                <a:latin typeface="Arial Narrow" charset="0"/>
                <a:sym typeface="Wingdings" charset="0"/>
              </a:rPr>
              <a:t>i</a:t>
            </a:r>
            <a:r>
              <a:rPr lang="en-US" sz="2000">
                <a:latin typeface="Arial Narrow" charset="0"/>
                <a:sym typeface="Wingdings" charset="0"/>
              </a:rPr>
              <a:t>)) = O(|V|</a:t>
            </a:r>
            <a:r>
              <a:rPr lang="en-US" sz="2000" baseline="30000">
                <a:latin typeface="Arial Narrow" charset="0"/>
                <a:sym typeface="Wingdings" charset="0"/>
              </a:rPr>
              <a:t>2</a:t>
            </a:r>
            <a:r>
              <a:rPr lang="en-US" sz="2000">
                <a:latin typeface="Arial Narrow" charset="0"/>
                <a:sym typeface="Wingdings" charset="0"/>
              </a:rPr>
              <a:t> + |E|) = O(|V|</a:t>
            </a:r>
            <a:r>
              <a:rPr lang="en-US" sz="2000" baseline="30000">
                <a:latin typeface="Arial Narrow" charset="0"/>
                <a:sym typeface="Wingdings" charset="0"/>
              </a:rPr>
              <a:t>2</a:t>
            </a:r>
            <a:r>
              <a:rPr lang="en-US" sz="2000">
                <a:latin typeface="Arial Narrow" charset="0"/>
                <a:sym typeface="Wingdings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9052</TotalTime>
  <Words>2353</Words>
  <Application>Microsoft Macintosh PowerPoint</Application>
  <PresentationFormat>Custom</PresentationFormat>
  <Paragraphs>312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 Narrow</vt:lpstr>
      <vt:lpstr>Courier New</vt:lpstr>
      <vt:lpstr>Times New Roman</vt:lpstr>
      <vt:lpstr>Wingdings</vt:lpstr>
      <vt:lpstr>Blank Presentation</vt:lpstr>
      <vt:lpstr>PowerPoint Presentation</vt:lpstr>
      <vt:lpstr>Greedy algorithms</vt:lpstr>
      <vt:lpstr>Example: greedy change</vt:lpstr>
      <vt:lpstr>Example: job scheduling</vt:lpstr>
      <vt:lpstr>Application: minimal spanning tree</vt:lpstr>
      <vt:lpstr>Prim's algorithm</vt:lpstr>
      <vt:lpstr>Prim's algorithm</vt:lpstr>
      <vt:lpstr>Correctness of Prim's algorithm</vt:lpstr>
      <vt:lpstr>Efficiency of Prim's algorithm</vt:lpstr>
      <vt:lpstr>Application: shortest path</vt:lpstr>
      <vt:lpstr>Modified BFS solution</vt:lpstr>
      <vt:lpstr>Dijkstra's algorithm</vt:lpstr>
      <vt:lpstr>Dijkstra's algorithm: example</vt:lpstr>
      <vt:lpstr>Dijkstra's algorithm: example cont.</vt:lpstr>
      <vt:lpstr>Correctness &amp; efficiency of Dijkstra's algorithm</vt:lpstr>
      <vt:lpstr>Another application: data compression</vt:lpstr>
      <vt:lpstr>Audio, video, &amp; text compression</vt:lpstr>
      <vt:lpstr>Fixed- vs. variable-width codes</vt:lpstr>
      <vt:lpstr>Huffman codes</vt:lpstr>
      <vt:lpstr>Huffman trees</vt:lpstr>
      <vt:lpstr>Huffman tree construction (cont.)</vt:lpstr>
      <vt:lpstr>Huffman code compression</vt:lpstr>
      <vt:lpstr>Greed is good?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 W</cp:lastModifiedBy>
  <cp:revision>186</cp:revision>
  <cp:lastPrinted>2013-03-14T19:50:22Z</cp:lastPrinted>
  <dcterms:created xsi:type="dcterms:W3CDTF">2013-03-14T19:31:09Z</dcterms:created>
  <dcterms:modified xsi:type="dcterms:W3CDTF">2019-01-17T20:31:20Z</dcterms:modified>
</cp:coreProperties>
</file>