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8" r:id="rId3"/>
    <p:sldId id="289" r:id="rId4"/>
    <p:sldId id="277" r:id="rId5"/>
    <p:sldId id="280" r:id="rId6"/>
    <p:sldId id="279" r:id="rId7"/>
    <p:sldId id="281" r:id="rId8"/>
    <p:sldId id="291" r:id="rId9"/>
    <p:sldId id="297" r:id="rId10"/>
    <p:sldId id="298" r:id="rId11"/>
    <p:sldId id="296" r:id="rId12"/>
    <p:sldId id="292" r:id="rId13"/>
    <p:sldId id="293" r:id="rId14"/>
    <p:sldId id="294" r:id="rId15"/>
    <p:sldId id="295" r:id="rId16"/>
    <p:sldId id="290" r:id="rId17"/>
    <p:sldId id="272" r:id="rId18"/>
    <p:sldId id="273" r:id="rId19"/>
    <p:sldId id="284" r:id="rId20"/>
    <p:sldId id="274" r:id="rId21"/>
    <p:sldId id="275" r:id="rId22"/>
    <p:sldId id="276" r:id="rId23"/>
    <p:sldId id="283" r:id="rId2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80"/>
    <a:srgbClr val="FF00FF"/>
    <a:srgbClr val="FF0000"/>
    <a:srgbClr val="00FF00"/>
    <a:srgbClr val="00FFFF"/>
    <a:srgbClr val="80008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81"/>
    <p:restoredTop sz="93282"/>
  </p:normalViewPr>
  <p:slideViewPr>
    <p:cSldViewPr>
      <p:cViewPr varScale="1">
        <p:scale>
          <a:sx n="94" d="100"/>
          <a:sy n="94" d="100"/>
        </p:scale>
        <p:origin x="312" y="20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0B772DD-06F8-5749-81BB-B743F179C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45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6382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B7C911F-9525-EB4E-9E06-E98CC57F6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8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E7F3D-4A7A-E144-B80D-FE11276BC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4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1FB25-1EB2-DB44-AAC4-763EADC66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19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AD98F-56F9-6347-A8E9-0184E1B5A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20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D7BF-B063-C24F-BDC2-94BE4D83E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0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4DE36-C0A0-8944-85ED-C3BBDC6EB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9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36FC1-A2B4-A44B-B5E1-B0298A261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8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2A90F-6883-9B4F-8B3E-CE4491FA6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1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DFED-B4B1-DA4B-9C2B-78E0DE529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2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0DAF-6B8E-CD41-A71E-F97B90869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1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9EB21-A918-1346-9726-C5062FDD0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05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228C0-3348-2244-B249-E32DD7995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4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70604FD-F70C-7C4B-97B9-4137182D09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eball-reference.com/oracle/" TargetMode="External"/><Relationship Id="rId2" Type="http://schemas.openxmlformats.org/officeDocument/2006/relationships/hyperlink" Target="http://oracleofbacon.or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2290BD9-63AA-EB49-825C-BDB2AB3312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Dynamic programming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top-down vs. bottom-up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divide &amp; conquer vs. dynamic programming</a:t>
            </a:r>
            <a:r>
              <a:rPr lang="en-US"/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examples: Fibonacci sequence, binomial coefficient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examples: World Series puzzle, Floyd's algorithm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top-down with caching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example: making change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problem-solving approaches summary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FA8AB-D630-7742-BBD0-4F662CB4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approach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A8178-4D65-4449-B3A6-6B9305A6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6D7BF-B063-C24F-BDC2-94BE4D83EDE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1B2647-72EB-B84E-98C9-E621D2F33E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590799"/>
              </p:ext>
            </p:extLst>
          </p:nvPr>
        </p:nvGraphicFramePr>
        <p:xfrm>
          <a:off x="946148" y="2709096"/>
          <a:ext cx="7391402" cy="4065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149761309"/>
                    </a:ext>
                  </a:extLst>
                </a:gridCol>
                <a:gridCol w="1187452">
                  <a:extLst>
                    <a:ext uri="{9D8B030D-6E8A-4147-A177-3AD203B41FA5}">
                      <a16:colId xmlns:a16="http://schemas.microsoft.com/office/drawing/2014/main" val="3808774869"/>
                    </a:ext>
                  </a:extLst>
                </a:gridCol>
                <a:gridCol w="1233364">
                  <a:extLst>
                    <a:ext uri="{9D8B030D-6E8A-4147-A177-3AD203B41FA5}">
                      <a16:colId xmlns:a16="http://schemas.microsoft.com/office/drawing/2014/main" val="4043491358"/>
                    </a:ext>
                  </a:extLst>
                </a:gridCol>
                <a:gridCol w="1205036">
                  <a:extLst>
                    <a:ext uri="{9D8B030D-6E8A-4147-A177-3AD203B41FA5}">
                      <a16:colId xmlns:a16="http://schemas.microsoft.com/office/drawing/2014/main" val="325114126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50160454"/>
                    </a:ext>
                  </a:extLst>
                </a:gridCol>
                <a:gridCol w="1479550">
                  <a:extLst>
                    <a:ext uri="{9D8B030D-6E8A-4147-A177-3AD203B41FA5}">
                      <a16:colId xmlns:a16="http://schemas.microsoft.com/office/drawing/2014/main" val="3150729991"/>
                    </a:ext>
                  </a:extLst>
                </a:gridCol>
              </a:tblGrid>
              <a:tr h="665008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L</a:t>
                      </a:r>
                      <a:endParaRPr lang="en-US" dirty="0">
                        <a:solidFill>
                          <a:schemeClr val="tx1"/>
                        </a:solidFill>
                        <a:sym typeface="Wingdings" pitchFamily="2" charset="2"/>
                      </a:endParaRPr>
                    </a:p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843925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749609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867740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830068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895678"/>
                  </a:ext>
                </a:extLst>
              </a:tr>
              <a:tr h="680105"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098930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97E9A5-1634-EC43-9613-E830850D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 dirty="0"/>
              <a:t>fill in a table, where each entry is winnings(row, column)</a:t>
            </a:r>
            <a:r>
              <a:rPr lang="en-US" dirty="0">
                <a:sym typeface="Wingdings" pitchFamily="2" charset="2"/>
              </a:rPr>
              <a:t>	</a:t>
            </a:r>
          </a:p>
          <a:p>
            <a:pPr lvl="1"/>
            <a:r>
              <a:rPr lang="en-US" dirty="0">
                <a:sym typeface="Wingdings" pitchFamily="2" charset="2"/>
              </a:rPr>
              <a:t>base cases are row 4 (win $1000) and column 4 (lose $1000)	</a:t>
            </a:r>
          </a:p>
          <a:p>
            <a:pPr lvl="1"/>
            <a:r>
              <a:rPr lang="en-US" dirty="0">
                <a:sym typeface="Wingdings" pitchFamily="2" charset="2"/>
              </a:rPr>
              <a:t>for other cells, average cell below and to right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05A316-BC9B-4B4B-BEDC-130F01D4BB86}"/>
              </a:ext>
            </a:extLst>
          </p:cNvPr>
          <p:cNvCxnSpPr/>
          <p:nvPr/>
        </p:nvCxnSpPr>
        <p:spPr bwMode="auto">
          <a:xfrm>
            <a:off x="914400" y="2709096"/>
            <a:ext cx="990600" cy="64370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083583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World Series puzzle code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6400800" cy="2362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private static double winningsTopDown(int numWins, int numLosses)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if (numWins == GAMES_TO_WIN)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FINAL_WORTH;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else if (numLosses == GAMES_TO_WIN)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-FINAL_WORTH;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else {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return (winningsTopDown(numWins+1, numLosses) +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winningsTopDown(numWins, numLosses+1))/2;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B69E30-FD35-1E46-9082-66DE5117F3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733800"/>
            <a:ext cx="7315200" cy="3232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private static double winningsBottomUp(int numWins, int numLosses)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double winGrid[][] = new double[GAMES_TO_WIN+1][GAMES_TO_WIN+1];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for (int w = GAMES_TO_WIN; w &gt;= numWins; w--)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for (int l = GAMES_TO_WIN; l &gt;= numLosses; l--)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if (w == GAMES_TO_WIN)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    winGrid[w][l] = FINAL_WORTH;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else if (l == GAMES_TO_WIN)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    winGrid[w][l] = -FINAL_WORTH;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else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    winGrid[w][l] = (winGrid[w+1][l]+winGrid[w][l+1])/2;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return winGrid[numWins][numLosses];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1828800"/>
            <a:ext cx="3124200" cy="46196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divide &amp; conquer solution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62600" y="4795838"/>
            <a:ext cx="3657600" cy="46196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dynamic programming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All-pairs shortest path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Dijkstra's algorithm for finding the shortest path between two vertices in a graph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simple implementation is O(|V|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trickier implementaion is O((|E| + |V|) log |V|)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wanted to find the shortest paths between all pairs of vertices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e.g.,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hlinkClick r:id="rId2"/>
              </a:rPr>
              <a:t>oracleofbacon.org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hlinkClick r:id="rId3"/>
              </a:rPr>
              <a:t>baseball-reference.com/oracle/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55DF7E4-0BF6-C24A-81D4-C2B4B1E0524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Content Placeholder 2"/>
          <p:cNvSpPr txBox="1">
            <a:spLocks/>
          </p:cNvSpPr>
          <p:nvPr/>
        </p:nvSpPr>
        <p:spPr bwMode="auto">
          <a:xfrm>
            <a:off x="685800" y="44958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brute force solution: run Dijkstra's algorithm for every pair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O(|V|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pairs x O(|V|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</a:t>
            </a:r>
            <a:r>
              <a:rPr lang="en-US" sz="2000">
                <a:latin typeface="Arial Narrow" charset="0"/>
                <a:sym typeface="Wingdings" charset="0"/>
              </a:rPr>
              <a:t> </a:t>
            </a:r>
            <a:r>
              <a:rPr lang="en-US" sz="2000">
                <a:latin typeface="Arial Narrow" charset="0"/>
              </a:rPr>
              <a:t>O(|V|</a:t>
            </a:r>
            <a:r>
              <a:rPr lang="en-US" sz="2000" baseline="30000">
                <a:latin typeface="Arial Narrow" charset="0"/>
              </a:rPr>
              <a:t>4</a:t>
            </a:r>
            <a:r>
              <a:rPr lang="en-US" sz="2000">
                <a:latin typeface="Arial Narrow" charset="0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O(|V|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pairs x O((|E| + |V|) log |V|) </a:t>
            </a:r>
            <a:r>
              <a:rPr lang="en-US" sz="2000">
                <a:latin typeface="Arial Narrow" charset="0"/>
                <a:sym typeface="Wingdings" charset="0"/>
              </a:rPr>
              <a:t> </a:t>
            </a:r>
            <a:r>
              <a:rPr lang="en-US" sz="2000">
                <a:latin typeface="Arial Narrow" charset="0"/>
              </a:rPr>
              <a:t>O((|E||V|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+ |V|</a:t>
            </a:r>
            <a:r>
              <a:rPr lang="en-US" sz="2000" baseline="30000">
                <a:latin typeface="Arial Narrow" charset="0"/>
              </a:rPr>
              <a:t>3</a:t>
            </a:r>
            <a:r>
              <a:rPr lang="en-US" sz="2000">
                <a:latin typeface="Arial Narrow" charset="0"/>
              </a:rPr>
              <a:t>) log |V|)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we can do much better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algorithm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33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algorithm uses a dynamic programming approach to find all shortest path is O(|V|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3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computes a series of distance matrices 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(0)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(1)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…, 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(|V|)</a:t>
            </a:r>
          </a:p>
          <a:p>
            <a:pPr lvl="1"/>
            <a:endParaRPr lang="en-US" baseline="30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(0)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is the weight matrix for the graph (D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(0)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[i][j] is weight of edge from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to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j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represents the minimum distances if no intermediate vertices are allowed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(1)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allows paths with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as intermediate vertex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(2)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allows paths with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1,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as intermediate vertices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…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(|V|)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allows paths with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1,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…,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|V|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intermediate vertices (i.e., all paths)</a:t>
            </a: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calculating the entries in 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(k)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shortest path connecting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j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either uses v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k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or it doesn't</a:t>
            </a: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(k)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[i][j] = min(D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(k-1)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[i][j], 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(k-1)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[i][k] + D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</a:rPr>
              <a:t>(k-1)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[k][j] ) </a:t>
            </a: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aseline="30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aseline="30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baseline="30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BF9CE9-C922-5144-90A8-3B4836FABE8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example</a:t>
            </a:r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A8FF2C-57E2-0641-AF3E-E60FEA67EE2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7651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01775"/>
            <a:ext cx="6270625" cy="535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4191000" y="609600"/>
            <a:ext cx="4953000" cy="7080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2"/>
            <a:r>
              <a:rPr lang="en-US" sz="2000">
                <a:solidFill>
                  <a:srgbClr val="FF0000"/>
                </a:solidFill>
                <a:latin typeface="Arial Narrow" charset="0"/>
              </a:rPr>
              <a:t>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(0)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[i][j] = w</a:t>
            </a:r>
            <a:r>
              <a:rPr lang="en-US" sz="2000" baseline="-25000">
                <a:solidFill>
                  <a:srgbClr val="FF0000"/>
                </a:solidFill>
                <a:latin typeface="Arial Narrow" charset="0"/>
              </a:rPr>
              <a:t>ij</a:t>
            </a:r>
          </a:p>
          <a:p>
            <a:pPr marL="0" lvl="2"/>
            <a:r>
              <a:rPr lang="en-US" sz="2000">
                <a:solidFill>
                  <a:srgbClr val="FF0000"/>
                </a:solidFill>
                <a:latin typeface="Arial Narrow" charset="0"/>
              </a:rPr>
              <a:t>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[i][j] = min(D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(k-1)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[i][j], 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(k-1)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[i][k] + D</a:t>
            </a:r>
            <a:r>
              <a:rPr lang="en-US" sz="2000" baseline="30000">
                <a:solidFill>
                  <a:srgbClr val="FF0000"/>
                </a:solidFill>
                <a:latin typeface="Arial Narrow" charset="0"/>
              </a:rPr>
              <a:t>(k-1)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[k][j] )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Floyd's algorithm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bottom-up algorithm statement:</a:t>
            </a:r>
          </a:p>
          <a:p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D = weight matrix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for k from 1 to |V|: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    for i from 1 to |V|: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        for j from 1 to |V|: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            D[i][j] = min( D[i][j], D[i][k] + D[k][j] );</a:t>
            </a:r>
          </a:p>
          <a:p>
            <a:pPr lvl="1"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  <a:cs typeface="Courier New" charset="0"/>
            </a:endParaRPr>
          </a:p>
          <a:p>
            <a:pPr lvl="1"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clearly, this is O(|V|</a:t>
            </a:r>
            <a:r>
              <a:rPr lang="en-US" baseline="30000">
                <a:latin typeface="Arial Narrow" charset="0"/>
                <a:ea typeface="ＭＳ Ｐゴシック" charset="0"/>
                <a:cs typeface="Courier New" charset="0"/>
              </a:rPr>
              <a:t>3</a:t>
            </a:r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)</a:t>
            </a:r>
          </a:p>
          <a:p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could be formulated top-down (requires 3 dimensions)</a:t>
            </a:r>
          </a:p>
          <a:p>
            <a:pPr lvl="2">
              <a:spcBef>
                <a:spcPts val="1638"/>
              </a:spcBef>
            </a:pPr>
            <a:r>
              <a:rPr lang="en-US" sz="1800">
                <a:latin typeface="Arial Narrow" charset="0"/>
                <a:ea typeface="ＭＳ Ｐゴシック" charset="0"/>
                <a:cs typeface="Courier New" charset="0"/>
              </a:rPr>
              <a:t>solve(0, i, j) </a:t>
            </a:r>
            <a:r>
              <a:rPr lang="en-US" sz="180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 weight[i][j]</a:t>
            </a:r>
            <a:endParaRPr lang="en-US" sz="1800">
              <a:latin typeface="Arial Narrow" charset="0"/>
              <a:ea typeface="ＭＳ Ｐゴシック" charset="0"/>
              <a:cs typeface="Courier New" charset="0"/>
            </a:endParaRPr>
          </a:p>
          <a:p>
            <a:pPr lvl="2">
              <a:spcBef>
                <a:spcPts val="1638"/>
              </a:spcBef>
            </a:pPr>
            <a:r>
              <a:rPr lang="en-US" sz="1800">
                <a:latin typeface="Arial Narrow" charset="0"/>
                <a:ea typeface="ＭＳ Ｐゴシック" charset="0"/>
                <a:cs typeface="Courier New" charset="0"/>
              </a:rPr>
              <a:t>solve(k, i, j) </a:t>
            </a:r>
            <a:r>
              <a:rPr lang="en-US" sz="1800">
                <a:latin typeface="Arial Narrow" charset="0"/>
                <a:ea typeface="ＭＳ Ｐゴシック" charset="0"/>
                <a:cs typeface="Courier New" charset="0"/>
                <a:sym typeface="Wingdings" charset="0"/>
              </a:rPr>
              <a:t> min( solve(k-1, i, j), solve(k-1, i, k) + solve(k-1, k, j) )</a:t>
            </a:r>
            <a:endParaRPr lang="en-US" sz="1800">
              <a:latin typeface="Arial Narrow" charset="0"/>
              <a:ea typeface="ＭＳ Ｐゴシック" charset="0"/>
              <a:cs typeface="Courier New" charset="0"/>
            </a:endParaRPr>
          </a:p>
          <a:p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756F97-5495-8743-AC42-DECAA724FF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4759DF-0165-0047-AD91-DF94D463EE8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programming &amp; caching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5334000" cy="1447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calculating C(n,k), the entire table must be filled in (up to the nth row and kth column)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</a:t>
            </a:r>
            <a:r>
              <a:rPr lang="en-US">
                <a:latin typeface="Arial Narrow" charset="0"/>
                <a:ea typeface="ＭＳ Ｐゴシック" charset="0"/>
              </a:rPr>
              <a:t>working bottom-up from the base cases does not waste any work</a:t>
            </a:r>
          </a:p>
        </p:txBody>
      </p:sp>
      <p:graphicFrame>
        <p:nvGraphicFramePr>
          <p:cNvPr id="544772" name="Group 4"/>
          <p:cNvGraphicFramePr>
            <a:graphicFrameLocks noGrp="1"/>
          </p:cNvGraphicFramePr>
          <p:nvPr>
            <p:ph sz="half" idx="2"/>
          </p:nvPr>
        </p:nvGraphicFramePr>
        <p:xfrm>
          <a:off x="6248400" y="1219200"/>
          <a:ext cx="2454275" cy="1981201"/>
        </p:xfrm>
        <a:graphic>
          <a:graphicData uri="http://schemas.openxmlformats.org/drawingml/2006/table">
            <a:tbl>
              <a:tblPr/>
              <a:tblGrid>
                <a:gridCol w="35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9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0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0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44852" name="Rectangle 84"/>
          <p:cNvSpPr>
            <a:spLocks noChangeArrowheads="1"/>
          </p:cNvSpPr>
          <p:nvPr/>
        </p:nvSpPr>
        <p:spPr bwMode="auto">
          <a:xfrm>
            <a:off x="685800" y="4038600"/>
            <a:ext cx="8610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for many problems, this is not the case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solving a problem may require only a subset of smaller problems to be solved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constructing a table and exhaustively working up from the base cases could do lots of wasted work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dynamic programming still be applied?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8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BC04E4D-537C-0248-99AC-BB265DB5B8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programming contest problem</a:t>
            </a:r>
          </a:p>
        </p:txBody>
      </p:sp>
      <p:pic>
        <p:nvPicPr>
          <p:cNvPr id="3072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143000"/>
            <a:ext cx="8610600" cy="5578475"/>
          </a:xfrm>
          <a:ln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27612F-F19A-944A-8D9B-7EC3C961C5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 approach</a:t>
            </a:r>
          </a:p>
        </p:txBody>
      </p:sp>
      <p:sp>
        <p:nvSpPr>
          <p:cNvPr id="31747" name="Rectangle 6"/>
          <p:cNvSpPr>
            <a:spLocks noChangeArrowheads="1"/>
          </p:cNvSpPr>
          <p:nvPr/>
        </p:nvSpPr>
        <p:spPr bwMode="auto">
          <a:xfrm>
            <a:off x="685800" y="1219200"/>
            <a:ext cx="8702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let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getChange(amount, coinList)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represent the number of ways to get an amount using the specified list of coins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getChange(amount, </a:t>
            </a:r>
            <a:r>
              <a:rPr lang="en-US" sz="1400" i="1">
                <a:latin typeface="Courier New" charset="0"/>
              </a:rPr>
              <a:t>coinList</a:t>
            </a:r>
            <a:r>
              <a:rPr lang="en-US" sz="1400">
                <a:latin typeface="Courier New" charset="0"/>
              </a:rPr>
              <a:t>) =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	getChange(amount-biggestCoinValue, </a:t>
            </a:r>
            <a:r>
              <a:rPr lang="en-US" sz="1400" i="1">
                <a:latin typeface="Courier New" charset="0"/>
              </a:rPr>
              <a:t>coinList</a:t>
            </a:r>
            <a:r>
              <a:rPr lang="en-US" sz="1400">
                <a:latin typeface="Courier New" charset="0"/>
              </a:rPr>
              <a:t>) // # of ways that use at least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	+					     //   one of the biggest coin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	getChange(amount, </a:t>
            </a:r>
            <a:r>
              <a:rPr lang="en-US" sz="1400" i="1">
                <a:latin typeface="Courier New" charset="0"/>
              </a:rPr>
              <a:t>coinList-biggestCoin</a:t>
            </a:r>
            <a:r>
              <a:rPr lang="en-US" sz="1400">
                <a:latin typeface="Courier New" charset="0"/>
              </a:rPr>
              <a:t>)	     // # of ways that don't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>
                <a:latin typeface="Courier New" charset="0"/>
              </a:rPr>
              <a:t>						     //   involve the biggest coin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523272" name="Rectangle 8"/>
          <p:cNvSpPr>
            <a:spLocks noChangeArrowheads="1"/>
          </p:cNvSpPr>
          <p:nvPr/>
        </p:nvSpPr>
        <p:spPr bwMode="auto">
          <a:xfrm>
            <a:off x="685800" y="38100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e.g., suppose want to get 10¢ using only pennies and nickels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r>
              <a:rPr lang="en-US" sz="2000">
                <a:latin typeface="Arial Narrow" charset="0"/>
              </a:rPr>
              <a:t>	                                 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r>
              <a:rPr lang="en-US" sz="1800">
                <a:latin typeface="Arial Narrow" charset="0"/>
              </a:rPr>
              <a:t>                                                    getChange(10, [1¢, 5¢])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743200" algn="l"/>
              </a:tabLst>
            </a:pPr>
            <a:r>
              <a:rPr lang="en-US" sz="1800">
                <a:latin typeface="Arial Narrow" charset="0"/>
              </a:rPr>
              <a:t>              getChange(5, [1¢, 5¢])	         + 	          getChange(10, [1¢])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743200" algn="l"/>
              </a:tabLst>
            </a:pPr>
            <a:endParaRPr lang="en-US" sz="18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r>
              <a:rPr lang="en-US" sz="1800">
                <a:latin typeface="Arial Narrow" charset="0"/>
              </a:rPr>
              <a:t>getChange(0, [1¢, 5¢])  +  getChange(5, [1¢]) 	                     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endParaRPr lang="en-US" sz="1800">
              <a:solidFill>
                <a:schemeClr val="tx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r>
              <a:rPr lang="en-US" sz="1800">
                <a:solidFill>
                  <a:schemeClr val="tx2"/>
                </a:solidFill>
                <a:latin typeface="Arial Narrow" charset="0"/>
              </a:rPr>
              <a:t>             1                                        1</a:t>
            </a:r>
          </a:p>
          <a:p>
            <a:pPr marL="342900" indent="-342900">
              <a:spcBef>
                <a:spcPct val="20000"/>
              </a:spcBef>
              <a:tabLst>
                <a:tab pos="2743200" algn="l"/>
              </a:tabLst>
            </a:pPr>
            <a:endParaRPr lang="en-US" sz="18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523273" name="Line 9"/>
          <p:cNvSpPr>
            <a:spLocks noChangeShapeType="1"/>
          </p:cNvSpPr>
          <p:nvPr/>
        </p:nvSpPr>
        <p:spPr bwMode="auto">
          <a:xfrm flipV="1">
            <a:off x="3886200" y="48768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4" name="Line 10"/>
          <p:cNvSpPr>
            <a:spLocks noChangeShapeType="1"/>
          </p:cNvSpPr>
          <p:nvPr/>
        </p:nvSpPr>
        <p:spPr bwMode="auto">
          <a:xfrm flipH="1" flipV="1">
            <a:off x="4953000" y="48768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5" name="Line 11"/>
          <p:cNvSpPr>
            <a:spLocks noChangeShapeType="1"/>
          </p:cNvSpPr>
          <p:nvPr/>
        </p:nvSpPr>
        <p:spPr bwMode="auto">
          <a:xfrm flipV="1">
            <a:off x="1752600" y="54102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6" name="Line 12"/>
          <p:cNvSpPr>
            <a:spLocks noChangeShapeType="1"/>
          </p:cNvSpPr>
          <p:nvPr/>
        </p:nvSpPr>
        <p:spPr bwMode="auto">
          <a:xfrm flipH="1" flipV="1">
            <a:off x="2819400" y="5410200"/>
            <a:ext cx="1066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7" name="Line 13"/>
          <p:cNvSpPr>
            <a:spLocks noChangeShapeType="1"/>
          </p:cNvSpPr>
          <p:nvPr/>
        </p:nvSpPr>
        <p:spPr bwMode="auto">
          <a:xfrm>
            <a:off x="1524000" y="601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8" name="Line 14"/>
          <p:cNvSpPr>
            <a:spLocks noChangeShapeType="1"/>
          </p:cNvSpPr>
          <p:nvPr/>
        </p:nvSpPr>
        <p:spPr bwMode="auto">
          <a:xfrm>
            <a:off x="3733800" y="601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3279" name="Line 15"/>
          <p:cNvSpPr>
            <a:spLocks noChangeShapeType="1"/>
          </p:cNvSpPr>
          <p:nvPr/>
        </p:nvSpPr>
        <p:spPr bwMode="auto">
          <a:xfrm>
            <a:off x="6553200" y="5334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72" grpId="0" build="allAtOnce"/>
      <p:bldP spid="523273" grpId="0" animBg="1"/>
      <p:bldP spid="523274" grpId="0" animBg="1"/>
      <p:bldP spid="523275" grpId="0" animBg="1"/>
      <p:bldP spid="523276" grpId="0" animBg="1"/>
      <p:bldP spid="523277" grpId="0" animBg="1"/>
      <p:bldP spid="523278" grpId="0" animBg="1"/>
      <p:bldP spid="52327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204025-BA1C-984B-8E3C-B17A6D96D0F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9916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 solution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2514600"/>
            <a:ext cx="8245475" cy="4495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ChangeMaker1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List&lt;Integer&gt; coins;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ChangeMaker1(List&lt;Integer&gt; coins)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this.coins = coins;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int getChange(int amount)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this.getChange(amount, this.coins.size()-1)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int getChange(int amount, int maxCoinIndex)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(amount &lt; 0 || maxCoinIndex &lt; 0) {	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return 0;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else if (amount == 0) {			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1;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else {					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this.getChange(amount-this.coins.get(maxCoinIndex), maxCoinIndex)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this.getChange(amount, maxCoinIndex-1)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6248400" y="2667000"/>
            <a:ext cx="3124200" cy="3152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base case: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if amount or max coin index becomes negative, then can't be done</a:t>
            </a:r>
          </a:p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base case: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if amount is zero, then have made exact change</a:t>
            </a:r>
          </a:p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recursive case: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 count how many ways using a largest coin + how many ways not using a largest coin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685800" y="1219200"/>
            <a:ext cx="87026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could implement as a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ChangeMaker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when constructing, specify a sorted list of available coins  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(why sorted?)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recursive helper method works with a possibly restricted coin list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3D2772-BF24-C64C-9CB7-FC72B03150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and conquer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00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divide/decrease &amp; conquer are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top-down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approaches to problem solving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start with the problem to be solved (i.e., the top)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break that problem down into smaller piece(s) and solve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continue breaking down until reach base/trivial case (i.e., the bottom)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they work well when the pieces can be solved independently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merge sort – sorting each half can be done independently, no overlap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what about Fibonacci numbers?  1, 1, 2, 3, 5, 8, 13, 21, …</a:t>
            </a:r>
          </a:p>
        </p:txBody>
      </p:sp>
      <p:sp>
        <p:nvSpPr>
          <p:cNvPr id="541700" name="Rectangle 4"/>
          <p:cNvSpPr>
            <a:spLocks noChangeArrowheads="1"/>
          </p:cNvSpPr>
          <p:nvPr/>
        </p:nvSpPr>
        <p:spPr bwMode="auto">
          <a:xfrm>
            <a:off x="2819400" y="4724400"/>
            <a:ext cx="396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public static int fib(int n)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if (n &lt;= 1)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return 1;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else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return fib(n-1) + fib(n-2);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70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5F3AD2-E97E-EC4E-AC9D-426907C48D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Will this solution work?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certainly, it will produce the correct answer -- but, how quickly?</a:t>
            </a:r>
          </a:p>
        </p:txBody>
      </p:sp>
      <p:sp>
        <p:nvSpPr>
          <p:cNvPr id="524292" name="Rectangle 4"/>
          <p:cNvSpPr>
            <a:spLocks noChangeArrowheads="1"/>
          </p:cNvSpPr>
          <p:nvPr/>
        </p:nvSpPr>
        <p:spPr bwMode="auto">
          <a:xfrm>
            <a:off x="685800" y="17526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at most 10 coins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worst case: 1 2 3 4 5 6 7 8 9 10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6,292,069 combinations</a:t>
            </a:r>
            <a:r>
              <a:rPr lang="en-US">
                <a:latin typeface="Arial Narrow" charset="0"/>
              </a:rPr>
              <a:t> </a:t>
            </a:r>
            <a:r>
              <a:rPr lang="en-US">
                <a:latin typeface="Arial Narrow" charset="0"/>
                <a:sym typeface="Wingdings" charset="0"/>
              </a:rPr>
              <a:t> </a:t>
            </a:r>
            <a:r>
              <a:rPr lang="en-US" sz="2000">
                <a:latin typeface="Arial Narrow" charset="0"/>
              </a:rPr>
              <a:t>depending on your CPU, this can take a while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# of combinations will explode if more than 10 coins allowed</a:t>
            </a:r>
          </a:p>
        </p:txBody>
      </p:sp>
      <p:sp>
        <p:nvSpPr>
          <p:cNvPr id="524294" name="Rectangle 6"/>
          <p:cNvSpPr>
            <a:spLocks noChangeArrowheads="1"/>
          </p:cNvSpPr>
          <p:nvPr/>
        </p:nvSpPr>
        <p:spPr bwMode="auto">
          <a:xfrm>
            <a:off x="685800" y="3581400"/>
            <a:ext cx="8702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problem is duplication of effort</a:t>
            </a:r>
          </a:p>
          <a:p>
            <a:pPr marL="342900" indent="-342900"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getChange(100, 9) </a:t>
            </a:r>
          </a:p>
          <a:p>
            <a:pPr marL="342900" indent="-342900" algn="ctr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getChange(90, 9)                +                getChange(100, 8)</a:t>
            </a:r>
          </a:p>
          <a:p>
            <a:pPr marL="342900" indent="-342900" algn="ctr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getChange(80, 9) + getChange(90, 8)	            getChange(91, 8) + getChange(100, 7)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  . . .              . . .                            . . .              . . .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 .  .  .            .  .  .                          .  .  .            .  .  .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.   .   .          .   .   .                        .   .   .          .   .   .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    .                  .                                .                  .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      .                  .                                .                  .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getChange(80, 6)   getChange(80, 6)                 getChange(80, 6)   getChange(80, 6)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2" grpId="0"/>
      <p:bldP spid="52429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24A053-1869-6245-8F58-8777163012E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Caching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use dynamic programming and solve the problem bottom up</a:t>
            </a:r>
          </a:p>
          <a:p>
            <a:pPr lvl="1">
              <a:lnSpc>
                <a:spcPct val="6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however, consider </a:t>
            </a:r>
            <a:r>
              <a:rPr lang="en-US" sz="1800">
                <a:latin typeface="Arial Narrow" charset="0"/>
                <a:ea typeface="ＭＳ Ｐゴシック" charset="0"/>
              </a:rPr>
              <a:t>getChange(100, [1¢, 5¢, 10¢, 25¢])</a:t>
            </a:r>
          </a:p>
          <a:p>
            <a:pPr lvl="1">
              <a:lnSpc>
                <a:spcPct val="6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would we ever need to know </a:t>
            </a:r>
            <a:r>
              <a:rPr lang="en-US" sz="1800">
                <a:latin typeface="Arial Narrow" charset="0"/>
                <a:ea typeface="ＭＳ Ｐゴシック" charset="0"/>
              </a:rPr>
              <a:t>getChange(99, [1¢, 5¢, 10¢, 25¢]) ?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	             getChange(98, [1¢, 5¢, 10¢, 25¢]) ?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	             getChange(73, [1¢, 5¢]) ?</a:t>
            </a:r>
          </a:p>
        </p:txBody>
      </p:sp>
      <p:sp>
        <p:nvSpPr>
          <p:cNvPr id="525316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when exhaustive bottom-up would yield too many wasted cases, dynamic programming can instead utilize top-down with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caching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create a table (as in the exhaustive bottom-up approach) 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however, fill the table in using a top-down approach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that is, execute a top-down decrease and conquer solution, but store the solutions to subproblems in the table as they are computed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before recursively solving a new subproblem, first check to see if its solution has already been cached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avoids the duplication of pure top-down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avoids the waste of exhaustive bottom-up (only solves relevant subproblems)</a:t>
            </a:r>
            <a:endParaRPr lang="en-US" sz="1600">
              <a:solidFill>
                <a:schemeClr val="tx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FDB3B5-CE3F-4847-AC19-EC4F5454CF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ChangeMaker with caching</a:t>
            </a:r>
          </a:p>
        </p:txBody>
      </p:sp>
      <p:sp>
        <p:nvSpPr>
          <p:cNvPr id="358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305800" cy="60198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ChangeMaker2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List&lt;Integer&gt; coins;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static final int MAX_AMOUNT = 100;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static final int MAX_COINS = 10;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int[][] remember;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0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ChangeMaker2(List&lt;Integer&gt; coins)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this.coins = coins;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this.remember = new int[ChangeMaker.MAX_AMOUNT+1][ChangeMaker.MAX_COINS];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for (int r = 0; r &lt; ChangeMaker.MAX_AMOUNT+1; r++)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for (int c = 0; c &lt; ChangeMaker.MAX_COINS; c++)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this.remember[r][c] = -1;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int getChange(int amount)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this.getChange(amount, this.coins.size()-1);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int getChange(int amount, int maxCoinIndex)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(maxCoinIndex &lt; 0 || amount &lt; 0)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0;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if (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this.remember[amount][maxCoinIndex] == -1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if (amount == 0) {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    this.remember[amount][maxCoinIndex] = 1;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else {	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			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    this.remember[amount][maxCoinIndex] = 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this.getChange(amount-this.coins.get(maxCoinIndex), maxCoinIndex) +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this.getChange(amount, maxCoinIndex-1);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this.remember[amount][maxCoinIndex];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6477000" y="3276600"/>
            <a:ext cx="2895600" cy="1382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with caching, even the worst case is fast: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6,292,069 combinations</a:t>
            </a:r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5257800" y="609600"/>
            <a:ext cx="4114800" cy="174783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as each subproblem is solved, its solution is stored in a table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each call to getChange checks the table first before recursing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03256FB-7B90-5246-AA50-85BD8858BBE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Algorithmic approaches summary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702675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sometimes the straightforward approach suffices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transform &amp; conquer: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sometimes the solution to a simpler variant suffices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divide/decrease &amp; conquer: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tackles a complex problem by breaking it into smaller piece(s), solving each piece (often w/ recursion), and combining into an overall solution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applicable for any application that can be divided into independent parts</a:t>
            </a:r>
          </a:p>
          <a:p>
            <a:pPr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dynamic: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bottom-up implementation of divide/decrease &amp; conquer – start with the base cases and build up to the desired solution, storing results to avoid redundancy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usually more effective than top-down recursion if the parts are not completely independent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can implement by adding caching to top-down recursion</a:t>
            </a:r>
          </a:p>
          <a:p>
            <a:pPr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greedy: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makes a sequence of choices/actions, choose whichever looks best at the moment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applicable when a solution is a sequence of moves &amp; perfect knowledge is available</a:t>
            </a:r>
          </a:p>
          <a:p>
            <a:pPr lvl="1">
              <a:lnSpc>
                <a:spcPct val="70000"/>
              </a:lnSpc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backtracking: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makes a sequence of choices/actions (similar to greedy), but stores alternatives so that they can be attempted if the current choices lead to failure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more costly in terms of time and memory than greedy, but general-purpose</a:t>
            </a:r>
          </a:p>
          <a:p>
            <a:pPr lvl="1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branch &amp; bound variant cuts off search at some level and backtracks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01FC62C-74FF-564F-82D7-36DF79481FD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Top-down vs. bottom-up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and conquer is a horrible way of finding Fibonacci numbers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recursive calls are NOT independent; redundencies build up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914400" y="2438400"/>
            <a:ext cx="396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public static int fib(int n)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if (n &lt;= 1)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return 1;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else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return fib(n-1) + fib(n-2);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  <a:endParaRPr lang="en-US" sz="2000">
              <a:latin typeface="Arial Narrow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800600" y="2514600"/>
            <a:ext cx="44958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fib(5)</a:t>
            </a:r>
          </a:p>
          <a:p>
            <a:pPr algn="ctr"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fib(4)      +      fib(3)</a:t>
            </a:r>
          </a:p>
          <a:p>
            <a:pPr algn="ctr"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fib(3) + fib(2)     fib(2) + fib(1)</a:t>
            </a:r>
          </a:p>
          <a:p>
            <a:pPr algn="ctr">
              <a:spcBef>
                <a:spcPct val="50000"/>
              </a:spcBef>
            </a:pPr>
            <a:r>
              <a:rPr lang="en-US" sz="1000">
                <a:latin typeface="Courier New" charset="0"/>
              </a:rPr>
              <a:t>.          .               .            .</a:t>
            </a:r>
          </a:p>
          <a:p>
            <a:pPr algn="ctr">
              <a:spcBef>
                <a:spcPct val="50000"/>
              </a:spcBef>
            </a:pPr>
            <a:r>
              <a:rPr lang="en-US" sz="1000">
                <a:latin typeface="Courier New" charset="0"/>
              </a:rPr>
              <a:t>.          .               .            . </a:t>
            </a:r>
          </a:p>
          <a:p>
            <a:pPr algn="ctr">
              <a:spcBef>
                <a:spcPct val="50000"/>
              </a:spcBef>
            </a:pPr>
            <a:r>
              <a:rPr lang="en-US" sz="1000">
                <a:latin typeface="Courier New" charset="0"/>
              </a:rPr>
              <a:t>.          .               .            .</a:t>
            </a:r>
          </a:p>
          <a:p>
            <a:pPr algn="ctr">
              <a:spcBef>
                <a:spcPct val="50000"/>
              </a:spcBef>
            </a:pPr>
            <a:endParaRPr lang="en-US" sz="1000">
              <a:latin typeface="Courier New" charset="0"/>
            </a:endParaRPr>
          </a:p>
        </p:txBody>
      </p:sp>
      <p:sp>
        <p:nvSpPr>
          <p:cNvPr id="542726" name="Rectangle 6"/>
          <p:cNvSpPr>
            <a:spLocks noChangeArrowheads="1"/>
          </p:cNvSpPr>
          <p:nvPr/>
        </p:nvSpPr>
        <p:spPr bwMode="auto">
          <a:xfrm>
            <a:off x="685800" y="4800600"/>
            <a:ext cx="4419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this case, a bottom-up solution makes more sense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start at the base cases (the bottom) and work up to the desired number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requires remembering the previous two numbers in the sequence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181600" y="4953000"/>
            <a:ext cx="39624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public static int fib(int n)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int prev = 1, current = 1;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for (int i = 1; i &lt; n; i++) {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int next = prev + current;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prev = current;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    current = next;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}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    return current;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26" grpId="0"/>
      <p:bldP spid="5427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40AFB40-4723-2845-B673-E7135AEA22D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programming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229600" cy="23622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dynamic programming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bottom-up approach to solving problems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start with smaller problems and build up to the goal, storing intermediate solutions as needed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applicable to same types of problems as divide/decrease &amp; conquer, but bottom-up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usually more effective than top-down if the parts are not completely independent (thus leading to redundancy)</a:t>
            </a:r>
          </a:p>
        </p:txBody>
      </p:sp>
      <p:sp>
        <p:nvSpPr>
          <p:cNvPr id="527366" name="Rectangle 6"/>
          <p:cNvSpPr>
            <a:spLocks noChangeArrowheads="1"/>
          </p:cNvSpPr>
          <p:nvPr/>
        </p:nvSpPr>
        <p:spPr bwMode="auto">
          <a:xfrm>
            <a:off x="685800" y="4038600"/>
            <a:ext cx="8610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binomial coefficient C(n, k) is relevant to many problems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ways can you select k lottery balls out of 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birth orders possible in a family of n children where k are sons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number of acyclic paths connecting 2 corners of an k</a:t>
            </a:r>
            <a:r>
              <a:rPr lang="en-US" sz="1600">
                <a:latin typeface="Courier New" charset="0"/>
                <a:sym typeface="Wingdings 2" charset="0"/>
              </a:rPr>
              <a:t></a:t>
            </a:r>
            <a:r>
              <a:rPr lang="en-US" sz="2000">
                <a:latin typeface="Arial Narrow" charset="0"/>
              </a:rPr>
              <a:t>(n-k) grid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coefficient of the x</a:t>
            </a:r>
            <a:r>
              <a:rPr lang="en-US" sz="2000" baseline="30000">
                <a:latin typeface="Arial Narrow" charset="0"/>
              </a:rPr>
              <a:t>k</a:t>
            </a:r>
            <a:r>
              <a:rPr lang="en-US" sz="2000">
                <a:latin typeface="Arial Narrow" charset="0"/>
              </a:rPr>
              <a:t>y</a:t>
            </a:r>
            <a:r>
              <a:rPr lang="en-US" sz="2000" baseline="30000">
                <a:latin typeface="Arial Narrow" charset="0"/>
              </a:rPr>
              <a:t>n-k</a:t>
            </a:r>
            <a:r>
              <a:rPr lang="en-US" sz="2000">
                <a:latin typeface="Arial Narrow" charset="0"/>
              </a:rPr>
              <a:t> term in the polynomial expansion of (x + y)</a:t>
            </a:r>
            <a:r>
              <a:rPr lang="en-US" sz="2000" baseline="30000">
                <a:latin typeface="Arial Narrow" charset="0"/>
              </a:rPr>
              <a:t>n</a:t>
            </a:r>
            <a:r>
              <a:rPr lang="en-US" sz="2000">
                <a:latin typeface="Arial Narrow" charset="0"/>
              </a:rPr>
              <a:t> </a:t>
            </a:r>
          </a:p>
        </p:txBody>
      </p:sp>
      <p:graphicFrame>
        <p:nvGraphicFramePr>
          <p:cNvPr id="527367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2438400" y="5791200"/>
          <a:ext cx="39624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3" imgW="2108200" imgH="457200" progId="Equation.3">
                  <p:embed/>
                </p:oleObj>
              </mc:Choice>
              <mc:Fallback>
                <p:oleObj name="Equation" r:id="rId3" imgW="21082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791200"/>
                        <a:ext cx="39624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46F6F9-5867-6243-B4F0-0208BAB055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binary coefficient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2590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while easy to define, a binomial coefficient is difficult to compute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e.g, 6 number lottery with 49 balls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49!/(6!43!)</a:t>
            </a:r>
          </a:p>
          <a:p>
            <a:pPr lvl="1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latin typeface="Arial Narrow" charset="0"/>
                <a:ea typeface="ＭＳ Ｐゴシック" charset="0"/>
                <a:sym typeface="Wingdings" charset="0"/>
              </a:rPr>
              <a:t>49! = 608,281,864,034,267,560,872,252,163,321,295,376,887,552,831,379,210,240,000,000,000</a:t>
            </a:r>
          </a:p>
          <a:p>
            <a:pPr lvl="1">
              <a:buFont typeface="Wingdings" charset="0"/>
              <a:buNone/>
            </a:pPr>
            <a:endParaRPr lang="en-US" sz="1600">
              <a:latin typeface="Arial Narrow" charset="0"/>
              <a:ea typeface="ＭＳ Ｐゴシック" charset="0"/>
              <a:sym typeface="Wingdings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could try to get fancy by canceling terms from numerator &amp; denominator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still can end up with individual terms that exceed integer limits</a:t>
            </a:r>
          </a:p>
        </p:txBody>
      </p:sp>
      <p:sp>
        <p:nvSpPr>
          <p:cNvPr id="531462" name="Rectangle 6"/>
          <p:cNvSpPr>
            <a:spLocks noChangeArrowheads="1"/>
          </p:cNvSpPr>
          <p:nvPr/>
        </p:nvSpPr>
        <p:spPr bwMode="auto">
          <a:xfrm>
            <a:off x="685800" y="41148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computationally easier approach makes use of the following recursive relationship</a:t>
            </a:r>
          </a:p>
        </p:txBody>
      </p:sp>
      <p:graphicFrame>
        <p:nvGraphicFramePr>
          <p:cNvPr id="53146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838200" y="5181600"/>
          <a:ext cx="4275138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3" imgW="1828800" imgH="457200" progId="Equation.3">
                  <p:embed/>
                </p:oleObj>
              </mc:Choice>
              <mc:Fallback>
                <p:oleObj name="Equation" r:id="rId3" imgW="18288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81600"/>
                        <a:ext cx="4275138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1465" name="Text Box 9"/>
          <p:cNvSpPr txBox="1">
            <a:spLocks noChangeArrowheads="1"/>
          </p:cNvSpPr>
          <p:nvPr/>
        </p:nvSpPr>
        <p:spPr bwMode="auto">
          <a:xfrm>
            <a:off x="5486400" y="4811713"/>
            <a:ext cx="3352800" cy="2211387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2"/>
                </a:solidFill>
                <a:latin typeface="Arial Narrow" charset="0"/>
              </a:rPr>
              <a:t>e.g., to select 6 lottery balls out of 49, partition into:</a:t>
            </a:r>
          </a:p>
          <a:p>
            <a:pPr>
              <a:spcBef>
                <a:spcPct val="50000"/>
              </a:spcBef>
            </a:pPr>
            <a:endParaRPr lang="en-US" sz="800">
              <a:solidFill>
                <a:schemeClr val="tx2"/>
              </a:solidFill>
              <a:latin typeface="Arial Narrow" charset="0"/>
            </a:endParaRP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selections that include 1 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(must select 5 out of remaining 48) 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+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selections that don't include 1 </a:t>
            </a:r>
          </a:p>
          <a:p>
            <a:pPr algn="ctr"/>
            <a:r>
              <a:rPr lang="en-US" sz="1800">
                <a:solidFill>
                  <a:schemeClr val="tx2"/>
                </a:solidFill>
                <a:latin typeface="Arial Narrow" charset="0"/>
              </a:rPr>
              <a:t>(must select 6 out of remaining 48)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462" grpId="0"/>
      <p:bldP spid="5314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0671B52-8C71-DB47-9596-E9A3E65014E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binomial coefficient</a:t>
            </a:r>
          </a:p>
        </p:txBody>
      </p:sp>
      <p:sp>
        <p:nvSpPr>
          <p:cNvPr id="2150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2667000" cy="1905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could use straight divide &amp; conquer to compute based on this relation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505200" y="1371600"/>
            <a:ext cx="55626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/**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* Calculates n choose k (using divide-and-conquer)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*   @param n the total number to choose from (n &gt; 0)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*   @param k the number to choose (0 &lt;= k &lt;= n)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*   @return n choose k (the binomial coefficient)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*/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public static int binomial(int n, int k)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if (k == 0 || n == k)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    return 1;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else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    return binomial(n-1, k-1) + binomial(n-1, k);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  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529414" name="Rectangle 6"/>
          <p:cNvSpPr>
            <a:spLocks noChangeArrowheads="1"/>
          </p:cNvSpPr>
          <p:nvPr/>
        </p:nvSpPr>
        <p:spPr bwMode="auto">
          <a:xfrm>
            <a:off x="685800" y="4495800"/>
            <a:ext cx="2590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however, this will take a </a:t>
            </a:r>
            <a:r>
              <a:rPr lang="en-US" u="sng">
                <a:solidFill>
                  <a:schemeClr val="accent2"/>
                </a:solidFill>
                <a:latin typeface="Arial Narrow" charset="0"/>
              </a:rPr>
              <a:t>long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time or exceed memory due to redundant work</a:t>
            </a:r>
          </a:p>
        </p:txBody>
      </p:sp>
      <p:graphicFrame>
        <p:nvGraphicFramePr>
          <p:cNvPr id="52941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4114800" y="4356100"/>
          <a:ext cx="4275138" cy="189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2984500" imgH="1320800" progId="Equation.3">
                  <p:embed/>
                </p:oleObj>
              </mc:Choice>
              <mc:Fallback>
                <p:oleObj name="Equation" r:id="rId3" imgW="2984500" imgH="1320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356100"/>
                        <a:ext cx="4275138" cy="189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E4DFC2-8542-BD4D-AC73-2DEA40671EB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programming solution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971800"/>
            <a:ext cx="7391400" cy="4114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/**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Calculates n choose k (using dynamic programming)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  @param n the total number to choose from (n &gt; 0)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  @param k the number to choose (0 &lt;= k &lt;= n)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   @return n choose k (the binomial coefficient)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*/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int binomial(int n, int k) {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if (n &lt; 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1;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else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bin[][] = new int[n+1][n+1];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// CONSTRUCT A TABLE TO STORE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for (int r = 0; r &lt;= n; r++) {          // COMPUTED VALUES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for (int c = 0; c &lt;= r &amp;&amp; c &lt;= k; c++)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if (c == 0 || c == r)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bin[r][c] = 1;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// ENTER 1 IF BASE CASE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else {                          // OTHERWISE, USE FORMULA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bin[r][c] = bin[r-1][c-1] + bin[r-1][c];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bin[n][k];</a:t>
            </a: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    // ANSWER IS AT bin[n][k]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762000" y="1371600"/>
            <a:ext cx="4419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could instead work bottom-up, filling a table starting with the base cases (when k = 0 and n = k)</a:t>
            </a:r>
          </a:p>
        </p:txBody>
      </p:sp>
      <p:graphicFrame>
        <p:nvGraphicFramePr>
          <p:cNvPr id="532657" name="Group 177"/>
          <p:cNvGraphicFramePr>
            <a:graphicFrameLocks noGrp="1"/>
          </p:cNvGraphicFramePr>
          <p:nvPr>
            <p:ph sz="half" idx="2"/>
          </p:nvPr>
        </p:nvGraphicFramePr>
        <p:xfrm>
          <a:off x="5570538" y="914400"/>
          <a:ext cx="3457575" cy="1920877"/>
        </p:xfrm>
        <a:graphic>
          <a:graphicData uri="http://schemas.openxmlformats.org/drawingml/2006/table">
            <a:tbl>
              <a:tblPr/>
              <a:tblGrid>
                <a:gridCol w="493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k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…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1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marT="45735" marB="4573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4E5560-F72E-4343-93FB-31BB3E1E439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World Series puzzle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n-ea"/>
                <a:cs typeface="+mn-cs"/>
              </a:rPr>
              <a:t>Consider the following puzzle:</a:t>
            </a:r>
          </a:p>
          <a:p>
            <a:pPr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6350">
              <a:buFont typeface="Wingdings" charset="2"/>
              <a:buNone/>
              <a:defRPr/>
            </a:pPr>
            <a:r>
              <a:rPr lang="en-US" dirty="0"/>
              <a:t>At the start of the world series (best-of-7), you must pick the team you want to win and then bet on games so that </a:t>
            </a:r>
          </a:p>
          <a:p>
            <a:pPr marL="806450" lvl="2">
              <a:buFontTx/>
              <a:buChar char="•"/>
              <a:defRPr/>
            </a:pPr>
            <a:r>
              <a:rPr lang="en-US" dirty="0"/>
              <a:t>if your team wins the series, you win exactly $1,000</a:t>
            </a:r>
          </a:p>
          <a:p>
            <a:pPr marL="806450" lvl="2">
              <a:buFontTx/>
              <a:buChar char="•"/>
              <a:defRPr/>
            </a:pPr>
            <a:r>
              <a:rPr lang="en-US" dirty="0"/>
              <a:t>if your team loses the series, you lose exactly $1,000</a:t>
            </a:r>
          </a:p>
          <a:p>
            <a:pPr marL="806450" lvl="2">
              <a:buFontTx/>
              <a:buChar char="•"/>
              <a:defRPr/>
            </a:pPr>
            <a:endParaRPr lang="en-US" dirty="0"/>
          </a:p>
          <a:p>
            <a:pPr marL="457200" lvl="1" indent="6350">
              <a:buFont typeface="Wingdings" charset="2"/>
              <a:buNone/>
              <a:defRPr/>
            </a:pPr>
            <a:r>
              <a:rPr lang="en-US" dirty="0"/>
              <a:t>You may bet different amounts on different games, and can even bet $0 if you wish.</a:t>
            </a:r>
          </a:p>
          <a:p>
            <a:pPr marL="457200" lvl="1" indent="6350">
              <a:buFont typeface="Wingdings" charset="2"/>
              <a:buNone/>
              <a:defRPr/>
            </a:pPr>
            <a:endParaRPr lang="en-US" dirty="0"/>
          </a:p>
          <a:p>
            <a:pPr marL="457200" lvl="1" indent="6350">
              <a:buFont typeface="Wingdings" charset="2"/>
              <a:buNone/>
              <a:defRPr/>
            </a:pPr>
            <a:r>
              <a:rPr lang="en-US" dirty="0"/>
              <a:t>QUESTION: how much should you bet on the first game?</a:t>
            </a:r>
          </a:p>
          <a:p>
            <a:pPr marL="457200" lvl="1" indent="6350">
              <a:buFont typeface="Wingdings" charset="2"/>
              <a:buNone/>
              <a:defRPr/>
            </a:pPr>
            <a:endParaRPr lang="en-US" dirty="0"/>
          </a:p>
          <a:p>
            <a:pPr marL="57150" indent="6350">
              <a:buFont typeface="Wingdings" charset="2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marL="57150" indent="6350">
              <a:buFont typeface="Wingdings" charset="2"/>
              <a:buNone/>
              <a:defRPr/>
            </a:pPr>
            <a:r>
              <a:rPr lang="en-US" dirty="0">
                <a:ea typeface="+mn-ea"/>
                <a:cs typeface="+mn-cs"/>
              </a:rPr>
              <a:t>DIVIDE &amp; CONQUER SOLUTION?  DYNAMIC PROGRAMMING?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8A6B-C1EF-9847-AA6F-E2F8A6046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and conquer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9A2FE-D4BA-F548-A793-8FB286D5B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 dirty="0"/>
              <a:t>BASE CASES:	winnings(4, ?) </a:t>
            </a:r>
            <a:r>
              <a:rPr lang="en-US" dirty="0">
                <a:sym typeface="Wingdings" pitchFamily="2" charset="2"/>
              </a:rPr>
              <a:t> $1,000		</a:t>
            </a:r>
          </a:p>
          <a:p>
            <a:r>
              <a:rPr lang="en-US" dirty="0">
                <a:sym typeface="Wingdings" pitchFamily="2" charset="2"/>
              </a:rPr>
              <a:t>			winnings(?, 4)  -$1,000</a:t>
            </a:r>
          </a:p>
          <a:p>
            <a:r>
              <a:rPr lang="en-US" dirty="0">
                <a:sym typeface="Wingdings" pitchFamily="2" charset="2"/>
              </a:rPr>
              <a:t>RECURSION:	winnings(W, L) = (winnings(W+1,L)+winnings(W,L+1))/2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536CC-9C97-0344-B27F-DAE5D2750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6D7BF-B063-C24F-BDC2-94BE4D83EDE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405D51-D5FF-0349-84BF-6C78714ABD19}"/>
              </a:ext>
            </a:extLst>
          </p:cNvPr>
          <p:cNvSpPr txBox="1"/>
          <p:nvPr/>
        </p:nvSpPr>
        <p:spPr>
          <a:xfrm>
            <a:off x="3810000" y="3319046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winnings(0,0)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6542E4-AA18-244F-BEC4-F9EF3B2D0815}"/>
              </a:ext>
            </a:extLst>
          </p:cNvPr>
          <p:cNvSpPr txBox="1"/>
          <p:nvPr/>
        </p:nvSpPr>
        <p:spPr>
          <a:xfrm>
            <a:off x="1679812" y="4159522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winnings(0,1)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18D06-452D-934A-84EE-96424B951E45}"/>
              </a:ext>
            </a:extLst>
          </p:cNvPr>
          <p:cNvSpPr txBox="1"/>
          <p:nvPr/>
        </p:nvSpPr>
        <p:spPr>
          <a:xfrm>
            <a:off x="6019800" y="4159522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winnings(1,0)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EEC689C-CCDB-6142-B731-7473B02BAA6D}"/>
              </a:ext>
            </a:extLst>
          </p:cNvPr>
          <p:cNvCxnSpPr>
            <a:stCxn id="6" idx="2"/>
            <a:endCxn id="7" idx="0"/>
          </p:cNvCxnSpPr>
          <p:nvPr/>
        </p:nvCxnSpPr>
        <p:spPr bwMode="auto">
          <a:xfrm flipH="1">
            <a:off x="2670412" y="3657600"/>
            <a:ext cx="2130188" cy="50192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F4EB4A-608C-7C4C-9807-D602145BAEC7}"/>
              </a:ext>
            </a:extLst>
          </p:cNvPr>
          <p:cNvCxnSpPr>
            <a:stCxn id="6" idx="2"/>
            <a:endCxn id="8" idx="0"/>
          </p:cNvCxnSpPr>
          <p:nvPr/>
        </p:nvCxnSpPr>
        <p:spPr bwMode="auto">
          <a:xfrm>
            <a:off x="4800600" y="3657600"/>
            <a:ext cx="2209800" cy="501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3ADFF29-F545-EE43-88B8-650F788CC339}"/>
              </a:ext>
            </a:extLst>
          </p:cNvPr>
          <p:cNvSpPr txBox="1"/>
          <p:nvPr/>
        </p:nvSpPr>
        <p:spPr>
          <a:xfrm>
            <a:off x="381000" y="500873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winnings(0,2)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475D0-448E-F348-8746-E0494A043D4D}"/>
              </a:ext>
            </a:extLst>
          </p:cNvPr>
          <p:cNvSpPr txBox="1"/>
          <p:nvPr/>
        </p:nvSpPr>
        <p:spPr>
          <a:xfrm>
            <a:off x="2819400" y="500873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winnings(1,1)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F0DAB14-9DF8-FD4A-8BB5-DAE832A0D7C6}"/>
              </a:ext>
            </a:extLst>
          </p:cNvPr>
          <p:cNvCxnSpPr>
            <a:endCxn id="13" idx="0"/>
          </p:cNvCxnSpPr>
          <p:nvPr/>
        </p:nvCxnSpPr>
        <p:spPr bwMode="auto">
          <a:xfrm flipH="1">
            <a:off x="1371600" y="4506808"/>
            <a:ext cx="1143000" cy="50192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8FCCDD-866B-A449-A7D6-986B9E4E719C}"/>
              </a:ext>
            </a:extLst>
          </p:cNvPr>
          <p:cNvCxnSpPr>
            <a:endCxn id="14" idx="0"/>
          </p:cNvCxnSpPr>
          <p:nvPr/>
        </p:nvCxnSpPr>
        <p:spPr bwMode="auto">
          <a:xfrm>
            <a:off x="2514600" y="4506808"/>
            <a:ext cx="1295400" cy="501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AC204A5-7B1D-9344-BB05-B9E580561B5E}"/>
              </a:ext>
            </a:extLst>
          </p:cNvPr>
          <p:cNvSpPr txBox="1"/>
          <p:nvPr/>
        </p:nvSpPr>
        <p:spPr>
          <a:xfrm>
            <a:off x="4800600" y="5007958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winnings(1,1)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6FEB09-7A19-B340-8036-0E4E30544EBB}"/>
              </a:ext>
            </a:extLst>
          </p:cNvPr>
          <p:cNvSpPr txBox="1"/>
          <p:nvPr/>
        </p:nvSpPr>
        <p:spPr>
          <a:xfrm>
            <a:off x="7239000" y="5007958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winnings(2,0)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D6CF0F0-8248-2040-B7CD-16608F640A4C}"/>
              </a:ext>
            </a:extLst>
          </p:cNvPr>
          <p:cNvCxnSpPr>
            <a:endCxn id="17" idx="0"/>
          </p:cNvCxnSpPr>
          <p:nvPr/>
        </p:nvCxnSpPr>
        <p:spPr bwMode="auto">
          <a:xfrm flipH="1">
            <a:off x="5791200" y="4506036"/>
            <a:ext cx="1143000" cy="50192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C97767B-D521-AF48-935F-D6A2A818409E}"/>
              </a:ext>
            </a:extLst>
          </p:cNvPr>
          <p:cNvCxnSpPr>
            <a:endCxn id="18" idx="0"/>
          </p:cNvCxnSpPr>
          <p:nvPr/>
        </p:nvCxnSpPr>
        <p:spPr bwMode="auto">
          <a:xfrm>
            <a:off x="6934200" y="4506036"/>
            <a:ext cx="1295400" cy="50192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2CD1DC1-9913-2B4E-BD15-393372E58687}"/>
              </a:ext>
            </a:extLst>
          </p:cNvPr>
          <p:cNvSpPr txBox="1"/>
          <p:nvPr/>
        </p:nvSpPr>
        <p:spPr>
          <a:xfrm>
            <a:off x="1066800" y="5346512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43BE16-0011-3D4A-B81E-CB637399B8DF}"/>
              </a:ext>
            </a:extLst>
          </p:cNvPr>
          <p:cNvSpPr txBox="1"/>
          <p:nvPr/>
        </p:nvSpPr>
        <p:spPr>
          <a:xfrm>
            <a:off x="3500651" y="5340828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8FDA18A-FC50-1F44-9C1A-068F372749C7}"/>
              </a:ext>
            </a:extLst>
          </p:cNvPr>
          <p:cNvSpPr txBox="1"/>
          <p:nvPr/>
        </p:nvSpPr>
        <p:spPr>
          <a:xfrm>
            <a:off x="5410200" y="5339684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BE99268-E1A5-3D4B-A810-06692B99AB6C}"/>
              </a:ext>
            </a:extLst>
          </p:cNvPr>
          <p:cNvSpPr txBox="1"/>
          <p:nvPr/>
        </p:nvSpPr>
        <p:spPr>
          <a:xfrm>
            <a:off x="7844051" y="5334000"/>
            <a:ext cx="30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630768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8538</TotalTime>
  <Words>3106</Words>
  <Application>Microsoft Macintosh PowerPoint</Application>
  <PresentationFormat>Custom</PresentationFormat>
  <Paragraphs>498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 Narrow</vt:lpstr>
      <vt:lpstr>Courier New</vt:lpstr>
      <vt:lpstr>Times New Roman</vt:lpstr>
      <vt:lpstr>Wingdings</vt:lpstr>
      <vt:lpstr>Blank Presentation</vt:lpstr>
      <vt:lpstr>Equation</vt:lpstr>
      <vt:lpstr>PowerPoint Presentation</vt:lpstr>
      <vt:lpstr>Divide and conquer</vt:lpstr>
      <vt:lpstr>Top-down vs. bottom-up</vt:lpstr>
      <vt:lpstr>Dynamic programming</vt:lpstr>
      <vt:lpstr>Example: binary coefficient</vt:lpstr>
      <vt:lpstr>Example: binomial coefficient</vt:lpstr>
      <vt:lpstr>Dynamic programming solution</vt:lpstr>
      <vt:lpstr>World Series puzzle</vt:lpstr>
      <vt:lpstr>Divide and conquer approach</vt:lpstr>
      <vt:lpstr>Dynamic approach</vt:lpstr>
      <vt:lpstr>World Series puzzle code</vt:lpstr>
      <vt:lpstr>All-pairs shortest path</vt:lpstr>
      <vt:lpstr>Floyd's algorithm</vt:lpstr>
      <vt:lpstr>Floyd's example</vt:lpstr>
      <vt:lpstr>Floyd's algorithm</vt:lpstr>
      <vt:lpstr>Dynamic programming &amp; caching</vt:lpstr>
      <vt:lpstr>Example: programming contest problem</vt:lpstr>
      <vt:lpstr>Divide &amp; conquer approach</vt:lpstr>
      <vt:lpstr>Divide &amp; conquer solution</vt:lpstr>
      <vt:lpstr>Will this solution work?</vt:lpstr>
      <vt:lpstr>Caching</vt:lpstr>
      <vt:lpstr>ChangeMaker with caching</vt:lpstr>
      <vt:lpstr>Algorithmic approaches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182</cp:revision>
  <cp:lastPrinted>2001-09-04T05:55:52Z</cp:lastPrinted>
  <dcterms:created xsi:type="dcterms:W3CDTF">2013-04-09T04:22:22Z</dcterms:created>
  <dcterms:modified xsi:type="dcterms:W3CDTF">2019-03-12T19:34:07Z</dcterms:modified>
</cp:coreProperties>
</file>