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31" r:id="rId3"/>
    <p:sldId id="370" r:id="rId4"/>
    <p:sldId id="371" r:id="rId5"/>
    <p:sldId id="337" r:id="rId6"/>
    <p:sldId id="372" r:id="rId7"/>
    <p:sldId id="338" r:id="rId8"/>
    <p:sldId id="339" r:id="rId9"/>
    <p:sldId id="334" r:id="rId10"/>
    <p:sldId id="373" r:id="rId11"/>
    <p:sldId id="374" r:id="rId12"/>
    <p:sldId id="375" r:id="rId13"/>
    <p:sldId id="356" r:id="rId14"/>
    <p:sldId id="357" r:id="rId15"/>
    <p:sldId id="358" r:id="rId16"/>
    <p:sldId id="359" r:id="rId17"/>
    <p:sldId id="360" r:id="rId18"/>
    <p:sldId id="376" r:id="rId19"/>
    <p:sldId id="367" r:id="rId20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0"/>
    <p:restoredTop sz="94421"/>
  </p:normalViewPr>
  <p:slideViewPr>
    <p:cSldViewPr>
      <p:cViewPr varScale="1">
        <p:scale>
          <a:sx n="106" d="100"/>
          <a:sy n="106" d="100"/>
        </p:scale>
        <p:origin x="584" y="184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B33EE8F5-3102-7941-B5DD-E2ADF572EB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100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69665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C2930644-9594-5444-B7B0-0B3C7D241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79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7AC39-B96F-6240-B587-C50EE62212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82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1D595-FC2F-A942-B23D-BC38F12FF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022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53606-6803-6743-A3C8-7F9F95E6D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295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F2C98-4A61-2443-A229-B9D664E37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6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D0F63-2AB1-0D40-9580-0DFB5A57C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001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3652B-B859-194C-90B0-A5A5D709D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923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57FB8-3CA2-EB41-995B-C3D4A1440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975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84FC1-E189-A240-BCBB-3542F8927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45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ECDA6-6403-FB48-81DA-675B36B68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50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4641D-9CF5-5244-966F-F504CECC4D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02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21EC2-42FC-5749-AE2D-778146C86F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533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ABCD9A8F-5470-6345-B5CF-AE9E173B8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  <p:sldLayoutId id="2147483891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9AF73B2-01F3-D245-A6AD-395E4D36AF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&amp; Analysis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Spring 2019</a:t>
            </a:r>
          </a:p>
        </p:txBody>
      </p:sp>
      <p:sp>
        <p:nvSpPr>
          <p:cNvPr id="16387" name="Rectangle 13"/>
          <p:cNvSpPr>
            <a:spLocks noChangeArrowheads="1"/>
          </p:cNvSpPr>
          <p:nvPr/>
        </p:nvSpPr>
        <p:spPr bwMode="auto">
          <a:xfrm>
            <a:off x="1050925" y="3276600"/>
            <a:ext cx="80930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Divide &amp; conquer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divide-and-conquer approach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familiar examples: merge sort, quick sort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other examples: closest points, large integer multiplication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tree operations: binary trees, BST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Multiplying large integers</a:t>
            </a:r>
          </a:p>
        </p:txBody>
      </p:sp>
      <p:sp>
        <p:nvSpPr>
          <p:cNvPr id="25602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05800" cy="54102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many CS applications, e.g., cryptography, involve manipulating large integers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long multiplication: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123456</a:t>
            </a:r>
          </a:p>
          <a:p>
            <a:pPr marL="0" indent="0"/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            </a:t>
            </a:r>
            <a:r>
              <a:rPr lang="en-US" sz="1800" u="sng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× 213121</a:t>
            </a:r>
          </a:p>
          <a:p>
            <a:pPr marL="0" indent="0"/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	123456</a:t>
            </a:r>
          </a:p>
          <a:p>
            <a:pPr marL="0" indent="0"/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             + 2469120</a:t>
            </a:r>
          </a:p>
          <a:p>
            <a:pPr marL="0" indent="0"/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           + 12345600</a:t>
            </a:r>
          </a:p>
          <a:p>
            <a:pPr marL="0" indent="0"/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         + 370368000</a:t>
            </a:r>
          </a:p>
          <a:p>
            <a:pPr marL="0" indent="0"/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       + 1234560000</a:t>
            </a:r>
          </a:p>
          <a:p>
            <a:pPr marL="0" indent="0"/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      </a:t>
            </a:r>
            <a:r>
              <a:rPr lang="en-US" sz="1800" u="sng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+ 24691200000</a:t>
            </a:r>
          </a:p>
          <a:p>
            <a:pPr marL="0" indent="0"/>
            <a:r>
              <a:rPr lang="en-US" sz="1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			         26311066176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336550" lvl="1" indent="6350">
              <a:buFont typeface="Wingdings" charset="0"/>
              <a:buNone/>
            </a:pP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long multiplication of two N-digit integers requires N</a:t>
            </a:r>
            <a:r>
              <a:rPr lang="en-US" baseline="300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digit multiplications</a:t>
            </a:r>
          </a:p>
        </p:txBody>
      </p:sp>
      <p:sp>
        <p:nvSpPr>
          <p:cNvPr id="2560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6CB210F-BF24-8E44-9A84-17273BFB25C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Divide &amp; conquer multiplication</a:t>
            </a:r>
          </a:p>
        </p:txBody>
      </p:sp>
      <p:sp>
        <p:nvSpPr>
          <p:cNvPr id="26626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458200" cy="32766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solve (a x b) by splitting the numbers in half &amp; factoring</a:t>
            </a:r>
          </a:p>
          <a:p>
            <a:pPr marL="0" indent="0"/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consider 	a</a:t>
            </a:r>
            <a:r>
              <a:rPr lang="en-US" sz="1800" baseline="-25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= 1</a:t>
            </a:r>
            <a:r>
              <a:rPr lang="en-US" sz="1800" baseline="30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st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N/2 digits of a,   a</a:t>
            </a:r>
            <a:r>
              <a:rPr lang="en-US" sz="1800" baseline="-25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= 2</a:t>
            </a:r>
            <a:r>
              <a:rPr lang="en-US" sz="1800" baseline="30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nd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N/2 digits of a  (similarly for b</a:t>
            </a:r>
            <a:r>
              <a:rPr lang="en-US" sz="1800" baseline="-25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and b</a:t>
            </a:r>
            <a:r>
              <a:rPr lang="en-US" sz="1800" baseline="-25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0</a:t>
            </a:r>
            <a:r>
              <a:rPr lang="en-US" sz="18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</a:p>
          <a:p>
            <a:pPr lvl="1">
              <a:buFont typeface="Wingdings" charset="0"/>
              <a:buNone/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            (a x b) 	=  (a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10</a:t>
            </a:r>
            <a:r>
              <a:rPr lang="en-US" sz="1800" baseline="30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N/2 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+ a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) x (b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10</a:t>
            </a:r>
            <a:r>
              <a:rPr lang="en-US" sz="1800" baseline="30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N/2 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+ b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)</a:t>
            </a:r>
          </a:p>
          <a:p>
            <a:pPr lvl="1">
              <a:buFont typeface="Wingdings" charset="0"/>
              <a:buNone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			=  (a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x b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)10</a:t>
            </a:r>
            <a:r>
              <a:rPr lang="en-US" sz="1800" baseline="30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N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+ (a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x b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+ a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x b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)10</a:t>
            </a:r>
            <a:r>
              <a:rPr lang="en-US" sz="1800" baseline="30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N/2 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+ (a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x b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)</a:t>
            </a:r>
          </a:p>
          <a:p>
            <a:pPr lvl="1">
              <a:buFont typeface="Wingdings" charset="0"/>
              <a:buNone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			=  c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2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10</a:t>
            </a:r>
            <a:r>
              <a:rPr lang="en-US" sz="1800" baseline="30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N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+ c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10</a:t>
            </a:r>
            <a:r>
              <a:rPr lang="en-US" sz="1800" baseline="30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N/2 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+ c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0</a:t>
            </a:r>
          </a:p>
          <a:p>
            <a:pPr lvl="1">
              <a:buFont typeface="Wingdings" charset="0"/>
              <a:buNone/>
            </a:pPr>
            <a:endParaRPr lang="en-US" sz="600" baseline="-250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where</a:t>
            </a:r>
          </a:p>
          <a:p>
            <a:pPr marL="914400" lvl="2" indent="0">
              <a:buFont typeface="Wingdings" charset="0"/>
              <a:buChar char="§"/>
            </a:pPr>
            <a:r>
              <a:rPr lang="en-US" sz="1800">
                <a:latin typeface="Arial Narrow" charset="0"/>
                <a:ea typeface="ＭＳ Ｐゴシック" charset="0"/>
              </a:rPr>
              <a:t>c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2</a:t>
            </a:r>
            <a:r>
              <a:rPr lang="en-US" sz="1800">
                <a:latin typeface="Arial Narrow" charset="0"/>
                <a:ea typeface="ＭＳ Ｐゴシック" charset="0"/>
              </a:rPr>
              <a:t> = a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latin typeface="Arial Narrow" charset="0"/>
                <a:ea typeface="ＭＳ Ｐゴシック" charset="0"/>
              </a:rPr>
              <a:t> x b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1</a:t>
            </a:r>
            <a:endParaRPr lang="en-US" sz="1800">
              <a:solidFill>
                <a:schemeClr val="tx2"/>
              </a:solidFill>
              <a:latin typeface="Arial Narrow" charset="0"/>
              <a:ea typeface="ＭＳ Ｐゴシック" charset="0"/>
            </a:endParaRPr>
          </a:p>
          <a:p>
            <a:pPr marL="914400" lvl="2" indent="0">
              <a:buFont typeface="Wingdings" charset="0"/>
              <a:buChar char="§"/>
            </a:pPr>
            <a:r>
              <a:rPr lang="en-US" sz="1800">
                <a:latin typeface="Arial Narrow" charset="0"/>
                <a:ea typeface="ＭＳ Ｐゴシック" charset="0"/>
              </a:rPr>
              <a:t>c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latin typeface="Arial Narrow" charset="0"/>
                <a:ea typeface="ＭＳ Ｐゴシック" charset="0"/>
              </a:rPr>
              <a:t> = a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latin typeface="Arial Narrow" charset="0"/>
                <a:ea typeface="ＭＳ Ｐゴシック" charset="0"/>
              </a:rPr>
              <a:t> x b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0</a:t>
            </a:r>
            <a:endParaRPr lang="en-US" sz="180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 marL="914400" lvl="2" indent="0">
              <a:buFont typeface="Wingdings" charset="0"/>
              <a:buChar char="§"/>
            </a:pPr>
            <a:r>
              <a:rPr lang="en-US" sz="1800">
                <a:latin typeface="Arial Narrow" charset="0"/>
                <a:ea typeface="ＭＳ Ｐゴシック" charset="0"/>
              </a:rPr>
              <a:t>c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latin typeface="Arial Narrow" charset="0"/>
                <a:ea typeface="ＭＳ Ｐゴシック" charset="0"/>
              </a:rPr>
              <a:t> = (a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latin typeface="Arial Narrow" charset="0"/>
                <a:ea typeface="ＭＳ Ｐゴシック" charset="0"/>
              </a:rPr>
              <a:t> + a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latin typeface="Arial Narrow" charset="0"/>
                <a:ea typeface="ＭＳ Ｐゴシック" charset="0"/>
              </a:rPr>
              <a:t>) x (b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1</a:t>
            </a:r>
            <a:r>
              <a:rPr lang="en-US" sz="1800">
                <a:latin typeface="Arial Narrow" charset="0"/>
                <a:ea typeface="ＭＳ Ｐゴシック" charset="0"/>
              </a:rPr>
              <a:t> + b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latin typeface="Arial Narrow" charset="0"/>
                <a:ea typeface="ＭＳ Ｐゴシック" charset="0"/>
              </a:rPr>
              <a:t>) – (c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2</a:t>
            </a:r>
            <a:r>
              <a:rPr lang="en-US" sz="1800">
                <a:latin typeface="Arial Narrow" charset="0"/>
                <a:ea typeface="ＭＳ Ｐゴシック" charset="0"/>
              </a:rPr>
              <a:t> + c</a:t>
            </a:r>
            <a:r>
              <a:rPr lang="en-US" sz="1800" baseline="-25000">
                <a:latin typeface="Arial Narrow" charset="0"/>
                <a:ea typeface="ＭＳ Ｐゴシック" charset="0"/>
              </a:rPr>
              <a:t>0</a:t>
            </a:r>
            <a:r>
              <a:rPr lang="en-US" sz="1800">
                <a:latin typeface="Arial Narrow" charset="0"/>
                <a:ea typeface="ＭＳ Ｐゴシック" charset="0"/>
              </a:rPr>
              <a:t>) 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662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4410A07-FAAC-184A-AA41-7560F91ADB0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 bwMode="auto">
          <a:xfrm>
            <a:off x="838200" y="4724400"/>
            <a:ext cx="79248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>
            <a:lvl1pPr marL="2286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6858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EXAMPLE:  a = 123456	b = 213121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c</a:t>
            </a:r>
            <a:r>
              <a:rPr lang="en-US" sz="1800" baseline="-25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 = a</a:t>
            </a:r>
            <a:r>
              <a:rPr lang="en-US" sz="1800" baseline="-25000">
                <a:latin typeface="Arial Narrow" charset="0"/>
              </a:rPr>
              <a:t>1</a:t>
            </a:r>
            <a:r>
              <a:rPr lang="en-US" sz="1800">
                <a:latin typeface="Arial Narrow" charset="0"/>
              </a:rPr>
              <a:t> x b</a:t>
            </a:r>
            <a:r>
              <a:rPr lang="en-US" sz="1800" baseline="-25000">
                <a:latin typeface="Arial Narrow" charset="0"/>
              </a:rPr>
              <a:t>1 </a:t>
            </a:r>
            <a:r>
              <a:rPr lang="en-US" sz="1800">
                <a:latin typeface="Arial Narrow" charset="0"/>
              </a:rPr>
              <a:t>= 123 x 213 = </a:t>
            </a:r>
            <a:r>
              <a:rPr lang="en-US" sz="1800">
                <a:solidFill>
                  <a:schemeClr val="tx2"/>
                </a:solidFill>
                <a:latin typeface="Arial Narrow" charset="0"/>
              </a:rPr>
              <a:t>26199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c</a:t>
            </a:r>
            <a:r>
              <a:rPr lang="en-US" sz="1800" baseline="-25000">
                <a:latin typeface="Arial Narrow" charset="0"/>
              </a:rPr>
              <a:t>0</a:t>
            </a:r>
            <a:r>
              <a:rPr lang="en-US" sz="1800">
                <a:latin typeface="Arial Narrow" charset="0"/>
              </a:rPr>
              <a:t> = a</a:t>
            </a:r>
            <a:r>
              <a:rPr lang="en-US" sz="1800" baseline="-25000">
                <a:latin typeface="Arial Narrow" charset="0"/>
              </a:rPr>
              <a:t>0</a:t>
            </a:r>
            <a:r>
              <a:rPr lang="en-US" sz="1800">
                <a:latin typeface="Arial Narrow" charset="0"/>
              </a:rPr>
              <a:t> x b</a:t>
            </a:r>
            <a:r>
              <a:rPr lang="en-US" sz="1800" baseline="-25000">
                <a:latin typeface="Arial Narrow" charset="0"/>
              </a:rPr>
              <a:t>0 </a:t>
            </a:r>
            <a:r>
              <a:rPr lang="en-US" sz="1800">
                <a:latin typeface="Arial Narrow" charset="0"/>
              </a:rPr>
              <a:t>= 456 x 121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55176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c</a:t>
            </a:r>
            <a:r>
              <a:rPr lang="en-US" sz="1800" baseline="-25000">
                <a:latin typeface="Arial Narrow" charset="0"/>
              </a:rPr>
              <a:t>1</a:t>
            </a:r>
            <a:r>
              <a:rPr lang="en-US" sz="1800">
                <a:latin typeface="Arial Narrow" charset="0"/>
              </a:rPr>
              <a:t> = (a</a:t>
            </a:r>
            <a:r>
              <a:rPr lang="en-US" sz="1800" baseline="-25000">
                <a:latin typeface="Arial Narrow" charset="0"/>
              </a:rPr>
              <a:t>1</a:t>
            </a:r>
            <a:r>
              <a:rPr lang="en-US" sz="1800">
                <a:latin typeface="Arial Narrow" charset="0"/>
              </a:rPr>
              <a:t> + a</a:t>
            </a:r>
            <a:r>
              <a:rPr lang="en-US" sz="1800" baseline="-25000">
                <a:latin typeface="Arial Narrow" charset="0"/>
              </a:rPr>
              <a:t>0</a:t>
            </a:r>
            <a:r>
              <a:rPr lang="en-US" sz="1800">
                <a:latin typeface="Arial Narrow" charset="0"/>
              </a:rPr>
              <a:t>) x (b</a:t>
            </a:r>
            <a:r>
              <a:rPr lang="en-US" sz="1800" baseline="-25000">
                <a:latin typeface="Arial Narrow" charset="0"/>
              </a:rPr>
              <a:t>1</a:t>
            </a:r>
            <a:r>
              <a:rPr lang="en-US" sz="1800">
                <a:latin typeface="Arial Narrow" charset="0"/>
              </a:rPr>
              <a:t> + b</a:t>
            </a:r>
            <a:r>
              <a:rPr lang="en-US" sz="1800" baseline="-25000">
                <a:latin typeface="Arial Narrow" charset="0"/>
              </a:rPr>
              <a:t>0</a:t>
            </a:r>
            <a:r>
              <a:rPr lang="en-US" sz="1800">
                <a:latin typeface="Arial Narrow" charset="0"/>
              </a:rPr>
              <a:t>) – (c</a:t>
            </a:r>
            <a:r>
              <a:rPr lang="en-US" sz="1800" baseline="-25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 + c</a:t>
            </a:r>
            <a:r>
              <a:rPr lang="en-US" sz="1800" baseline="-25000">
                <a:latin typeface="Arial Narrow" charset="0"/>
              </a:rPr>
              <a:t>0</a:t>
            </a:r>
            <a:r>
              <a:rPr lang="en-US" sz="1800">
                <a:latin typeface="Arial Narrow" charset="0"/>
              </a:rPr>
              <a:t>) = (123 + 456) x (213 + 121) – (26199 + 55176)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		= 579 x 334 – 81375 = 193386 – 81375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112011</a:t>
            </a:r>
            <a:r>
              <a:rPr lang="en-US" sz="1800">
                <a:latin typeface="Arial Narrow" charset="0"/>
              </a:rPr>
              <a:t>	</a:t>
            </a:r>
            <a:endParaRPr lang="en-US" sz="1100">
              <a:latin typeface="Arial Narrow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000000"/>
                </a:solidFill>
                <a:latin typeface="Arial Narrow" charset="0"/>
              </a:rPr>
              <a:t>(a x b) =  c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</a:rPr>
              <a:t>2</a:t>
            </a:r>
            <a:r>
              <a:rPr lang="en-US" sz="1800">
                <a:solidFill>
                  <a:srgbClr val="000000"/>
                </a:solidFill>
                <a:latin typeface="Arial Narrow" charset="0"/>
              </a:rPr>
              <a:t>10</a:t>
            </a:r>
            <a:r>
              <a:rPr lang="en-US" sz="1800" baseline="30000">
                <a:solidFill>
                  <a:srgbClr val="000000"/>
                </a:solidFill>
                <a:latin typeface="Arial Narrow" charset="0"/>
              </a:rPr>
              <a:t>N</a:t>
            </a:r>
            <a:r>
              <a:rPr lang="en-US" sz="1800">
                <a:solidFill>
                  <a:srgbClr val="000000"/>
                </a:solidFill>
                <a:latin typeface="Arial Narrow" charset="0"/>
              </a:rPr>
              <a:t> + c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 Narrow" charset="0"/>
              </a:rPr>
              <a:t>10</a:t>
            </a:r>
            <a:r>
              <a:rPr lang="en-US" sz="1800" baseline="30000">
                <a:solidFill>
                  <a:srgbClr val="000000"/>
                </a:solidFill>
                <a:latin typeface="Arial Narrow" charset="0"/>
              </a:rPr>
              <a:t>N/2 </a:t>
            </a:r>
            <a:r>
              <a:rPr lang="en-US" sz="1800">
                <a:solidFill>
                  <a:srgbClr val="000000"/>
                </a:solidFill>
                <a:latin typeface="Arial Narrow" charset="0"/>
              </a:rPr>
              <a:t>+ c</a:t>
            </a:r>
            <a:r>
              <a:rPr lang="en-US" sz="1800" baseline="-25000">
                <a:solidFill>
                  <a:srgbClr val="000000"/>
                </a:solidFill>
                <a:latin typeface="Arial Narrow" charset="0"/>
              </a:rPr>
              <a:t>0 </a:t>
            </a:r>
            <a:r>
              <a:rPr lang="en-US" sz="1800">
                <a:solidFill>
                  <a:srgbClr val="000000"/>
                </a:solidFill>
                <a:latin typeface="Arial Narrow" charset="0"/>
              </a:rPr>
              <a:t>= 26199000000 + 55176000 + 112011 = 26311066176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Efficiency of divide &amp; conquer multiplication</a:t>
            </a:r>
          </a:p>
        </p:txBody>
      </p:sp>
      <p:sp>
        <p:nvSpPr>
          <p:cNvPr id="27650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229600" cy="22098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order to multiply N-digit numbers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calculate c</a:t>
            </a:r>
            <a:r>
              <a:rPr lang="en-US" baseline="-25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, c</a:t>
            </a:r>
            <a:r>
              <a:rPr lang="en-US" baseline="-25000">
                <a:latin typeface="Arial Narrow" charset="0"/>
                <a:ea typeface="ＭＳ Ｐゴシック" charset="0"/>
              </a:rPr>
              <a:t>1</a:t>
            </a:r>
            <a:r>
              <a:rPr lang="en-US">
                <a:latin typeface="Arial Narrow" charset="0"/>
                <a:ea typeface="ＭＳ Ｐゴシック" charset="0"/>
              </a:rPr>
              <a:t>, and c</a:t>
            </a:r>
            <a:r>
              <a:rPr lang="en-US" baseline="-25000">
                <a:latin typeface="Arial Narrow" charset="0"/>
                <a:ea typeface="ＭＳ Ｐゴシック" charset="0"/>
              </a:rPr>
              <a:t>0</a:t>
            </a:r>
            <a:r>
              <a:rPr lang="en-US">
                <a:latin typeface="Arial Narrow" charset="0"/>
                <a:ea typeface="ＭＳ Ｐゴシック" charset="0"/>
              </a:rPr>
              <a:t>, each of which involves multiplying N/2-digit numbers</a:t>
            </a:r>
            <a:endParaRPr lang="en-US" baseline="-250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MultCost(N) = 3 MultCost(N/2) + C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from Master Theorem:  a = 3, b = 2, d = 0 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3 &gt; 2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0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 O(N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log</a:t>
            </a:r>
            <a:r>
              <a:rPr lang="en-US" baseline="-2500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 3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) ≈ O(N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1.585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)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76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A6E0873-A056-1646-BB1D-44F0E2FE0A3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 bwMode="auto">
          <a:xfrm>
            <a:off x="685800" y="3886200"/>
            <a:ext cx="82296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worry: in minimizing the number of multiplications, we have increased the number of additions &amp; subtractions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 similar analysis can show that AddCost(N) is also </a:t>
            </a:r>
            <a:r>
              <a:rPr lang="en-US" sz="2000">
                <a:latin typeface="Arial Narrow" charset="0"/>
                <a:sym typeface="Wingdings" charset="0"/>
              </a:rPr>
              <a:t>O(N</a:t>
            </a:r>
            <a:r>
              <a:rPr lang="en-US" sz="2000" baseline="30000">
                <a:latin typeface="Arial Narrow" charset="0"/>
                <a:sym typeface="Wingdings" charset="0"/>
              </a:rPr>
              <a:t>log</a:t>
            </a:r>
            <a:r>
              <a:rPr lang="en-US" sz="2000" baseline="-25000">
                <a:latin typeface="Arial Narrow" charset="0"/>
                <a:sym typeface="Wingdings" charset="0"/>
              </a:rPr>
              <a:t>2</a:t>
            </a:r>
            <a:r>
              <a:rPr lang="en-US" sz="2000" baseline="30000">
                <a:latin typeface="Arial Narrow" charset="0"/>
                <a:sym typeface="Wingdings" charset="0"/>
              </a:rPr>
              <a:t> 3</a:t>
            </a:r>
            <a:r>
              <a:rPr lang="en-US" sz="2000">
                <a:latin typeface="Arial Narrow" charset="0"/>
                <a:sym typeface="Wingdings" charset="0"/>
              </a:rPr>
              <a:t>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  <a:sym typeface="Wingdings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>
              <a:solidFill>
                <a:schemeClr val="accent2"/>
              </a:solidFill>
              <a:latin typeface="Arial Narrow" charset="0"/>
              <a:sym typeface="Wingdings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  <a:sym typeface="Wingdings" charset="0"/>
              </a:rPr>
              <a:t>does O(N </a:t>
            </a:r>
            <a:r>
              <a:rPr lang="en-US" baseline="30000">
                <a:solidFill>
                  <a:schemeClr val="accent2"/>
                </a:solidFill>
                <a:latin typeface="Arial Narrow" charset="0"/>
                <a:sym typeface="Wingdings" charset="0"/>
              </a:rPr>
              <a:t>log</a:t>
            </a:r>
            <a:r>
              <a:rPr lang="en-US" baseline="-25000">
                <a:solidFill>
                  <a:schemeClr val="accent2"/>
                </a:solidFill>
                <a:latin typeface="Arial Narrow" charset="0"/>
                <a:sym typeface="Wingdings" charset="0"/>
              </a:rPr>
              <a:t>2</a:t>
            </a:r>
            <a:r>
              <a:rPr lang="en-US" baseline="30000">
                <a:solidFill>
                  <a:schemeClr val="accent2"/>
                </a:solidFill>
                <a:latin typeface="Arial Narrow" charset="0"/>
                <a:sym typeface="Wingdings" charset="0"/>
              </a:rPr>
              <a:t> 3</a:t>
            </a:r>
            <a:r>
              <a:rPr lang="en-US">
                <a:solidFill>
                  <a:schemeClr val="accent2"/>
                </a:solidFill>
                <a:latin typeface="Arial Narrow" charset="0"/>
                <a:sym typeface="Wingdings" charset="0"/>
              </a:rPr>
              <a:t>) really make a difference vs. O(N</a:t>
            </a:r>
            <a:r>
              <a:rPr lang="en-US" baseline="30000">
                <a:solidFill>
                  <a:schemeClr val="accent2"/>
                </a:solidFill>
                <a:latin typeface="Arial Narrow" charset="0"/>
                <a:sym typeface="Wingdings" charset="0"/>
              </a:rPr>
              <a:t>2</a:t>
            </a:r>
            <a:r>
              <a:rPr lang="en-US">
                <a:solidFill>
                  <a:schemeClr val="accent2"/>
                </a:solidFill>
                <a:latin typeface="Arial Narrow" charset="0"/>
                <a:sym typeface="Wingdings" charset="0"/>
              </a:rPr>
              <a:t>) ?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  <a:sym typeface="Wingdings" charset="0"/>
              </a:rPr>
              <a:t>has been shown to improve performance for as small as N = 8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  <a:sym typeface="Wingdings" charset="0"/>
              </a:rPr>
              <a:t>for N = 300, can run more than twice as fast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C661ABA-11B0-EE48-B790-7080457B755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Dividing &amp; conquering trees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4876800"/>
          </a:xfrm>
        </p:spPr>
        <p:txBody>
          <a:bodyPr/>
          <a:lstStyle/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since trees are recursive structures, most tree traversal and manipulation operations can be classified as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divide &amp; conquer algorithms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can divide a tree into root + left subtree + right subtree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most tree operations handle the root as a special case, then recursively process the subtrees</a:t>
            </a:r>
          </a:p>
          <a:p>
            <a:pPr marL="838200" lvl="1" indent="-381000"/>
            <a:endParaRPr lang="en-US">
              <a:latin typeface="Arial Narrow" charset="0"/>
              <a:ea typeface="ＭＳ Ｐゴシック" charset="0"/>
            </a:endParaRP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e.g., to display all the values in a (nonempty) binary tree, divide into </a:t>
            </a:r>
          </a:p>
          <a:p>
            <a:pPr marL="1295400" lvl="2" indent="-381000"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displaying the root</a:t>
            </a:r>
          </a:p>
          <a:p>
            <a:pPr marL="1295400" lvl="2" indent="-381000"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(recursively) displaying all the values in the left subtree</a:t>
            </a:r>
          </a:p>
          <a:p>
            <a:pPr marL="1295400" lvl="2" indent="-381000"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(recursively) displaying all the values in the right subtree</a:t>
            </a:r>
          </a:p>
          <a:p>
            <a:pPr marL="838200" lvl="1" indent="-381000"/>
            <a:endParaRPr lang="en-US" i="1">
              <a:latin typeface="Arial Narrow" charset="0"/>
              <a:ea typeface="ＭＳ Ｐゴシック" charset="0"/>
            </a:endParaRP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e.g., to count number of nodes in a (nonempty) binary tree, divide into</a:t>
            </a:r>
          </a:p>
          <a:p>
            <a:pPr marL="1295400" lvl="2" indent="-381000">
              <a:buFont typeface="Wingdings" charset="0"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(recursively) counting the nodes in the left subtree</a:t>
            </a:r>
          </a:p>
          <a:p>
            <a:pPr marL="1295400" lvl="2" indent="-381000">
              <a:buFont typeface="Wingdings" charset="0"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(recursively) counting the nodes in the right subtree</a:t>
            </a:r>
          </a:p>
          <a:p>
            <a:pPr marL="1295400" lvl="2" indent="-381000">
              <a:buFont typeface="Wingdings" charset="0"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adding the two counts + 1 for the root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BinaryTree class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4800600" cy="39624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BinaryTree&lt;E&gt; {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protected TreeNode&lt;E&gt; root;</a:t>
            </a:r>
          </a:p>
          <a:p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BinaryTree() {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this.root = null;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void add(E value) { … }</a:t>
            </a:r>
          </a:p>
          <a:p>
            <a:pPr>
              <a:spcBef>
                <a:spcPct val="0"/>
              </a:spcBef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boolean remove(E value) { … }</a:t>
            </a:r>
          </a:p>
          <a:p>
            <a:pPr>
              <a:spcBef>
                <a:spcPct val="0"/>
              </a:spcBef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boolean contains(E value) { … }</a:t>
            </a:r>
          </a:p>
          <a:p>
            <a:pPr>
              <a:spcBef>
                <a:spcPct val="0"/>
              </a:spcBef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int size() { … }</a:t>
            </a:r>
          </a:p>
          <a:p>
            <a:pPr>
              <a:spcBef>
                <a:spcPct val="0"/>
              </a:spcBef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String toString() { … }</a:t>
            </a:r>
          </a:p>
          <a:p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42E0D7F-B221-AB41-9AC2-716A3C99F4C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700" name="Rectangle 3"/>
          <p:cNvSpPr txBox="1">
            <a:spLocks noChangeArrowheads="1"/>
          </p:cNvSpPr>
          <p:nvPr/>
        </p:nvSpPr>
        <p:spPr bwMode="auto">
          <a:xfrm>
            <a:off x="5638800" y="1600200"/>
            <a:ext cx="35052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838200" indent="-3810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to implement a binary tree, need to store the root node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root field is "protected" instead of "private" to allow for inheritance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empty tree has a null root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then, must implement methods for basic operations on the collection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2A0FA8D-8050-3F4A-AD3E-1C54E4AFEE6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size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4267200"/>
            <a:ext cx="5638800" cy="2514600"/>
          </a:xfrm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int size()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this.size(this.root);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en-US" sz="120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int size(TreeNode&lt;E&gt; current)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if (current == null)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0;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else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this.size(current.getLeft()) +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this.size(current.getRight()) + 1;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685800" y="1371600"/>
            <a:ext cx="8534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divide-and-conquer approach: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if the tree is empty, number of nodes is 0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latin typeface="Arial Narrow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RECURSIVE: otherwise, number of nodes is </a:t>
            </a:r>
          </a:p>
          <a:p>
            <a:pPr marL="1257300" lvl="2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(# nodes in left subtree) + (# nodes in right subtree) + 1 for the root</a:t>
            </a:r>
          </a:p>
          <a:p>
            <a:pPr marL="1257300" lvl="2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>
                <a:solidFill>
                  <a:srgbClr val="2D2DB9"/>
                </a:solidFill>
                <a:latin typeface="Arial Narrow" charset="0"/>
              </a:rPr>
              <a:t>note: a recursive implementation requires passing the root as parameter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will have a public "front" method, which calls the recursive "worker"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6531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8BA867-6C51-4446-A2CD-449BD16744F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contains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</a:t>
            </a: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3657600"/>
            <a:ext cx="6629400" cy="2743200"/>
          </a:xfrm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boolean contains(E value)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this.contains(this.root, value);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en-US" sz="120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boolean contains(TreeNode&lt;E&gt; current, E value)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if (current == null)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false;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else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value.equals(current.getData()) ||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this.contains(current.getLeft(), value) ||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this.contains(current.getRight(), value);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685800" y="1447800"/>
            <a:ext cx="8534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divide-and-conquer approach: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if the tree is empty, the item is not found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otherwise, if the item is at the root, then found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latin typeface="Arial Narrow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RECURSIVE: otherwise, search the left and then right subtrees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7555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3E85429-F16C-6246-8FEB-060B56102FA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toString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3886200"/>
            <a:ext cx="6553200" cy="3048000"/>
          </a:xfrm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String toString()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if (this.root == null)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"[]";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String recStr = this.toString(this.root);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"[" + recStr.substring(0,recStr.length()-1) + "]";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en-US" sz="120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String toString(TreeNode&lt;E&gt; current)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if (current ==  null)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"";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this.toString(current.getLeft()) +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current.getData().toString() + "," +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this.toString(current.getRight());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685800" y="1295400"/>
            <a:ext cx="85344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must traverse the entire tree and build a string of the items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there are numerous patterns that can be used, e.g., in-order traversal</a:t>
            </a: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if the tree is empty, then nothing to traverse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latin typeface="Arial Narrow" charset="0"/>
            </a:endParaRP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RECURSIVE: recursively traverse the left subtree, then access the root,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		then recursively traverse the right subtree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79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tree operations?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702675" cy="502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add?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remove?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numOccur?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height?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weight?</a:t>
            </a: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6CF5F8-51CC-9B4A-99AC-569B4AAFC9D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C9E15BB-0FA8-6E45-8DEB-C2E49A72BE7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 search trees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610600" cy="11430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binary search tree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is a binary tree in which, for every node: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item stored at the node is ≥ all items stored in its left subtree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item stored at the node is &lt; all items stored in its right subtree</a:t>
            </a:r>
          </a:p>
        </p:txBody>
      </p:sp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5257800" y="2743200"/>
            <a:ext cx="3886200" cy="332422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are BST operations divide &amp; conquer?</a:t>
            </a:r>
          </a:p>
          <a:p>
            <a:pPr lvl="1">
              <a:spcBef>
                <a:spcPct val="50000"/>
              </a:spcBef>
              <a:buFont typeface="Arial" charset="0"/>
              <a:buChar char="•"/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contains?</a:t>
            </a:r>
          </a:p>
          <a:p>
            <a:pPr lvl="1">
              <a:spcBef>
                <a:spcPct val="50000"/>
              </a:spcBef>
              <a:buFont typeface="Arial" charset="0"/>
              <a:buChar char="•"/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add?</a:t>
            </a:r>
          </a:p>
          <a:p>
            <a:pPr lvl="1">
              <a:spcBef>
                <a:spcPct val="50000"/>
              </a:spcBef>
              <a:buFont typeface="Arial" charset="0"/>
              <a:buChar char="•"/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remove?</a:t>
            </a:r>
          </a:p>
          <a:p>
            <a:pPr lvl="1">
              <a:spcBef>
                <a:spcPct val="50000"/>
              </a:spcBef>
              <a:buFont typeface="Arial" charset="0"/>
              <a:buChar char="•"/>
            </a:pPr>
            <a:endParaRPr lang="en-US" sz="2000">
              <a:solidFill>
                <a:schemeClr val="tx2"/>
              </a:solidFill>
              <a:latin typeface="Arial Narrow" charset="0"/>
            </a:endParaRP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what about balanced BSTs? </a:t>
            </a:r>
          </a:p>
          <a:p>
            <a:r>
              <a:rPr lang="en-US" sz="2000">
                <a:solidFill>
                  <a:schemeClr val="tx2"/>
                </a:solidFill>
                <a:latin typeface="Arial Narrow" charset="0"/>
              </a:rPr>
              <a:t>  (e.g., red-black trees, AVL trees)</a:t>
            </a:r>
          </a:p>
          <a:p>
            <a:endParaRPr lang="en-US" sz="2000">
              <a:solidFill>
                <a:schemeClr val="tx2"/>
              </a:solidFill>
              <a:latin typeface="Arial Narrow" charset="0"/>
            </a:endParaRPr>
          </a:p>
        </p:txBody>
      </p:sp>
      <p:pic>
        <p:nvPicPr>
          <p:cNvPr id="34821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19400"/>
            <a:ext cx="4343400" cy="269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1399572-7C94-F843-B0F5-548C729953A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Divide &amp; conquer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153400" cy="2895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probably the best-known problem-solving paradigm</a:t>
            </a:r>
            <a:endParaRPr lang="en-US" i="1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914400" lvl="1" indent="-457200">
              <a:lnSpc>
                <a:spcPct val="90000"/>
              </a:lnSpc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divide the problem into several subproblems of the same type (ideally of about equal size)</a:t>
            </a:r>
          </a:p>
          <a:p>
            <a:pPr marL="914400" lvl="1" indent="-457200">
              <a:lnSpc>
                <a:spcPct val="90000"/>
              </a:lnSpc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solve the subproblems, typically using recursion</a:t>
            </a:r>
          </a:p>
          <a:p>
            <a:pPr marL="914400" lvl="1" indent="-457200">
              <a:lnSpc>
                <a:spcPct val="90000"/>
              </a:lnSpc>
              <a:buFont typeface="Arial Narrow" charset="0"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combine the solutions to the subproblems to obtain a solution to the original problem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endParaRPr lang="en-US" i="1">
              <a:latin typeface="Arial Narrow" charset="0"/>
              <a:ea typeface="ＭＳ Ｐゴシック" charset="0"/>
            </a:endParaRPr>
          </a:p>
        </p:txBody>
      </p:sp>
      <p:pic>
        <p:nvPicPr>
          <p:cNvPr id="17412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276600"/>
            <a:ext cx="3124200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Not always a win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743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some problems can be thought of as divide &amp; conquer, but are not efficient to implement that way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e.g., counting the number of 0's in a list of numbers:</a:t>
            </a:r>
          </a:p>
          <a:p>
            <a:pPr marL="1771650" lvl="3" indent="-457200">
              <a:buFont typeface="Arial Narrow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recursively count the number of 0's in the 1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st</a:t>
            </a:r>
            <a:r>
              <a:rPr lang="en-US" dirty="0">
                <a:latin typeface="Arial Narrow" charset="0"/>
                <a:ea typeface="ＭＳ Ｐゴシック" charset="0"/>
              </a:rPr>
              <a:t> half of the list</a:t>
            </a:r>
          </a:p>
          <a:p>
            <a:pPr marL="1771650" lvl="3" indent="-457200">
              <a:buFont typeface="Arial Narrow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recursively count the number of 0's in the 2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nd</a:t>
            </a:r>
            <a:r>
              <a:rPr lang="en-US" dirty="0">
                <a:latin typeface="Arial Narrow" charset="0"/>
                <a:ea typeface="ＭＳ Ｐゴシック" charset="0"/>
              </a:rPr>
              <a:t> half of the list</a:t>
            </a:r>
          </a:p>
          <a:p>
            <a:pPr marL="1771650" lvl="3" indent="-457200">
              <a:buFont typeface="Arial Narrow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add the two counts</a:t>
            </a:r>
          </a:p>
          <a:p>
            <a:pPr marL="1771650" lvl="3" indent="-457200">
              <a:buFont typeface="Arial Narrow" charset="0"/>
              <a:buAutoNum type="arabicPeriod"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BD2067-E173-1C42-A548-FED61D51A93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85800" y="4343400"/>
            <a:ext cx="8001000" cy="2590800"/>
            <a:chOff x="685801" y="4343400"/>
            <a:chExt cx="8000999" cy="2590800"/>
          </a:xfrm>
        </p:grpSpPr>
        <p:sp>
          <p:nvSpPr>
            <p:cNvPr id="18437" name="Content Placeholder 2"/>
            <p:cNvSpPr txBox="1">
              <a:spLocks/>
            </p:cNvSpPr>
            <p:nvPr/>
          </p:nvSpPr>
          <p:spPr bwMode="auto">
            <a:xfrm>
              <a:off x="685801" y="4343400"/>
              <a:ext cx="4114799" cy="2590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342900" indent="-342900"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771650" indent="-457200"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549400" algn="l"/>
                </a:tabLs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Cost(N)	= 2 Cost(N/2) + C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	= 2 [2 Cost(N/4) + C] + C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	= 4 Cost(N/4) + 3C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	= 4 [2 Cost(N/8) + C] + 3C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	= 8 Cost(N/8) + 7C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	= . . .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	= N Cost(N/N) + (N-1)C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	= NC' + (N-1)C</a:t>
              </a:r>
            </a:p>
            <a:p>
              <a:pPr lvl="1">
                <a:lnSpc>
                  <a:spcPct val="80000"/>
                </a:lnSpc>
                <a:spcBef>
                  <a:spcPct val="20000"/>
                </a:spcBef>
              </a:pPr>
              <a:r>
                <a:rPr lang="en-US" sz="1800">
                  <a:latin typeface="Arial Narrow" charset="0"/>
                </a:rPr>
                <a:t>		= (C + C')N - C </a:t>
              </a:r>
            </a:p>
            <a:p>
              <a:pPr lvl="3">
                <a:spcBef>
                  <a:spcPct val="20000"/>
                </a:spcBef>
                <a:buFont typeface="Arial Narrow" charset="0"/>
                <a:buAutoNum type="arabicPeriod"/>
              </a:pPr>
              <a:endParaRPr lang="en-US" sz="2000">
                <a:latin typeface="Arial Narrow" charset="0"/>
              </a:endParaRPr>
            </a:p>
          </p:txBody>
        </p:sp>
        <p:sp>
          <p:nvSpPr>
            <p:cNvPr id="18438" name="TextBox 5"/>
            <p:cNvSpPr txBox="1">
              <a:spLocks noChangeArrowheads="1"/>
            </p:cNvSpPr>
            <p:nvPr/>
          </p:nvSpPr>
          <p:spPr bwMode="auto">
            <a:xfrm>
              <a:off x="4876800" y="4419600"/>
              <a:ext cx="3810000" cy="1754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buFont typeface="Wingdings" charset="0"/>
                <a:buChar char="è"/>
              </a:pPr>
              <a:r>
                <a:rPr lang="en-US">
                  <a:solidFill>
                    <a:srgbClr val="FF0000"/>
                  </a:solidFill>
                  <a:latin typeface="Arial Narrow" charset="0"/>
                  <a:sym typeface="Wingdings" charset="0"/>
                </a:rPr>
                <a:t>O(N)</a:t>
              </a:r>
            </a:p>
            <a:p>
              <a:pPr>
                <a:buFont typeface="Wingdings" charset="0"/>
                <a:buChar char="è"/>
              </a:pPr>
              <a:endParaRPr lang="en-US">
                <a:solidFill>
                  <a:srgbClr val="FF0000"/>
                </a:solidFill>
                <a:latin typeface="Arial Narrow" charset="0"/>
                <a:sym typeface="Wingdings" charset="0"/>
              </a:endParaRPr>
            </a:p>
            <a:p>
              <a:r>
                <a:rPr lang="en-US" sz="2000">
                  <a:solidFill>
                    <a:srgbClr val="FF0000"/>
                  </a:solidFill>
                  <a:latin typeface="Arial Narrow" charset="0"/>
                  <a:sym typeface="Wingdings" charset="0"/>
                </a:rPr>
                <a:t>the overhead of recursion makes this much slower than a simple iteration (i.e., decrease &amp; conquer)</a:t>
              </a:r>
              <a:endParaRPr lang="en-US" sz="2000">
                <a:solidFill>
                  <a:srgbClr val="FF0000"/>
                </a:solidFill>
                <a:latin typeface="Arial Narrow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Master Theorem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9718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Suppose Cost(N) = a Cost(N/b) + C N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d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.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that is, divide &amp; conquer is performed with polynomial-time overhead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	O(N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d</a:t>
            </a:r>
            <a:r>
              <a:rPr lang="en-US" dirty="0">
                <a:latin typeface="Arial Narrow" charset="0"/>
                <a:ea typeface="ＭＳ Ｐゴシック" charset="0"/>
              </a:rPr>
              <a:t>)		if a &lt; b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d</a:t>
            </a:r>
          </a:p>
          <a:p>
            <a:pPr lvl="1">
              <a:buFont typeface="Wingdings" charset="0"/>
              <a:buNone/>
            </a:pPr>
            <a:endParaRPr lang="en-US" baseline="300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Cost(N) = 	O(N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d</a:t>
            </a:r>
            <a:r>
              <a:rPr lang="en-US" dirty="0">
                <a:latin typeface="Arial Narrow" charset="0"/>
                <a:ea typeface="ＭＳ Ｐゴシック" charset="0"/>
              </a:rPr>
              <a:t> log N)	if a = b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d</a:t>
            </a:r>
          </a:p>
          <a:p>
            <a:pPr lvl="1">
              <a:buFont typeface="Wingdings" charset="0"/>
              <a:buNone/>
            </a:pPr>
            <a:endParaRPr lang="en-US" baseline="300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	O(N 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log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b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 a</a:t>
            </a:r>
            <a:r>
              <a:rPr lang="en-US" dirty="0">
                <a:latin typeface="Arial Narrow" charset="0"/>
                <a:ea typeface="ＭＳ Ｐゴシック" charset="0"/>
              </a:rPr>
              <a:t>)		if a &gt; b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d</a:t>
            </a:r>
          </a:p>
          <a:p>
            <a:endParaRPr lang="en-US" baseline="30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baseline="30000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16F02E3-F41F-A249-ACD4-0CB73B3F5F4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60" name="Left Brace 4"/>
          <p:cNvSpPr>
            <a:spLocks/>
          </p:cNvSpPr>
          <p:nvPr/>
        </p:nvSpPr>
        <p:spPr bwMode="auto">
          <a:xfrm>
            <a:off x="2286000" y="2667000"/>
            <a:ext cx="228600" cy="1371600"/>
          </a:xfrm>
          <a:prstGeom prst="leftBrace">
            <a:avLst>
              <a:gd name="adj1" fmla="val 83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85800" y="5105400"/>
            <a:ext cx="8702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2001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e.g., zero count algorithm has Cost(N) = 2Cost(N/2) + C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baseline="30000">
              <a:latin typeface="Arial Narrow" charset="0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a = 2, b = 2, d = 0	</a:t>
            </a:r>
            <a:r>
              <a:rPr lang="en-US" sz="2000">
                <a:latin typeface="Arial Narrow" charset="0"/>
                <a:sym typeface="Wingdings" charset="0"/>
              </a:rPr>
              <a:t> 2 &gt; 2</a:t>
            </a:r>
            <a:r>
              <a:rPr lang="en-US" sz="2000" baseline="30000">
                <a:latin typeface="Arial Narrow" charset="0"/>
                <a:sym typeface="Wingdings" charset="0"/>
              </a:rPr>
              <a:t>0</a:t>
            </a:r>
            <a:r>
              <a:rPr lang="en-US" sz="2000">
                <a:latin typeface="Arial Narrow" charset="0"/>
                <a:sym typeface="Wingdings" charset="0"/>
              </a:rPr>
              <a:t>  O(N </a:t>
            </a:r>
            <a:r>
              <a:rPr lang="en-US" sz="2000" baseline="30000">
                <a:latin typeface="Arial Narrow" charset="0"/>
                <a:sym typeface="Wingdings" charset="0"/>
              </a:rPr>
              <a:t>log</a:t>
            </a:r>
            <a:r>
              <a:rPr lang="en-US" sz="2000" baseline="-25000">
                <a:latin typeface="Arial Narrow" charset="0"/>
                <a:sym typeface="Wingdings" charset="0"/>
              </a:rPr>
              <a:t>2</a:t>
            </a:r>
            <a:r>
              <a:rPr lang="en-US" sz="2000" baseline="30000">
                <a:latin typeface="Arial Narrow" charset="0"/>
                <a:sym typeface="Wingdings" charset="0"/>
              </a:rPr>
              <a:t> 2</a:t>
            </a:r>
            <a:r>
              <a:rPr lang="en-US" sz="2000">
                <a:latin typeface="Arial Narrow" charset="0"/>
                <a:sym typeface="Wingdings" charset="0"/>
              </a:rPr>
              <a:t>)  O(N)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Merge sort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have seen divide-and-conquer algorithms that are more efficient than brute force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e.g., merge sort list[0..N-1]</a:t>
            </a:r>
          </a:p>
          <a:p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buFont typeface="Arial Narrow" charset="0"/>
              <a:buAutoNum type="arabicPeriod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list N &lt;= 1, then DONE</a:t>
            </a:r>
          </a:p>
          <a:p>
            <a:pPr lvl="1">
              <a:buFont typeface="Arial Narrow" charset="0"/>
              <a:buAutoNum type="arabicPeriod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otherwise,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merge sort list[0..N/2]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merge sort list[N/2+1..N-1]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merge the two sorted halves</a:t>
            </a:r>
          </a:p>
          <a:p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recall: Cost(N) = 2Cost(N/2) +CN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merging is O(N), but requires O(N) additional storage and copying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we can show this is O(N log N) by unwinding, or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a = 2, b = 2, d = 1   2 = 2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 O(N log N) by Master Theorem 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57FD3B1-2091-DC44-B3AC-A6B1E789F02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0" y="3886200"/>
            <a:ext cx="3581400" cy="1422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Why is halving most common?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a variation of merge sort that divides the list into 3 parts</a:t>
            </a:r>
          </a:p>
          <a:p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buFont typeface="Arial Narrow" charset="0"/>
              <a:buAutoNum type="arabicPeriod"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list N &lt;= 1, then DONE</a:t>
            </a:r>
          </a:p>
          <a:p>
            <a:pPr lvl="1">
              <a:buFont typeface="Arial Narrow" charset="0"/>
              <a:buAutoNum type="arabicPeriod"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otherwise,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merge sort list[0..N/3]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merge sort list[N/3+1..2N/3]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merge sort list[2N/3+1..N-1]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merge the three sorted parts</a:t>
            </a:r>
          </a:p>
          <a:p>
            <a:pPr marL="1257300" lvl="2" indent="-342900">
              <a:buFont typeface="Arial Narrow" charset="0"/>
              <a:buAutoNum type="alphaLcParenR"/>
            </a:pPr>
            <a:endParaRPr lang="en-US" sz="18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pPr marL="1257300" lvl="2" indent="-342900">
              <a:buFont typeface="Arial Narrow" charset="0"/>
              <a:buAutoNum type="alphaLcParenR"/>
            </a:pPr>
            <a:endParaRPr lang="en-US" sz="18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Cost(N) = 3Cost(N/3) + CN</a:t>
            </a:r>
          </a:p>
          <a:p>
            <a:pPr lvl="1">
              <a:buFont typeface="Wingdings" charset="0"/>
              <a:buNone/>
            </a:pPr>
            <a:endParaRPr lang="en-US" sz="1800">
              <a:solidFill>
                <a:srgbClr val="000000"/>
              </a:solidFill>
              <a:latin typeface="Arial Narrow" charset="0"/>
              <a:ea typeface="ＭＳ Ｐゴシック" charset="0"/>
            </a:endParaRPr>
          </a:p>
          <a:p>
            <a:pPr marL="1257300" lvl="2" indent="-342900"/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a = 3, b = 3, d = 1 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  <a:sym typeface="Wingdings" charset="0"/>
              </a:rPr>
              <a:t> 3 = 3</a:t>
            </a:r>
            <a:r>
              <a:rPr lang="en-US" sz="1800" baseline="30000">
                <a:solidFill>
                  <a:srgbClr val="000000"/>
                </a:solidFill>
                <a:latin typeface="Arial Narrow" charset="0"/>
                <a:ea typeface="ＭＳ Ｐゴシック" charset="0"/>
                <a:sym typeface="Wingdings" charset="0"/>
              </a:rPr>
              <a:t>1</a:t>
            </a: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  <a:sym typeface="Wingdings" charset="0"/>
              </a:rPr>
              <a:t>  O(N log N)</a:t>
            </a:r>
          </a:p>
          <a:p>
            <a:pPr marL="1257300" lvl="2" indent="-342900"/>
            <a:endParaRPr lang="en-US" sz="1800">
              <a:solidFill>
                <a:srgbClr val="000000"/>
              </a:solidFill>
              <a:latin typeface="Arial Narrow" charset="0"/>
              <a:ea typeface="ＭＳ Ｐゴシック" charset="0"/>
              <a:sym typeface="Wingdings" charset="0"/>
            </a:endParaRPr>
          </a:p>
          <a:p>
            <a:pPr marL="1257300" lvl="2" indent="-342900"/>
            <a:endParaRPr lang="en-US" sz="1800">
              <a:solidFill>
                <a:srgbClr val="000000"/>
              </a:solidFill>
              <a:latin typeface="Arial Narrow" charset="0"/>
              <a:ea typeface="ＭＳ Ｐゴシック" charset="0"/>
              <a:sym typeface="Wingdings" charset="0"/>
            </a:endParaRPr>
          </a:p>
          <a:p>
            <a:r>
              <a:rPr lang="en-US" sz="220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in general,	</a:t>
            </a:r>
            <a:r>
              <a:rPr lang="en-US" sz="220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X Cost(N/X) + CN 	 O(N log N)</a:t>
            </a:r>
          </a:p>
          <a:p>
            <a:r>
              <a:rPr lang="en-US" sz="220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			X Cost(N/X) + C 		 O(N)</a:t>
            </a:r>
          </a:p>
          <a:p>
            <a:pPr lvl="1"/>
            <a:endParaRPr lang="en-US" sz="1800"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dividing into halves is simplest, and just as efficient as thirds, quarters, …</a:t>
            </a:r>
            <a:endParaRPr lang="en-US" sz="1800">
              <a:latin typeface="Arial Narrow" charset="0"/>
              <a:ea typeface="ＭＳ Ｐゴシック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C6BFF6C-13D3-2149-8387-94916CF77F0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3810000"/>
            <a:ext cx="3581400" cy="1422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Quick sort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Collections.sort implements quick sort, another O(N log N) sort which is faster in practice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e.g., quick sort list[0..N-1]</a:t>
            </a:r>
          </a:p>
          <a:p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buFont typeface="Arial Narrow" charset="0"/>
              <a:buAutoNum type="arabicPeriod"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list N &lt;= 1, then DONE</a:t>
            </a:r>
          </a:p>
          <a:p>
            <a:pPr lvl="1">
              <a:buFont typeface="Arial Narrow" charset="0"/>
              <a:buAutoNum type="arabicPeriod"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otherwise,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select a pivot element (e.g., list[0], list[N/2], list[random], …)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partition list into [items &lt; pivot] + [items == pivot] + [items &gt; pivot]</a:t>
            </a:r>
          </a:p>
          <a:p>
            <a:pPr marL="1257300" lvl="2" indent="-342900">
              <a:buFont typeface="Arial Narrow" charset="0"/>
              <a:buAutoNum type="alphaLcParenR"/>
            </a:pPr>
            <a:r>
              <a:rPr lang="en-US" sz="180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quick sort the &lt; and &gt; partitions</a:t>
            </a:r>
          </a:p>
          <a:p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best case: pivot is median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Cost(N) = 2Cost(N/2) +CN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O(N log N)</a:t>
            </a: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worst case: pivot is smallest or largest value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Cost(N) = Cost(N-1) +CN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O(N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)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A4E2C6F-FCA4-6245-9D05-A1C737E803B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Quick sort (cont.)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average case: O(N log N)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there are variations that make the worst case even more unlikely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switch to selection sort when small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median-of-three partitioning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instead of just taking the first item (or a random item) as pivot, take the median of the first, middle, and last items in the list</a:t>
            </a:r>
          </a:p>
          <a:p>
            <a:pPr lvl="2"/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2">
              <a:buFont typeface="Wingdings" charset="0"/>
              <a:buChar char="ü"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if the list is partially sorted, the middle element will be close to the overall median</a:t>
            </a:r>
          </a:p>
          <a:p>
            <a:pPr lvl="2">
              <a:buFont typeface="Wingdings" charset="0"/>
              <a:buChar char="ü"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if the list is random, then the odds of selecting an item near the median is improved</a:t>
            </a:r>
          </a:p>
          <a:p>
            <a:pPr lvl="2">
              <a:buFont typeface="Wingdings" charset="0"/>
              <a:buChar char="ü"/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refinements like these can improve runtime by 20-25%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however, O(N</a:t>
            </a:r>
            <a:r>
              <a:rPr lang="en-US" baseline="3000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) degradation is still possible</a:t>
            </a: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059B774-244C-8A4D-8DE0-65111D8255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BADD2A4-8C95-2B48-A539-1A62D58AC92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Closest pair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534400" cy="19050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given a set of N points, find the pair with minimum distance</a:t>
            </a:r>
          </a:p>
          <a:p>
            <a:pPr marL="0" indent="0">
              <a:lnSpc>
                <a:spcPct val="90000"/>
              </a:lnSpc>
            </a:pPr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brute force approach: </a:t>
            </a:r>
          </a:p>
          <a:p>
            <a:pPr marL="914400" lvl="2" indent="0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consider every pair of points, compare distances &amp; take minimum</a:t>
            </a:r>
          </a:p>
          <a:p>
            <a:pPr marL="914400" lvl="2" indent="0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marL="914400" lvl="2" indent="0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big Oh?</a:t>
            </a:r>
          </a:p>
          <a:p>
            <a:pPr marL="0" indent="0">
              <a:lnSpc>
                <a:spcPct val="90000"/>
              </a:lnSpc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7146" name="Rectangle 10"/>
          <p:cNvSpPr>
            <a:spLocks noChangeArrowheads="1"/>
          </p:cNvSpPr>
          <p:nvPr/>
        </p:nvSpPr>
        <p:spPr bwMode="auto">
          <a:xfrm>
            <a:off x="685800" y="3429000"/>
            <a:ext cx="60960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there exists an O(N log N) divide-and-conquer solution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>
              <a:latin typeface="Courier New" charset="0"/>
            </a:endParaRPr>
          </a:p>
          <a:p>
            <a:pPr marL="800100" lvl="1" indent="-342900">
              <a:spcBef>
                <a:spcPct val="20000"/>
              </a:spcBef>
            </a:pPr>
            <a:r>
              <a:rPr lang="en-US" sz="1600">
                <a:latin typeface="Arial Narrow" charset="0"/>
              </a:rPr>
              <a:t>Assume the points are sorted by x-coordinate (can be done in O(N log N))</a:t>
            </a:r>
          </a:p>
          <a:p>
            <a:pPr marL="800100" lvl="1" indent="-342900">
              <a:spcBef>
                <a:spcPct val="20000"/>
              </a:spcBef>
              <a:buFont typeface="Wingdings" charset="0"/>
              <a:buAutoNum type="arabicPeriod"/>
            </a:pPr>
            <a:r>
              <a:rPr lang="en-US" sz="1600">
                <a:latin typeface="Arial Narrow" charset="0"/>
              </a:rPr>
              <a:t>partition the points into equal parts using a vertical line in the plane</a:t>
            </a:r>
          </a:p>
          <a:p>
            <a:pPr marL="800100" lvl="1" indent="-342900">
              <a:spcBef>
                <a:spcPct val="20000"/>
              </a:spcBef>
              <a:buFont typeface="Wingdings" charset="0"/>
              <a:buAutoNum type="arabicPeriod"/>
            </a:pPr>
            <a:r>
              <a:rPr lang="en-US" sz="1600">
                <a:latin typeface="Arial Narrow" charset="0"/>
              </a:rPr>
              <a:t>recursively determine the closest pair on left side (Ldist) and the closest pair on the right side (Rdist)</a:t>
            </a:r>
          </a:p>
          <a:p>
            <a:pPr marL="800100" lvl="1" indent="-342900">
              <a:spcBef>
                <a:spcPct val="20000"/>
              </a:spcBef>
              <a:buFont typeface="Wingdings" charset="0"/>
              <a:buAutoNum type="arabicPeriod"/>
            </a:pPr>
            <a:r>
              <a:rPr lang="en-US" sz="1600">
                <a:latin typeface="Arial Narrow" charset="0"/>
              </a:rPr>
              <a:t>find closest pair that straddles the line (Cdist), each within min(Ldist,Rdist) of the line  (can be done in O(N))</a:t>
            </a:r>
          </a:p>
          <a:p>
            <a:pPr marL="800100" lvl="1" indent="-342900">
              <a:spcBef>
                <a:spcPct val="20000"/>
              </a:spcBef>
              <a:buFont typeface="Wingdings" charset="0"/>
              <a:buAutoNum type="arabicPeriod"/>
            </a:pPr>
            <a:r>
              <a:rPr lang="en-US" sz="1600">
                <a:latin typeface="Arial Narrow" charset="0"/>
              </a:rPr>
              <a:t>answer = min(Ldist, Rdist, Cdist)</a:t>
            </a:r>
            <a:endParaRPr lang="en-US" sz="2000">
              <a:latin typeface="Arial Narrow" charset="0"/>
            </a:endParaRPr>
          </a:p>
        </p:txBody>
      </p:sp>
      <p:pic>
        <p:nvPicPr>
          <p:cNvPr id="347149" name="Picture 13" descr="pic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505200"/>
            <a:ext cx="2209800" cy="250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200400" y="2586038"/>
            <a:ext cx="22098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O(N</a:t>
            </a:r>
            <a:r>
              <a:rPr lang="en-US" baseline="300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2</a:t>
            </a:r>
            <a:r>
              <a:rPr lang="en-US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219200" y="6381750"/>
            <a:ext cx="6705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tx2"/>
                </a:solidFill>
                <a:latin typeface="Arial Narrow" charset="0"/>
              </a:rPr>
              <a:t>Cost(N) = 2 Cost(N/2) + CN </a:t>
            </a: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 O(N log N)</a:t>
            </a:r>
            <a:endParaRPr lang="en-US" sz="20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46" grpId="0"/>
      <p:bldP spid="11" grpId="0"/>
      <p:bldP spid="9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6239</TotalTime>
  <Words>1882</Words>
  <Application>Microsoft Macintosh PowerPoint</Application>
  <PresentationFormat>Custom</PresentationFormat>
  <Paragraphs>320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 Narrow</vt:lpstr>
      <vt:lpstr>Courier New</vt:lpstr>
      <vt:lpstr>Times New Roman</vt:lpstr>
      <vt:lpstr>Wingdings</vt:lpstr>
      <vt:lpstr>Blank Presentation</vt:lpstr>
      <vt:lpstr>PowerPoint Presentation</vt:lpstr>
      <vt:lpstr>Divide &amp; conquer</vt:lpstr>
      <vt:lpstr>Not always a win</vt:lpstr>
      <vt:lpstr>Master Theorem</vt:lpstr>
      <vt:lpstr>Merge sort</vt:lpstr>
      <vt:lpstr>Why is halving most common?</vt:lpstr>
      <vt:lpstr>Quick sort</vt:lpstr>
      <vt:lpstr>Quick sort (cont.)</vt:lpstr>
      <vt:lpstr>Closest pair</vt:lpstr>
      <vt:lpstr>Multiplying large integers</vt:lpstr>
      <vt:lpstr>Divide &amp; conquer multiplication</vt:lpstr>
      <vt:lpstr>Efficiency of divide &amp; conquer multiplication</vt:lpstr>
      <vt:lpstr>Dividing &amp; conquering trees</vt:lpstr>
      <vt:lpstr>BinaryTree class</vt:lpstr>
      <vt:lpstr>size method</vt:lpstr>
      <vt:lpstr>contains method</vt:lpstr>
      <vt:lpstr>toString method</vt:lpstr>
      <vt:lpstr>Other tree operations?</vt:lpstr>
      <vt:lpstr>Binary search trees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130</cp:revision>
  <cp:lastPrinted>2014-02-10T04:52:54Z</cp:lastPrinted>
  <dcterms:created xsi:type="dcterms:W3CDTF">2013-02-14T00:51:08Z</dcterms:created>
  <dcterms:modified xsi:type="dcterms:W3CDTF">2019-01-17T20:27:35Z</dcterms:modified>
</cp:coreProperties>
</file>