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1" r:id="rId16"/>
    <p:sldId id="322" r:id="rId17"/>
    <p:sldId id="324" r:id="rId18"/>
    <p:sldId id="325" r:id="rId19"/>
    <p:sldId id="323" r:id="rId20"/>
    <p:sldId id="326" r:id="rId2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000FF"/>
    <a:srgbClr val="000080"/>
    <a:srgbClr val="FF00FF"/>
    <a:srgbClr val="FF0000"/>
    <a:srgbClr val="00FF00"/>
    <a:srgbClr val="00FFFF"/>
    <a:srgbClr val="80008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0"/>
    <p:restoredTop sz="94384"/>
  </p:normalViewPr>
  <p:slideViewPr>
    <p:cSldViewPr>
      <p:cViewPr varScale="1">
        <p:scale>
          <a:sx n="108" d="100"/>
          <a:sy n="108" d="100"/>
        </p:scale>
        <p:origin x="224" y="200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ED7E38D-21F7-CE4E-BF6E-27F0AEBB0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4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318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4BF2669-4FD8-8149-8508-7789116B8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0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5202-177D-9B40-AE30-140248C56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3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7FAAD-F585-3946-9BD8-5DB5A61B0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41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AD0F1-E553-9945-8304-024C20249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97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4F21D-4C08-804F-BE96-430D75A49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67A64-DB6D-C843-8EC1-31A08C7DC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5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E529E-AC3C-0246-B386-E04A2FED5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1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68AAF-3D28-8247-9215-19E5B71FF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00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84382-007D-8E49-95D5-8E9B1EFBC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6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6947B-51D7-B64F-ACAD-FC12D29F1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9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B0B42-ABD2-4A4F-923B-F6A5527A5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7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1F779-5B5E-D946-98D8-C26F31331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9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CB01B-F212-9D4B-8DB1-B427F6285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4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DFCC67DC-EEC4-9144-87EB-10D28BC9F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  <p:sldLayoutId id="2147483911" r:id="rId12"/>
    <p:sldLayoutId id="214748391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411A01C-1647-9540-A7BB-FAE5B3DCD76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&amp;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7411" name="Rectangle 13"/>
          <p:cNvSpPr>
            <a:spLocks noChangeArrowheads="1"/>
          </p:cNvSpPr>
          <p:nvPr/>
        </p:nvSpPr>
        <p:spPr bwMode="auto">
          <a:xfrm>
            <a:off x="914400" y="28956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Decrease &amp; conquer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decrease by constant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sequential search, insertion sort, topological sort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decrease by constant factor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binary search, fake coin problem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decrease by variable amount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BST search, selection problem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Decrease-by-1 topological sort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alternatively,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while the graph is nonempty</a:t>
            </a:r>
          </a:p>
          <a:p>
            <a:pPr marL="1371600" lvl="2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identify a vertex with no incoming edges</a:t>
            </a:r>
          </a:p>
          <a:p>
            <a:pPr marL="1371600" lvl="2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add the vertex to a list</a:t>
            </a:r>
          </a:p>
          <a:p>
            <a:pPr marL="1371600" lvl="2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remove that vertex and all outgoing edges from it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CDD01CC-3B39-B646-824B-4DFDBD7920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6628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600" y="3441700"/>
            <a:ext cx="63500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9C15E1-F454-0047-834B-CCD7C9CC082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 by a constant factor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more efficient (but rare) variation of decrease &amp; conquer occurs when you can decrease by an amount proportional to the problem size</a:t>
            </a:r>
          </a:p>
          <a:p>
            <a:pPr marL="400050"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 binary search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divides a problem of size N into a problem of size N/2</a:t>
            </a:r>
          </a:p>
          <a:p>
            <a:pPr marL="400050"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46125" y="28956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Cost(N) 	= Cost(N/2) + C	can unwind Cost(N/2)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(Cost(N/4) + C) + C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Cost(N/4) + 2C	can unwind Cost(N/4)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(Cost(N/8) + C) + 2C	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Cost(N/8) + 3C	can continue unwinding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…	(a total of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N times)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Cost(1) + (log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N)*C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N + C'	where C' = Cost(1) 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 O(log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Fake coin problem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Given a scale and N coins, one of which is lighter than all the others.  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Identify the light coin using the minimal number of weighings.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solution?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cost function?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big-Oh?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8421BF-11BD-8444-84E7-BC32DD4C225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What doesn't fit here?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decrease by a constant factor is efficient, but very rare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it is tempting to think of algorithms like merge sort &amp; quick sort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divides the problem into subproblems whose size is proportional to the original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key distinction: these algorithms require solving </a:t>
            </a:r>
            <a:r>
              <a:rPr lang="en-US" i="1" dirty="0">
                <a:latin typeface="Arial Narrow" charset="0"/>
                <a:ea typeface="ＭＳ Ｐゴシック" charset="0"/>
              </a:rPr>
              <a:t>multiple</a:t>
            </a:r>
            <a:r>
              <a:rPr lang="en-US" dirty="0">
                <a:latin typeface="Arial Narrow" charset="0"/>
                <a:ea typeface="ＭＳ Ｐゴシック" charset="0"/>
              </a:rPr>
              <a:t> subproblems, then somehow combining the results to solve the bigger problem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 have a different name for these types of problems: </a:t>
            </a:r>
            <a:r>
              <a:rPr lang="en-US" i="1" dirty="0">
                <a:latin typeface="Arial Narrow" charset="0"/>
                <a:ea typeface="ＭＳ Ｐゴシック" charset="0"/>
              </a:rPr>
              <a:t>divide &amp; conquer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NEXT WEEK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B2C8D8D-F594-0148-9CFE-90DD04FF0B4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 by a variable amount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sometimes things are not so consistent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amount of the decrease may vary at each step, depending on the data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searching/inserting in a binary search tree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the tree is full &amp; balanced, then each check reduces the current tree into a subtree half the size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however, if not full &amp; balanced, the sizes of the subtrees can vary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worst case: the larger subtree is selected at each check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 a linear tree, this leads to O(N) searches/insertions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general, the worst case on each check is selecting the larger subtree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recall: randomly added values produce enough balance to yield O(log N)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A0FC252-961D-C54F-827A-06960B4006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Selection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suppose we want to determine the </a:t>
            </a:r>
            <a:r>
              <a:rPr lang="en-US" i="1" dirty="0"/>
              <a:t>kth-order statistic </a:t>
            </a:r>
            <a:r>
              <a:rPr lang="en-US" dirty="0"/>
              <a:t>of a list</a:t>
            </a: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i.e., find the kth smallest element in the list of N items</a:t>
            </a:r>
          </a:p>
          <a:p>
            <a:pPr lvl="2">
              <a:defRPr/>
            </a:pPr>
            <a:r>
              <a:rPr lang="en-US" dirty="0"/>
              <a:t>(special case, finding the </a:t>
            </a:r>
            <a:r>
              <a:rPr lang="en-US" i="1" dirty="0"/>
              <a:t>median</a:t>
            </a:r>
            <a:r>
              <a:rPr lang="en-US" dirty="0"/>
              <a:t>, is the N/</a:t>
            </a:r>
            <a:r>
              <a:rPr lang="en-US" dirty="0" err="1"/>
              <a:t>2</a:t>
            </a:r>
            <a:r>
              <a:rPr lang="en-US" baseline="30000" dirty="0" err="1"/>
              <a:t>th</a:t>
            </a:r>
            <a:r>
              <a:rPr lang="en-US" dirty="0"/>
              <a:t> order statistic)</a:t>
            </a:r>
          </a:p>
          <a:p>
            <a:pPr lvl="2">
              <a:defRPr/>
            </a:pPr>
            <a:endParaRPr lang="en-US" dirty="0"/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obviously, could sort the list then access the </a:t>
            </a:r>
            <a:r>
              <a:rPr lang="en-US" dirty="0" err="1"/>
              <a:t>kth</a:t>
            </a:r>
            <a:r>
              <a:rPr lang="en-US" dirty="0"/>
              <a:t> item directly</a:t>
            </a:r>
          </a:p>
          <a:p>
            <a:pPr lvl="2">
              <a:buFont typeface="Wingdings" pitchFamily="-84" charset="2"/>
              <a:buChar char="à"/>
              <a:defRPr/>
            </a:pPr>
            <a:r>
              <a:rPr lang="en-US" dirty="0">
                <a:sym typeface="Wingdings"/>
              </a:rPr>
              <a:t>O(N log N)</a:t>
            </a:r>
          </a:p>
          <a:p>
            <a:pPr lvl="2">
              <a:buFont typeface="Wingdings" pitchFamily="-84" charset="2"/>
              <a:buChar char="à"/>
              <a:defRPr/>
            </a:pPr>
            <a:endParaRPr lang="en-US" dirty="0">
              <a:sym typeface="Wingdings"/>
            </a:endParaRPr>
          </a:p>
          <a:p>
            <a:pPr lvl="1">
              <a:buFont typeface="Wingdings" charset="2"/>
              <a:buChar char="§"/>
              <a:defRPr/>
            </a:pPr>
            <a:r>
              <a:rPr lang="en-US" dirty="0">
                <a:sym typeface="Wingdings"/>
              </a:rPr>
              <a:t>could do </a:t>
            </a:r>
            <a:r>
              <a:rPr lang="en-US" dirty="0" err="1">
                <a:sym typeface="Wingdings"/>
              </a:rPr>
              <a:t>k</a:t>
            </a:r>
            <a:r>
              <a:rPr lang="en-US" dirty="0">
                <a:sym typeface="Wingdings"/>
              </a:rPr>
              <a:t> passes of selection sort (find 1</a:t>
            </a:r>
            <a:r>
              <a:rPr lang="en-US" baseline="30000" dirty="0">
                <a:sym typeface="Wingdings"/>
              </a:rPr>
              <a:t>st</a:t>
            </a:r>
            <a:r>
              <a:rPr lang="en-US" dirty="0">
                <a:sym typeface="Wingdings"/>
              </a:rPr>
              <a:t>, 2</a:t>
            </a:r>
            <a:r>
              <a:rPr lang="en-US" baseline="30000" dirty="0">
                <a:sym typeface="Wingdings"/>
              </a:rPr>
              <a:t>nd</a:t>
            </a:r>
            <a:r>
              <a:rPr lang="en-US" dirty="0">
                <a:sym typeface="Wingdings"/>
              </a:rPr>
              <a:t>, …, </a:t>
            </a:r>
            <a:r>
              <a:rPr lang="en-US" dirty="0" err="1">
                <a:sym typeface="Wingdings"/>
              </a:rPr>
              <a:t>kth</a:t>
            </a:r>
            <a:r>
              <a:rPr lang="en-US" dirty="0">
                <a:sym typeface="Wingdings"/>
              </a:rPr>
              <a:t> smallest items)</a:t>
            </a:r>
          </a:p>
          <a:p>
            <a:pPr lvl="2">
              <a:buFont typeface="Wingdings" charset="2"/>
              <a:buChar char="§"/>
              <a:defRPr/>
            </a:pPr>
            <a:r>
              <a:rPr lang="en-US" dirty="0" err="1">
                <a:sym typeface="Wingdings"/>
              </a:rPr>
              <a:t>O(k</a:t>
            </a:r>
            <a:r>
              <a:rPr lang="en-US" dirty="0">
                <a:sym typeface="Wingdings"/>
              </a:rPr>
              <a:t> * N)</a:t>
            </a:r>
          </a:p>
          <a:p>
            <a:pPr lvl="2">
              <a:buFont typeface="Wingdings" charset="2"/>
              <a:buChar char="§"/>
              <a:defRPr/>
            </a:pPr>
            <a:endParaRPr lang="en-US" dirty="0">
              <a:sym typeface="Wingdings"/>
            </a:endParaRPr>
          </a:p>
          <a:p>
            <a:pPr lvl="1">
              <a:buFont typeface="Wingdings" charset="2"/>
              <a:buChar char="§"/>
              <a:defRPr/>
            </a:pPr>
            <a:r>
              <a:rPr lang="en-US" dirty="0">
                <a:sym typeface="Wingdings"/>
              </a:rPr>
              <a:t>or, we could utilize an algorithm </a:t>
            </a:r>
            <a:r>
              <a:rPr lang="en-US" u="sng" dirty="0">
                <a:sym typeface="Wingdings"/>
              </a:rPr>
              <a:t>similar</a:t>
            </a:r>
            <a:r>
              <a:rPr lang="en-US" dirty="0">
                <a:sym typeface="Wingdings"/>
              </a:rPr>
              <a:t> to quick sort called </a:t>
            </a:r>
            <a:r>
              <a:rPr lang="en-US" i="1" dirty="0">
                <a:sym typeface="Wingdings"/>
              </a:rPr>
              <a:t>quick select</a:t>
            </a:r>
          </a:p>
          <a:p>
            <a:pPr lvl="1">
              <a:buFont typeface="Wingdings" charset="2"/>
              <a:buChar char="§"/>
              <a:defRPr/>
            </a:pPr>
            <a:endParaRPr lang="en-US" i="1" dirty="0">
              <a:sym typeface="Wingdings"/>
            </a:endParaRPr>
          </a:p>
          <a:p>
            <a:pPr lvl="2">
              <a:defRPr/>
            </a:pPr>
            <a:r>
              <a:rPr lang="en-US" dirty="0">
                <a:sym typeface="Wingdings"/>
              </a:rPr>
              <a:t>recall, quick sort works by:</a:t>
            </a:r>
          </a:p>
          <a:p>
            <a:pPr marL="1828800" lvl="3" indent="-457200">
              <a:buFont typeface="+mj-lt"/>
              <a:buAutoNum type="arabicPeriod"/>
              <a:defRPr/>
            </a:pPr>
            <a:r>
              <a:rPr lang="en-US" dirty="0">
                <a:latin typeface="+mn-lt"/>
                <a:sym typeface="Wingdings"/>
              </a:rPr>
              <a:t>partitioning the list around a particular element (i.e., moving all items ≤ the pivot element to its left, all items &gt; the pivot element to its right)</a:t>
            </a:r>
          </a:p>
          <a:p>
            <a:pPr marL="1828800" lvl="3" indent="-457200">
              <a:buFont typeface="+mj-lt"/>
              <a:buAutoNum type="arabicPeriod"/>
              <a:defRPr/>
            </a:pPr>
            <a:r>
              <a:rPr lang="en-US" dirty="0">
                <a:latin typeface="+mn-lt"/>
                <a:sym typeface="Wingdings"/>
              </a:rPr>
              <a:t>recursively quick sorting each partition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2D6AEF-D615-7249-81AB-9DDF03B2425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Lomuto partition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82000" cy="838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will assume that the first item is always chosen as pivot value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simple, but "better" strategies exist for choosing the pivot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mark the first index as the pivot index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traverse the list, for each item &lt; the pivot value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increment the pivot index &amp; swap the item into that index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finally, swap the pivot value into the pivot index</a:t>
            </a: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AD4032-9C4B-5142-BD58-924FF4C599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71600" y="38100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8	7	2	1	6	4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71600" y="50292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5	</a:t>
            </a:r>
            <a:r>
              <a:rPr lang="en-US" sz="1400">
                <a:solidFill>
                  <a:schemeClr val="tx2"/>
                </a:solidFill>
              </a:rPr>
              <a:t>2</a:t>
            </a:r>
            <a:r>
              <a:rPr lang="en-US" sz="1400"/>
              <a:t>	7	8	</a:t>
            </a:r>
            <a:r>
              <a:rPr lang="en-US" sz="1400" b="1"/>
              <a:t>1</a:t>
            </a:r>
            <a:r>
              <a:rPr lang="en-US" sz="1400"/>
              <a:t>	6	4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71600" y="41148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</a:t>
            </a:r>
            <a:r>
              <a:rPr lang="en-US" sz="1400" b="1"/>
              <a:t>8</a:t>
            </a:r>
            <a:r>
              <a:rPr lang="en-US" sz="1400"/>
              <a:t>	7	2	1	6	4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371600" y="44196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8	</a:t>
            </a:r>
            <a:r>
              <a:rPr lang="en-US" sz="1400" b="1"/>
              <a:t>7</a:t>
            </a:r>
            <a:r>
              <a:rPr lang="en-US" sz="1400"/>
              <a:t>	2	1	6	4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371600" y="47244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8	7	</a:t>
            </a:r>
            <a:r>
              <a:rPr lang="en-US" sz="1400" b="1"/>
              <a:t>2</a:t>
            </a:r>
            <a:r>
              <a:rPr lang="en-US" sz="1400"/>
              <a:t>	1	6	4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371600" y="53340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5	2	</a:t>
            </a:r>
            <a:r>
              <a:rPr lang="en-US" sz="1400">
                <a:solidFill>
                  <a:srgbClr val="FF0033"/>
                </a:solidFill>
              </a:rPr>
              <a:t>1</a:t>
            </a:r>
            <a:r>
              <a:rPr lang="en-US" sz="1400"/>
              <a:t>	8	7	</a:t>
            </a:r>
            <a:r>
              <a:rPr lang="en-US" sz="1400" b="1"/>
              <a:t>6</a:t>
            </a:r>
            <a:r>
              <a:rPr lang="en-US" sz="1400"/>
              <a:t>	4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371600" y="56388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5	2	</a:t>
            </a:r>
            <a:r>
              <a:rPr lang="en-US" sz="1400">
                <a:solidFill>
                  <a:srgbClr val="FF0033"/>
                </a:solidFill>
              </a:rPr>
              <a:t>1</a:t>
            </a:r>
            <a:r>
              <a:rPr lang="en-US" sz="1400"/>
              <a:t>	8	7	6	</a:t>
            </a:r>
            <a:r>
              <a:rPr lang="en-US" sz="1400" b="1"/>
              <a:t>4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371600" y="59436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5	2	1	</a:t>
            </a:r>
            <a:r>
              <a:rPr lang="en-US" sz="1400">
                <a:solidFill>
                  <a:schemeClr val="tx2"/>
                </a:solidFill>
              </a:rPr>
              <a:t>4</a:t>
            </a:r>
            <a:r>
              <a:rPr lang="en-US" sz="1400"/>
              <a:t>	7	6	8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371600" y="62484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4	2	1	</a:t>
            </a:r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7	6	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Lomuto partition implementation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82000" cy="838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 both quick sort &amp; quick select, we need to be able to partition a section of the list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assume parameters left &amp; right are the lower &amp; upper indexes of the section to be partitioned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BF52F5-2ACA-BE47-A3D2-7ED55EB234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379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3124200"/>
            <a:ext cx="6511925" cy="361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Quick select algorithm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3048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find the kth value in a list: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partition the list (using Lomuto's partitioning algorithm)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let pivotIndex denote the index that separates the two partitions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k = pivotIndex+1, then </a:t>
            </a:r>
          </a:p>
          <a:p>
            <a:pPr marL="1314450" lvl="2" indent="-457200"/>
            <a:r>
              <a:rPr lang="en-US">
                <a:latin typeface="Arial Narrow" charset="0"/>
                <a:ea typeface="ＭＳ Ｐゴシック" charset="0"/>
              </a:rPr>
              <a:t>	return the value at pivotIndex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k &lt; pivotIndex+1, then</a:t>
            </a:r>
          </a:p>
          <a:p>
            <a:pPr marL="1314450" lvl="2" indent="-457200"/>
            <a:r>
              <a:rPr lang="en-US">
                <a:latin typeface="Arial Narrow" charset="0"/>
                <a:ea typeface="ＭＳ Ｐゴシック" charset="0"/>
              </a:rPr>
              <a:t>	recursively search for the kth value in the left partition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k &gt; pivotIndex+1, then</a:t>
            </a:r>
          </a:p>
          <a:p>
            <a:pPr marL="1314450" lvl="2" indent="-457200"/>
            <a:r>
              <a:rPr lang="en-US">
                <a:latin typeface="Arial Narrow" charset="0"/>
                <a:ea typeface="ＭＳ Ｐゴシック" charset="0"/>
              </a:rPr>
              <a:t>	recursively search for the (k – (pivotIndex+1))th value in the right partition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90AA196-5D43-7242-8E4F-431AF95A10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371600" y="4724400"/>
            <a:ext cx="6477000" cy="2087563"/>
            <a:chOff x="1371600" y="4724400"/>
            <a:chExt cx="5867400" cy="2087672"/>
          </a:xfrm>
        </p:grpSpPr>
        <p:sp>
          <p:nvSpPr>
            <p:cNvPr id="34821" name="TextBox 4"/>
            <p:cNvSpPr txBox="1">
              <a:spLocks noChangeArrowheads="1"/>
            </p:cNvSpPr>
            <p:nvPr/>
          </p:nvSpPr>
          <p:spPr bwMode="auto">
            <a:xfrm>
              <a:off x="1371600" y="4724400"/>
              <a:ext cx="5867400" cy="30777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/>
                <a:t>4	2	1	</a:t>
              </a:r>
              <a:r>
                <a:rPr lang="en-US" sz="1400">
                  <a:solidFill>
                    <a:schemeClr val="tx2"/>
                  </a:solidFill>
                </a:rPr>
                <a:t>5</a:t>
              </a:r>
              <a:r>
                <a:rPr lang="en-US" sz="1400"/>
                <a:t>	7	6	8</a:t>
              </a:r>
            </a:p>
          </p:txBody>
        </p:sp>
        <p:sp>
          <p:nvSpPr>
            <p:cNvPr id="34822" name="TextBox 5"/>
            <p:cNvSpPr txBox="1">
              <a:spLocks noChangeArrowheads="1"/>
            </p:cNvSpPr>
            <p:nvPr/>
          </p:nvSpPr>
          <p:spPr bwMode="auto">
            <a:xfrm>
              <a:off x="1371600" y="5257828"/>
              <a:ext cx="5867400" cy="1554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sz="2000" dirty="0">
                  <a:latin typeface="Arial Narrow" charset="0"/>
                </a:rPr>
                <a:t>here, </a:t>
              </a:r>
              <a:r>
                <a:rPr lang="en-US" sz="2000" dirty="0" err="1">
                  <a:latin typeface="Arial Narrow" charset="0"/>
                </a:rPr>
                <a:t>pivotIndex</a:t>
              </a:r>
              <a:r>
                <a:rPr lang="en-US" sz="2000" dirty="0">
                  <a:latin typeface="Arial Narrow" charset="0"/>
                </a:rPr>
                <a:t> = 3</a:t>
              </a:r>
            </a:p>
            <a:p>
              <a:pPr>
                <a:spcAft>
                  <a:spcPts val="600"/>
                </a:spcAft>
              </a:pPr>
              <a:r>
                <a:rPr lang="en-US" sz="2000" dirty="0">
                  <a:latin typeface="Arial Narrow" charset="0"/>
                </a:rPr>
                <a:t>if k = 4, then answer is in index 3 = 5</a:t>
              </a:r>
            </a:p>
            <a:p>
              <a:pPr>
                <a:spcAft>
                  <a:spcPts val="600"/>
                </a:spcAft>
              </a:pPr>
              <a:r>
                <a:rPr lang="en-US" sz="2000" dirty="0">
                  <a:latin typeface="Arial Narrow" charset="0"/>
                </a:rPr>
                <a:t>if k = 2, then find 2</a:t>
              </a:r>
              <a:r>
                <a:rPr lang="en-US" sz="2000" baseline="30000" dirty="0">
                  <a:latin typeface="Arial Narrow" charset="0"/>
                </a:rPr>
                <a:t>nd</a:t>
              </a:r>
              <a:r>
                <a:rPr lang="en-US" sz="2000" dirty="0">
                  <a:latin typeface="Arial Narrow" charset="0"/>
                </a:rPr>
                <a:t> smallest value in</a:t>
              </a:r>
            </a:p>
            <a:p>
              <a:pPr>
                <a:spcAft>
                  <a:spcPts val="600"/>
                </a:spcAft>
              </a:pPr>
              <a:r>
                <a:rPr lang="en-US" sz="2000" dirty="0">
                  <a:latin typeface="Arial Narrow" charset="0"/>
                </a:rPr>
                <a:t>if k = 5, then find 1</a:t>
              </a:r>
              <a:r>
                <a:rPr lang="en-US" sz="2000" baseline="30000" dirty="0">
                  <a:latin typeface="Arial Narrow" charset="0"/>
                </a:rPr>
                <a:t>st</a:t>
              </a:r>
              <a:r>
                <a:rPr lang="en-US" sz="2000" dirty="0">
                  <a:latin typeface="Arial Narrow" charset="0"/>
                </a:rPr>
                <a:t> smallest value in  </a:t>
              </a:r>
            </a:p>
          </p:txBody>
        </p:sp>
        <p:sp>
          <p:nvSpPr>
            <p:cNvPr id="34823" name="TextBox 6"/>
            <p:cNvSpPr txBox="1">
              <a:spLocks noChangeArrowheads="1"/>
            </p:cNvSpPr>
            <p:nvPr/>
          </p:nvSpPr>
          <p:spPr bwMode="auto">
            <a:xfrm>
              <a:off x="4753087" y="6019800"/>
              <a:ext cx="2209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/>
                <a:t>4	2	1</a:t>
              </a:r>
            </a:p>
          </p:txBody>
        </p:sp>
        <p:sp>
          <p:nvSpPr>
            <p:cNvPr id="34824" name="TextBox 7"/>
            <p:cNvSpPr txBox="1">
              <a:spLocks noChangeArrowheads="1"/>
            </p:cNvSpPr>
            <p:nvPr/>
          </p:nvSpPr>
          <p:spPr bwMode="auto">
            <a:xfrm>
              <a:off x="4753087" y="6400800"/>
              <a:ext cx="2209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/>
                <a:t>7	6	8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Quick select implementation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838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be implemented recursively or iteratively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recursive solution requires a private helper method that utilizes the left &amp; right boundaries of the list section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as with partition, the code must adjust for the changing boundaries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063696D-1CFA-E543-89EA-6008384181F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584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971800"/>
            <a:ext cx="7786688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8C6700-8966-A14F-B76E-013D426E8C2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 &amp; Conquer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352800"/>
          </a:xfrm>
        </p:spPr>
        <p:txBody>
          <a:bodyPr/>
          <a:lstStyle/>
          <a:p>
            <a:pPr marL="0" indent="0">
              <a:lnSpc>
                <a:spcPct val="90000"/>
              </a:lnSpc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based on exploiting the relationship between a solution to a given instance of a problem and a solution to a smaller instance</a:t>
            </a:r>
          </a:p>
          <a:p>
            <a:pPr marL="400050" lvl="1">
              <a:lnSpc>
                <a:spcPct val="90000"/>
              </a:lnSpc>
              <a:buFont typeface="Wingdings" pitchFamily="-84" charset="2"/>
              <a:buChar char="§"/>
              <a:defRPr/>
            </a:pPr>
            <a:r>
              <a:rPr lang="en-US" dirty="0"/>
              <a:t>once the relationship is established, it can be exploited either top-down or bottom-up</a:t>
            </a:r>
          </a:p>
          <a:p>
            <a:pPr marL="0" indent="0">
              <a:lnSpc>
                <a:spcPct val="90000"/>
              </a:lnSpc>
              <a:defRPr/>
            </a:pPr>
            <a:endParaRPr lang="en-US" dirty="0">
              <a:ea typeface="ＭＳ Ｐゴシック" pitchFamily="-84" charset="-128"/>
              <a:cs typeface="ＭＳ Ｐゴシック" pitchFamily="-84" charset="-128"/>
            </a:endParaRPr>
          </a:p>
          <a:p>
            <a:pPr marL="0" indent="0">
              <a:lnSpc>
                <a:spcPct val="90000"/>
              </a:lnSpc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EXAMPLE: sequential search of N-item list</a:t>
            </a:r>
          </a:p>
          <a:p>
            <a:pPr marL="400050" lvl="1" indent="-222250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checks the first item, then searches the remaining </a:t>
            </a:r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sublist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 of N-1 items</a:t>
            </a:r>
          </a:p>
          <a:p>
            <a:pPr marL="0" indent="-222250">
              <a:lnSpc>
                <a:spcPct val="90000"/>
              </a:lnSpc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EXAMPLE: binary search of sorted N-item list</a:t>
            </a:r>
          </a:p>
          <a:p>
            <a:pPr marL="400050" lvl="1" indent="-222250">
              <a:lnSpc>
                <a:spcPct val="90000"/>
              </a:lnSpc>
              <a:buFont typeface="Wingdings" pitchFamily="-84" charset="2"/>
              <a:buChar char="§"/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checks the middle item, then searches the appropriate </a:t>
            </a:r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sublist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 of N/2 items</a:t>
            </a:r>
          </a:p>
        </p:txBody>
      </p:sp>
      <p:sp>
        <p:nvSpPr>
          <p:cNvPr id="500741" name="Rectangle 5"/>
          <p:cNvSpPr>
            <a:spLocks noChangeArrowheads="1"/>
          </p:cNvSpPr>
          <p:nvPr/>
        </p:nvSpPr>
        <p:spPr bwMode="auto">
          <a:xfrm>
            <a:off x="685800" y="4724400"/>
            <a:ext cx="87026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3 major variations of decrease &amp; conquer</a:t>
            </a:r>
          </a:p>
          <a:p>
            <a:pPr marL="406400" lvl="1" indent="-2286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latin typeface="Arial Narrow" charset="0"/>
              </a:rPr>
              <a:t>decrease by a constant (e.g., sequential search decreases list size by 1)</a:t>
            </a:r>
          </a:p>
          <a:p>
            <a:pPr marL="406400" lvl="1" indent="-2286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latin typeface="Arial Narrow" charset="0"/>
              </a:rPr>
              <a:t>decrease by a constant factor (e.g., binary search decrease list size by factor of 2)</a:t>
            </a:r>
          </a:p>
          <a:p>
            <a:pPr marL="406400" lvl="1" indent="-2286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latin typeface="Arial Narrow" charset="0"/>
              </a:rPr>
              <a:t>decrease by a variable amount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quick select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analysis is similar to quick sort  		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note that partitioning is O(N)</a:t>
            </a:r>
            <a:endParaRPr lang="en-US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the partition is perfectly balanced:</a:t>
            </a: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Cost(N) 	= Cost(N/2)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		can unwind Cost(N/2)</a:t>
            </a: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= (Cost(N/4)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N/2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)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= Cost(N/4) + 3/2C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)	can unwind Cost(N/4)</a:t>
            </a:r>
          </a:p>
          <a:p>
            <a:pPr lvl="2"/>
            <a:r>
              <a:rPr lang="en-US" sz="1600">
                <a:latin typeface="Arial Narrow" charset="0"/>
                <a:ea typeface="ＭＳ Ｐゴシック" charset="0"/>
              </a:rPr>
              <a:t>		= (Cost(N/8) + C</a:t>
            </a:r>
            <a:r>
              <a:rPr lang="en-US" sz="16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600">
                <a:latin typeface="Arial Narrow" charset="0"/>
                <a:ea typeface="ＭＳ Ｐゴシック" charset="0"/>
              </a:rPr>
              <a:t>N/4 + C</a:t>
            </a:r>
            <a:r>
              <a:rPr lang="en-US" sz="1600" baseline="-25000">
                <a:latin typeface="Arial Narrow" charset="0"/>
                <a:ea typeface="ＭＳ Ｐゴシック" charset="0"/>
              </a:rPr>
              <a:t>2</a:t>
            </a:r>
            <a:r>
              <a:rPr lang="en-US" sz="1600">
                <a:latin typeface="Arial Narrow" charset="0"/>
                <a:ea typeface="ＭＳ Ｐゴシック" charset="0"/>
              </a:rPr>
              <a:t>) + 3/2C</a:t>
            </a:r>
            <a:r>
              <a:rPr lang="en-US" sz="16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600">
                <a:latin typeface="Arial Narrow" charset="0"/>
                <a:ea typeface="ＭＳ Ｐゴシック" charset="0"/>
              </a:rPr>
              <a:t>N +2C</a:t>
            </a:r>
            <a:r>
              <a:rPr lang="en-US" sz="1600" baseline="-25000">
                <a:latin typeface="Arial Narrow" charset="0"/>
                <a:ea typeface="ＭＳ Ｐゴシック" charset="0"/>
              </a:rPr>
              <a:t>2</a:t>
            </a:r>
            <a:r>
              <a:rPr lang="en-US" sz="1600">
                <a:latin typeface="Arial Narrow" charset="0"/>
                <a:ea typeface="ＭＳ Ｐゴシック" charset="0"/>
              </a:rPr>
              <a:t>	</a:t>
            </a: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= Cost(N/8) + 7/4C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+ 3C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	can continue unwinding</a:t>
            </a:r>
          </a:p>
          <a:p>
            <a:pPr lvl="2"/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= …			(a total of log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 N times)</a:t>
            </a:r>
          </a:p>
          <a:p>
            <a:pPr lvl="2"/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≤ Cost(1) + 2C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(log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N)C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	</a:t>
            </a:r>
            <a:r>
              <a:rPr lang="en-US" sz="1600" dirty="0">
                <a:latin typeface="Arial Narrow" charset="0"/>
                <a:ea typeface="ＭＳ Ｐゴシック" charset="0"/>
              </a:rPr>
              <a:t>note: 1 + 1/2 + 1/4 + 1/8 … </a:t>
            </a:r>
            <a:r>
              <a:rPr lang="en-US" sz="1600" dirty="0">
                <a:latin typeface="Arial Narrow" charset="0"/>
                <a:ea typeface="ＭＳ Ｐゴシック" charset="0"/>
                <a:sym typeface="Wingdings" charset="0"/>
              </a:rPr>
              <a:t> 2</a:t>
            </a:r>
            <a:r>
              <a:rPr lang="en-US" sz="1600" dirty="0">
                <a:latin typeface="Arial Narrow" charset="0"/>
                <a:ea typeface="ＭＳ Ｐゴシック" charset="0"/>
              </a:rPr>
              <a:t> </a:t>
            </a:r>
          </a:p>
          <a:p>
            <a:pPr lvl="2">
              <a:spcBef>
                <a:spcPct val="40000"/>
              </a:spcBef>
            </a:pPr>
            <a:r>
              <a:rPr lang="en-US" sz="1600" dirty="0">
                <a:latin typeface="Arial Narrow" charset="0"/>
                <a:ea typeface="ＭＳ Ｐゴシック" charset="0"/>
              </a:rPr>
              <a:t>		= 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 N + C</a:t>
            </a:r>
            <a:r>
              <a:rPr lang="en-US" sz="14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 log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N + C'		where C' = Cost(1) </a:t>
            </a:r>
          </a:p>
          <a:p>
            <a:pPr lvl="2">
              <a:spcBef>
                <a:spcPct val="4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		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 O(N)</a:t>
            </a:r>
          </a:p>
          <a:p>
            <a:pPr lvl="2">
              <a:spcBef>
                <a:spcPct val="40000"/>
              </a:spcBef>
            </a:pPr>
            <a:endParaRPr lang="en-US" sz="1600" dirty="0">
              <a:solidFill>
                <a:srgbClr val="FF0033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spcBef>
                <a:spcPct val="40000"/>
              </a:spcBef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in the worst case, the pivot chosen is the smallest or largest value</a:t>
            </a:r>
          </a:p>
          <a:p>
            <a:pPr lvl="2">
              <a:spcBef>
                <a:spcPct val="40000"/>
              </a:spcBef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this reduces the algorithm to decrease-by-1	 O(N</a:t>
            </a:r>
            <a:r>
              <a:rPr lang="en-US" sz="1800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) </a:t>
            </a:r>
          </a:p>
          <a:p>
            <a:pPr lvl="1">
              <a:spcBef>
                <a:spcPct val="40000"/>
              </a:spcBef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  <a:sym typeface="Wingdings" charset="0"/>
              </a:rPr>
              <a:t>as long as the partitioning is reasonably balanced, get O(N) behavior in practice</a:t>
            </a:r>
          </a:p>
          <a:p>
            <a:pPr lvl="2">
              <a:spcBef>
                <a:spcPct val="40000"/>
              </a:spcBef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there is a complex algorithm for choosing the pivot that </a:t>
            </a:r>
            <a:r>
              <a:rPr lang="en-US" sz="1800" i="1" dirty="0">
                <a:latin typeface="Arial Narrow" charset="0"/>
                <a:ea typeface="ＭＳ Ｐゴシック" charset="0"/>
                <a:sym typeface="Wingdings" charset="0"/>
              </a:rPr>
              <a:t>guarantees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linear performance</a:t>
            </a: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C36EA9-76D1-1748-9AC2-B1227D74210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05DE533-8293-FE47-9EBA-784CA23958C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 by a constant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decreasing the problem size by a constant (especially 1) is fairly common</a:t>
            </a:r>
          </a:p>
          <a:p>
            <a:pPr marL="400050"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many iterative algorithms can be viewed this way</a:t>
            </a:r>
          </a:p>
          <a:p>
            <a:pPr marL="800100" lvl="2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sequential search, traversing a linked list</a:t>
            </a:r>
          </a:p>
          <a:p>
            <a:pPr marL="400050"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many recursive algorithms also fit the pattern</a:t>
            </a:r>
          </a:p>
          <a:p>
            <a:pPr marL="800100"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	N! = (N-1)! * N		a</a:t>
            </a:r>
            <a:r>
              <a:rPr lang="en-US" baseline="30000">
                <a:latin typeface="Arial Narrow" charset="0"/>
                <a:ea typeface="ＭＳ Ｐゴシック" charset="0"/>
              </a:rPr>
              <a:t>N</a:t>
            </a:r>
            <a:r>
              <a:rPr lang="en-US">
                <a:latin typeface="Arial Narrow" charset="0"/>
                <a:ea typeface="ＭＳ Ｐゴシック" charset="0"/>
              </a:rPr>
              <a:t> = a</a:t>
            </a:r>
            <a:r>
              <a:rPr lang="en-US" baseline="30000">
                <a:latin typeface="Arial Narrow" charset="0"/>
                <a:ea typeface="ＭＳ Ｐゴシック" charset="0"/>
              </a:rPr>
              <a:t>N-1 </a:t>
            </a:r>
            <a:r>
              <a:rPr lang="en-US">
                <a:latin typeface="Arial Narrow" charset="0"/>
                <a:ea typeface="ＭＳ Ｐゴシック" charset="0"/>
              </a:rPr>
              <a:t>* a</a:t>
            </a:r>
          </a:p>
          <a:p>
            <a:pPr marL="400050"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500741" name="Rectangle 5"/>
          <p:cNvSpPr>
            <a:spLocks noChangeArrowheads="1"/>
          </p:cNvSpPr>
          <p:nvPr/>
        </p:nvSpPr>
        <p:spPr bwMode="auto">
          <a:xfrm>
            <a:off x="685800" y="42672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EXAMPLE: insertion sort </a:t>
            </a:r>
            <a:r>
              <a:rPr lang="en-US" sz="2000">
                <a:solidFill>
                  <a:srgbClr val="000000"/>
                </a:solidFill>
                <a:latin typeface="Arial Narrow" charset="0"/>
              </a:rPr>
              <a:t>(decrease-by-constant description)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2000">
              <a:solidFill>
                <a:srgbClr val="000000"/>
              </a:solidFill>
              <a:latin typeface="Arial Narrow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to sort a list of N comparable items: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sort the initial sublist of (N-1) items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take the Nth item and insert it into the correct 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Top-down (recursive) definition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use recursion to implement this algorithm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this a </a:t>
            </a:r>
            <a:r>
              <a:rPr lang="en-US" i="1">
                <a:latin typeface="Arial Narrow" charset="0"/>
                <a:ea typeface="ＭＳ Ｐゴシック" charset="0"/>
              </a:rPr>
              <a:t>top-down </a:t>
            </a:r>
            <a:r>
              <a:rPr lang="en-US">
                <a:latin typeface="Arial Narrow" charset="0"/>
                <a:ea typeface="ＭＳ Ｐゴシック" charset="0"/>
              </a:rPr>
              <a:t>approach, because it starts with the entire list &amp; recursively works down to the base case 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3DCDED2-A5DE-7943-B35B-55CD8C4812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048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14600"/>
            <a:ext cx="7173913" cy="3657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Bottom-up (iterative) definition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 most decrease-by-constant algorithms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top-down recursion is not necessary and in fact is less efficient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instead, could use a loop to perform the same tasks in a bottom-up fashion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868C12C-43B7-3E44-817F-9C59752BCF6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1508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48000"/>
            <a:ext cx="7162800" cy="2760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4633913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of insertion sort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486400" y="1371600"/>
            <a:ext cx="3902075" cy="2057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analyzing the recursive version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cost function?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worst case Big-Oh?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2FA76A5-D42A-DB42-A223-C1201F14FA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233863"/>
            <a:ext cx="4648200" cy="1792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486400" y="4267200"/>
            <a:ext cx="39020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rPr>
              <a:t>analyzing the iterative version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worst case Big-Oh?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09600" y="2667000"/>
            <a:ext cx="4800600" cy="914400"/>
          </a:xfrm>
          <a:prstGeom prst="rect">
            <a:avLst/>
          </a:prstGeom>
          <a:solidFill>
            <a:schemeClr val="accent1">
              <a:alpha val="25882"/>
            </a:schemeClr>
          </a:solidFill>
          <a:ln w="12700">
            <a:solidFill>
              <a:schemeClr val="tx1">
                <a:alpha val="27058"/>
              </a:schemeClr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09600" y="4724400"/>
            <a:ext cx="4800600" cy="914400"/>
          </a:xfrm>
          <a:prstGeom prst="rect">
            <a:avLst/>
          </a:prstGeom>
          <a:solidFill>
            <a:schemeClr val="accent1">
              <a:alpha val="25882"/>
            </a:schemeClr>
          </a:solidFill>
          <a:ln w="12700">
            <a:solidFill>
              <a:schemeClr val="tx1">
                <a:alpha val="27058"/>
              </a:schemeClr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Analysis of insertion sort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insertion sort has advantages over other 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 sorts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best case behavior of insertion sort?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what is the best case scenario for a sort?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does insertion sort take advantage of this scenario?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does selection sort?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68F4DB-AF25-2C40-864D-E8933152F72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3434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2001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what if a list is partially ordered? (a fairly common occurrence)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does insertion sort take advantage?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the problem of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topological sorting 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given a directed graph, find an ordering of the vertices such that if edge (v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Arial Narrow" charset="0"/>
                <a:ea typeface="ＭＳ Ｐゴシック" charset="0"/>
              </a:rPr>
              <a:t>v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</a:rPr>
              <a:t>) is in the graph, then v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comes before </a:t>
            </a:r>
            <a:r>
              <a:rPr lang="en-US" dirty="0" err="1">
                <a:latin typeface="Arial Narrow" charset="0"/>
                <a:ea typeface="ＭＳ Ｐゴシック" charset="0"/>
              </a:rPr>
              <a:t>v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</a:rPr>
              <a:t> in the ordering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as long as there are no cycles in the graph, at least one (and possibly many) topological sorts exists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B2344F-34E5-2F4B-85C8-21773DEE8F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95600"/>
            <a:ext cx="1651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657600" y="33147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C1, C2, C3, C4, C5  </a:t>
            </a:r>
            <a:r>
              <a:rPr lang="en-US" sz="2000" kern="0" dirty="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rPr>
              <a:t>or</a:t>
            </a: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   C2, C1, C3, C4, C5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4572000"/>
            <a:ext cx="87026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rPr>
              <a:t>topological sorting is useful in many applications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constructing a job schedule among interrelated tasks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cell evaluation ordering in spreadsheet formulas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power rankings of sports teams (e.g., beat paths)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20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may sometimes generate a topological sort to verify that an ordering is possible, then invest resources into optimizing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DFS-based topological sort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one possible algorithm is based on depth first search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traverse the graph in a depth-first ordering (using a stack for reached vertices)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you reach a dead-end (i.e., pop a vertex off the stack), add it to a list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finally, reverse the list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BDDD91B-D3FE-6140-A529-5719B1D5EB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560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073400"/>
            <a:ext cx="1651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Box 6"/>
          <p:cNvSpPr txBox="1">
            <a:spLocks noChangeArrowheads="1"/>
          </p:cNvSpPr>
          <p:nvPr/>
        </p:nvSpPr>
        <p:spPr bwMode="auto">
          <a:xfrm>
            <a:off x="3581400" y="3149600"/>
            <a:ext cx="4191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Arial Narrow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C5</a:t>
            </a:r>
            <a:r>
              <a:rPr lang="en-US" sz="1800">
                <a:latin typeface="Arial Narrow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C4</a:t>
            </a:r>
          </a:p>
          <a:p>
            <a:r>
              <a:rPr lang="en-US" sz="1800">
                <a:latin typeface="Arial Narrow" charset="0"/>
              </a:rPr>
              <a:t>	C3	C3	C3	C3	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C3</a:t>
            </a:r>
          </a:p>
          <a:p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solidFill>
                  <a:srgbClr val="FF0033"/>
                </a:solidFill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solidFill>
                  <a:srgbClr val="FF0033"/>
                </a:solidFill>
                <a:latin typeface="Arial Narrow" charset="0"/>
              </a:rPr>
              <a:t>C2</a:t>
            </a:r>
          </a:p>
          <a:p>
            <a:endParaRPr lang="en-US" sz="1800" u="sng">
              <a:solidFill>
                <a:srgbClr val="FF0033"/>
              </a:solidFill>
              <a:latin typeface="Arial Narrow" charset="0"/>
            </a:endParaRPr>
          </a:p>
          <a:p>
            <a:endParaRPr lang="en-US" sz="1800" u="sng">
              <a:solidFill>
                <a:srgbClr val="FF0033"/>
              </a:solidFill>
              <a:latin typeface="Arial Narrow" charset="0"/>
            </a:endParaRPr>
          </a:p>
          <a:p>
            <a:endParaRPr lang="en-US" sz="1800" u="sng">
              <a:solidFill>
                <a:srgbClr val="FF0033"/>
              </a:solidFill>
              <a:latin typeface="Arial Narrow" charset="0"/>
            </a:endParaRPr>
          </a:p>
          <a:p>
            <a:r>
              <a:rPr lang="en-US" sz="1800">
                <a:latin typeface="Arial Narrow" charset="0"/>
              </a:rPr>
              <a:t>	C5	C4	C3	C1	C2</a:t>
            </a:r>
          </a:p>
          <a:p>
            <a:endParaRPr lang="en-US" sz="1800">
              <a:latin typeface="Arial Narrow" charset="0"/>
            </a:endParaRPr>
          </a:p>
          <a:p>
            <a:endParaRPr lang="en-US" sz="1800">
              <a:latin typeface="Arial Narrow" charset="0"/>
            </a:endParaRPr>
          </a:p>
          <a:p>
            <a:endParaRPr lang="en-US" sz="1800">
              <a:latin typeface="Arial Narrow" charset="0"/>
            </a:endParaRPr>
          </a:p>
          <a:p>
            <a:r>
              <a:rPr lang="en-US" sz="1800">
                <a:latin typeface="Arial Narrow" charset="0"/>
              </a:rPr>
              <a:t>	C2	C1	C3	C4	C5</a:t>
            </a:r>
          </a:p>
        </p:txBody>
      </p:sp>
      <p:sp>
        <p:nvSpPr>
          <p:cNvPr id="25606" name="Down Arrow 7"/>
          <p:cNvSpPr>
            <a:spLocks noChangeArrowheads="1"/>
          </p:cNvSpPr>
          <p:nvPr/>
        </p:nvSpPr>
        <p:spPr bwMode="auto">
          <a:xfrm>
            <a:off x="4953000" y="4216400"/>
            <a:ext cx="436563" cy="463550"/>
          </a:xfrm>
          <a:prstGeom prst="downArrow">
            <a:avLst>
              <a:gd name="adj1" fmla="val 50000"/>
              <a:gd name="adj2" fmla="val 50176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607" name="Down Arrow 8"/>
          <p:cNvSpPr>
            <a:spLocks noChangeArrowheads="1"/>
          </p:cNvSpPr>
          <p:nvPr/>
        </p:nvSpPr>
        <p:spPr bwMode="auto">
          <a:xfrm>
            <a:off x="4953000" y="5329238"/>
            <a:ext cx="436563" cy="461962"/>
          </a:xfrm>
          <a:prstGeom prst="downArrow">
            <a:avLst>
              <a:gd name="adj1" fmla="val 50000"/>
              <a:gd name="adj2" fmla="val 5000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9539</TotalTime>
  <Words>1343</Words>
  <Application>Microsoft Macintosh PowerPoint</Application>
  <PresentationFormat>Custom</PresentationFormat>
  <Paragraphs>234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 Narrow</vt:lpstr>
      <vt:lpstr>Times New Roman</vt:lpstr>
      <vt:lpstr>Wingdings</vt:lpstr>
      <vt:lpstr>Blank Presentation</vt:lpstr>
      <vt:lpstr>PowerPoint Presentation</vt:lpstr>
      <vt:lpstr>Decrease &amp; Conquer</vt:lpstr>
      <vt:lpstr>Decrease by a constant</vt:lpstr>
      <vt:lpstr>Top-down (recursive) definition</vt:lpstr>
      <vt:lpstr>Bottom-up (iterative) definition</vt:lpstr>
      <vt:lpstr>Big-Oh of insertion sort</vt:lpstr>
      <vt:lpstr>Analysis of insertion sort</vt:lpstr>
      <vt:lpstr>Another example</vt:lpstr>
      <vt:lpstr>DFS-based topological sort</vt:lpstr>
      <vt:lpstr>Decrease-by-1 topological sort</vt:lpstr>
      <vt:lpstr>Decrease by a constant factor</vt:lpstr>
      <vt:lpstr>Fake coin problem</vt:lpstr>
      <vt:lpstr>What doesn't fit here?</vt:lpstr>
      <vt:lpstr>Decrease by a variable amount</vt:lpstr>
      <vt:lpstr>Selection problem</vt:lpstr>
      <vt:lpstr>Lomuto partition</vt:lpstr>
      <vt:lpstr>Lomuto partition implementation</vt:lpstr>
      <vt:lpstr>Quick select algorithm</vt:lpstr>
      <vt:lpstr>Quick select implementation</vt:lpstr>
      <vt:lpstr>Efficiency of quick select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188</cp:revision>
  <cp:lastPrinted>2011-11-08T01:01:52Z</cp:lastPrinted>
  <dcterms:created xsi:type="dcterms:W3CDTF">2013-02-12T03:38:29Z</dcterms:created>
  <dcterms:modified xsi:type="dcterms:W3CDTF">2019-01-17T20:24:40Z</dcterms:modified>
</cp:coreProperties>
</file>