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404" r:id="rId3"/>
    <p:sldId id="413" r:id="rId4"/>
    <p:sldId id="436" r:id="rId5"/>
    <p:sldId id="437" r:id="rId6"/>
    <p:sldId id="446" r:id="rId7"/>
    <p:sldId id="447" r:id="rId8"/>
    <p:sldId id="438" r:id="rId9"/>
    <p:sldId id="439" r:id="rId10"/>
    <p:sldId id="440" r:id="rId11"/>
    <p:sldId id="441" r:id="rId12"/>
    <p:sldId id="442" r:id="rId13"/>
    <p:sldId id="443" r:id="rId14"/>
    <p:sldId id="444" r:id="rId15"/>
    <p:sldId id="445" r:id="rId16"/>
    <p:sldId id="449" r:id="rId17"/>
    <p:sldId id="448" r:id="rId18"/>
    <p:sldId id="405" r:id="rId19"/>
    <p:sldId id="406" r:id="rId20"/>
    <p:sldId id="425" r:id="rId21"/>
    <p:sldId id="407" r:id="rId22"/>
    <p:sldId id="409" r:id="rId23"/>
    <p:sldId id="420" r:id="rId24"/>
    <p:sldId id="426" r:id="rId25"/>
    <p:sldId id="451" r:id="rId26"/>
    <p:sldId id="416" r:id="rId27"/>
    <p:sldId id="417" r:id="rId28"/>
    <p:sldId id="418" r:id="rId29"/>
    <p:sldId id="421" r:id="rId30"/>
    <p:sldId id="422" r:id="rId31"/>
    <p:sldId id="419" r:id="rId32"/>
    <p:sldId id="428" r:id="rId33"/>
    <p:sldId id="435" r:id="rId34"/>
    <p:sldId id="429" r:id="rId35"/>
    <p:sldId id="430" r:id="rId36"/>
    <p:sldId id="432" r:id="rId37"/>
    <p:sldId id="433" r:id="rId38"/>
    <p:sldId id="452" r:id="rId39"/>
  </p:sldIdLst>
  <p:sldSz cx="9601200" cy="73152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80"/>
    <a:srgbClr val="FF00FF"/>
    <a:srgbClr val="FF0000"/>
    <a:srgbClr val="00FF00"/>
    <a:srgbClr val="00FFFF"/>
    <a:srgbClr val="80008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1"/>
    <p:restoredTop sz="93333"/>
  </p:normalViewPr>
  <p:slideViewPr>
    <p:cSldViewPr>
      <p:cViewPr varScale="1">
        <p:scale>
          <a:sx n="107" d="100"/>
          <a:sy n="107" d="100"/>
        </p:scale>
        <p:origin x="2264" y="184"/>
      </p:cViewPr>
      <p:guideLst>
        <p:guide orient="horz" pos="2304"/>
        <p:guide pos="3024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595718E-AAA1-2D41-9439-E25BCD6A9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0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38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59C995-BF4A-B84E-9411-3BF8784A0BF2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1CEB16A-467A-344F-BF1F-F03009EDFF02}" type="slidenum">
              <a:rPr lang="en-US"/>
              <a:pPr/>
              <a:t>18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BEA075-64C0-7B40-BAB9-ABFC9A83302B}" type="slidenum">
              <a:rPr lang="en-US"/>
              <a:pPr/>
              <a:t>19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BB98F78-1B1E-194D-A042-69085C4357B7}" type="slidenum">
              <a:rPr lang="en-US"/>
              <a:pPr/>
              <a:t>20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3D34EF-F1BE-E24E-B3E6-AA87671F051A}" type="slidenum">
              <a:rPr lang="en-US"/>
              <a:pPr/>
              <a:t>21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1075AC-6C44-FF4C-85CD-B195C30AC681}" type="slidenum">
              <a:rPr lang="en-US"/>
              <a:pPr/>
              <a:t>22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6988" y="720725"/>
            <a:ext cx="4724400" cy="3600450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200400"/>
            <a:ext cx="6705600" cy="28194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838200"/>
            <a:ext cx="822960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80225" y="6664325"/>
            <a:ext cx="2000250" cy="488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1861C45-30C8-9D48-A441-36A848757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9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2065-85C1-7947-96EC-21161D362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83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8350" y="381000"/>
            <a:ext cx="2270125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6611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F6BE0-2436-DC4A-BBD6-CDB7B5B9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845EE-7C1E-EC4D-8D09-31137CCB4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1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13338" y="1219200"/>
            <a:ext cx="4275137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3338" y="4000500"/>
            <a:ext cx="4275137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73B73-4E06-5646-9114-F8199BF10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BA794-CDE6-144B-8842-CBC32D134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2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E122C-28F5-D84A-87C7-E0FC5B573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6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4275138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219200"/>
            <a:ext cx="4275137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6BC0E-A48F-8741-B30A-9B42675D3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9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018F-A5D9-2D47-A61A-AF786DE02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6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0B4E-FA7D-D74C-ABB8-916726415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8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D1267-896B-224B-8CDB-A94797542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0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F1D42-BBFE-0D40-85C5-E8A6A611C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32BC5-311A-F640-BC47-115883EB9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7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8702675" cy="5410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664325"/>
            <a:ext cx="30416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3742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0033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4F8A52E5-CE1D-FF4B-AFB7-C9815EEA2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810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33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antamagazine.org/a-new-approach-to-multiplication-opens-the-door-to-better-quantum-computers-20190424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EF443E-A44C-B443-AC23-A46632CE78E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7410" name="Rectangle 12"/>
          <p:cNvSpPr>
            <a:spLocks noChangeArrowheads="1"/>
          </p:cNvSpPr>
          <p:nvPr/>
        </p:nvSpPr>
        <p:spPr bwMode="auto">
          <a:xfrm>
            <a:off x="533400" y="427038"/>
            <a:ext cx="85344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CSC 421: Algorithm Design &amp; Analysis</a:t>
            </a:r>
          </a:p>
          <a:p>
            <a:pPr algn="ctr"/>
            <a:endParaRPr lang="en-US" sz="3200" dirty="0">
              <a:solidFill>
                <a:srgbClr val="FF0033"/>
              </a:solidFill>
              <a:latin typeface="Arial Narrow" charset="0"/>
            </a:endParaRPr>
          </a:p>
          <a:p>
            <a:pPr algn="ctr"/>
            <a:r>
              <a:rPr lang="en-US" sz="3200" dirty="0">
                <a:solidFill>
                  <a:srgbClr val="FF0033"/>
                </a:solidFill>
                <a:latin typeface="Arial Narrow" charset="0"/>
              </a:rPr>
              <a:t>Spring 2019</a:t>
            </a:r>
          </a:p>
        </p:txBody>
      </p:sp>
      <p:sp>
        <p:nvSpPr>
          <p:cNvPr id="17411" name="Rectangle 13"/>
          <p:cNvSpPr>
            <a:spLocks noChangeArrowheads="1"/>
          </p:cNvSpPr>
          <p:nvPr/>
        </p:nvSpPr>
        <p:spPr bwMode="auto">
          <a:xfrm>
            <a:off x="914400" y="3200400"/>
            <a:ext cx="8305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lnSpc>
                <a:spcPct val="20000"/>
              </a:lnSpc>
              <a:spcBef>
                <a:spcPct val="20000"/>
              </a:spcBef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charset="0"/>
              <a:buNone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Complexity &amp; Computability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classifying problem complexity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tractability, decidability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P vs. NP, Turing machines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NP-complete, reductions</a:t>
            </a:r>
          </a:p>
          <a:p>
            <a:pPr marL="742950" lvl="1" indent="-285750">
              <a:lnSpc>
                <a:spcPct val="80000"/>
              </a:lnSpc>
              <a:spcBef>
                <a:spcPct val="50000"/>
              </a:spcBef>
              <a:buFont typeface="Wingdings" charset="0"/>
              <a:buChar char="§"/>
            </a:pPr>
            <a:r>
              <a:rPr lang="en-US" sz="2000" dirty="0">
                <a:latin typeface="Arial Narrow" charset="0"/>
              </a:rPr>
              <a:t>approximation algorithms, genetic algorithms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DDEA-AF1E-AA42-BB2A-BAD6C17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Example execution (accept)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D5BB1-4940-FC4E-93E2-262BE6D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50E52-5C87-324C-AF4B-AF8D8D199971}"/>
              </a:ext>
            </a:extLst>
          </p:cNvPr>
          <p:cNvSpPr txBox="1"/>
          <p:nvPr/>
        </p:nvSpPr>
        <p:spPr>
          <a:xfrm>
            <a:off x="457200" y="1370270"/>
            <a:ext cx="2811463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0,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accept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42CCC5-4517-4043-9E5C-4743422F5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149195"/>
              </p:ext>
            </p:extLst>
          </p:nvPr>
        </p:nvGraphicFramePr>
        <p:xfrm>
          <a:off x="4091780" y="137027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D1BF1C-5335-6248-809C-70FA4CDBF425}"/>
              </a:ext>
            </a:extLst>
          </p:cNvPr>
          <p:cNvSpPr txBox="1"/>
          <p:nvPr/>
        </p:nvSpPr>
        <p:spPr>
          <a:xfrm>
            <a:off x="4091780" y="175260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CAEDE-0DEC-5549-8947-BAA3233DE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28982"/>
              </p:ext>
            </p:extLst>
          </p:nvPr>
        </p:nvGraphicFramePr>
        <p:xfrm>
          <a:off x="4114800" y="22860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C2CB34-C387-3042-91BB-9DEEAEED8C26}"/>
              </a:ext>
            </a:extLst>
          </p:cNvPr>
          <p:cNvSpPr txBox="1"/>
          <p:nvPr/>
        </p:nvSpPr>
        <p:spPr>
          <a:xfrm>
            <a:off x="4925774" y="26784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2E21E7-EA17-5E40-8F8A-D90A3A90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837299"/>
              </p:ext>
            </p:extLst>
          </p:nvPr>
        </p:nvGraphicFramePr>
        <p:xfrm>
          <a:off x="4114800" y="32004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CED590-4CC6-964A-8484-0EA86B594723}"/>
              </a:ext>
            </a:extLst>
          </p:cNvPr>
          <p:cNvSpPr txBox="1"/>
          <p:nvPr/>
        </p:nvSpPr>
        <p:spPr>
          <a:xfrm>
            <a:off x="5768180" y="35928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1A03C5-2B96-9A42-8000-10A2A9FA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277451"/>
              </p:ext>
            </p:extLst>
          </p:nvPr>
        </p:nvGraphicFramePr>
        <p:xfrm>
          <a:off x="4114800" y="41148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8969573-3280-2A40-93E5-ADCEEAC58230}"/>
              </a:ext>
            </a:extLst>
          </p:cNvPr>
          <p:cNvSpPr txBox="1"/>
          <p:nvPr/>
        </p:nvSpPr>
        <p:spPr>
          <a:xfrm>
            <a:off x="6629400" y="45072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q4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8BFCDF-9FA1-E648-B00B-0933DCFD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55269"/>
              </p:ext>
            </p:extLst>
          </p:nvPr>
        </p:nvGraphicFramePr>
        <p:xfrm>
          <a:off x="4114800" y="50294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343EB2-7058-DB42-8E85-B0816B6AE9E8}"/>
              </a:ext>
            </a:extLst>
          </p:cNvPr>
          <p:cNvSpPr txBox="1"/>
          <p:nvPr/>
        </p:nvSpPr>
        <p:spPr>
          <a:xfrm>
            <a:off x="7444580" y="54218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q3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F9AB58E-C980-A542-B112-9873DD21C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711762"/>
              </p:ext>
            </p:extLst>
          </p:nvPr>
        </p:nvGraphicFramePr>
        <p:xfrm>
          <a:off x="4114800" y="59438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D71ED8-1ADF-B14D-AF05-835DBA9DEFEA}"/>
              </a:ext>
            </a:extLst>
          </p:cNvPr>
          <p:cNvSpPr txBox="1"/>
          <p:nvPr/>
        </p:nvSpPr>
        <p:spPr>
          <a:xfrm>
            <a:off x="6629400" y="63362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q5</a:t>
            </a:r>
          </a:p>
        </p:txBody>
      </p:sp>
    </p:spTree>
    <p:extLst>
      <p:ext uri="{BB962C8B-B14F-4D97-AF65-F5344CB8AC3E}">
        <p14:creationId xmlns:p14="http://schemas.microsoft.com/office/powerpoint/2010/main" val="184430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DDEA-AF1E-AA42-BB2A-BAD6C17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Example execution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D5BB1-4940-FC4E-93E2-262BE6D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50E52-5C87-324C-AF4B-AF8D8D199971}"/>
              </a:ext>
            </a:extLst>
          </p:cNvPr>
          <p:cNvSpPr txBox="1"/>
          <p:nvPr/>
        </p:nvSpPr>
        <p:spPr>
          <a:xfrm>
            <a:off x="457200" y="1370270"/>
            <a:ext cx="2811463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0,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accept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42CCC5-4517-4043-9E5C-4743422F5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60033"/>
              </p:ext>
            </p:extLst>
          </p:nvPr>
        </p:nvGraphicFramePr>
        <p:xfrm>
          <a:off x="4091780" y="137027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D1BF1C-5335-6248-809C-70FA4CDBF425}"/>
              </a:ext>
            </a:extLst>
          </p:cNvPr>
          <p:cNvSpPr txBox="1"/>
          <p:nvPr/>
        </p:nvSpPr>
        <p:spPr>
          <a:xfrm>
            <a:off x="6606380" y="175260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q5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CAEDE-0DEC-5549-8947-BAA3233DE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221976"/>
              </p:ext>
            </p:extLst>
          </p:nvPr>
        </p:nvGraphicFramePr>
        <p:xfrm>
          <a:off x="4114800" y="22860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C2CB34-C387-3042-91BB-9DEEAEED8C26}"/>
              </a:ext>
            </a:extLst>
          </p:cNvPr>
          <p:cNvSpPr txBox="1"/>
          <p:nvPr/>
        </p:nvSpPr>
        <p:spPr>
          <a:xfrm>
            <a:off x="5791200" y="26784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2E21E7-EA17-5E40-8F8A-D90A3A90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799872"/>
              </p:ext>
            </p:extLst>
          </p:nvPr>
        </p:nvGraphicFramePr>
        <p:xfrm>
          <a:off x="4114800" y="32004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CED590-4CC6-964A-8484-0EA86B594723}"/>
              </a:ext>
            </a:extLst>
          </p:cNvPr>
          <p:cNvSpPr txBox="1"/>
          <p:nvPr/>
        </p:nvSpPr>
        <p:spPr>
          <a:xfrm>
            <a:off x="4953000" y="35928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q5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1A03C5-2B96-9A42-8000-10A2A9FA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858605"/>
              </p:ext>
            </p:extLst>
          </p:nvPr>
        </p:nvGraphicFramePr>
        <p:xfrm>
          <a:off x="4114800" y="41148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8969573-3280-2A40-93E5-ADCEEAC58230}"/>
              </a:ext>
            </a:extLst>
          </p:cNvPr>
          <p:cNvSpPr txBox="1"/>
          <p:nvPr/>
        </p:nvSpPr>
        <p:spPr>
          <a:xfrm>
            <a:off x="4114800" y="45072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8BFCDF-9FA1-E648-B00B-0933DCFDBCCC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50294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343EB2-7058-DB42-8E85-B0816B6AE9E8}"/>
              </a:ext>
            </a:extLst>
          </p:cNvPr>
          <p:cNvSpPr txBox="1"/>
          <p:nvPr/>
        </p:nvSpPr>
        <p:spPr>
          <a:xfrm>
            <a:off x="4953000" y="54218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F9AB58E-C980-A542-B112-9873DD21C2C7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59438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D71ED8-1ADF-B14D-AF05-835DBA9DEFEA}"/>
              </a:ext>
            </a:extLst>
          </p:cNvPr>
          <p:cNvSpPr txBox="1"/>
          <p:nvPr/>
        </p:nvSpPr>
        <p:spPr>
          <a:xfrm>
            <a:off x="5768180" y="63362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106536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DDEA-AF1E-AA42-BB2A-BAD6C17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Example execution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D5BB1-4940-FC4E-93E2-262BE6D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50E52-5C87-324C-AF4B-AF8D8D199971}"/>
              </a:ext>
            </a:extLst>
          </p:cNvPr>
          <p:cNvSpPr txBox="1"/>
          <p:nvPr/>
        </p:nvSpPr>
        <p:spPr>
          <a:xfrm>
            <a:off x="457200" y="1370270"/>
            <a:ext cx="2811463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0,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accept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42CCC5-4517-4043-9E5C-4743422F5435}"/>
              </a:ext>
            </a:extLst>
          </p:cNvPr>
          <p:cNvGraphicFramePr>
            <a:graphicFrameLocks noGrp="1"/>
          </p:cNvGraphicFramePr>
          <p:nvPr/>
        </p:nvGraphicFramePr>
        <p:xfrm>
          <a:off x="4091780" y="137027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D1BF1C-5335-6248-809C-70FA4CDBF425}"/>
              </a:ext>
            </a:extLst>
          </p:cNvPr>
          <p:cNvSpPr txBox="1"/>
          <p:nvPr/>
        </p:nvSpPr>
        <p:spPr>
          <a:xfrm>
            <a:off x="5768180" y="175260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CAEDE-0DEC-5549-8947-BAA3233DE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603597"/>
              </p:ext>
            </p:extLst>
          </p:nvPr>
        </p:nvGraphicFramePr>
        <p:xfrm>
          <a:off x="4114800" y="22860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C2CB34-C387-3042-91BB-9DEEAEED8C26}"/>
              </a:ext>
            </a:extLst>
          </p:cNvPr>
          <p:cNvSpPr txBox="1"/>
          <p:nvPr/>
        </p:nvSpPr>
        <p:spPr>
          <a:xfrm>
            <a:off x="6606380" y="26784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q3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2E21E7-EA17-5E40-8F8A-D90A3A90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67071"/>
              </p:ext>
            </p:extLst>
          </p:nvPr>
        </p:nvGraphicFramePr>
        <p:xfrm>
          <a:off x="4114800" y="32004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CED590-4CC6-964A-8484-0EA86B594723}"/>
              </a:ext>
            </a:extLst>
          </p:cNvPr>
          <p:cNvSpPr txBox="1"/>
          <p:nvPr/>
        </p:nvSpPr>
        <p:spPr>
          <a:xfrm>
            <a:off x="7444580" y="35928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1A03C5-2B96-9A42-8000-10A2A9FA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571507"/>
              </p:ext>
            </p:extLst>
          </p:nvPr>
        </p:nvGraphicFramePr>
        <p:xfrm>
          <a:off x="4114800" y="41148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8969573-3280-2A40-93E5-ADCEEAC58230}"/>
              </a:ext>
            </a:extLst>
          </p:cNvPr>
          <p:cNvSpPr txBox="1"/>
          <p:nvPr/>
        </p:nvSpPr>
        <p:spPr>
          <a:xfrm>
            <a:off x="6606380" y="45072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q5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8BFCDF-9FA1-E648-B00B-0933DCFD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18460"/>
              </p:ext>
            </p:extLst>
          </p:nvPr>
        </p:nvGraphicFramePr>
        <p:xfrm>
          <a:off x="4114800" y="50294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343EB2-7058-DB42-8E85-B0816B6AE9E8}"/>
              </a:ext>
            </a:extLst>
          </p:cNvPr>
          <p:cNvSpPr txBox="1"/>
          <p:nvPr/>
        </p:nvSpPr>
        <p:spPr>
          <a:xfrm>
            <a:off x="5768180" y="54218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q5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F9AB58E-C980-A542-B112-9873DD21C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9903"/>
              </p:ext>
            </p:extLst>
          </p:nvPr>
        </p:nvGraphicFramePr>
        <p:xfrm>
          <a:off x="4114800" y="59438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D71ED8-1ADF-B14D-AF05-835DBA9DEFEA}"/>
              </a:ext>
            </a:extLst>
          </p:cNvPr>
          <p:cNvSpPr txBox="1"/>
          <p:nvPr/>
        </p:nvSpPr>
        <p:spPr>
          <a:xfrm>
            <a:off x="4953000" y="63362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q5</a:t>
            </a:r>
          </a:p>
        </p:txBody>
      </p:sp>
    </p:spTree>
    <p:extLst>
      <p:ext uri="{BB962C8B-B14F-4D97-AF65-F5344CB8AC3E}">
        <p14:creationId xmlns:p14="http://schemas.microsoft.com/office/powerpoint/2010/main" val="24448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DDEA-AF1E-AA42-BB2A-BAD6C17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Example execution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D5BB1-4940-FC4E-93E2-262BE6D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50E52-5C87-324C-AF4B-AF8D8D199971}"/>
              </a:ext>
            </a:extLst>
          </p:cNvPr>
          <p:cNvSpPr txBox="1"/>
          <p:nvPr/>
        </p:nvSpPr>
        <p:spPr>
          <a:xfrm>
            <a:off x="457200" y="1370270"/>
            <a:ext cx="2811463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0,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accept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42CCC5-4517-4043-9E5C-4743422F5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14389"/>
              </p:ext>
            </p:extLst>
          </p:nvPr>
        </p:nvGraphicFramePr>
        <p:xfrm>
          <a:off x="4091780" y="137027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D1BF1C-5335-6248-809C-70FA4CDBF425}"/>
              </a:ext>
            </a:extLst>
          </p:cNvPr>
          <p:cNvSpPr txBox="1"/>
          <p:nvPr/>
        </p:nvSpPr>
        <p:spPr>
          <a:xfrm>
            <a:off x="4953000" y="175260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q5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CAEDE-0DEC-5549-8947-BAA3233DEB75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22860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C2CB34-C387-3042-91BB-9DEEAEED8C26}"/>
              </a:ext>
            </a:extLst>
          </p:cNvPr>
          <p:cNvSpPr txBox="1"/>
          <p:nvPr/>
        </p:nvSpPr>
        <p:spPr>
          <a:xfrm>
            <a:off x="4114800" y="26784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q5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2E21E7-EA17-5E40-8F8A-D90A3A9034FE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32004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CED590-4CC6-964A-8484-0EA86B594723}"/>
              </a:ext>
            </a:extLst>
          </p:cNvPr>
          <p:cNvSpPr txBox="1"/>
          <p:nvPr/>
        </p:nvSpPr>
        <p:spPr>
          <a:xfrm>
            <a:off x="4953000" y="35928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q2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1A03C5-2B96-9A42-8000-10A2A9FA2EA3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41148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8969573-3280-2A40-93E5-ADCEEAC58230}"/>
              </a:ext>
            </a:extLst>
          </p:cNvPr>
          <p:cNvSpPr txBox="1"/>
          <p:nvPr/>
        </p:nvSpPr>
        <p:spPr>
          <a:xfrm>
            <a:off x="5791200" y="45072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q2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8BFCDF-9FA1-E648-B00B-0933DCFDBCCC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50294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343EB2-7058-DB42-8E85-B0816B6AE9E8}"/>
              </a:ext>
            </a:extLst>
          </p:cNvPr>
          <p:cNvSpPr txBox="1"/>
          <p:nvPr/>
        </p:nvSpPr>
        <p:spPr>
          <a:xfrm>
            <a:off x="6606380" y="54218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F9AB58E-C980-A542-B112-9873DD21C2C7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59438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D71ED8-1ADF-B14D-AF05-835DBA9DEFEA}"/>
              </a:ext>
            </a:extLst>
          </p:cNvPr>
          <p:cNvSpPr txBox="1"/>
          <p:nvPr/>
        </p:nvSpPr>
        <p:spPr>
          <a:xfrm>
            <a:off x="7444580" y="63362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331899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DDEA-AF1E-AA42-BB2A-BAD6C17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Example execution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D5BB1-4940-FC4E-93E2-262BE6D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50E52-5C87-324C-AF4B-AF8D8D199971}"/>
              </a:ext>
            </a:extLst>
          </p:cNvPr>
          <p:cNvSpPr txBox="1"/>
          <p:nvPr/>
        </p:nvSpPr>
        <p:spPr>
          <a:xfrm>
            <a:off x="457200" y="1370270"/>
            <a:ext cx="2811463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0,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accept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42CCC5-4517-4043-9E5C-4743422F5435}"/>
              </a:ext>
            </a:extLst>
          </p:cNvPr>
          <p:cNvGraphicFramePr>
            <a:graphicFrameLocks noGrp="1"/>
          </p:cNvGraphicFramePr>
          <p:nvPr/>
        </p:nvGraphicFramePr>
        <p:xfrm>
          <a:off x="4091780" y="137027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D1BF1C-5335-6248-809C-70FA4CDBF425}"/>
              </a:ext>
            </a:extLst>
          </p:cNvPr>
          <p:cNvSpPr txBox="1"/>
          <p:nvPr/>
        </p:nvSpPr>
        <p:spPr>
          <a:xfrm>
            <a:off x="7444580" y="175260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q2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CAEDE-0DEC-5549-8947-BAA3233DEB75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22860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C2CB34-C387-3042-91BB-9DEEAEED8C26}"/>
              </a:ext>
            </a:extLst>
          </p:cNvPr>
          <p:cNvSpPr txBox="1"/>
          <p:nvPr/>
        </p:nvSpPr>
        <p:spPr>
          <a:xfrm>
            <a:off x="8282780" y="26784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accept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389597-C7A3-3A40-A682-4489AE2F2E54}"/>
              </a:ext>
            </a:extLst>
          </p:cNvPr>
          <p:cNvSpPr txBox="1"/>
          <p:nvPr/>
        </p:nvSpPr>
        <p:spPr>
          <a:xfrm>
            <a:off x="4076540" y="3701881"/>
            <a:ext cx="4800600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Arial Narrow" charset="0"/>
              </a:rPr>
              <a:t>note that the algorithm defined by this Turing Machine is slow and cumbersome</a:t>
            </a:r>
          </a:p>
          <a:p>
            <a:endParaRPr lang="en-US" sz="1800" dirty="0">
              <a:latin typeface="Arial Narrow" charset="0"/>
            </a:endParaRPr>
          </a:p>
          <a:p>
            <a:r>
              <a:rPr lang="en-US" sz="1800" dirty="0">
                <a:latin typeface="Arial Narrow" charset="0"/>
              </a:rPr>
              <a:t>in general, the simper the model, the more steps it requires to perform a task</a:t>
            </a:r>
          </a:p>
          <a:p>
            <a:pPr lvl="1"/>
            <a:r>
              <a:rPr lang="en-US" sz="1600" dirty="0">
                <a:latin typeface="+mn-lt"/>
              </a:rPr>
              <a:t>e.g., a machine-language program will require more instructions to complete the same task as a high-level language program</a:t>
            </a:r>
          </a:p>
        </p:txBody>
      </p:sp>
    </p:spTree>
    <p:extLst>
      <p:ext uri="{BB962C8B-B14F-4D97-AF65-F5344CB8AC3E}">
        <p14:creationId xmlns:p14="http://schemas.microsoft.com/office/powerpoint/2010/main" val="285017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DDEA-AF1E-AA42-BB2A-BAD6C17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Example execution (reject)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D5BB1-4940-FC4E-93E2-262BE6D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50E52-5C87-324C-AF4B-AF8D8D199971}"/>
              </a:ext>
            </a:extLst>
          </p:cNvPr>
          <p:cNvSpPr txBox="1"/>
          <p:nvPr/>
        </p:nvSpPr>
        <p:spPr>
          <a:xfrm>
            <a:off x="457200" y="1370270"/>
            <a:ext cx="2811463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0,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accept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42CCC5-4517-4043-9E5C-4743422F5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46331"/>
              </p:ext>
            </p:extLst>
          </p:nvPr>
        </p:nvGraphicFramePr>
        <p:xfrm>
          <a:off x="4091780" y="137027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D1BF1C-5335-6248-809C-70FA4CDBF425}"/>
              </a:ext>
            </a:extLst>
          </p:cNvPr>
          <p:cNvSpPr txBox="1"/>
          <p:nvPr/>
        </p:nvSpPr>
        <p:spPr>
          <a:xfrm>
            <a:off x="4091780" y="175260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CAEDE-0DEC-5549-8947-BAA3233DE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68573"/>
              </p:ext>
            </p:extLst>
          </p:nvPr>
        </p:nvGraphicFramePr>
        <p:xfrm>
          <a:off x="4114800" y="22860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C2CB34-C387-3042-91BB-9DEEAEED8C26}"/>
              </a:ext>
            </a:extLst>
          </p:cNvPr>
          <p:cNvSpPr txBox="1"/>
          <p:nvPr/>
        </p:nvSpPr>
        <p:spPr>
          <a:xfrm>
            <a:off x="4925774" y="26784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2E21E7-EA17-5E40-8F8A-D90A3A90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830613"/>
              </p:ext>
            </p:extLst>
          </p:nvPr>
        </p:nvGraphicFramePr>
        <p:xfrm>
          <a:off x="4114800" y="32004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CED590-4CC6-964A-8484-0EA86B594723}"/>
              </a:ext>
            </a:extLst>
          </p:cNvPr>
          <p:cNvSpPr txBox="1"/>
          <p:nvPr/>
        </p:nvSpPr>
        <p:spPr>
          <a:xfrm>
            <a:off x="5768180" y="35928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q3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1A03C5-2B96-9A42-8000-10A2A9FA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14635"/>
              </p:ext>
            </p:extLst>
          </p:nvPr>
        </p:nvGraphicFramePr>
        <p:xfrm>
          <a:off x="4114800" y="41148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8969573-3280-2A40-93E5-ADCEEAC58230}"/>
              </a:ext>
            </a:extLst>
          </p:cNvPr>
          <p:cNvSpPr txBox="1"/>
          <p:nvPr/>
        </p:nvSpPr>
        <p:spPr>
          <a:xfrm>
            <a:off x="6629400" y="45072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q4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8BFCDF-9FA1-E648-B00B-0933DCFD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70162"/>
              </p:ext>
            </p:extLst>
          </p:nvPr>
        </p:nvGraphicFramePr>
        <p:xfrm>
          <a:off x="4114800" y="50294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343EB2-7058-DB42-8E85-B0816B6AE9E8}"/>
              </a:ext>
            </a:extLst>
          </p:cNvPr>
          <p:cNvSpPr txBox="1"/>
          <p:nvPr/>
        </p:nvSpPr>
        <p:spPr>
          <a:xfrm>
            <a:off x="7444580" y="54218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reject</a:t>
            </a:r>
          </a:p>
        </p:txBody>
      </p:sp>
    </p:spTree>
    <p:extLst>
      <p:ext uri="{BB962C8B-B14F-4D97-AF65-F5344CB8AC3E}">
        <p14:creationId xmlns:p14="http://schemas.microsoft.com/office/powerpoint/2010/main" val="170582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82CA8-E27D-7146-9B8D-B91CD080E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598FDDD0-4855-724C-89FA-CBC7F868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416050"/>
            <a:ext cx="69088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19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8A9AE-D7F0-2D48-8542-406B4B39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Church/Turing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DE21-F8CD-7641-9BDE-D11D594B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8702675" cy="5257800"/>
          </a:xfrm>
        </p:spPr>
        <p:txBody>
          <a:bodyPr/>
          <a:lstStyle/>
          <a:p>
            <a:r>
              <a:rPr lang="en-US" dirty="0">
                <a:latin typeface="Arial Narrow" charset="0"/>
              </a:rPr>
              <a:t>Turing Machines provide a simple model of computation that is easier to reason with than code</a:t>
            </a:r>
          </a:p>
          <a:p>
            <a:pPr lvl="1"/>
            <a:r>
              <a:rPr lang="en-US" dirty="0">
                <a:latin typeface="Arial Narrow" charset="0"/>
              </a:rPr>
              <a:t>Turing's proof of the undecidability of the Halting Problem used TMs</a:t>
            </a:r>
          </a:p>
          <a:p>
            <a:pPr lvl="1"/>
            <a:r>
              <a:rPr lang="en-US" dirty="0">
                <a:latin typeface="Arial Narrow" charset="0"/>
              </a:rPr>
              <a:t>recall that the proof relied on self reference: a program that can take another program (including itself) as input</a:t>
            </a:r>
          </a:p>
          <a:p>
            <a:pPr lvl="1"/>
            <a:r>
              <a:rPr lang="en-US" dirty="0">
                <a:latin typeface="Arial Narrow" charset="0"/>
              </a:rPr>
              <a:t>similarly, a TM can take the program of any other TM as input and emulate that machine</a:t>
            </a:r>
          </a:p>
          <a:p>
            <a:endParaRPr lang="en-US" dirty="0">
              <a:latin typeface="Arial Narrow" charset="0"/>
            </a:endParaRPr>
          </a:p>
          <a:p>
            <a:endParaRPr lang="en-US" dirty="0">
              <a:latin typeface="Arial Narrow" charset="0"/>
            </a:endParaRPr>
          </a:p>
          <a:p>
            <a:r>
              <a:rPr lang="en-US" dirty="0">
                <a:latin typeface="Arial Narrow" charset="0"/>
              </a:rPr>
              <a:t>Church/Turing Thesis: a TM is comparable to any other model of computation</a:t>
            </a:r>
          </a:p>
          <a:p>
            <a:endParaRPr lang="en-US" dirty="0">
              <a:latin typeface="Arial Narrow" charset="0"/>
            </a:endParaRPr>
          </a:p>
          <a:p>
            <a:r>
              <a:rPr lang="en-US" dirty="0">
                <a:latin typeface="Arial Narrow" charset="0"/>
                <a:sym typeface="Wingdings" pitchFamily="2" charset="2"/>
              </a:rPr>
              <a:t> proofs about the limitations of TMs apply to computation in general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68096-79CE-6E48-A260-454BD32F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0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5157EF-CF7B-C347-B979-6FF81697FF8A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34963"/>
            <a:ext cx="9121775" cy="731837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Problem types: decision &amp; optimization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350963"/>
            <a:ext cx="8961437" cy="5476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Halting Problem is an example of a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decision problem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solving the problem requires answering a yes/no question</a:t>
            </a:r>
          </a:p>
          <a:p>
            <a:pPr>
              <a:lnSpc>
                <a:spcPct val="90000"/>
              </a:lnSpc>
            </a:pPr>
            <a:endParaRPr lang="en-US" i="1" u="sng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another common type of problems is an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optimization problem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solving the problem requires finding the best/largest/shortest answer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e.g., shortest path, minimal spanning tree</a:t>
            </a:r>
          </a:p>
          <a:p>
            <a:pPr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many problems have decision and optimization versions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find the shortest path between vertices v</a:t>
            </a:r>
            <a:r>
              <a:rPr lang="en-US" baseline="-2500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and v</a:t>
            </a:r>
            <a:r>
              <a:rPr lang="en-US" baseline="-25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in a graph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is there a path between v</a:t>
            </a:r>
            <a:r>
              <a:rPr lang="en-US" baseline="-2500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and v</a:t>
            </a:r>
            <a:r>
              <a:rPr lang="en-US" baseline="-25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whose length is ≤ d</a:t>
            </a:r>
          </a:p>
          <a:p>
            <a:pPr>
              <a:lnSpc>
                <a:spcPct val="90000"/>
              </a:lnSpc>
            </a:pPr>
            <a:endParaRPr lang="en-US" i="1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decision problems are more convenient for formal investigation of their complexity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F8D2AE-A8BB-664C-842E-564097D6A84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19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Class 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219200"/>
            <a:ext cx="8801100" cy="5719763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P: the class of decision problems that are solvable in polynomial time O(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p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n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)) 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i.e., the class of tractable decision problems</a:t>
            </a:r>
          </a:p>
          <a:p>
            <a:pPr>
              <a:buFont typeface="Monotype Sort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O(log N)	binary search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add/remove/search a BST/AVL/red-black tree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add/remove/min a heap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O(N)		sequential search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preorder/inorder/postorder of a binary tree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quick select (find kth largest value)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Boyer-Moore algorithm (search for pattern in string of N chars)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O(N log N)	merge sort, quick sort, heap sort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Huffman coding (text compression)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closest pair on a plane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O(N</a:t>
            </a:r>
            <a:r>
              <a:rPr lang="en-US" baseline="3000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)	insertion sort, selection sort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Prim’s algorithm (minimal spanning tree)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			Dijkstra’s algorithm (shortest path)</a:t>
            </a:r>
          </a:p>
          <a:p>
            <a:pPr lvl="1"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O(N</a:t>
            </a:r>
            <a:r>
              <a:rPr lang="en-US" baseline="30000">
                <a:latin typeface="Arial Narrow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)	Floyd’s algorithm (all-pairs shortest path)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E8D9E28-7F5E-B74E-9F9B-B3B0ECCB65A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4963"/>
            <a:ext cx="8763000" cy="731837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Classifying problem complexity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300163"/>
            <a:ext cx="9121775" cy="5557837"/>
          </a:xfrm>
        </p:spPr>
        <p:txBody>
          <a:bodyPr/>
          <a:lstStyle/>
          <a:p>
            <a:pPr>
              <a:buFont typeface="Monotype Sort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throughout this class, we have considered problems, designed algorithms, and classified their efficiency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e.g., sorting a list – could use O(N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 selection sort or O(N log N) quick sort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big-Oh provides for direct comparison between two algorithms</a:t>
            </a:r>
          </a:p>
          <a:p>
            <a:pPr>
              <a:buFont typeface="Monotype Sorts" pitchFamily="-84" charset="2"/>
              <a:buNone/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>
              <a:buFont typeface="Monotype Sort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when is a problem too difficult?</a:t>
            </a:r>
          </a:p>
          <a:p>
            <a:pPr lvl="1">
              <a:buFont typeface="Monotype Sort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EXTREMELY LOW BAR: we say that a problem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intractable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if there does not exist a polynomial time O(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p(n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 ) algorithm that solves it</a:t>
            </a:r>
          </a:p>
          <a:p>
            <a:pPr lvl="1">
              <a:buFont typeface="Monotype Sorts" pitchFamily="-84" charset="2"/>
              <a:buNone/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 typeface="Monotype Sort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θ(2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N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 is definitely intractable	note: N = 20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  <a:sym typeface="Wingdings"/>
              </a:rPr>
              <a:t>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 millions of steps</a:t>
            </a:r>
          </a:p>
          <a:p>
            <a:pPr lvl="1">
              <a:buFont typeface="Monotype Sort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					2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60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 &gt; # of seconds since Big Bang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lvl="1" indent="-342900">
              <a:lnSpc>
                <a:spcPct val="100000"/>
              </a:lnSpc>
              <a:buFont typeface="Wingdings" pitchFamily="-84" charset="2"/>
              <a:buNone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					2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273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 &gt; # of atoms in the universe</a:t>
            </a:r>
          </a:p>
          <a:p>
            <a:pPr marL="342900" lvl="1" indent="-342900">
              <a:lnSpc>
                <a:spcPct val="100000"/>
              </a:lnSpc>
              <a:buFont typeface="Wingdings" pitchFamily="-84" charset="2"/>
              <a:buNone/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742950" lvl="2" indent="-342900">
              <a:lnSpc>
                <a:spcPct val="100000"/>
              </a:lnSpc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but θ(N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100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) is tractable?!?	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/>
              </a:rPr>
              <a:t>	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reality, anything worse than N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3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is not practical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69AB23-272A-054B-954E-C8A6D74F990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 or not?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219200"/>
            <a:ext cx="8504237" cy="5719763"/>
          </a:xfrm>
        </p:spPr>
        <p:txBody>
          <a:bodyPr/>
          <a:lstStyle/>
          <a:p>
            <a:pPr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interestingly, there are many important problems for which no polynomial-time algorithm has been devised</a:t>
            </a:r>
          </a:p>
          <a:p>
            <a:pPr lvl="1">
              <a:spcBef>
                <a:spcPts val="1075"/>
              </a:spcBef>
            </a:pP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Hamiltonian Circuit Problem: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determine whether a graph has a path that starts and ends at the same vertex and passes through every other vertex once</a:t>
            </a:r>
          </a:p>
          <a:p>
            <a:pPr lvl="1">
              <a:spcBef>
                <a:spcPts val="1075"/>
              </a:spcBef>
            </a:pP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Traveling Salesman Problem: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find the shortest Hamiltonian circuit in a complete graph)</a:t>
            </a:r>
          </a:p>
          <a:p>
            <a:pPr lvl="1">
              <a:spcBef>
                <a:spcPts val="1075"/>
              </a:spcBef>
            </a:pP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Graph Coloring Problem: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Determine the smallest number of colors needed so that adjacent vertices are different colors</a:t>
            </a:r>
          </a:p>
          <a:p>
            <a:pPr lvl="1">
              <a:spcBef>
                <a:spcPts val="1075"/>
              </a:spcBef>
            </a:pP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Partition Problem: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Given N positive integers, determine whether it is possible to partition them into two disjoint subsets with the same sum.</a:t>
            </a:r>
          </a:p>
          <a:p>
            <a:pPr lvl="1">
              <a:spcBef>
                <a:spcPts val="1075"/>
              </a:spcBef>
            </a:pP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Knapsack Problem: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Given a set of N items with integer weights and values, determine the most valuable subset that fits in a knapsack with limited capacity.</a:t>
            </a:r>
          </a:p>
          <a:p>
            <a:pPr lvl="1">
              <a:spcBef>
                <a:spcPts val="1075"/>
              </a:spcBef>
            </a:pP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Bin-packing Problem: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Given N items with varying sizes, determine the smallest number of uniform-capacity bins required to contain them.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A6868-8A46-C240-8E77-4D47F6E9379B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Class NP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295400"/>
            <a:ext cx="8656637" cy="5507038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however, many of these problems fit into a (potentially) broader class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nondeterministic polynomial algorithm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is a two-stage procedure that:</a:t>
            </a:r>
          </a:p>
          <a:p>
            <a:pPr marL="857250" lvl="1" indent="-457200">
              <a:lnSpc>
                <a:spcPct val="90000"/>
              </a:lnSpc>
              <a:buFont typeface="Arial Narrow" charset="0"/>
              <a:buAutoNum type="arabicPeriod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generates a random string purported to solve the problem (guessing stage)</a:t>
            </a:r>
          </a:p>
          <a:p>
            <a:pPr marL="857250" lvl="1" indent="-457200">
              <a:lnSpc>
                <a:spcPct val="90000"/>
              </a:lnSpc>
              <a:buFont typeface="Arial Narrow" charset="0"/>
              <a:buAutoNum type="arabicPeriod"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checks whether this solution is correct in polynomial time (verification stage)</a:t>
            </a:r>
          </a:p>
          <a:p>
            <a:pPr marL="857250" lvl="1" indent="-457200">
              <a:lnSpc>
                <a:spcPct val="90000"/>
              </a:lnSpc>
              <a:buFont typeface="Arial Narrow" charset="0"/>
              <a:buAutoNum type="arabicPeriod"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NP: class of decision problems that can be solved by a nondeterministic polynomial algorithm</a:t>
            </a:r>
          </a:p>
          <a:p>
            <a:pPr marL="857250" lvl="1" indent="-457200"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i.e., whose proposed solutions can be verified in polynomial time</a:t>
            </a:r>
          </a:p>
          <a:p>
            <a:pPr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example: Hamiltonian Circuit Problem is in NP</a:t>
            </a:r>
          </a:p>
          <a:p>
            <a:pPr marL="857250" lvl="1" indent="-457200"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given a path of length N, can verify that it is a Hamiltonian circuit in O(N)</a:t>
            </a:r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example: Partition Problem is in NP</a:t>
            </a:r>
          </a:p>
          <a:p>
            <a:pPr marL="857250" lvl="1" indent="-457200">
              <a:lnSpc>
                <a:spcPct val="90000"/>
              </a:lnSpc>
              <a:buFont typeface="Monotype Sorts" charset="0"/>
              <a:buNone/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given two partitions of size N, can verify that their sums are equal in O(N)</a:t>
            </a:r>
          </a:p>
          <a:p>
            <a:pPr marL="857250" lvl="1" indent="-457200">
              <a:lnSpc>
                <a:spcPct val="90000"/>
              </a:lnSpc>
              <a:buFont typeface="Monotype Sorts" charset="0"/>
              <a:buNone/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12C5BA-D4C7-4546-BB80-6D55450DFB0D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 vs. NP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5344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decision versions of Traveling Salesman, Knapsack, Graph Coloring, and many other optimization problems are also in NP</a:t>
            </a:r>
          </a:p>
          <a:p>
            <a:pPr>
              <a:lnSpc>
                <a:spcPct val="90000"/>
              </a:lnSpc>
            </a:pPr>
            <a:endParaRPr lang="en-US" i="1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note that problems in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P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can also be solved using the 2-stage procedure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guessing stage is unnecessary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the verification stage generates and verifies in polynomial time</a:t>
            </a:r>
          </a:p>
          <a:p>
            <a:pPr lvl="1">
              <a:lnSpc>
                <a:spcPct val="90000"/>
              </a:lnSpc>
            </a:pPr>
            <a:endParaRPr lang="en-US" sz="2500" i="1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500" i="1">
                <a:latin typeface="Arial Narrow" charset="0"/>
                <a:ea typeface="ＭＳ Ｐゴシック" charset="0"/>
              </a:rPr>
              <a:t>	so, P</a:t>
            </a:r>
            <a:r>
              <a:rPr lang="en-US" sz="2500">
                <a:latin typeface="Arial Narrow" charset="0"/>
                <a:ea typeface="ＭＳ Ｐゴシック" charset="0"/>
              </a:rPr>
              <a:t> </a:t>
            </a:r>
            <a:r>
              <a:rPr lang="en-US" sz="2500">
                <a:latin typeface="Arial Unicode MS" charset="0"/>
                <a:ea typeface="ＭＳ Ｐゴシック" charset="0"/>
                <a:cs typeface="Arial Unicode MS" charset="0"/>
                <a:sym typeface="Symbol" charset="0"/>
              </a:rPr>
              <a:t></a:t>
            </a:r>
            <a:r>
              <a:rPr lang="en-US" sz="2500" i="1">
                <a:latin typeface="Arial Unicode MS" charset="0"/>
                <a:ea typeface="ＭＳ Ｐゴシック" charset="0"/>
                <a:cs typeface="Arial Unicode MS" charset="0"/>
              </a:rPr>
              <a:t> </a:t>
            </a:r>
            <a:r>
              <a:rPr lang="en-US" sz="2500" i="1">
                <a:latin typeface="Arial Narrow" charset="0"/>
                <a:ea typeface="ＭＳ Ｐゴシック" charset="0"/>
              </a:rPr>
              <a:t>NP</a:t>
            </a:r>
            <a:br>
              <a:rPr lang="en-US" sz="2500" i="1">
                <a:latin typeface="Arial Narrow" charset="0"/>
                <a:ea typeface="ＭＳ Ｐゴシック" charset="0"/>
              </a:rPr>
            </a:br>
            <a:endParaRPr lang="en-US" sz="2500" i="1">
              <a:latin typeface="Arial Unicode MS" charset="0"/>
              <a:ea typeface="ＭＳ Ｐゴシック" charset="0"/>
              <a:cs typeface="Arial Unicode MS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big question: does 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P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= </a:t>
            </a:r>
            <a:r>
              <a:rPr lang="en-US" i="1">
                <a:latin typeface="Arial Narrow" charset="0"/>
                <a:ea typeface="ＭＳ Ｐゴシック" charset="0"/>
                <a:cs typeface="ＭＳ Ｐゴシック" charset="0"/>
              </a:rPr>
              <a:t>NP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considerable effort has gone into trying to find polynomial-time solutions to NP problems (without success)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most researchers believe they are not equal (i.e., P is a proper subset), but we don't know for sure</a:t>
            </a:r>
          </a:p>
          <a:p>
            <a:pPr lvl="1"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 i="1">
              <a:latin typeface="Arial Narrow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B1EB4CE-67FC-214C-B5B6-4934F5D54F9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174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19812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0800"/>
            <a:ext cx="15351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0259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913063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54635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590800"/>
            <a:ext cx="45783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18065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"/>
          <a:stretch>
            <a:fillRect/>
          </a:stretch>
        </p:blipFill>
        <p:spPr bwMode="auto">
          <a:xfrm>
            <a:off x="3276600" y="5024438"/>
            <a:ext cx="3244850" cy="1909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P, NP &amp; Turing Machines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265238"/>
            <a:ext cx="8642350" cy="4013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 and NP can alternatively be formulated in terms of Turing Machines</a:t>
            </a:r>
            <a:endParaRPr lang="en-US" sz="14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 is the class of decision problems that can be solved in polynomial time by a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Turing Machine (TM)</a:t>
            </a:r>
          </a:p>
          <a:p>
            <a:pPr lvl="1" eaLnBrk="1" hangingPunct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NP is the class of decision problems that can be solved in polynomial time by a </a:t>
            </a:r>
            <a:r>
              <a:rPr lang="en-US" i="1" dirty="0">
                <a:ea typeface="ＭＳ Ｐゴシック" charset="0"/>
                <a:cs typeface="ＭＳ Ｐゴシック" charset="0"/>
              </a:rPr>
              <a:t>Non-deterministic Turing Machine (NTM)</a:t>
            </a:r>
          </a:p>
          <a:p>
            <a:pPr lvl="1" eaLnBrk="1" hangingPunct="1">
              <a:defRPr/>
            </a:pPr>
            <a:endParaRPr lang="en-US" sz="1400" i="1" dirty="0">
              <a:ea typeface="ＭＳ Ｐゴシック" charset="0"/>
              <a:cs typeface="ＭＳ Ｐゴシック" charset="0"/>
            </a:endParaRPr>
          </a:p>
          <a:p>
            <a:pPr marL="1257300" lvl="2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dirty="0">
                <a:ea typeface="ＭＳ Ｐゴシック" charset="0"/>
              </a:rPr>
              <a:t>a NTM allows for having multiple rules that can be applied in a state</a:t>
            </a:r>
          </a:p>
          <a:p>
            <a:pPr marL="1257300" lvl="2" indent="0" eaLnBrk="1" hangingPunct="1">
              <a:tabLst>
                <a:tab pos="3994150" algn="l"/>
              </a:tabLst>
              <a:defRPr/>
            </a:pPr>
            <a:r>
              <a:rPr lang="en-US" dirty="0">
                <a:ea typeface="ＭＳ Ｐゴシック" charset="0"/>
              </a:rPr>
              <a:t>e.g., if state = 4 and cell = ‘a’, can 	1) move right and set state = 5  OR</a:t>
            </a:r>
          </a:p>
          <a:p>
            <a:pPr marL="857250" lvl="2" indent="0" eaLnBrk="1" hangingPunct="1">
              <a:tabLst>
                <a:tab pos="3994150" algn="l"/>
              </a:tabLst>
              <a:defRPr/>
            </a:pPr>
            <a:r>
              <a:rPr lang="en-US" dirty="0">
                <a:ea typeface="ＭＳ Ｐゴシック" charset="0"/>
              </a:rPr>
              <a:t>	          2) move left and set state = 6</a:t>
            </a:r>
          </a:p>
          <a:p>
            <a:pPr marL="1257300" lvl="2" indent="-342900" eaLnBrk="1" hangingPunct="1">
              <a:buFont typeface="Courier New" panose="02070309020205020404" pitchFamily="49" charset="0"/>
              <a:buChar char="o"/>
              <a:tabLst>
                <a:tab pos="3994150" algn="l"/>
              </a:tabLst>
              <a:defRPr/>
            </a:pPr>
            <a:r>
              <a:rPr lang="en-US" dirty="0">
                <a:ea typeface="ＭＳ Ｐゴシック" charset="0"/>
              </a:rPr>
              <a:t>a NTM answers ‘yes’ if ANY sequence of transitions leads to the answer ‘yes’</a:t>
            </a:r>
          </a:p>
          <a:p>
            <a:pPr marL="1257300" lvl="2" indent="0" eaLnBrk="1" hangingPunct="1">
              <a:tabLst>
                <a:tab pos="3994150" algn="l"/>
              </a:tabLst>
              <a:defRPr/>
            </a:pPr>
            <a:r>
              <a:rPr lang="en-US" dirty="0">
                <a:ea typeface="ＭＳ Ｐゴシック" charset="0"/>
              </a:rPr>
              <a:t>in other words, it is greedy - can always guess the right one  (equivalently, can think of it as trying all choices in parallel) </a:t>
            </a:r>
          </a:p>
          <a:p>
            <a:pPr eaLnBrk="1" hangingPunct="1"/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9DA866-50F1-124E-BF05-DF88EAC15D2F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24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75493A-15EF-1E46-983E-F73B3FC7F0DA}"/>
              </a:ext>
            </a:extLst>
          </p:cNvPr>
          <p:cNvSpPr txBox="1"/>
          <p:nvPr/>
        </p:nvSpPr>
        <p:spPr>
          <a:xfrm>
            <a:off x="4702176" y="5438759"/>
            <a:ext cx="3505200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if in s0 and read a, then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EITHER write a, move R,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s0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OR     write a, move R,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accept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if in s0 and read anything else, then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89CAF2-8222-8F4E-91F7-DE2DC7B3AD15}"/>
              </a:ext>
            </a:extLst>
          </p:cNvPr>
          <p:cNvGrpSpPr/>
          <p:nvPr/>
        </p:nvGrpSpPr>
        <p:grpSpPr>
          <a:xfrm>
            <a:off x="1828801" y="5377696"/>
            <a:ext cx="2438400" cy="1295400"/>
            <a:chOff x="685800" y="5562600"/>
            <a:chExt cx="2438400" cy="12954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D35489B-8AA8-2B4B-907F-304D46D9C49B}"/>
                </a:ext>
              </a:extLst>
            </p:cNvPr>
            <p:cNvSpPr/>
            <p:nvPr/>
          </p:nvSpPr>
          <p:spPr bwMode="auto">
            <a:xfrm>
              <a:off x="1219200" y="6019800"/>
              <a:ext cx="457200" cy="4572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A476FA-F03E-7D4C-93E2-2F44A40B3514}"/>
                </a:ext>
              </a:extLst>
            </p:cNvPr>
            <p:cNvSpPr txBox="1"/>
            <p:nvPr/>
          </p:nvSpPr>
          <p:spPr>
            <a:xfrm>
              <a:off x="1240480" y="6123801"/>
              <a:ext cx="3706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s0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869095F-63FC-6740-9DE8-B056BCDD3847}"/>
                </a:ext>
              </a:extLst>
            </p:cNvPr>
            <p:cNvSpPr/>
            <p:nvPr/>
          </p:nvSpPr>
          <p:spPr bwMode="auto">
            <a:xfrm>
              <a:off x="2490138" y="5562600"/>
              <a:ext cx="457200" cy="4572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466475-2187-C444-9A0A-27613CAAB3E2}"/>
                </a:ext>
              </a:extLst>
            </p:cNvPr>
            <p:cNvSpPr txBox="1"/>
            <p:nvPr/>
          </p:nvSpPr>
          <p:spPr>
            <a:xfrm>
              <a:off x="2492375" y="5675785"/>
              <a:ext cx="6318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accept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3C74B16-D335-794E-813F-9A3DD867EA8D}"/>
                </a:ext>
              </a:extLst>
            </p:cNvPr>
            <p:cNvSpPr/>
            <p:nvPr/>
          </p:nvSpPr>
          <p:spPr bwMode="auto">
            <a:xfrm>
              <a:off x="2490138" y="6400800"/>
              <a:ext cx="457200" cy="4572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CCA989-FF29-174B-BD36-E0B8366350C1}"/>
                </a:ext>
              </a:extLst>
            </p:cNvPr>
            <p:cNvSpPr txBox="1"/>
            <p:nvPr/>
          </p:nvSpPr>
          <p:spPr>
            <a:xfrm>
              <a:off x="2492375" y="6513985"/>
              <a:ext cx="63182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reject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E4812C6-A4F0-0646-854F-E72409BC6E51}"/>
                </a:ext>
              </a:extLst>
            </p:cNvPr>
            <p:cNvCxnSpPr>
              <a:cxnSpLocks/>
              <a:stCxn id="4" idx="7"/>
              <a:endCxn id="14" idx="1"/>
            </p:cNvCxnSpPr>
            <p:nvPr/>
          </p:nvCxnSpPr>
          <p:spPr bwMode="auto">
            <a:xfrm flipV="1">
              <a:off x="1609445" y="5783507"/>
              <a:ext cx="882930" cy="3032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85076FDF-3460-8944-8B49-60B9267C0779}"/>
                </a:ext>
              </a:extLst>
            </p:cNvPr>
            <p:cNvCxnSpPr>
              <a:cxnSpLocks/>
              <a:stCxn id="4" idx="5"/>
              <a:endCxn id="16" idx="1"/>
            </p:cNvCxnSpPr>
            <p:nvPr/>
          </p:nvCxnSpPr>
          <p:spPr bwMode="auto">
            <a:xfrm>
              <a:off x="1609445" y="6410045"/>
              <a:ext cx="882930" cy="2116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2E433CB6-1B2F-B04C-9782-252315DEFD3F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 bwMode="auto">
            <a:xfrm rot="16200000" flipH="1" flipV="1">
              <a:off x="1219200" y="6019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FD0101-1288-DC42-B1F2-7FDF76EE6A2A}"/>
                </a:ext>
              </a:extLst>
            </p:cNvPr>
            <p:cNvSpPr txBox="1"/>
            <p:nvPr/>
          </p:nvSpPr>
          <p:spPr>
            <a:xfrm>
              <a:off x="685800" y="5562600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rPr>
                <a:t>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a, 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7F0E64-2F46-0A47-9B1C-DDACE8BFAA7B}"/>
                </a:ext>
              </a:extLst>
            </p:cNvPr>
            <p:cNvSpPr txBox="1"/>
            <p:nvPr/>
          </p:nvSpPr>
          <p:spPr>
            <a:xfrm>
              <a:off x="2040753" y="5989168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rPr>
                <a:t>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a, 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A16928-5FF3-4144-875B-9D8AD49A26D1}"/>
                </a:ext>
              </a:extLst>
            </p:cNvPr>
            <p:cNvSpPr txBox="1"/>
            <p:nvPr/>
          </p:nvSpPr>
          <p:spPr>
            <a:xfrm>
              <a:off x="1447800" y="6553200"/>
              <a:ext cx="990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? 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itchFamily="2" charset="2"/>
                </a:rPr>
                <a:t>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_, 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P, NP &amp; Turing Machines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9DA866-50F1-124E-BF05-DF88EAC15D2F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25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4501CBD-761C-CC40-AB2D-BC05A464F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371600"/>
            <a:ext cx="8640762" cy="10207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it has been shown that NTM’s and TM’s are equivalent in power</a:t>
            </a:r>
            <a:endParaRPr lang="en-US" i="1" dirty="0">
              <a:ea typeface="ＭＳ Ｐゴシック" charset="0"/>
              <a:cs typeface="ＭＳ Ｐゴシック" charset="0"/>
            </a:endParaRP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any problem that can be solved by a NTM can be solved by a TM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does this mean that P = NP?</a:t>
            </a:r>
          </a:p>
          <a:p>
            <a:pPr marL="457200" lvl="1" indent="0" eaLnBrk="1" hangingPunct="1">
              <a:buFont typeface="Wingdings" charset="0"/>
              <a:buNone/>
              <a:tabLst>
                <a:tab pos="3994150" algn="l"/>
              </a:tabLst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tabLst>
                <a:tab pos="3994150" algn="l"/>
              </a:tabLst>
              <a:defRPr/>
            </a:pPr>
            <a:r>
              <a:rPr lang="en-US" dirty="0">
                <a:ea typeface="ＭＳ Ｐゴシック" charset="0"/>
              </a:rPr>
              <a:t>	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17FF655-AD40-F940-936B-CDE08274A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2697162"/>
            <a:ext cx="4221162" cy="13414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68313"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NO! </a:t>
            </a:r>
          </a:p>
          <a:p>
            <a:pPr marL="468313" lvl="2" eaLnBrk="1" hangingPunct="1">
              <a:lnSpc>
                <a:spcPct val="80000"/>
              </a:lnSpc>
              <a:spcBef>
                <a:spcPct val="20000"/>
              </a:spcBef>
            </a:pPr>
            <a:endParaRPr lang="en-US" sz="2000" dirty="0">
              <a:solidFill>
                <a:srgbClr val="FF0033"/>
              </a:solidFill>
              <a:latin typeface="Arial Narrow" charset="0"/>
            </a:endParaRPr>
          </a:p>
          <a:p>
            <a:pPr marL="468313" lvl="2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2000" dirty="0">
                <a:solidFill>
                  <a:srgbClr val="FF0033"/>
                </a:solidFill>
                <a:latin typeface="Arial Narrow" charset="0"/>
              </a:rPr>
              <a:t>not if the reduction can’t be done in polynomial time</a:t>
            </a:r>
            <a:endParaRPr lang="en-US" sz="2000" dirty="0">
              <a:latin typeface="Arial Narrow" charset="0"/>
            </a:endParaRPr>
          </a:p>
        </p:txBody>
      </p:sp>
      <p:pic>
        <p:nvPicPr>
          <p:cNvPr id="10" name="Picture 2" descr="Related image">
            <a:extLst>
              <a:ext uri="{FF2B5EF4-FFF2-40B4-BE49-F238E27FC236}">
                <a16:creationId xmlns:a16="http://schemas.microsoft.com/office/drawing/2014/main" id="{8DAD587D-9A91-4E4E-BBD3-C47EA2D8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47199"/>
            <a:ext cx="3527425" cy="449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NP-complete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while we don't know whether P = NP, we can identify extremes within NP</a:t>
            </a:r>
          </a:p>
          <a:p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given decision problems D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and D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, we say that D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is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polynomial-time reducible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to D</a:t>
            </a:r>
            <a:r>
              <a:rPr lang="en-US" baseline="-250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if there exists transformation t such that:</a:t>
            </a:r>
          </a:p>
          <a:p>
            <a:pPr marL="914400" lvl="1" indent="-45720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t maps all yes-instances of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</a:rPr>
              <a:t> to yes-instances of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2</a:t>
            </a:r>
            <a:r>
              <a:rPr lang="en-US" dirty="0">
                <a:latin typeface="Arial Narrow" charset="0"/>
                <a:ea typeface="ＭＳ Ｐゴシック" charset="0"/>
              </a:rPr>
              <a:t> </a:t>
            </a:r>
          </a:p>
          <a:p>
            <a:pPr marL="914400" lvl="1" indent="-457200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</a:rPr>
              <a:t>          maps all no-instances of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1</a:t>
            </a:r>
            <a:r>
              <a:rPr lang="en-US" dirty="0">
                <a:latin typeface="Arial Narrow" charset="0"/>
                <a:ea typeface="ＭＳ Ｐゴシック" charset="0"/>
              </a:rPr>
              <a:t> to no-instances of D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2</a:t>
            </a:r>
          </a:p>
          <a:p>
            <a:pPr marL="914400" lvl="1" indent="-457200">
              <a:buFont typeface="Arial Narrow" charset="0"/>
              <a:buAutoNum type="arabicPeriod" startAt="2"/>
            </a:pPr>
            <a:r>
              <a:rPr lang="en-US" dirty="0">
                <a:latin typeface="Arial Narrow" charset="0"/>
                <a:ea typeface="ＭＳ Ｐゴシック" charset="0"/>
              </a:rPr>
              <a:t>t is computable by a polynomial time algorithm</a:t>
            </a:r>
          </a:p>
          <a:p>
            <a:pPr marL="914400" lvl="1" indent="-457200"/>
            <a:endParaRPr lang="en-US" dirty="0">
              <a:latin typeface="Arial Narrow" charset="0"/>
              <a:ea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we say that decision problem D is </a:t>
            </a:r>
            <a:r>
              <a:rPr lang="en-US" i="1" dirty="0">
                <a:latin typeface="Arial Narrow" charset="0"/>
                <a:ea typeface="ＭＳ Ｐゴシック" charset="0"/>
                <a:cs typeface="ＭＳ Ｐゴシック" charset="0"/>
              </a:rPr>
              <a:t>NP-complete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if:</a:t>
            </a:r>
          </a:p>
          <a:p>
            <a:pPr marL="914400" lvl="1" indent="-45720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D belongs to NP</a:t>
            </a:r>
          </a:p>
          <a:p>
            <a:pPr marL="914400" lvl="1" indent="-457200">
              <a:buFont typeface="Arial Narrow" charset="0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every problem in NP is polynomial-time reducible to D</a:t>
            </a:r>
          </a:p>
          <a:p>
            <a:pPr marL="914400" lvl="1" indent="-457200">
              <a:buFont typeface="Arial Narrow" charset="0"/>
              <a:buAutoNum type="arabicPeriod"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914400" lvl="1" indent="-457200">
              <a:buFont typeface="Arial Narrow" charset="0"/>
              <a:buAutoNum type="arabicPeriod"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 short, an NP-complete problem is</a:t>
            </a:r>
          </a:p>
          <a:p>
            <a:pPr>
              <a:spcBef>
                <a:spcPct val="0"/>
              </a:spcBef>
            </a:pPr>
            <a:r>
              <a:rPr lang="en-US" dirty="0">
                <a:solidFill>
                  <a:srgbClr val="FF0033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as hard as any problem in NP</a:t>
            </a:r>
          </a:p>
          <a:p>
            <a:pPr marL="914400" lvl="1" indent="-457200">
              <a:buFont typeface="Arial Narrow" charset="0"/>
              <a:buAutoNum type="arabicPeriod"/>
            </a:pP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2E2D00-4C9F-0046-A214-75529FA4AD05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26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4820" name="Picture 4" descr="Fig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4800600"/>
            <a:ext cx="32289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NP-complete example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610600" cy="54102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first problem proven to be NP-complete was Boolean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Satisfiability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(SAT)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given a Boolean expression, determine if it is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satisfiable</a:t>
            </a:r>
            <a:endParaRPr lang="en-US" i="1" dirty="0">
              <a:ea typeface="ＭＳ Ｐゴシック" pitchFamily="-84" charset="-128"/>
              <a:cs typeface="ＭＳ Ｐゴシック" pitchFamily="-84" charset="-128"/>
            </a:endParaRPr>
          </a:p>
          <a:p>
            <a:pPr lvl="2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e.g., (A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>
                <a:ea typeface="ＭＳ ゴシック"/>
                <a:cs typeface="ＭＳ ゴシック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B)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>
                <a:ea typeface="ＭＳ ゴシック"/>
                <a:cs typeface="ＭＳ ゴシック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(~B 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∨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C)		is true if A &amp; C are true</a:t>
            </a:r>
          </a:p>
          <a:p>
            <a:pPr lvl="2"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SAT is clearly in NP </a:t>
            </a:r>
          </a:p>
          <a:p>
            <a:pPr lvl="2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given true/false assignments to the propositions, can evaluate the truth of the expression in polynomial time</a:t>
            </a:r>
          </a:p>
          <a:p>
            <a:pPr lvl="2">
              <a:defRPr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be NP-complete, every other NP problem must be reducible to it</a:t>
            </a:r>
          </a:p>
          <a:p>
            <a:pPr lvl="2">
              <a:defRPr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proof idea (Cook, 1971):</a:t>
            </a:r>
          </a:p>
          <a:p>
            <a:pPr lvl="3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pitchFamily="-84" charset="-128"/>
                <a:cs typeface="ＭＳ Ｐゴシック" pitchFamily="-84" charset="-128"/>
              </a:rPr>
              <a:t>if a problem is in NP, can construct a non-deterministic (Turing) machine to solve it</a:t>
            </a:r>
          </a:p>
          <a:p>
            <a:pPr lvl="3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pitchFamily="-84" charset="-128"/>
                <a:cs typeface="ＭＳ Ｐゴシック" pitchFamily="-84" charset="-128"/>
              </a:rPr>
              <a:t>for each input to that machine, can construct a Boolean expression that evaluates to true if the machine halts and answers "yes" on input</a:t>
            </a:r>
          </a:p>
          <a:p>
            <a:pPr lvl="3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pitchFamily="-84" charset="-128"/>
                <a:cs typeface="ＭＳ Ｐゴシック" pitchFamily="-84" charset="-128"/>
              </a:rPr>
              <a:t>thus, original problem is reduced to determining whether the corresponding Boolean expression is </a:t>
            </a:r>
            <a:r>
              <a:rPr lang="en-US" dirty="0" err="1">
                <a:latin typeface="+mn-lt"/>
                <a:ea typeface="ＭＳ Ｐゴシック" pitchFamily="-84" charset="-128"/>
                <a:cs typeface="ＭＳ Ｐゴシック" pitchFamily="-84" charset="-128"/>
              </a:rPr>
              <a:t>satisfiable</a:t>
            </a:r>
            <a:endParaRPr lang="en-US" dirty="0"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58682A-20D6-BA40-A625-1BC7738B35B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27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NP-complete reductions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if we can reduce SAT to another NP problem, then it is also NP-complete</a:t>
            </a: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CLIQUE: given a graph with N vertices, is there a fully connected subgraph of C vertices?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A5BB2A-8FA7-B449-BC6F-97D43C701EA6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28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686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733800"/>
            <a:ext cx="23622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32639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SAT </a:t>
            </a:r>
            <a:r>
              <a:rPr lang="en-US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 CLIQUE</a:t>
            </a:r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702675" cy="4876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can reduce the SAT problem to CLIQUE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given an instance of SAT, e.g.,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(A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B)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(~B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C)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∧</a:t>
            </a:r>
            <a:r>
              <a:rPr lang="en-US" dirty="0">
                <a:latin typeface="Arial Narrow" charset="0"/>
                <a:ea typeface="ＭＳ ゴシック" charset="0"/>
                <a:cs typeface="ＭＳ ゴシック" charset="0"/>
              </a:rPr>
              <a:t>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(B </a:t>
            </a:r>
            <a:r>
              <a:rPr lang="en-US" dirty="0">
                <a:latin typeface="ＭＳ ゴシック" charset="0"/>
                <a:ea typeface="ＭＳ ゴシック" charset="0"/>
                <a:cs typeface="ＭＳ ゴシック" charset="0"/>
              </a:rPr>
              <a:t>∨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C) </a:t>
            </a:r>
          </a:p>
          <a:p>
            <a:pPr lvl="2"/>
            <a:r>
              <a:rPr lang="en-US" sz="1800" i="1" dirty="0">
                <a:latin typeface="Arial Narrow" charset="0"/>
                <a:ea typeface="ＭＳ Ｐゴシック" charset="0"/>
                <a:cs typeface="ＭＳ Ｐゴシック" charset="0"/>
              </a:rPr>
              <a:t>note: any Boolean expression can be transformed into conjunctive normal form </a:t>
            </a:r>
          </a:p>
          <a:p>
            <a:pPr lvl="2"/>
            <a:r>
              <a:rPr lang="en-US" sz="1800" i="1" dirty="0">
                <a:latin typeface="Arial Narrow" charset="0"/>
                <a:ea typeface="ＭＳ Ｐゴシック" charset="0"/>
                <a:cs typeface="ＭＳ Ｐゴシック" charset="0"/>
              </a:rPr>
              <a:t>here, there are 3 OR-groups, joined together with AND</a:t>
            </a:r>
          </a:p>
          <a:p>
            <a:pPr lvl="2"/>
            <a:endParaRPr lang="en-US" sz="1800" i="1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construct a graph with vertices grouped by each OR-group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there is an edge between two vertices if</a:t>
            </a:r>
          </a:p>
          <a:p>
            <a:pPr marL="1828800" lvl="3" indent="-457200">
              <a:spcBef>
                <a:spcPct val="0"/>
              </a:spcBef>
              <a:buFont typeface="Arial Narrow" charset="0"/>
              <a:buAutoNum type="arabicPeriod"/>
            </a:pP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</a:rPr>
              <a:t>the vertices are in different OR-groups, and</a:t>
            </a:r>
          </a:p>
          <a:p>
            <a:pPr marL="1828800" lvl="3" indent="-457200">
              <a:spcBef>
                <a:spcPct val="0"/>
              </a:spcBef>
              <a:buFont typeface="Arial Narrow" charset="0"/>
              <a:buAutoNum type="arabicPeriod"/>
            </a:pP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</a:rPr>
              <a:t>they are not negations of each other</a:t>
            </a:r>
          </a:p>
          <a:p>
            <a:pPr lvl="2"/>
            <a:r>
              <a:rPr lang="en-US" sz="1800" i="1" dirty="0">
                <a:latin typeface="Arial Narrow" charset="0"/>
                <a:ea typeface="ＭＳ Ｐゴシック" charset="0"/>
                <a:cs typeface="ＭＳ Ｐゴシック" charset="0"/>
              </a:rPr>
              <a:t>note: edge implies endpoints can be simultaneously true</a:t>
            </a:r>
          </a:p>
          <a:p>
            <a:pPr marL="1828800" lvl="3" indent="-457200">
              <a:buFont typeface="Arial Narrow" charset="0"/>
              <a:buAutoNum type="arabicPeriod"/>
            </a:pPr>
            <a:endParaRPr lang="en-US" sz="18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expression is </a:t>
            </a:r>
            <a:r>
              <a:rPr lang="en-US" dirty="0" err="1">
                <a:latin typeface="Arial Narrow" charset="0"/>
                <a:ea typeface="ＭＳ Ｐゴシック" charset="0"/>
                <a:cs typeface="ＭＳ Ｐゴシック" charset="0"/>
              </a:rPr>
              <a:t>satisfiable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if can have vertex from </a:t>
            </a:r>
          </a:p>
          <a:p>
            <a:pPr lvl="1">
              <a:buFont typeface="Wingdings" charset="0"/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	each OR-group simultaneously true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other words, is a clique of size C (where C is the number of OR-groups)</a:t>
            </a:r>
          </a:p>
          <a:p>
            <a:pPr lvl="2"/>
            <a:r>
              <a:rPr lang="en-US" sz="1800" i="1" dirty="0">
                <a:latin typeface="Arial Narrow" charset="0"/>
                <a:ea typeface="ＭＳ Ｐゴシック" charset="0"/>
                <a:cs typeface="ＭＳ Ｐゴシック" charset="0"/>
              </a:rPr>
              <a:t>since example expression has 3 OR-groups, need a clique of size 3</a:t>
            </a:r>
          </a:p>
          <a:p>
            <a:pPr lvl="2"/>
            <a:endParaRPr lang="en-US" i="1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so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  <a:sym typeface="Wingdings" charset="0"/>
              </a:rPr>
              <a:t>, CLIQUE is also NP-complete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EADB2E-4E28-E742-81A6-E9CD6174A091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29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grpSp>
        <p:nvGrpSpPr>
          <p:cNvPr id="37892" name="Group 4"/>
          <p:cNvGrpSpPr>
            <a:grpSpLocks/>
          </p:cNvGrpSpPr>
          <p:nvPr/>
        </p:nvGrpSpPr>
        <p:grpSpPr bwMode="auto">
          <a:xfrm>
            <a:off x="6781800" y="3352800"/>
            <a:ext cx="2362200" cy="1676400"/>
            <a:chOff x="2286000" y="1981200"/>
            <a:chExt cx="3657600" cy="2743200"/>
          </a:xfrm>
        </p:grpSpPr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286000" y="1981200"/>
              <a:ext cx="685801" cy="6858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100" dirty="0"/>
                <a:t> </a:t>
              </a:r>
              <a:r>
                <a:rPr lang="en-US" sz="1000" dirty="0"/>
                <a:t>A</a:t>
              </a:r>
              <a:endParaRPr lang="en-US" sz="1200" dirty="0"/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2286000" y="2971800"/>
              <a:ext cx="685800" cy="6858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100" dirty="0"/>
                <a:t>B</a:t>
              </a:r>
              <a:endParaRPr lang="en-US" sz="1400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257801" y="1981200"/>
              <a:ext cx="685799" cy="685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800" dirty="0"/>
                <a:t>~B</a:t>
              </a:r>
              <a:endParaRPr lang="en-US" sz="2000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5257801" y="2970935"/>
              <a:ext cx="685799" cy="6858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r>
                <a:rPr lang="en-US" sz="1000" dirty="0"/>
                <a:t>C</a:t>
              </a:r>
              <a:endParaRPr lang="en-US" sz="2000" dirty="0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3200400" y="4038600"/>
              <a:ext cx="685800" cy="685800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100" dirty="0"/>
                <a:t>B</a:t>
              </a:r>
              <a:endParaRPr lang="en-US" sz="1400" dirty="0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4291781" y="4038600"/>
              <a:ext cx="685801" cy="685800"/>
            </a:xfrm>
            <a:prstGeom prst="ellipse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r>
                <a:rPr lang="en-US" sz="1100" dirty="0"/>
                <a:t>C</a:t>
              </a:r>
              <a:endParaRPr lang="en-US" sz="1400" dirty="0"/>
            </a:p>
          </p:txBody>
        </p:sp>
        <p:cxnSp>
          <p:nvCxnSpPr>
            <p:cNvPr id="37899" name="Straight Connector 11"/>
            <p:cNvCxnSpPr>
              <a:cxnSpLocks noChangeShapeType="1"/>
              <a:stCxn id="37893" idx="6"/>
              <a:endCxn id="8" idx="2"/>
            </p:cNvCxnSpPr>
            <p:nvPr/>
          </p:nvCxnSpPr>
          <p:spPr bwMode="auto">
            <a:xfrm>
              <a:off x="2971800" y="2324100"/>
              <a:ext cx="2286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0" name="Straight Connector 12"/>
            <p:cNvCxnSpPr>
              <a:cxnSpLocks noChangeShapeType="1"/>
              <a:stCxn id="37893" idx="6"/>
              <a:endCxn id="9" idx="2"/>
            </p:cNvCxnSpPr>
            <p:nvPr/>
          </p:nvCxnSpPr>
          <p:spPr bwMode="auto">
            <a:xfrm>
              <a:off x="2971800" y="2324100"/>
              <a:ext cx="2286000" cy="990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1" name="Straight Connector 13"/>
            <p:cNvCxnSpPr>
              <a:cxnSpLocks noChangeShapeType="1"/>
              <a:stCxn id="37893" idx="6"/>
              <a:endCxn id="37897" idx="0"/>
            </p:cNvCxnSpPr>
            <p:nvPr/>
          </p:nvCxnSpPr>
          <p:spPr bwMode="auto">
            <a:xfrm>
              <a:off x="2971800" y="2324100"/>
              <a:ext cx="571500" cy="171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2" name="Straight Connector 14"/>
            <p:cNvCxnSpPr>
              <a:cxnSpLocks noChangeShapeType="1"/>
              <a:stCxn id="37893" idx="6"/>
              <a:endCxn id="37898" idx="0"/>
            </p:cNvCxnSpPr>
            <p:nvPr/>
          </p:nvCxnSpPr>
          <p:spPr bwMode="auto">
            <a:xfrm>
              <a:off x="2971801" y="2324100"/>
              <a:ext cx="1662881" cy="171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3" name="Straight Connector 15"/>
            <p:cNvCxnSpPr>
              <a:cxnSpLocks noChangeShapeType="1"/>
              <a:stCxn id="9" idx="2"/>
              <a:endCxn id="37897" idx="0"/>
            </p:cNvCxnSpPr>
            <p:nvPr/>
          </p:nvCxnSpPr>
          <p:spPr bwMode="auto">
            <a:xfrm rot="10800000" flipV="1">
              <a:off x="3543300" y="3314700"/>
              <a:ext cx="17145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4" name="Straight Connector 16"/>
            <p:cNvCxnSpPr>
              <a:cxnSpLocks noChangeShapeType="1"/>
              <a:stCxn id="8" idx="2"/>
              <a:endCxn id="37898" idx="0"/>
            </p:cNvCxnSpPr>
            <p:nvPr/>
          </p:nvCxnSpPr>
          <p:spPr bwMode="auto">
            <a:xfrm rot="10800000" flipV="1">
              <a:off x="4634683" y="2324100"/>
              <a:ext cx="623119" cy="171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5" name="Straight Connector 17"/>
            <p:cNvCxnSpPr>
              <a:cxnSpLocks noChangeShapeType="1"/>
              <a:stCxn id="37894" idx="6"/>
              <a:endCxn id="9" idx="2"/>
            </p:cNvCxnSpPr>
            <p:nvPr/>
          </p:nvCxnSpPr>
          <p:spPr bwMode="auto">
            <a:xfrm>
              <a:off x="2971800" y="3314700"/>
              <a:ext cx="2286000" cy="1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6" name="Straight Connector 18"/>
            <p:cNvCxnSpPr>
              <a:cxnSpLocks noChangeShapeType="1"/>
              <a:stCxn id="37894" idx="6"/>
              <a:endCxn id="37897" idx="0"/>
            </p:cNvCxnSpPr>
            <p:nvPr/>
          </p:nvCxnSpPr>
          <p:spPr bwMode="auto">
            <a:xfrm>
              <a:off x="2971800" y="3314700"/>
              <a:ext cx="571500" cy="7239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7" name="Straight Connector 19"/>
            <p:cNvCxnSpPr>
              <a:cxnSpLocks noChangeShapeType="1"/>
              <a:stCxn id="37894" idx="6"/>
              <a:endCxn id="37898" idx="0"/>
            </p:cNvCxnSpPr>
            <p:nvPr/>
          </p:nvCxnSpPr>
          <p:spPr bwMode="auto">
            <a:xfrm>
              <a:off x="2971801" y="3314701"/>
              <a:ext cx="1662881" cy="7238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908" name="Straight Connector 20"/>
            <p:cNvCxnSpPr>
              <a:cxnSpLocks noChangeShapeType="1"/>
              <a:stCxn id="9" idx="2"/>
              <a:endCxn id="37898" idx="0"/>
            </p:cNvCxnSpPr>
            <p:nvPr/>
          </p:nvCxnSpPr>
          <p:spPr bwMode="auto">
            <a:xfrm rot="10800000" flipV="1">
              <a:off x="4634683" y="3314699"/>
              <a:ext cx="623119" cy="7238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Beyond intractable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855075" cy="5715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Turing showed there are </a:t>
            </a:r>
            <a:r>
              <a:rPr lang="en-US" dirty="0">
                <a:latin typeface="Arial Narrow" charset="0"/>
                <a:ea typeface="ＭＳ Ｐゴシック" charset="0"/>
              </a:rPr>
              <a:t>UNSOLVABLE problems (regardless of efficiency)</a:t>
            </a:r>
          </a:p>
          <a:p>
            <a:pPr lvl="1">
              <a:defRPr/>
            </a:pPr>
            <a:endParaRPr lang="en-US" sz="1600" dirty="0">
              <a:latin typeface="Arial Narrow" charset="0"/>
              <a:ea typeface="ＭＳ Ｐゴシック" charset="0"/>
            </a:endParaRPr>
          </a:p>
          <a:p>
            <a:pPr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HALTING PROBLEM:  Given a computer program and an input to it, determine whether the program will halt on the input.</a:t>
            </a:r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Proof by contradiction:</a:t>
            </a:r>
          </a:p>
          <a:p>
            <a:pPr lvl="1">
              <a:buFont typeface="Wingdings" charset="0"/>
              <a:buNone/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2">
              <a:buFont typeface="Wingdings" charset="0"/>
              <a:buNone/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Assume that there is a program that solves the Halting Problem.</a:t>
            </a:r>
          </a:p>
          <a:p>
            <a:pPr lvl="1">
              <a:buFont typeface="Wingdings" charset="0"/>
              <a:buNone/>
              <a:defRPr/>
            </a:pPr>
            <a:endParaRPr lang="en-US" sz="1050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endParaRPr lang="en-US" sz="1050" dirty="0">
              <a:latin typeface="Arial Narrow" charset="0"/>
              <a:ea typeface="ＭＳ Ｐゴシック" charset="0"/>
            </a:endParaRPr>
          </a:p>
          <a:p>
            <a:pPr marL="91757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def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haltsOn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sourceFile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dataFile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):</a:t>
            </a:r>
          </a:p>
          <a:p>
            <a:pPr marL="91757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"""Returns true if the program in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sourceFile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halts when</a:t>
            </a:r>
          </a:p>
          <a:p>
            <a:pPr marL="91757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executed on the data in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dataFile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; else false."""</a:t>
            </a:r>
          </a:p>
          <a:p>
            <a:pPr marL="917575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return ???</a:t>
            </a:r>
            <a:endParaRPr lang="en-US" sz="12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1" indent="1588">
              <a:buNone/>
              <a:defRPr/>
            </a:pPr>
            <a:endParaRPr lang="en-US" sz="12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1" indent="1588">
              <a:buNone/>
              <a:defRPr/>
            </a:pPr>
            <a:endParaRPr lang="en-US" sz="12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lvl="2">
              <a:buFont typeface="Wingdings" charset="0"/>
              <a:buNone/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We need to show that the existence of this program leads to a logical contradiction.</a:t>
            </a:r>
          </a:p>
          <a:p>
            <a:pPr lvl="3">
              <a:buFont typeface="Wingdings" charset="2"/>
              <a:buChar char="§"/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If the steps leading to a contradiction are valid, must conclude that the original assumption was wrong (and that there cannot be such a program).</a:t>
            </a:r>
          </a:p>
          <a:p>
            <a:pPr lvl="3">
              <a:buFont typeface="Wingdings" charset="0"/>
              <a:buNone/>
              <a:defRPr/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sz="1100" dirty="0">
                <a:latin typeface="Arial Narrow" charset="0"/>
                <a:ea typeface="ＭＳ Ｐゴシック" charset="0"/>
              </a:rPr>
              <a:t>		</a:t>
            </a:r>
          </a:p>
          <a:p>
            <a:pPr lvl="1">
              <a:buFont typeface="Wingdings" charset="0"/>
              <a:buNone/>
              <a:defRPr/>
            </a:pPr>
            <a:endParaRPr lang="en-US" sz="1100" dirty="0">
              <a:latin typeface="Arial Narrow" charset="0"/>
              <a:ea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C2719A-CF8A-0C4F-B3CC-ABDE1E4F2FC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682430-1177-594B-AC94-9A5BCC91982E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30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pic>
        <p:nvPicPr>
          <p:cNvPr id="389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0350"/>
            <a:ext cx="78486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Implications of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 NP-complete problem is as hard as any problem in NP </a:t>
            </a:r>
          </a:p>
          <a:p>
            <a:pPr marL="731838" lvl="1" indent="-277813">
              <a:buFont typeface="Wingdings" pitchFamily="-84" charset="2"/>
              <a:buChar char="§"/>
              <a:defRPr/>
            </a:pPr>
            <a:r>
              <a:rPr lang="en-US" dirty="0"/>
              <a:t>i.e., all problems in NP reduce to it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/>
              <a:t>discovering a polynomial solution to any NP-complete problem </a:t>
            </a:r>
          </a:p>
          <a:p>
            <a:pPr lvl="2">
              <a:buFont typeface="Wingdings" pitchFamily="-84" charset="2"/>
              <a:buChar char="è"/>
              <a:defRPr/>
            </a:pPr>
            <a:r>
              <a:rPr lang="en-US" dirty="0"/>
              <a:t> would imply a polynomial solution to all problems in NP</a:t>
            </a:r>
          </a:p>
          <a:p>
            <a:pPr lvl="2">
              <a:buFont typeface="Wingdings" pitchFamily="-84" charset="2"/>
              <a:buChar char="è"/>
              <a:defRPr/>
            </a:pPr>
            <a:r>
              <a:rPr lang="en-US" dirty="0"/>
              <a:t> would show P = NP</a:t>
            </a:r>
          </a:p>
          <a:p>
            <a:pPr lvl="1">
              <a:buFont typeface="Wingdings" pitchFamily="-84" charset="2"/>
              <a:buChar char="§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if P = NP, many problems currently thought to be intractable would be tractable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/>
              <a:t>e.g., PRIME FACTORIZATION PROBLEM: factor a number into its prime factors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/>
              <a:t>the RSA encryption algorithm relies on the fact that factoring large numbers is intractable</a:t>
            </a:r>
          </a:p>
          <a:p>
            <a:pPr lvl="1">
              <a:buFont typeface="Wingdings" pitchFamily="-84" charset="2"/>
              <a:buChar char="§"/>
              <a:defRPr/>
            </a:pPr>
            <a:r>
              <a:rPr lang="en-US" dirty="0"/>
              <a:t>if an efficient factorization algorithm were discovered, modern encryption </a:t>
            </a:r>
            <a:r>
              <a:rPr lang="en-US" i="1" dirty="0"/>
              <a:t>could </a:t>
            </a:r>
            <a:r>
              <a:rPr lang="en-US" dirty="0"/>
              <a:t>break</a:t>
            </a:r>
          </a:p>
          <a:p>
            <a:pPr lvl="1">
              <a:buFont typeface="Wingdings" pitchFamily="-84" charset="2"/>
              <a:buChar char="§"/>
              <a:defRPr/>
            </a:pPr>
            <a:endParaRPr lang="en-US" dirty="0"/>
          </a:p>
          <a:p>
            <a:pPr lvl="1">
              <a:buFont typeface="Wingdings" pitchFamily="-84" charset="2"/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QUESTION: would it necessarily break?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8191994-D9A1-5E45-8BBC-478E0CB7B3D0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31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Approximation algorithms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048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if you need to solve a problem that is intractable?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in the case of optimization problems, approximation algorithms can bus used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i.e., will find a solution, but it may not be optimal</a:t>
            </a:r>
          </a:p>
          <a:p>
            <a:pPr lvl="1"/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Knapsack Problem (KP):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given N items (each with a value and weight) and a knapsack with weight capacity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want to find the subset of items that has optimal value without exceeding the knapsack weight capacity</a:t>
            </a: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E96B7D6-8111-064B-899F-0F5E2A7070E7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32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6800" y="4343400"/>
            <a:ext cx="7292975" cy="22860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marL="239975" indent="3356" eaLnBrk="1" hangingPunct="1">
              <a:lnSpc>
                <a:spcPct val="90000"/>
              </a:lnSpc>
              <a:tabLst>
                <a:tab pos="3020663" algn="l"/>
                <a:tab pos="4348077" algn="l"/>
              </a:tabLst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example: given the following items and a knapsack with capacity 50 lbs.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endParaRPr lang="en-US" sz="11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tiara	$5000	  3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coin collection	$2200	  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HDTV	$2100	40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laptop	$2000	  8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silverware	$1200	10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stereo	  $800	25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PDA	  $600	  1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clock	  $300	  4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Greedy approximations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702675" cy="1143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simple greedy approach: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repeatedly take the highest value item that fits, until capacity is reached</a:t>
            </a:r>
          </a:p>
          <a:p>
            <a:pPr marL="857250" lvl="2" indent="0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tiara + coin collection + HDTV + PDA = $8,900 &amp; 49 lbs.</a:t>
            </a:r>
          </a:p>
          <a:p>
            <a:endParaRPr lang="en-US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A137899-8B5E-E343-9EF8-1B2ED6BB1059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33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800600" y="381000"/>
            <a:ext cx="3581400" cy="21336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tiara	$5000	  3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coin collection	$2200	  5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HDTV	$2100	40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laptop	$2000	  8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silverware	$1200	10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stereo	  $800	25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PDA	  $600	  1 </a:t>
            </a:r>
            <a:r>
              <a:rPr lang="en-US" sz="1800" dirty="0" err="1">
                <a:ea typeface="ＭＳ Ｐゴシック" charset="0"/>
              </a:rPr>
              <a:t>lb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clock	  $300	  4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352800"/>
            <a:ext cx="8702675" cy="2514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smarter greedy approach:</a:t>
            </a:r>
          </a:p>
          <a:p>
            <a:pPr lvl="1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calculate the value/weight ratio, make greedy choices based on that</a:t>
            </a:r>
          </a:p>
          <a:p>
            <a:pPr marL="914400" lvl="2" indent="0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 tiara + PDA + coin collection + laptop + silverware + clock = $11,300 &amp; 31 lbs.</a:t>
            </a:r>
          </a:p>
          <a:p>
            <a:pPr marL="914400" lvl="2" indent="0"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marL="747713" lvl="1" indent="-282575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this happens to be the optimal choice, but this approach won’t always work</a:t>
            </a:r>
          </a:p>
          <a:p>
            <a:pPr marL="1147763" lvl="2" indent="-282575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suppose there was also a printer worth $1400 and weighing 20 lbs.</a:t>
            </a:r>
          </a:p>
          <a:p>
            <a:pPr marL="1147763" lvl="2" indent="-282575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it value/weight ratio is 70, which is less than the clock, but</a:t>
            </a:r>
          </a:p>
          <a:p>
            <a:pPr marL="1147763" lvl="2" indent="-282575"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 tiara + PDA + coin collection + laptop + silverware + printer= $12,400 &amp; 47 lbs.</a:t>
            </a:r>
          </a:p>
          <a:p>
            <a:pPr marL="1147763" lvl="2" indent="-282575"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58200" y="381000"/>
            <a:ext cx="762000" cy="2090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1666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440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52.5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250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120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32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600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2"/>
                </a:solidFill>
                <a:latin typeface="+mn-lt"/>
                <a:cs typeface="ＭＳ Ｐゴシック" charset="-128"/>
              </a:rPr>
              <a:t>75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6319838"/>
            <a:ext cx="7924800" cy="4619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it can be proven that the max from these two approaches &gt; optimal/2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Genetic algorithms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371600"/>
            <a:ext cx="86423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many NP-hard problems have approximation algorithms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requires problem-specific techniques &amp; analysis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i="1" dirty="0">
              <a:latin typeface="Arial Narrow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generate &amp; test is not tractable due to the size of the solution space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a </a:t>
            </a:r>
            <a:r>
              <a:rPr lang="en-US" i="1" dirty="0">
                <a:latin typeface="Arial Narrow" charset="0"/>
                <a:ea typeface="ＭＳ Ｐゴシック" charset="0"/>
              </a:rPr>
              <a:t>genetic algorithm (GA) </a:t>
            </a:r>
            <a:r>
              <a:rPr lang="en-US" dirty="0">
                <a:latin typeface="Arial Narrow" charset="0"/>
                <a:ea typeface="ＭＳ Ｐゴシック" charset="0"/>
              </a:rPr>
              <a:t>uses an evolutionary metaphor to perform a massive number of greedy searches in parallel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GA were invented by psychologist/computer scientist John Holland in 1975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dirty="0">
                <a:latin typeface="Arial Narrow" charset="0"/>
                <a:ea typeface="ＭＳ Ｐゴシック" charset="0"/>
              </a:rPr>
              <a:t>many real-world resource scheduling problems turn out to be NP-hard</a:t>
            </a:r>
          </a:p>
          <a:p>
            <a:pPr marL="1143469" lvl="2" indent="-286964" defTabSz="914590">
              <a:lnSpc>
                <a:spcPct val="90000"/>
              </a:lnSpc>
              <a:defRPr/>
            </a:pPr>
            <a:r>
              <a:rPr lang="en-US" sz="1600" dirty="0"/>
              <a:t>e.g., Smart Airport Operations Center by Ascent Technology</a:t>
            </a: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r>
              <a:rPr lang="en-US" sz="1600" dirty="0">
                <a:latin typeface="+mn-lt"/>
              </a:rPr>
              <a:t>uses GA for logistics: assign gates, direct baggage, direct service crews, …</a:t>
            </a: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r>
              <a:rPr lang="en-US" sz="1600" dirty="0">
                <a:latin typeface="+mn-lt"/>
              </a:rPr>
              <a:t>considers diverse factors such as maintenance schedules, crew qualifications, shift changes, …</a:t>
            </a: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endParaRPr lang="en-US" sz="1600" dirty="0">
              <a:latin typeface="+mn-lt"/>
            </a:endParaRP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r>
              <a:rPr lang="en-US" sz="1600" dirty="0">
                <a:latin typeface="+mn-lt"/>
              </a:rPr>
              <a:t>too many variables to juggle using a traditional algorithm (NP-hard)</a:t>
            </a: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r>
              <a:rPr lang="en-US" sz="1600" dirty="0">
                <a:latin typeface="+mn-lt"/>
              </a:rPr>
              <a:t>GA is able to evolve sub-optimal schedules, improve performance</a:t>
            </a: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endParaRPr lang="en-US" sz="1600" dirty="0">
              <a:latin typeface="+mn-lt"/>
            </a:endParaRPr>
          </a:p>
          <a:p>
            <a:pPr marL="1371790" lvl="3" indent="0" defTabSz="914590">
              <a:lnSpc>
                <a:spcPct val="90000"/>
              </a:lnSpc>
              <a:spcBef>
                <a:spcPts val="0"/>
              </a:spcBef>
              <a:buSzPct val="75000"/>
              <a:buFontTx/>
              <a:buNone/>
              <a:defRPr/>
            </a:pPr>
            <a:r>
              <a:rPr lang="en-US" sz="1600" dirty="0">
                <a:latin typeface="+mn-lt"/>
              </a:rPr>
              <a:t>Ascent claims 30% increase in productivity (including SFO, Logan, Heathrow, …)</a:t>
            </a:r>
            <a:endParaRPr lang="en-US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dirty="0">
              <a:latin typeface="Arial Narrow" charset="0"/>
              <a:ea typeface="ＭＳ Ｐゴシック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9BC374-EA47-AA4B-BC23-2AA93CDAB006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34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Genetic Algorithm (GA)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79425" y="1463675"/>
            <a:ext cx="8642350" cy="5283200"/>
          </a:xfrm>
        </p:spPr>
        <p:txBody>
          <a:bodyPr/>
          <a:lstStyle/>
          <a:p>
            <a:pPr marL="483306" indent="-483306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for a given problem, must define: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chromosome:</a:t>
            </a:r>
            <a:r>
              <a:rPr lang="en-US" dirty="0">
                <a:ea typeface="ＭＳ Ｐゴシック" charset="0"/>
              </a:rPr>
              <a:t> 		bit string that represents a potential solution 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fitness function:</a:t>
            </a:r>
            <a:r>
              <a:rPr lang="en-US" dirty="0">
                <a:ea typeface="ＭＳ Ｐゴシック" charset="0"/>
              </a:rPr>
              <a:t> 	a measure of how good/fit a particular chromosome is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reproduction scheme:</a:t>
            </a:r>
            <a:r>
              <a:rPr lang="en-US" dirty="0">
                <a:ea typeface="ＭＳ Ｐゴシック" charset="0"/>
              </a:rPr>
              <a:t> 	combining two parent chromosomes to yield offspring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mutation rate:</a:t>
            </a:r>
            <a:r>
              <a:rPr lang="en-US" dirty="0">
                <a:ea typeface="ＭＳ Ｐゴシック" charset="0"/>
              </a:rPr>
              <a:t> 		likelihood of a random mutation in the chromosome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replacement scheme:</a:t>
            </a:r>
            <a:r>
              <a:rPr lang="en-US" dirty="0">
                <a:ea typeface="ＭＳ Ｐゴシック" charset="0"/>
              </a:rPr>
              <a:t>	replacing old (unfit) members with new offspring</a:t>
            </a: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i="1" dirty="0">
                <a:ea typeface="ＭＳ Ｐゴシック" charset="0"/>
              </a:rPr>
              <a:t>termination condition:</a:t>
            </a:r>
            <a:r>
              <a:rPr lang="en-US" dirty="0">
                <a:ea typeface="ＭＳ Ｐゴシック" charset="0"/>
              </a:rPr>
              <a:t> 	when is a solution good enough?</a:t>
            </a:r>
          </a:p>
          <a:p>
            <a:pPr marL="483306" lvl="1" indent="0" eaLnBrk="1" hangingPunct="1">
              <a:buFont typeface="Wingdings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483306" indent="-483306" eaLnBrk="1" hangingPunct="1"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in general, the genetic algorithm:</a:t>
            </a:r>
          </a:p>
          <a:p>
            <a:pPr marL="886061" lvl="1" indent="-402755" eaLnBrk="1" hangingPunct="1">
              <a:defRPr/>
            </a:pPr>
            <a:endParaRPr lang="en-US" sz="1500" dirty="0">
              <a:latin typeface="Verdana" charset="0"/>
              <a:ea typeface="ＭＳ Ｐゴシック" charset="0"/>
            </a:endParaRPr>
          </a:p>
          <a:p>
            <a:pPr marL="886061" lvl="1" indent="-402755" eaLnBrk="1" hangingPunct="1">
              <a:buFont typeface="Wingdings" charset="0"/>
              <a:buNone/>
              <a:defRPr/>
            </a:pPr>
            <a:r>
              <a:rPr lang="en-US" sz="18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start with an initial (usually random) population of chromosomes while the termination condition is not met</a:t>
            </a: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evaluate the fitness of each member of the population</a:t>
            </a: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select members of the population that are most fit</a:t>
            </a: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produce the offspring of these members via reproduction &amp; mutation</a:t>
            </a: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r>
              <a:rPr lang="en-US" sz="1600" dirty="0">
                <a:solidFill>
                  <a:srgbClr val="FF0033"/>
                </a:solidFill>
                <a:latin typeface="Courier New" charset="0"/>
                <a:ea typeface="ＭＳ Ｐゴシック" charset="0"/>
              </a:rPr>
              <a:t>replace the least fit member of the population with these offspring</a:t>
            </a: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endParaRPr lang="en-US" sz="13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  <a:p>
            <a:pPr marL="1369367" lvl="2" indent="-402755" eaLnBrk="1" hangingPunct="1">
              <a:buFont typeface="Wingdings" charset="0"/>
              <a:buAutoNum type="arabicPeriod"/>
              <a:defRPr/>
            </a:pPr>
            <a:endParaRPr lang="en-US" sz="1300" dirty="0">
              <a:solidFill>
                <a:srgbClr val="FF0033"/>
              </a:solidFill>
              <a:latin typeface="Courier New" charset="0"/>
              <a:ea typeface="ＭＳ Ｐゴシック" charset="0"/>
            </a:endParaRP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E42956-7E4C-884B-B82D-E65691DEB6AB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35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GA example (cont.)</a:t>
            </a:r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C4FE8B-641E-E34C-ADBD-A0210BCD737E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36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685800" y="2590800"/>
            <a:ext cx="87026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i="1" dirty="0">
                <a:latin typeface="+mn-lt"/>
              </a:rPr>
              <a:t>chromosome:</a:t>
            </a:r>
            <a:r>
              <a:rPr lang="en-US" sz="1800" dirty="0">
                <a:latin typeface="+mn-lt"/>
              </a:rPr>
              <a:t> a string of 8 bits with each bit corresponding to an item</a:t>
            </a:r>
          </a:p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1 implies that the corresponding item is included;   0 implies not included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e.g.,	11100000  represents (tiara + coins + HDTV)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		01101000  represents (coins + HDTV + silverware)</a:t>
            </a:r>
            <a:r>
              <a:rPr lang="en-US" sz="2000" dirty="0">
                <a:latin typeface="+mn-lt"/>
              </a:rPr>
              <a:t>	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685800" y="4114800"/>
            <a:ext cx="87026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i="1" dirty="0">
                <a:latin typeface="+mn-lt"/>
              </a:rPr>
              <a:t>fitness function:</a:t>
            </a:r>
            <a:r>
              <a:rPr lang="en-US" sz="1800" dirty="0">
                <a:latin typeface="+mn-lt"/>
              </a:rPr>
              <a:t> favor collections with higher values</a:t>
            </a:r>
          </a:p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fit(chromosome) = sum of dollar amounts of items, or 0 if weight &gt; 50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e.g., 	fit(11100000) = 9300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		fit(01101000) = 0</a:t>
            </a:r>
          </a:p>
        </p:txBody>
      </p:sp>
      <p:sp>
        <p:nvSpPr>
          <p:cNvPr id="248838" name="Rectangle 6"/>
          <p:cNvSpPr>
            <a:spLocks noChangeArrowheads="1"/>
          </p:cNvSpPr>
          <p:nvPr/>
        </p:nvSpPr>
        <p:spPr bwMode="auto">
          <a:xfrm>
            <a:off x="685800" y="5562600"/>
            <a:ext cx="870267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i="1" dirty="0">
                <a:latin typeface="+mn-lt"/>
              </a:rPr>
              <a:t>reproduction scheme:</a:t>
            </a:r>
            <a:r>
              <a:rPr lang="en-US" sz="1800" dirty="0">
                <a:latin typeface="+mn-lt"/>
              </a:rPr>
              <a:t> utilize crossover (a common technique in GA's)</a:t>
            </a:r>
          </a:p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buFont typeface="Wingdings" charset="0"/>
              <a:buChar char="§"/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pick a random index, and swap left &amp; right sides from parents 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e.g.,	parents </a:t>
            </a:r>
            <a:r>
              <a:rPr lang="en-US" sz="1800" dirty="0">
                <a:solidFill>
                  <a:srgbClr val="FF0033"/>
                </a:solidFill>
                <a:latin typeface="+mn-lt"/>
              </a:rPr>
              <a:t>11100000</a:t>
            </a:r>
            <a:r>
              <a:rPr lang="en-US" sz="1800" dirty="0">
                <a:latin typeface="+mn-lt"/>
              </a:rPr>
              <a:t>  and 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01101000</a:t>
            </a:r>
            <a:r>
              <a:rPr lang="en-US" sz="1800" dirty="0">
                <a:latin typeface="+mn-lt"/>
              </a:rPr>
              <a:t>, pick index 4</a:t>
            </a:r>
          </a:p>
          <a:p>
            <a:pPr marL="860890" lvl="2" indent="-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4113137" algn="l"/>
              </a:tabLst>
              <a:defRPr/>
            </a:pPr>
            <a:r>
              <a:rPr lang="en-US" sz="1800" dirty="0">
                <a:latin typeface="+mn-lt"/>
              </a:rPr>
              <a:t>		</a:t>
            </a:r>
            <a:r>
              <a:rPr lang="en-US" sz="1800" dirty="0">
                <a:solidFill>
                  <a:srgbClr val="FF0033"/>
                </a:solidFill>
                <a:latin typeface="+mn-lt"/>
              </a:rPr>
              <a:t>1110</a:t>
            </a:r>
            <a:r>
              <a:rPr lang="en-US" sz="1800" dirty="0">
                <a:latin typeface="+mn-lt"/>
              </a:rPr>
              <a:t>|</a:t>
            </a:r>
            <a:r>
              <a:rPr lang="en-US" sz="1800" dirty="0">
                <a:solidFill>
                  <a:srgbClr val="FF0033"/>
                </a:solidFill>
                <a:latin typeface="+mn-lt"/>
              </a:rPr>
              <a:t>0000</a:t>
            </a:r>
            <a:r>
              <a:rPr lang="en-US" sz="1800" dirty="0">
                <a:latin typeface="+mn-lt"/>
              </a:rPr>
              <a:t> and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0110</a:t>
            </a:r>
            <a:r>
              <a:rPr lang="en-US" sz="1800" dirty="0">
                <a:latin typeface="+mn-lt"/>
              </a:rPr>
              <a:t>|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1000</a:t>
            </a:r>
            <a:r>
              <a:rPr lang="en-US" sz="1800" dirty="0">
                <a:latin typeface="+mn-lt"/>
              </a:rPr>
              <a:t> yield offspring </a:t>
            </a:r>
            <a:r>
              <a:rPr lang="en-US" sz="1800" dirty="0">
                <a:solidFill>
                  <a:srgbClr val="FF0033"/>
                </a:solidFill>
                <a:latin typeface="+mn-lt"/>
              </a:rPr>
              <a:t>1110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1000</a:t>
            </a:r>
            <a:r>
              <a:rPr lang="en-US" sz="1800" dirty="0">
                <a:latin typeface="+mn-lt"/>
              </a:rPr>
              <a:t> and </a:t>
            </a:r>
            <a:r>
              <a:rPr lang="en-US" sz="1800" dirty="0">
                <a:solidFill>
                  <a:schemeClr val="accent2"/>
                </a:solidFill>
                <a:latin typeface="+mn-lt"/>
              </a:rPr>
              <a:t>0110</a:t>
            </a:r>
            <a:r>
              <a:rPr lang="en-US" sz="1800" dirty="0">
                <a:solidFill>
                  <a:srgbClr val="FF0033"/>
                </a:solidFill>
                <a:latin typeface="+mn-lt"/>
              </a:rPr>
              <a:t>0000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800600" y="381000"/>
            <a:ext cx="3581400" cy="21336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tiara	$5000	  3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coin collection	$2200	  5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HDTV	$2100	40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laptop	$2000	  8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silverware	$1200	10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stereo	  $800	25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PDA	  $600	  1 </a:t>
            </a:r>
            <a:r>
              <a:rPr lang="en-US" sz="1800" dirty="0" err="1">
                <a:ea typeface="ＭＳ Ｐゴシック" charset="0"/>
              </a:rPr>
              <a:t>lb</a:t>
            </a: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tabLst>
                <a:tab pos="1651000" algn="l"/>
                <a:tab pos="2751138" algn="l"/>
              </a:tabLst>
              <a:defRPr/>
            </a:pPr>
            <a:r>
              <a:rPr lang="en-US" sz="1800" dirty="0">
                <a:ea typeface="ＭＳ Ｐゴシック" charset="0"/>
              </a:rPr>
              <a:t>clock	  $300	  4 </a:t>
            </a:r>
            <a:r>
              <a:rPr lang="en-US" sz="1800" dirty="0" err="1">
                <a:ea typeface="ＭＳ Ｐゴシック" charset="0"/>
              </a:rPr>
              <a:t>lbs</a:t>
            </a:r>
            <a:endParaRPr lang="en-US" sz="1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6" grpId="0" autoUpdateAnimBg="0"/>
      <p:bldP spid="2488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GA example (cont.)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8702675" cy="1752600"/>
          </a:xfrm>
        </p:spPr>
        <p:txBody>
          <a:bodyPr lIns="92067" tIns="46034" rIns="92067" bIns="46034"/>
          <a:lstStyle/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tiara	$5000	  3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coin collection	$2200	  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HDTV	$2100	40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laptop	$2000	  8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silverware	$1200	10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stereo	  $800	25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PDA	  $600	  1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</a:t>
            </a: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	</a:t>
            </a:r>
          </a:p>
          <a:p>
            <a:pPr lvl="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tabLst>
                <a:tab pos="3020663" algn="l"/>
                <a:tab pos="4348077" algn="l"/>
              </a:tabLst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  <a:ea typeface="ＭＳ Ｐゴシック" charset="0"/>
              </a:rPr>
              <a:t>clock	  $300	  4 </a:t>
            </a:r>
            <a:r>
              <a:rPr lang="en-US" sz="1600" dirty="0" err="1">
                <a:solidFill>
                  <a:schemeClr val="accent2"/>
                </a:solidFill>
                <a:latin typeface="+mn-lt"/>
                <a:ea typeface="ＭＳ Ｐゴシック" charset="0"/>
              </a:rPr>
              <a:t>lbs</a:t>
            </a:r>
            <a:endParaRPr lang="en-US" sz="1600" dirty="0">
              <a:solidFill>
                <a:schemeClr val="accent2"/>
              </a:solidFill>
              <a:latin typeface="+mn-lt"/>
              <a:ea typeface="ＭＳ Ｐゴシック" charset="0"/>
            </a:endParaRP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02B503-CBBC-CF45-BDD3-D8591BEDF096}" type="slidenum">
              <a:rPr lang="en-US" sz="1500">
                <a:solidFill>
                  <a:srgbClr val="FF0000"/>
                </a:solidFill>
                <a:latin typeface="Verdana" charset="0"/>
              </a:rPr>
              <a:pPr/>
              <a:t>37</a:t>
            </a:fld>
            <a:endParaRPr lang="en-US" sz="1500">
              <a:solidFill>
                <a:srgbClr val="FF0000"/>
              </a:solidFill>
              <a:latin typeface="Verdana" charset="0"/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685800" y="2925763"/>
            <a:ext cx="8702675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500" dirty="0">
                <a:solidFill>
                  <a:schemeClr val="accent2"/>
                </a:solidFill>
                <a:latin typeface="+mn-lt"/>
              </a:rPr>
              <a:t>Generation 0 (randomly selected):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11100000  (fit = 9300)	01101000  (fit = 0) 	11001011  (fit = 9300)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11010000  (fit = 9200) 	00010100  (fit = 2800)	01001011  (fit = 4300)</a:t>
            </a:r>
            <a:r>
              <a:rPr lang="en-US" sz="1200" dirty="0"/>
              <a:t> </a:t>
            </a:r>
            <a:endParaRPr lang="en-US" sz="1200" dirty="0">
              <a:latin typeface="Courier New" charset="0"/>
            </a:endParaRP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11110111  (fit = 0)	10011000  (fit = 8200) </a:t>
            </a:r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685800" y="3754438"/>
            <a:ext cx="87026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</a:tabLst>
              <a:defRPr/>
            </a:pPr>
            <a:r>
              <a:rPr lang="en-US" sz="1500" dirty="0">
                <a:latin typeface="+mn-lt"/>
              </a:rPr>
              <a:t>choose fittest 4, perform crossover with possibility of mutation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</a:tabLst>
              <a:defRPr/>
            </a:pPr>
            <a:r>
              <a:rPr lang="en-US" sz="1200" dirty="0">
                <a:latin typeface="Courier New" charset="0"/>
              </a:rPr>
              <a:t>111000</a:t>
            </a:r>
            <a:r>
              <a:rPr lang="en-US" sz="1400" dirty="0"/>
              <a:t>|</a:t>
            </a:r>
            <a:r>
              <a:rPr lang="en-US" sz="1200" dirty="0">
                <a:latin typeface="Courier New" charset="0"/>
              </a:rPr>
              <a:t>00 + 110010</a:t>
            </a:r>
            <a:r>
              <a:rPr lang="en-US" sz="1600" dirty="0"/>
              <a:t>|</a:t>
            </a:r>
            <a:r>
              <a:rPr lang="en-US" sz="1200" dirty="0">
                <a:latin typeface="Courier New" charset="0"/>
              </a:rPr>
              <a:t>11  </a:t>
            </a:r>
            <a:r>
              <a:rPr lang="en-US" sz="1200" dirty="0">
                <a:latin typeface="Courier New" charset="0"/>
                <a:sym typeface="Wingdings" charset="0"/>
              </a:rPr>
              <a:t></a:t>
            </a:r>
            <a:r>
              <a:rPr lang="en-US" sz="1200" dirty="0">
                <a:latin typeface="Courier New" charset="0"/>
              </a:rPr>
              <a:t>	11100011 	1100100</a:t>
            </a:r>
            <a:r>
              <a:rPr lang="en-US" sz="1200" dirty="0">
                <a:solidFill>
                  <a:srgbClr val="FF0033"/>
                </a:solidFill>
                <a:latin typeface="Courier New" charset="0"/>
              </a:rPr>
              <a:t>1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</a:tabLst>
              <a:defRPr/>
            </a:pPr>
            <a:r>
              <a:rPr lang="en-US" sz="1200" dirty="0">
                <a:latin typeface="Courier New" charset="0"/>
              </a:rPr>
              <a:t>110</a:t>
            </a:r>
            <a:r>
              <a:rPr lang="en-US" sz="1400" dirty="0"/>
              <a:t>|</a:t>
            </a:r>
            <a:r>
              <a:rPr lang="en-US" sz="1200" dirty="0">
                <a:latin typeface="Courier New" charset="0"/>
              </a:rPr>
              <a:t>10000 + 100</a:t>
            </a:r>
            <a:r>
              <a:rPr lang="en-US" sz="1400" dirty="0"/>
              <a:t>|</a:t>
            </a:r>
            <a:r>
              <a:rPr lang="en-US" sz="1200" dirty="0">
                <a:latin typeface="Courier New" charset="0"/>
              </a:rPr>
              <a:t>11000  </a:t>
            </a:r>
            <a:r>
              <a:rPr lang="en-US" sz="1200" dirty="0">
                <a:latin typeface="Courier New" charset="0"/>
                <a:sym typeface="Wingdings" charset="0"/>
              </a:rPr>
              <a:t></a:t>
            </a:r>
            <a:r>
              <a:rPr lang="en-US" sz="1200" dirty="0">
                <a:latin typeface="Courier New" charset="0"/>
              </a:rPr>
              <a:t>	11011000	10010000 </a:t>
            </a:r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685800" y="4632325"/>
            <a:ext cx="8702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500" dirty="0">
                <a:solidFill>
                  <a:schemeClr val="accent2"/>
                </a:solidFill>
                <a:latin typeface="+mn-lt"/>
              </a:rPr>
              <a:t>Generation 1 (replacing least fit from Generation 0):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11100000  (fit = 9300)	</a:t>
            </a:r>
            <a:r>
              <a:rPr lang="en-US" sz="1200" dirty="0">
                <a:solidFill>
                  <a:schemeClr val="accent1"/>
                </a:solidFill>
                <a:latin typeface="Courier New" charset="0"/>
              </a:rPr>
              <a:t>11100011  (fit = 0)</a:t>
            </a:r>
            <a:r>
              <a:rPr lang="en-US" sz="1200" dirty="0">
                <a:latin typeface="Courier New" charset="0"/>
              </a:rPr>
              <a:t> 	11001011  (fit = 9300)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11010000  (fit = 9200) 	</a:t>
            </a:r>
            <a:r>
              <a:rPr lang="en-US" sz="1200" dirty="0">
                <a:solidFill>
                  <a:schemeClr val="accent1"/>
                </a:solidFill>
                <a:latin typeface="Courier New" charset="0"/>
              </a:rPr>
              <a:t>11001001  (fit = 8700)</a:t>
            </a:r>
            <a:r>
              <a:rPr lang="en-US" sz="1200" dirty="0">
                <a:latin typeface="Courier New" charset="0"/>
              </a:rPr>
              <a:t>	</a:t>
            </a:r>
            <a:r>
              <a:rPr lang="en-US" sz="1200" dirty="0">
                <a:solidFill>
                  <a:schemeClr val="accent1"/>
                </a:solidFill>
                <a:latin typeface="Courier New" charset="0"/>
              </a:rPr>
              <a:t>11011000  (fit = 10400)</a:t>
            </a:r>
            <a:r>
              <a:rPr lang="en-US" sz="1200" dirty="0">
                <a:solidFill>
                  <a:schemeClr val="accent1"/>
                </a:solidFill>
              </a:rPr>
              <a:t> </a:t>
            </a:r>
            <a:endParaRPr lang="en-US" sz="1200" dirty="0">
              <a:solidFill>
                <a:schemeClr val="accent1"/>
              </a:solidFill>
              <a:latin typeface="Courier New" charset="0"/>
            </a:endParaRP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solidFill>
                  <a:schemeClr val="accent1"/>
                </a:solidFill>
                <a:latin typeface="Courier New" charset="0"/>
              </a:rPr>
              <a:t>10010000  (fit = 7000)</a:t>
            </a:r>
            <a:r>
              <a:rPr lang="en-US" sz="1200" dirty="0">
                <a:latin typeface="Courier New" charset="0"/>
              </a:rPr>
              <a:t>	10011000  (fit = 8200) </a:t>
            </a:r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685800" y="5445125"/>
            <a:ext cx="870267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marL="689719" lvl="1" indent="-228228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</a:tabLst>
              <a:defRPr/>
            </a:pPr>
            <a:r>
              <a:rPr lang="en-US" sz="1500" dirty="0">
                <a:latin typeface="+mn-lt"/>
              </a:rPr>
              <a:t>choose fittest 4, perform crossover with possibility of mutation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</a:tabLst>
              <a:defRPr/>
            </a:pPr>
            <a:r>
              <a:rPr lang="en-US" sz="1200" dirty="0">
                <a:latin typeface="Courier New" charset="0"/>
              </a:rPr>
              <a:t>1101</a:t>
            </a:r>
            <a:r>
              <a:rPr lang="en-US" sz="1400" dirty="0"/>
              <a:t>|</a:t>
            </a:r>
            <a:r>
              <a:rPr lang="en-US" sz="1200" dirty="0">
                <a:latin typeface="Courier New" charset="0"/>
              </a:rPr>
              <a:t>1000 + 1100</a:t>
            </a:r>
            <a:r>
              <a:rPr lang="en-US" sz="1400" dirty="0"/>
              <a:t>|</a:t>
            </a:r>
            <a:r>
              <a:rPr lang="en-US" sz="1200" dirty="0">
                <a:latin typeface="Courier New" charset="0"/>
              </a:rPr>
              <a:t>1011  </a:t>
            </a:r>
            <a:r>
              <a:rPr lang="en-US" sz="1200" dirty="0">
                <a:latin typeface="Courier New" charset="0"/>
                <a:sym typeface="Wingdings" charset="0"/>
              </a:rPr>
              <a:t></a:t>
            </a:r>
            <a:r>
              <a:rPr lang="en-US" sz="1200" dirty="0">
                <a:latin typeface="Courier New" charset="0"/>
              </a:rPr>
              <a:t>	11011011 	11001000</a:t>
            </a:r>
            <a:endParaRPr lang="en-US" sz="1200" dirty="0">
              <a:solidFill>
                <a:srgbClr val="FF0033"/>
              </a:solidFill>
              <a:latin typeface="Courier New" charset="0"/>
            </a:endParaRP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</a:tabLst>
              <a:defRPr/>
            </a:pPr>
            <a:r>
              <a:rPr lang="en-US" sz="1200" dirty="0">
                <a:latin typeface="Courier New" charset="0"/>
              </a:rPr>
              <a:t>1110000</a:t>
            </a:r>
            <a:r>
              <a:rPr lang="en-US" sz="1400" dirty="0"/>
              <a:t>|</a:t>
            </a:r>
            <a:r>
              <a:rPr lang="en-US" sz="1200" dirty="0">
                <a:latin typeface="Courier New" charset="0"/>
              </a:rPr>
              <a:t>0 + 1101000</a:t>
            </a:r>
            <a:r>
              <a:rPr lang="en-US" sz="1400" dirty="0"/>
              <a:t>|</a:t>
            </a:r>
            <a:r>
              <a:rPr lang="en-US" sz="1200" dirty="0">
                <a:latin typeface="Courier New" charset="0"/>
              </a:rPr>
              <a:t>0  </a:t>
            </a:r>
            <a:r>
              <a:rPr lang="en-US" sz="1200" dirty="0">
                <a:latin typeface="Courier New" charset="0"/>
                <a:sym typeface="Wingdings" charset="0"/>
              </a:rPr>
              <a:t></a:t>
            </a:r>
            <a:r>
              <a:rPr lang="en-US" sz="1200" dirty="0">
                <a:latin typeface="Courier New" charset="0"/>
              </a:rPr>
              <a:t>	11100000	11010000</a:t>
            </a:r>
            <a:r>
              <a:rPr lang="en-US" sz="1400" dirty="0">
                <a:latin typeface="Courier New" charset="0"/>
              </a:rPr>
              <a:t> </a:t>
            </a:r>
          </a:p>
        </p:txBody>
      </p:sp>
      <p:sp>
        <p:nvSpPr>
          <p:cNvPr id="250888" name="Rectangle 8"/>
          <p:cNvSpPr>
            <a:spLocks noChangeArrowheads="1"/>
          </p:cNvSpPr>
          <p:nvPr/>
        </p:nvSpPr>
        <p:spPr bwMode="auto">
          <a:xfrm>
            <a:off x="685800" y="6257925"/>
            <a:ext cx="87026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67" tIns="46034" rIns="92067" bIns="46034"/>
          <a:lstStyle/>
          <a:p>
            <a:pPr indent="3356" defTabSz="914590">
              <a:lnSpc>
                <a:spcPct val="90000"/>
              </a:lnSpc>
              <a:spcBef>
                <a:spcPct val="20000"/>
              </a:spcBef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500" dirty="0">
                <a:solidFill>
                  <a:schemeClr val="accent2"/>
                </a:solidFill>
                <a:latin typeface="+mn-lt"/>
              </a:rPr>
              <a:t>Generation 2 (replacing least fit from Generation 1): 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11100000  (fit = 9300)	</a:t>
            </a:r>
            <a:r>
              <a:rPr lang="en-US" sz="1200" dirty="0">
                <a:solidFill>
                  <a:schemeClr val="accent1"/>
                </a:solidFill>
                <a:latin typeface="Courier New" charset="0"/>
              </a:rPr>
              <a:t>11001000  (fit = 8400)</a:t>
            </a:r>
            <a:r>
              <a:rPr lang="en-US" sz="1200" dirty="0">
                <a:latin typeface="Courier New" charset="0"/>
              </a:rPr>
              <a:t> 	11001011  (fit = 9300)</a:t>
            </a:r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latin typeface="Courier New" charset="0"/>
              </a:rPr>
              <a:t>11010000  (fit = 9200) 	</a:t>
            </a:r>
            <a:r>
              <a:rPr lang="en-US" sz="1200" dirty="0">
                <a:solidFill>
                  <a:schemeClr val="accent1"/>
                </a:solidFill>
                <a:latin typeface="Courier New" charset="0"/>
              </a:rPr>
              <a:t>11100000  (fit = 9300)</a:t>
            </a:r>
            <a:r>
              <a:rPr lang="en-US" sz="1200" dirty="0">
                <a:latin typeface="Courier New" charset="0"/>
              </a:rPr>
              <a:t>	11011000  (fit = 10400)</a:t>
            </a:r>
            <a:endParaRPr lang="en-US" sz="1200" dirty="0"/>
          </a:p>
          <a:p>
            <a:pPr marL="689719" lvl="1" indent="-228228" defTabSz="914590">
              <a:lnSpc>
                <a:spcPct val="90000"/>
              </a:lnSpc>
              <a:tabLst>
                <a:tab pos="1485160" algn="l"/>
                <a:tab pos="3148202" algn="l"/>
                <a:tab pos="5799673" algn="l"/>
              </a:tabLst>
              <a:defRPr/>
            </a:pPr>
            <a:r>
              <a:rPr lang="en-US" sz="1200" dirty="0">
                <a:solidFill>
                  <a:schemeClr val="accent1"/>
                </a:solidFill>
                <a:latin typeface="Courier New" charset="0"/>
              </a:rPr>
              <a:t>11011011  (fit = 11300)	11010000  (fit = 9200)</a:t>
            </a:r>
            <a:r>
              <a:rPr lang="en-US" sz="1400" dirty="0">
                <a:latin typeface="Courier New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5" grpId="0" autoUpdateAnimBg="0"/>
      <p:bldP spid="250886" grpId="0" autoUpdateAnimBg="0"/>
      <p:bldP spid="250887" grpId="0" autoUpdateAnimBg="0"/>
      <p:bldP spid="250888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C555-3499-C44C-8B2C-D57B9DBAB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D9E-FEA5-7043-851D-712A34CFD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87525"/>
            <a:ext cx="7315200" cy="4876800"/>
          </a:xfrm>
        </p:spPr>
        <p:txBody>
          <a:bodyPr/>
          <a:lstStyle/>
          <a:p>
            <a:r>
              <a:rPr lang="en-US" b="1" dirty="0">
                <a:hlinkClick r:id="rId2"/>
              </a:rPr>
              <a:t>A New Approach to Multiplication Opens the Door to Better Quantum Computers</a:t>
            </a:r>
            <a:endParaRPr lang="en-US" b="1" dirty="0"/>
          </a:p>
          <a:p>
            <a:pPr algn="r">
              <a:buFont typeface="System Font Regular"/>
              <a:buChar char="—"/>
            </a:pPr>
            <a:r>
              <a:rPr lang="en-US" b="1" dirty="0"/>
              <a:t> Kevin Hartnett, Quanta Magazine, April 24,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55CAA-E30B-9542-9E90-005B2C6C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8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Halting problem proof (cont.)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855075" cy="5715000"/>
          </a:xfrm>
        </p:spPr>
        <p:txBody>
          <a:bodyPr/>
          <a:lstStyle/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def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haltsOn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sourceFile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,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dataFile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):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"""Returns true if the program in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sourceFile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halts when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   executed on the data in </a:t>
            </a:r>
            <a:r>
              <a:rPr lang="en-US" sz="1200" dirty="0" err="1">
                <a:latin typeface="Courier New" charset="0"/>
                <a:ea typeface="Courier New" charset="0"/>
                <a:cs typeface="Courier New" charset="0"/>
              </a:rPr>
              <a:t>dataFile</a:t>
            </a: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; else false."""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Courier New" charset="0"/>
                <a:cs typeface="Courier New" charset="0"/>
              </a:rPr>
              <a:t>    return ???</a:t>
            </a:r>
            <a:endParaRPr lang="en-US" sz="12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11113" lvl="1" indent="0">
              <a:buNone/>
              <a:defRPr/>
            </a:pPr>
            <a:endParaRPr lang="en-US" sz="12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11113" lvl="2" indent="0"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Note: a program is stored in a text file, so can be input to another program (stored in file </a:t>
            </a:r>
            <a:r>
              <a:rPr lang="en-US" sz="1800" dirty="0" err="1">
                <a:latin typeface="Arial Narrow" charset="0"/>
                <a:ea typeface="ＭＳ Ｐゴシック" charset="0"/>
              </a:rPr>
              <a:t>hp.py</a:t>
            </a:r>
            <a:r>
              <a:rPr lang="en-US" sz="1800" dirty="0">
                <a:latin typeface="Arial Narrow" charset="0"/>
                <a:ea typeface="ＭＳ Ｐゴシック" charset="0"/>
              </a:rPr>
              <a:t>):</a:t>
            </a:r>
          </a:p>
          <a:p>
            <a:pPr marL="11113" lvl="1" indent="0">
              <a:buNone/>
              <a:defRPr/>
            </a:pPr>
            <a:endParaRPr lang="en-US" sz="1100" dirty="0">
              <a:latin typeface="Arial Narrow" charset="0"/>
              <a:ea typeface="ＭＳ Ｐゴシック" charset="0"/>
            </a:endParaRPr>
          </a:p>
          <a:p>
            <a:pPr marL="11113" lvl="1" indent="0">
              <a:buNone/>
              <a:defRPr/>
            </a:pPr>
            <a:r>
              <a:rPr lang="en-US" sz="1100" dirty="0">
                <a:latin typeface="Arial Narrow" charset="0"/>
                <a:ea typeface="ＭＳ Ｐゴシック" charset="0"/>
              </a:rPr>
              <a:t>		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def </a:t>
            </a:r>
            <a:r>
              <a:rPr lang="en-US" sz="1200" dirty="0" err="1">
                <a:latin typeface="Courier New" charset="0"/>
                <a:ea typeface="ＭＳ Ｐゴシック" charset="0"/>
                <a:cs typeface="Courier New" charset="0"/>
              </a:rPr>
              <a:t>haltsOnlyIfSelfieDoesnt</a:t>
            </a: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latin typeface="Courier New" charset="0"/>
                <a:ea typeface="ＭＳ Ｐゴシック" charset="0"/>
                <a:cs typeface="Courier New" charset="0"/>
              </a:rPr>
              <a:t>sourceFile</a:t>
            </a: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):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    """Returns true if the program in </a:t>
            </a:r>
            <a:r>
              <a:rPr lang="en-US" sz="1200" dirty="0" err="1">
                <a:latin typeface="Courier New" charset="0"/>
                <a:ea typeface="ＭＳ Ｐゴシック" charset="0"/>
                <a:cs typeface="Courier New" charset="0"/>
              </a:rPr>
              <a:t>sourceFile</a:t>
            </a: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 does not halt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       when run with itself as input; else loops forever."""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    if </a:t>
            </a:r>
            <a:r>
              <a:rPr lang="en-US" sz="1200" dirty="0" err="1">
                <a:latin typeface="Courier New" charset="0"/>
                <a:ea typeface="ＭＳ Ｐゴシック" charset="0"/>
                <a:cs typeface="Courier New" charset="0"/>
              </a:rPr>
              <a:t>haltsOn</a:t>
            </a: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(</a:t>
            </a:r>
            <a:r>
              <a:rPr lang="en-US" sz="1200" dirty="0" err="1">
                <a:latin typeface="Courier New" charset="0"/>
                <a:ea typeface="ＭＳ Ｐゴシック" charset="0"/>
                <a:cs typeface="Courier New" charset="0"/>
              </a:rPr>
              <a:t>sourceFile</a:t>
            </a: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, </a:t>
            </a:r>
            <a:r>
              <a:rPr lang="en-US" sz="1200" dirty="0" err="1">
                <a:latin typeface="Courier New" charset="0"/>
                <a:ea typeface="ＭＳ Ｐゴシック" charset="0"/>
                <a:cs typeface="Courier New" charset="0"/>
              </a:rPr>
              <a:t>sourceFile</a:t>
            </a: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):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        while true: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            print("infinite loop")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    else:</a:t>
            </a:r>
          </a:p>
          <a:p>
            <a:pPr marL="11113" lvl="1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        return true</a:t>
            </a:r>
          </a:p>
          <a:p>
            <a:pPr marL="11113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en-US" sz="1200" dirty="0">
              <a:latin typeface="Courier New" charset="0"/>
              <a:ea typeface="ＭＳ Ｐゴシック" charset="0"/>
              <a:cs typeface="Courier New" charset="0"/>
            </a:endParaRPr>
          </a:p>
          <a:p>
            <a:pPr marL="11113" lvl="2" indent="0">
              <a:defRPr/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marL="11113" lvl="2" indent="0">
              <a:defRPr/>
            </a:pPr>
            <a:endParaRPr lang="en-US" sz="1800" dirty="0">
              <a:latin typeface="Arial Narrow" charset="0"/>
              <a:ea typeface="ＭＳ Ｐゴシック" charset="0"/>
            </a:endParaRPr>
          </a:p>
          <a:p>
            <a:pPr marL="11113" lvl="2" indent="0">
              <a:defRPr/>
            </a:pPr>
            <a:r>
              <a:rPr lang="en-US" sz="1800" dirty="0">
                <a:latin typeface="Arial Narrow" charset="0"/>
                <a:ea typeface="ＭＳ Ｐゴシック" charset="0"/>
              </a:rPr>
              <a:t>Question: does the following call halt?</a:t>
            </a:r>
          </a:p>
          <a:p>
            <a:pPr marL="11113" lvl="1" indent="0">
              <a:buNone/>
              <a:defRPr/>
            </a:pPr>
            <a:r>
              <a:rPr lang="en-US" sz="1100" dirty="0">
                <a:latin typeface="Arial Narrow" charset="0"/>
                <a:ea typeface="ＭＳ Ｐゴシック" charset="0"/>
              </a:rPr>
              <a:t>	</a:t>
            </a:r>
          </a:p>
          <a:p>
            <a:pPr marL="11113" lvl="1" indent="0">
              <a:buNone/>
              <a:defRPr/>
            </a:pPr>
            <a:r>
              <a:rPr lang="en-US" sz="1100" dirty="0">
                <a:latin typeface="Arial Narrow" charset="0"/>
                <a:ea typeface="ＭＳ Ｐゴシック" charset="0"/>
              </a:rPr>
              <a:t>	</a:t>
            </a:r>
          </a:p>
          <a:p>
            <a:pPr marL="11113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200" dirty="0" err="1">
                <a:latin typeface="Courier New" charset="0"/>
                <a:ea typeface="ＭＳ Ｐゴシック" charset="0"/>
                <a:cs typeface="Courier New" charset="0"/>
              </a:rPr>
              <a:t>haltsOnlyIfSelfieDoesnt</a:t>
            </a: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("</a:t>
            </a:r>
            <a:r>
              <a:rPr lang="en-US" sz="1200" dirty="0" err="1">
                <a:latin typeface="Courier New" charset="0"/>
                <a:ea typeface="ＭＳ Ｐゴシック" charset="0"/>
                <a:cs typeface="Courier New" charset="0"/>
              </a:rPr>
              <a:t>hp.py</a:t>
            </a: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");    </a:t>
            </a:r>
          </a:p>
          <a:p>
            <a:pPr marL="11113" lvl="1" indent="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en-US" sz="1200" dirty="0">
                <a:latin typeface="Courier New" charset="0"/>
                <a:ea typeface="ＭＳ Ｐゴシック" charset="0"/>
                <a:cs typeface="Courier New" charset="0"/>
              </a:rPr>
              <a:t>	</a:t>
            </a:r>
            <a:endParaRPr lang="en-US" sz="2000" dirty="0">
              <a:solidFill>
                <a:schemeClr val="tx1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C2719A-CF8A-0C4F-B3CC-ABDE1E4F2FC3}" type="slidenum">
              <a:rPr lang="en-US" sz="1400">
                <a:solidFill>
                  <a:srgbClr val="FF0033"/>
                </a:solidFill>
                <a:latin typeface="Arial Narrow" charset="0"/>
              </a:rPr>
              <a:pPr/>
              <a:t>4</a:t>
            </a:fld>
            <a:endParaRPr lang="en-US" sz="1400">
              <a:solidFill>
                <a:srgbClr val="FF0033"/>
              </a:solidFill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3996750"/>
            <a:ext cx="4689475" cy="30469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if  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haltsOnlyIfSelfieDoesnt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hp.py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")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halts</a:t>
            </a:r>
          </a:p>
          <a:p>
            <a:pPr>
              <a:spcAft>
                <a:spcPts val="1200"/>
              </a:spcAft>
            </a:pPr>
            <a:r>
              <a:rPr lang="en-US" sz="1400" dirty="0">
                <a:latin typeface="+mn-lt"/>
                <a:sym typeface="Wingdings"/>
              </a:rPr>
              <a:t>    </a:t>
            </a:r>
            <a:r>
              <a:rPr lang="en-US" sz="1400" i="1" dirty="0">
                <a:latin typeface="+mn-lt"/>
                <a:sym typeface="Wingdings"/>
              </a:rPr>
              <a:t>then, according to the code, this means that</a:t>
            </a:r>
          </a:p>
          <a:p>
            <a:pPr>
              <a:spcAft>
                <a:spcPts val="1200"/>
              </a:spcAft>
            </a:pP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haltsOn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hp.py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", "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hp.py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")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returns false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latin typeface="+mn-lt"/>
                <a:sym typeface="Wingdings"/>
              </a:rPr>
              <a:t>    which, by assumption, means that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chemeClr val="tx2"/>
                </a:solidFill>
                <a:latin typeface="+mn-lt"/>
              </a:rPr>
              <a:t>the program in 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hp.py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 does not halt on input file </a:t>
            </a:r>
            <a:r>
              <a:rPr lang="en-US" sz="1600" dirty="0" err="1">
                <a:solidFill>
                  <a:schemeClr val="tx2"/>
                </a:solidFill>
                <a:latin typeface="+mn-lt"/>
              </a:rPr>
              <a:t>hp.py</a:t>
            </a: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1400" i="1" dirty="0">
                <a:latin typeface="+mn-lt"/>
                <a:sym typeface="Wingdings"/>
              </a:rPr>
              <a:t>    but the program in </a:t>
            </a:r>
            <a:r>
              <a:rPr lang="en-US" sz="1400" i="1" dirty="0" err="1">
                <a:latin typeface="+mn-lt"/>
                <a:sym typeface="Wingdings"/>
              </a:rPr>
              <a:t>hp.py</a:t>
            </a:r>
            <a:r>
              <a:rPr lang="en-US" sz="1400" i="1" dirty="0">
                <a:latin typeface="+mn-lt"/>
                <a:sym typeface="Wingdings"/>
              </a:rPr>
              <a:t> is </a:t>
            </a:r>
            <a:r>
              <a:rPr lang="en-US" sz="1400" i="1" dirty="0" err="1">
                <a:latin typeface="+mn-lt"/>
                <a:sym typeface="Wingdings"/>
              </a:rPr>
              <a:t>haltsOnlyIfSelfieDoesnt</a:t>
            </a:r>
            <a:r>
              <a:rPr lang="en-US" sz="1400" i="1" dirty="0">
                <a:latin typeface="+mn-lt"/>
                <a:sym typeface="Wingdings"/>
              </a:rPr>
              <a:t>, so same as</a:t>
            </a:r>
          </a:p>
          <a:p>
            <a:pPr>
              <a:spcAft>
                <a:spcPts val="1200"/>
              </a:spcAft>
            </a:pP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haltsOnlyIfSelfieDoesnt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("</a:t>
            </a:r>
            <a:r>
              <a:rPr lang="en-US" sz="1200" dirty="0" err="1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hp.py</a:t>
            </a:r>
            <a:r>
              <a:rPr lang="en-US" sz="1200" dirty="0">
                <a:solidFill>
                  <a:schemeClr val="tx2"/>
                </a:solidFill>
                <a:latin typeface="Courier New" charset="0"/>
                <a:ea typeface="Courier New" charset="0"/>
                <a:cs typeface="Courier New" charset="0"/>
              </a:rPr>
              <a:t>") </a:t>
            </a:r>
            <a:r>
              <a:rPr lang="en-US" sz="1600" dirty="0">
                <a:solidFill>
                  <a:schemeClr val="tx2"/>
                </a:solidFill>
                <a:latin typeface="+mn-lt"/>
              </a:rPr>
              <a:t>does not halt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+mn-lt"/>
              </a:rPr>
              <a:t>CONTRADICTION!</a:t>
            </a:r>
          </a:p>
        </p:txBody>
      </p:sp>
    </p:spTree>
    <p:extLst>
      <p:ext uri="{BB962C8B-B14F-4D97-AF65-F5344CB8AC3E}">
        <p14:creationId xmlns:p14="http://schemas.microsoft.com/office/powerpoint/2010/main" val="84227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14E89-1114-2144-AD7D-07B388D6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Turing's proof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ABFE3-20E8-C04E-B29C-4C25158F9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3048000"/>
          </a:xfrm>
        </p:spPr>
        <p:txBody>
          <a:bodyPr/>
          <a:lstStyle/>
          <a:p>
            <a:r>
              <a:rPr lang="en-US" dirty="0"/>
              <a:t>Turing's proof of the Halting Problem in 1936 had profound impact</a:t>
            </a:r>
          </a:p>
          <a:p>
            <a:pPr lvl="1"/>
            <a:r>
              <a:rPr lang="en-US" dirty="0"/>
              <a:t>it proved that there are problems that are unsolvable</a:t>
            </a:r>
          </a:p>
          <a:p>
            <a:pPr lvl="1"/>
            <a:r>
              <a:rPr lang="en-US" dirty="0"/>
              <a:t>not only that, but easily understood (and potentially useful) unsolvable problems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 his proof, Turing introduced a simple, theoretical model of computation 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a Turing Machine (TM) consists of: 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a potentially infinite tape on which characters can be written</a:t>
            </a:r>
          </a:p>
          <a:p>
            <a:pPr marL="1371600" lvl="2" indent="-457200" eaLnBrk="1" hangingPunct="1">
              <a:buFont typeface="+mj-lt"/>
              <a:buAutoNum type="arabicPeriod"/>
            </a:pPr>
            <a:r>
              <a:rPr lang="en-US" dirty="0">
                <a:latin typeface="Arial Narrow" charset="0"/>
                <a:ea typeface="ＭＳ Ｐゴシック" charset="0"/>
              </a:rPr>
              <a:t>a processing unit that can read and write on the tape, move in either 	direction, and distinguish between a finite number of states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8C9C3-E567-724A-A1E4-71F7671F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C11AB99-AE5E-304E-BC4F-F8846928B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51054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0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DDEA-AF1E-AA42-BB2A-BAD6C17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Example execution (even)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D5BB1-4940-FC4E-93E2-262BE6D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50E52-5C87-324C-AF4B-AF8D8D199971}"/>
              </a:ext>
            </a:extLst>
          </p:cNvPr>
          <p:cNvSpPr txBox="1"/>
          <p:nvPr/>
        </p:nvSpPr>
        <p:spPr>
          <a:xfrm>
            <a:off x="457200" y="1370270"/>
            <a:ext cx="2811463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0 &amp; read "a",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"a",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state 1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0 and read " 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"Y", move right,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HALT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1 &amp; read "a",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"a",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state 0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1 and read " 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"N", move right,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HALT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42CCC5-4517-4043-9E5C-4743422F5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496316"/>
              </p:ext>
            </p:extLst>
          </p:nvPr>
        </p:nvGraphicFramePr>
        <p:xfrm>
          <a:off x="4091780" y="137027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D1BF1C-5335-6248-809C-70FA4CDBF425}"/>
              </a:ext>
            </a:extLst>
          </p:cNvPr>
          <p:cNvSpPr txBox="1"/>
          <p:nvPr/>
        </p:nvSpPr>
        <p:spPr>
          <a:xfrm>
            <a:off x="4091780" y="175260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CAEDE-0DEC-5549-8947-BAA3233DE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52491"/>
              </p:ext>
            </p:extLst>
          </p:nvPr>
        </p:nvGraphicFramePr>
        <p:xfrm>
          <a:off x="4114800" y="22860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C2CB34-C387-3042-91BB-9DEEAEED8C26}"/>
              </a:ext>
            </a:extLst>
          </p:cNvPr>
          <p:cNvSpPr txBox="1"/>
          <p:nvPr/>
        </p:nvSpPr>
        <p:spPr>
          <a:xfrm>
            <a:off x="4925774" y="26784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1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2E21E7-EA17-5E40-8F8A-D90A3A90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085888"/>
              </p:ext>
            </p:extLst>
          </p:nvPr>
        </p:nvGraphicFramePr>
        <p:xfrm>
          <a:off x="4114800" y="32004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CED590-4CC6-964A-8484-0EA86B594723}"/>
              </a:ext>
            </a:extLst>
          </p:cNvPr>
          <p:cNvSpPr txBox="1"/>
          <p:nvPr/>
        </p:nvSpPr>
        <p:spPr>
          <a:xfrm>
            <a:off x="5768180" y="35928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1A03C5-2B96-9A42-8000-10A2A9FA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07354"/>
              </p:ext>
            </p:extLst>
          </p:nvPr>
        </p:nvGraphicFramePr>
        <p:xfrm>
          <a:off x="4114800" y="41148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8969573-3280-2A40-93E5-ADCEEAC58230}"/>
              </a:ext>
            </a:extLst>
          </p:cNvPr>
          <p:cNvSpPr txBox="1"/>
          <p:nvPr/>
        </p:nvSpPr>
        <p:spPr>
          <a:xfrm>
            <a:off x="6629400" y="45072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8BFCDF-9FA1-E648-B00B-0933DCFD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66230"/>
              </p:ext>
            </p:extLst>
          </p:nvPr>
        </p:nvGraphicFramePr>
        <p:xfrm>
          <a:off x="4114800" y="50294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343EB2-7058-DB42-8E85-B0816B6AE9E8}"/>
              </a:ext>
            </a:extLst>
          </p:cNvPr>
          <p:cNvSpPr txBox="1"/>
          <p:nvPr/>
        </p:nvSpPr>
        <p:spPr>
          <a:xfrm>
            <a:off x="7444580" y="54218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0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F9AB58E-C980-A542-B112-9873DD21C2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85167"/>
              </p:ext>
            </p:extLst>
          </p:nvPr>
        </p:nvGraphicFramePr>
        <p:xfrm>
          <a:off x="4114800" y="59438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D71ED8-1ADF-B14D-AF05-835DBA9DEFEA}"/>
              </a:ext>
            </a:extLst>
          </p:cNvPr>
          <p:cNvSpPr txBox="1"/>
          <p:nvPr/>
        </p:nvSpPr>
        <p:spPr>
          <a:xfrm>
            <a:off x="8282780" y="63362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13209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8DDEA-AF1E-AA42-BB2A-BAD6C179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067800" cy="685800"/>
          </a:xfrm>
        </p:spPr>
        <p:txBody>
          <a:bodyPr/>
          <a:lstStyle/>
          <a:p>
            <a:r>
              <a:rPr lang="en-US" dirty="0"/>
              <a:t>Example execution (odd)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D5BB1-4940-FC4E-93E2-262BE6DA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A50E52-5C87-324C-AF4B-AF8D8D199971}"/>
              </a:ext>
            </a:extLst>
          </p:cNvPr>
          <p:cNvSpPr txBox="1"/>
          <p:nvPr/>
        </p:nvSpPr>
        <p:spPr>
          <a:xfrm>
            <a:off x="457200" y="1370270"/>
            <a:ext cx="2811463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0 &amp; read "a",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"a",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state 1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0 and read " 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"Y", move right,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HALT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1 &amp; read "a",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"a",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state 0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state 1 and read " ",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"N", move right,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HALT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42CCC5-4517-4043-9E5C-4743422F54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42941"/>
              </p:ext>
            </p:extLst>
          </p:nvPr>
        </p:nvGraphicFramePr>
        <p:xfrm>
          <a:off x="4091780" y="137027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AD1BF1C-5335-6248-809C-70FA4CDBF425}"/>
              </a:ext>
            </a:extLst>
          </p:cNvPr>
          <p:cNvSpPr txBox="1"/>
          <p:nvPr/>
        </p:nvSpPr>
        <p:spPr>
          <a:xfrm>
            <a:off x="4091780" y="175260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E6CAEDE-0DEC-5549-8947-BAA3233DE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595012"/>
              </p:ext>
            </p:extLst>
          </p:nvPr>
        </p:nvGraphicFramePr>
        <p:xfrm>
          <a:off x="4114800" y="22860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0C2CB34-C387-3042-91BB-9DEEAEED8C26}"/>
              </a:ext>
            </a:extLst>
          </p:cNvPr>
          <p:cNvSpPr txBox="1"/>
          <p:nvPr/>
        </p:nvSpPr>
        <p:spPr>
          <a:xfrm>
            <a:off x="4925774" y="26784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1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A2E21E7-EA17-5E40-8F8A-D90A3A903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45587"/>
              </p:ext>
            </p:extLst>
          </p:nvPr>
        </p:nvGraphicFramePr>
        <p:xfrm>
          <a:off x="4114800" y="32004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CED590-4CC6-964A-8484-0EA86B594723}"/>
              </a:ext>
            </a:extLst>
          </p:cNvPr>
          <p:cNvSpPr txBox="1"/>
          <p:nvPr/>
        </p:nvSpPr>
        <p:spPr>
          <a:xfrm>
            <a:off x="5768180" y="35928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0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1A03C5-2B96-9A42-8000-10A2A9FA2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922746"/>
              </p:ext>
            </p:extLst>
          </p:nvPr>
        </p:nvGraphicFramePr>
        <p:xfrm>
          <a:off x="4114800" y="4114800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8969573-3280-2A40-93E5-ADCEEAC58230}"/>
              </a:ext>
            </a:extLst>
          </p:cNvPr>
          <p:cNvSpPr txBox="1"/>
          <p:nvPr/>
        </p:nvSpPr>
        <p:spPr>
          <a:xfrm>
            <a:off x="6629400" y="4507230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state 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C8BFCDF-9FA1-E648-B00B-0933DCFDB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935583"/>
              </p:ext>
            </p:extLst>
          </p:nvPr>
        </p:nvGraphicFramePr>
        <p:xfrm>
          <a:off x="4114800" y="5029438"/>
          <a:ext cx="4960938" cy="38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823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826823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8233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70343EB2-7058-DB42-8E85-B0816B6AE9E8}"/>
              </a:ext>
            </a:extLst>
          </p:cNvPr>
          <p:cNvSpPr txBox="1"/>
          <p:nvPr/>
        </p:nvSpPr>
        <p:spPr>
          <a:xfrm>
            <a:off x="7444580" y="5421868"/>
            <a:ext cx="78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+mn-lt"/>
              </a:rPr>
              <a:t>HALT</a:t>
            </a:r>
          </a:p>
        </p:txBody>
      </p:sp>
    </p:spTree>
    <p:extLst>
      <p:ext uri="{BB962C8B-B14F-4D97-AF65-F5344CB8AC3E}">
        <p14:creationId xmlns:p14="http://schemas.microsoft.com/office/powerpoint/2010/main" val="415311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2EC7-5530-B749-99FA-297779C98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C39F2-CCAF-A146-A60C-B68A206B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2819400"/>
          </a:xfrm>
        </p:spPr>
        <p:txBody>
          <a:bodyPr/>
          <a:lstStyle/>
          <a:p>
            <a:r>
              <a:rPr lang="en-US" dirty="0"/>
              <a:t>consider the task of recognizing a power of 2</a:t>
            </a:r>
          </a:p>
          <a:p>
            <a:pPr lvl="1"/>
            <a:r>
              <a:rPr lang="en-US" dirty="0"/>
              <a:t>want to be able to represent a number on a tape</a:t>
            </a:r>
          </a:p>
          <a:p>
            <a:pPr lvl="1"/>
            <a:r>
              <a:rPr lang="en-US" dirty="0"/>
              <a:t>accept that number if it is of the form 2</a:t>
            </a:r>
            <a:r>
              <a:rPr lang="en-US" baseline="30000" dirty="0"/>
              <a:t>n</a:t>
            </a:r>
            <a:r>
              <a:rPr lang="en-US" dirty="0"/>
              <a:t> for some n &gt; 0; otherwise reject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similar to odd/even example, can represent the number in unary</a:t>
            </a:r>
          </a:p>
          <a:p>
            <a:pPr lvl="2"/>
            <a:r>
              <a:rPr lang="en-US" dirty="0"/>
              <a:t>e.g., the number 4 would be represented as a sequence of 4 0's on the tape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597B5-E5E7-F745-9B2F-2B8F80940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23B5B3-37F2-BC40-B3AF-DFAC740AF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80382"/>
              </p:ext>
            </p:extLst>
          </p:nvPr>
        </p:nvGraphicFramePr>
        <p:xfrm>
          <a:off x="1638300" y="3553460"/>
          <a:ext cx="6400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62746726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9463972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50261063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14002218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87721426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19420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_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6376001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937B70-549A-9B47-84DC-DE6E0121326A}"/>
              </a:ext>
            </a:extLst>
          </p:cNvPr>
          <p:cNvSpPr txBox="1">
            <a:spLocks/>
          </p:cNvSpPr>
          <p:nvPr/>
        </p:nvSpPr>
        <p:spPr bwMode="auto">
          <a:xfrm>
            <a:off x="685800" y="4648200"/>
            <a:ext cx="8702675" cy="1901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kern="0" dirty="0"/>
              <a:t>algorithm (in general terms):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/>
              <a:t>traverse left to right, crossing off every other 0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/>
              <a:t>if the result contains a single 0, then accept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/>
              <a:t>if the result contains an odd number of 0's (&gt; 1), then reject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kern="0" dirty="0"/>
              <a:t>otherwise, return to the left edge of the tape &amp; repeat</a:t>
            </a:r>
          </a:p>
          <a:p>
            <a:pPr lvl="2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7272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CE336-8B37-0446-AAB1-19E7E0AB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527A6-EDC1-F044-9020-2E18BA35B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19200"/>
            <a:ext cx="8702675" cy="609600"/>
          </a:xfrm>
        </p:spPr>
        <p:txBody>
          <a:bodyPr/>
          <a:lstStyle/>
          <a:p>
            <a:r>
              <a:rPr lang="en-US" dirty="0"/>
              <a:t>we can define the TM using a finite state machine, or as a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7E748-87F1-CD4E-BB29-0B265A05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5BA794-CDE6-144B-8842-CBC32D1346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B6BA9F-26C1-C548-8761-129AFF73D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32" y="2590800"/>
            <a:ext cx="4282168" cy="3358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6252D5-AC4B-674E-B1F6-DF58BE673C22}"/>
              </a:ext>
            </a:extLst>
          </p:cNvPr>
          <p:cNvSpPr txBox="1"/>
          <p:nvPr/>
        </p:nvSpPr>
        <p:spPr>
          <a:xfrm>
            <a:off x="5326712" y="1828740"/>
            <a:ext cx="2811463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0, then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q1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q2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accept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q3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q3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q4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reject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0,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0,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x,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x, move L,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if in q5 &amp; read _, then 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write _, move R,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q2</a:t>
            </a:r>
          </a:p>
        </p:txBody>
      </p:sp>
    </p:spTree>
    <p:extLst>
      <p:ext uri="{BB962C8B-B14F-4D97-AF65-F5344CB8AC3E}">
        <p14:creationId xmlns:p14="http://schemas.microsoft.com/office/powerpoint/2010/main" val="47206452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FF0033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99FF"/>
      </a:hlink>
      <a:folHlink>
        <a:srgbClr val="B2B2B2"/>
      </a:folHlink>
    </a:clrScheme>
    <a:fontScheme name="Blank Presentation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11890</TotalTime>
  <Words>4749</Words>
  <Application>Microsoft Macintosh PowerPoint</Application>
  <PresentationFormat>Custom</PresentationFormat>
  <Paragraphs>1028</Paragraphs>
  <Slides>38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 Unicode MS</vt:lpstr>
      <vt:lpstr>ＭＳ ゴシック</vt:lpstr>
      <vt:lpstr>Arial</vt:lpstr>
      <vt:lpstr>Arial Narrow</vt:lpstr>
      <vt:lpstr>Courier New</vt:lpstr>
      <vt:lpstr>Monotype Sorts</vt:lpstr>
      <vt:lpstr>System Font Regular</vt:lpstr>
      <vt:lpstr>Times New Roman</vt:lpstr>
      <vt:lpstr>Verdana</vt:lpstr>
      <vt:lpstr>Wingdings</vt:lpstr>
      <vt:lpstr>Blank Presentation</vt:lpstr>
      <vt:lpstr>PowerPoint Presentation</vt:lpstr>
      <vt:lpstr>Classifying problem complexity</vt:lpstr>
      <vt:lpstr>Beyond intractable</vt:lpstr>
      <vt:lpstr>Halting problem proof (cont.)</vt:lpstr>
      <vt:lpstr>Impact of Turing's proof</vt:lpstr>
      <vt:lpstr>Example execution (even)</vt:lpstr>
      <vt:lpstr>Example execution (odd)</vt:lpstr>
      <vt:lpstr>Another example</vt:lpstr>
      <vt:lpstr>Turing Machine program</vt:lpstr>
      <vt:lpstr>Example execution (accept)</vt:lpstr>
      <vt:lpstr>Example execution (cont.)</vt:lpstr>
      <vt:lpstr>Example execution (cont.)</vt:lpstr>
      <vt:lpstr>Example execution (cont.)</vt:lpstr>
      <vt:lpstr>Example execution (cont.)</vt:lpstr>
      <vt:lpstr>Example execution (reject)</vt:lpstr>
      <vt:lpstr>PowerPoint Presentation</vt:lpstr>
      <vt:lpstr>Church/Turing Thesis</vt:lpstr>
      <vt:lpstr>Problem types: decision &amp; optimization</vt:lpstr>
      <vt:lpstr>Class P</vt:lpstr>
      <vt:lpstr>P or not?</vt:lpstr>
      <vt:lpstr>Class NP</vt:lpstr>
      <vt:lpstr>P vs. NP</vt:lpstr>
      <vt:lpstr>PowerPoint Presentation</vt:lpstr>
      <vt:lpstr>P, NP &amp; Turing Machines</vt:lpstr>
      <vt:lpstr>P, NP &amp; Turing Machines</vt:lpstr>
      <vt:lpstr>NP-complete</vt:lpstr>
      <vt:lpstr>NP-complete example</vt:lpstr>
      <vt:lpstr>NP-complete reductions</vt:lpstr>
      <vt:lpstr>SAT  CLIQUE</vt:lpstr>
      <vt:lpstr>PowerPoint Presentation</vt:lpstr>
      <vt:lpstr>Implications of NP-completeness</vt:lpstr>
      <vt:lpstr>Approximation algorithms</vt:lpstr>
      <vt:lpstr>Greedy approximations</vt:lpstr>
      <vt:lpstr>Genetic algorithms</vt:lpstr>
      <vt:lpstr>Genetic Algorithm (GA)</vt:lpstr>
      <vt:lpstr>GA example (cont.)</vt:lpstr>
      <vt:lpstr>GA example (cont.)</vt:lpstr>
      <vt:lpstr>In the news…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and History</dc:title>
  <dc:creator>Dave Reed</dc:creator>
  <cp:lastModifiedBy>Reed, Dave W</cp:lastModifiedBy>
  <cp:revision>249</cp:revision>
  <cp:lastPrinted>2019-04-24T16:39:46Z</cp:lastPrinted>
  <dcterms:created xsi:type="dcterms:W3CDTF">2013-04-26T16:31:38Z</dcterms:created>
  <dcterms:modified xsi:type="dcterms:W3CDTF">2019-04-25T14:59:02Z</dcterms:modified>
</cp:coreProperties>
</file>