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42" r:id="rId3"/>
    <p:sldId id="444" r:id="rId4"/>
    <p:sldId id="443" r:id="rId5"/>
    <p:sldId id="446" r:id="rId6"/>
    <p:sldId id="447" r:id="rId7"/>
    <p:sldId id="445" r:id="rId8"/>
    <p:sldId id="448" r:id="rId9"/>
    <p:sldId id="450" r:id="rId10"/>
    <p:sldId id="451" r:id="rId11"/>
    <p:sldId id="449" r:id="rId12"/>
    <p:sldId id="428" r:id="rId13"/>
    <p:sldId id="431" r:id="rId14"/>
    <p:sldId id="432" r:id="rId15"/>
    <p:sldId id="438" r:id="rId16"/>
    <p:sldId id="439" r:id="rId17"/>
    <p:sldId id="436" r:id="rId18"/>
    <p:sldId id="441" r:id="rId19"/>
    <p:sldId id="440" r:id="rId2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800080"/>
    <a:srgbClr val="FF00FF"/>
    <a:srgbClr val="000080"/>
    <a:srgbClr val="FF0000"/>
    <a:srgbClr val="00FF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6"/>
    <p:restoredTop sz="93296"/>
  </p:normalViewPr>
  <p:slideViewPr>
    <p:cSldViewPr>
      <p:cViewPr varScale="1">
        <p:scale>
          <a:sx n="76" d="100"/>
          <a:sy n="76" d="100"/>
        </p:scale>
        <p:origin x="1400" y="200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2195FBEE-5888-4D40-80EE-E11A83346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93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1170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ln/>
        </p:spPr>
        <p:txBody>
          <a:bodyPr/>
          <a:lstStyle/>
          <a:p>
            <a:fld id="{BC47C7BC-C4F0-9C41-869F-A0E7C516B88A}" type="slidenum">
              <a:rPr lang="en-US"/>
              <a:pPr/>
              <a:t>13</a:t>
            </a:fld>
            <a:endParaRPr lang="en-US"/>
          </a:p>
        </p:txBody>
      </p:sp>
      <p:sp>
        <p:nvSpPr>
          <p:cNvPr id="561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5400" y="720725"/>
            <a:ext cx="4724400" cy="3600450"/>
          </a:xfrm>
          <a:prstGeom prst="rect">
            <a:avLst/>
          </a:prstGeo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ln/>
        </p:spPr>
        <p:txBody>
          <a:bodyPr/>
          <a:lstStyle/>
          <a:p>
            <a:fld id="{E4A243AA-4573-4D4A-AD93-64FA653E5849}" type="slidenum">
              <a:rPr lang="en-US"/>
              <a:pPr/>
              <a:t>14</a:t>
            </a:fld>
            <a:endParaRPr lang="en-US"/>
          </a:p>
        </p:txBody>
      </p:sp>
      <p:sp>
        <p:nvSpPr>
          <p:cNvPr id="562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5400" y="720725"/>
            <a:ext cx="4724400" cy="3600450"/>
          </a:xfrm>
          <a:prstGeom prst="rect">
            <a:avLst/>
          </a:prstGeo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ln/>
        </p:spPr>
        <p:txBody>
          <a:bodyPr/>
          <a:lstStyle/>
          <a:p>
            <a:fld id="{E4A243AA-4573-4D4A-AD93-64FA653E5849}" type="slidenum">
              <a:rPr lang="en-US"/>
              <a:pPr/>
              <a:t>15</a:t>
            </a:fld>
            <a:endParaRPr lang="en-US"/>
          </a:p>
        </p:txBody>
      </p:sp>
      <p:sp>
        <p:nvSpPr>
          <p:cNvPr id="562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5400" y="720725"/>
            <a:ext cx="4724400" cy="3600450"/>
          </a:xfrm>
          <a:prstGeom prst="rect">
            <a:avLst/>
          </a:prstGeo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ln/>
        </p:spPr>
        <p:txBody>
          <a:bodyPr/>
          <a:lstStyle/>
          <a:p>
            <a:fld id="{E4A243AA-4573-4D4A-AD93-64FA653E5849}" type="slidenum">
              <a:rPr lang="en-US"/>
              <a:pPr/>
              <a:t>16</a:t>
            </a:fld>
            <a:endParaRPr lang="en-US"/>
          </a:p>
        </p:txBody>
      </p:sp>
      <p:sp>
        <p:nvSpPr>
          <p:cNvPr id="562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5400" y="720725"/>
            <a:ext cx="4724400" cy="3600450"/>
          </a:xfrm>
          <a:prstGeom prst="rect">
            <a:avLst/>
          </a:prstGeo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ln/>
        </p:spPr>
        <p:txBody>
          <a:bodyPr/>
          <a:lstStyle/>
          <a:p>
            <a:fld id="{1DBDD763-E1BE-9F47-B0F3-9834A8E7685B}" type="slidenum">
              <a:rPr lang="en-US"/>
              <a:pPr/>
              <a:t>17</a:t>
            </a:fld>
            <a:endParaRPr lang="en-US"/>
          </a:p>
        </p:txBody>
      </p:sp>
      <p:sp>
        <p:nvSpPr>
          <p:cNvPr id="566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5400" y="720725"/>
            <a:ext cx="4724400" cy="3600450"/>
          </a:xfrm>
          <a:prstGeom prst="rect">
            <a:avLst/>
          </a:prstGeo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ln/>
        </p:spPr>
        <p:txBody>
          <a:bodyPr/>
          <a:lstStyle/>
          <a:p>
            <a:fld id="{BC47C7BC-C4F0-9C41-869F-A0E7C516B88A}" type="slidenum">
              <a:rPr lang="en-US"/>
              <a:pPr/>
              <a:t>18</a:t>
            </a:fld>
            <a:endParaRPr lang="en-US"/>
          </a:p>
        </p:txBody>
      </p:sp>
      <p:sp>
        <p:nvSpPr>
          <p:cNvPr id="561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5400" y="720725"/>
            <a:ext cx="4724400" cy="3600450"/>
          </a:xfrm>
          <a:prstGeom prst="rect">
            <a:avLst/>
          </a:prstGeo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99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ln/>
        </p:spPr>
        <p:txBody>
          <a:bodyPr/>
          <a:lstStyle/>
          <a:p>
            <a:fld id="{1DBDD763-E1BE-9F47-B0F3-9834A8E7685B}" type="slidenum">
              <a:rPr lang="en-US"/>
              <a:pPr/>
              <a:t>19</a:t>
            </a:fld>
            <a:endParaRPr lang="en-US"/>
          </a:p>
        </p:txBody>
      </p:sp>
      <p:sp>
        <p:nvSpPr>
          <p:cNvPr id="566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5400" y="720725"/>
            <a:ext cx="4724400" cy="3600450"/>
          </a:xfrm>
          <a:prstGeom prst="rect">
            <a:avLst/>
          </a:prstGeo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50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FF3620A-3599-C54F-BFDA-A778FFE15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7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6D1BC-30F8-EC47-82C9-0BE826E94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4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C8DF0-1990-584B-AC97-617D3C3B0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70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D1DA7-B43E-484C-A57E-6BDB616B9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92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4D5B1-7E70-1D48-87F6-61A9C8EAA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5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A5B11-36F9-9147-8960-7241DF1F0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4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18955-89CD-8E44-A996-F07D764D8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8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44E9F-8DF0-1149-949C-4213066C3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7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414D6-ABDE-5645-AA2F-4692B0535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5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FB886-E6B9-7749-BFBE-5112B5D96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544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CE9B7-58D4-3B47-BC7D-BFC7E7FEA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4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E320A-5DCF-8F45-8BAA-E10DE3FF1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0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61285-3A99-054D-B05E-9CC036ADA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4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F29C6FD8-F73D-184F-A1F0-7494332A6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41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  <p:sldLayoutId id="2147484051" r:id="rId12"/>
    <p:sldLayoutId id="214748405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B017BB-9D07-5640-B608-DF928A210B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&amp;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914400" y="3200400"/>
            <a:ext cx="8305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Algorithm case studies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Facebook code completion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Google search rankings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National Resident Matching Program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573451-960E-394E-9F3E-55F4335CD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533400"/>
            <a:ext cx="2971800" cy="21799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773898-B953-5F4F-BD0A-AEDB6B0BC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1DFE11-DC97-904C-BE2F-6C51698C94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1219200"/>
                <a:ext cx="6248400" cy="5410200"/>
              </a:xfrm>
            </p:spPr>
            <p:txBody>
              <a:bodyPr/>
              <a:lstStyle/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=.15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pt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1.319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=1.271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1.271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=0.690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1.271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.690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.15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=1.404</m:t>
                    </m:r>
                  </m:oMath>
                </a14:m>
                <a:r>
                  <a:rPr lang="en-US" sz="1600" i="1" dirty="0">
                    <a:latin typeface="Cambria Math" panose="02040503050406030204" pitchFamily="18" charset="0"/>
                  </a:rPr>
                  <a:t>	average = 0.879</a:t>
                </a:r>
              </a:p>
              <a:p>
                <a:pPr marL="11113" lvl="1" indent="0"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=.15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pt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1.404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1.343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1.343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0.721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1.343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.721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.15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=1.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461</m:t>
                    </m:r>
                  </m:oMath>
                </a14:m>
                <a:r>
                  <a:rPr lang="en-US" sz="1600" i="1" dirty="0">
                    <a:latin typeface="Cambria Math" panose="02040503050406030204" pitchFamily="18" charset="0"/>
                  </a:rPr>
                  <a:t>	average = 0.919</a:t>
                </a:r>
              </a:p>
              <a:p>
                <a:pPr marL="11113" lvl="1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en-US" sz="1200" i="1" dirty="0">
                    <a:solidFill>
                      <a:schemeClr val="accent3">
                        <a:lumMod val="50000"/>
                      </a:schemeClr>
                    </a:solidFill>
                  </a:rPr>
                  <a:t>.</a:t>
                </a:r>
              </a:p>
              <a:p>
                <a:pPr marL="11113" lvl="1" indent="0">
                  <a:buNone/>
                </a:pPr>
                <a:r>
                  <a:rPr lang="en-US" sz="1200" i="1" dirty="0">
                    <a:solidFill>
                      <a:schemeClr val="accent3">
                        <a:lumMod val="50000"/>
                      </a:schemeClr>
                    </a:solidFill>
                  </a:rPr>
                  <a:t>.</a:t>
                </a:r>
              </a:p>
              <a:p>
                <a:pPr marL="11113" lvl="1" indent="0">
                  <a:buNone/>
                </a:pPr>
                <a:r>
                  <a:rPr lang="en-US" sz="1200" i="1" dirty="0">
                    <a:solidFill>
                      <a:schemeClr val="accent3">
                        <a:lumMod val="50000"/>
                      </a:schemeClr>
                    </a:solidFill>
                  </a:rPr>
                  <a:t>.</a:t>
                </a:r>
              </a:p>
              <a:p>
                <a:pPr marL="11113" lvl="1" indent="0">
                  <a:buNone/>
                </a:pPr>
                <a:r>
                  <a:rPr lang="en-US" sz="1800" dirty="0">
                    <a:solidFill>
                      <a:schemeClr val="accent3">
                        <a:lumMod val="50000"/>
                      </a:schemeClr>
                    </a:solidFill>
                  </a:rPr>
                  <a:t>(after ~20 iterations)</a:t>
                </a:r>
                <a:endParaRPr lang="en-US" sz="1800" i="1" dirty="0">
                  <a:solidFill>
                    <a:schemeClr val="accent3">
                      <a:lumMod val="50000"/>
                    </a:schemeClr>
                  </a:solidFill>
                </a:endParaRPr>
              </a:p>
              <a:p>
                <a:pPr marL="11113" lvl="1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0.15</m:t>
                    </m:r>
                  </m:oMath>
                </a14:m>
                <a:endParaRPr lang="en-US" sz="1600" b="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pt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1.49</m:t>
                    </m:r>
                  </m:oMath>
                </a14:m>
                <a:endParaRPr lang="en-US" sz="1600" b="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0.78</m:t>
                    </m:r>
                  </m:oMath>
                </a14:m>
                <a:endParaRPr lang="en-US" sz="1600" b="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1.58</m:t>
                    </m:r>
                    <m:r>
                      <a:rPr lang="en-US" sz="160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i="1" dirty="0">
                    <a:latin typeface="Cambria Math" panose="02040503050406030204" pitchFamily="18" charset="0"/>
                  </a:rPr>
                  <a:t>				average = 1.0</a:t>
                </a:r>
              </a:p>
              <a:p>
                <a:pPr marL="11113" lvl="1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1DFE11-DC97-904C-BE2F-6C51698C94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219200"/>
                <a:ext cx="6248400" cy="5410200"/>
              </a:xfrm>
              <a:blipFill>
                <a:blip r:embed="rId3"/>
                <a:stretch>
                  <a:fillRect l="-609" t="-1174" b="-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673458-FBDF-A348-B04B-D16041C2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168847-05DC-1741-AF36-F3FD5795F170}"/>
              </a:ext>
            </a:extLst>
          </p:cNvPr>
          <p:cNvSpPr txBox="1"/>
          <p:nvPr/>
        </p:nvSpPr>
        <p:spPr>
          <a:xfrm>
            <a:off x="3902597" y="4572000"/>
            <a:ext cx="5486400" cy="150810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+mn-lt"/>
              </a:rPr>
              <a:t>NOTE:</a:t>
            </a:r>
          </a:p>
          <a:p>
            <a:pPr marL="5143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C has the highest PR, since it is linked from 3 pages</a:t>
            </a:r>
          </a:p>
          <a:p>
            <a:pPr marL="5143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PR(A) &gt; PR(B), since A is linked from the highest ranked page &amp; B only gets half the credit from A</a:t>
            </a:r>
            <a:endParaRPr lang="en-US" sz="1050" dirty="0">
              <a:solidFill>
                <a:schemeClr val="tx2"/>
              </a:solidFill>
              <a:latin typeface="+mn-lt"/>
            </a:endParaRPr>
          </a:p>
          <a:p>
            <a:pPr marL="5143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PR(D) remains at 0.15 since it is not linked at all</a:t>
            </a:r>
          </a:p>
        </p:txBody>
      </p:sp>
    </p:spTree>
    <p:extLst>
      <p:ext uri="{BB962C8B-B14F-4D97-AF65-F5344CB8AC3E}">
        <p14:creationId xmlns:p14="http://schemas.microsoft.com/office/powerpoint/2010/main" val="403081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EC20E-8F54-E245-86EF-C9AA42226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search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DB9E7-CD84-1849-8E3D-EAEBB3F38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000999" cy="5410200"/>
          </a:xfrm>
        </p:spPr>
        <p:txBody>
          <a:bodyPr/>
          <a:lstStyle/>
          <a:p>
            <a:r>
              <a:rPr lang="en-US" dirty="0"/>
              <a:t>obviously, more than just PageRank goes into determining the content &amp; order of search results, e.g., </a:t>
            </a:r>
          </a:p>
          <a:p>
            <a:pPr lvl="1"/>
            <a:r>
              <a:rPr lang="en-US" dirty="0"/>
              <a:t>frequency and proximity of search terms in the page</a:t>
            </a:r>
          </a:p>
          <a:p>
            <a:pPr lvl="1"/>
            <a:r>
              <a:rPr lang="en-US" dirty="0"/>
              <a:t>occurrence of search terms in links to the page</a:t>
            </a:r>
          </a:p>
          <a:p>
            <a:pPr lvl="1"/>
            <a:r>
              <a:rPr lang="en-US" dirty="0"/>
              <a:t>timeliness of the page</a:t>
            </a:r>
          </a:p>
          <a:p>
            <a:pPr lvl="1"/>
            <a:r>
              <a:rPr lang="en-US" dirty="0"/>
              <a:t>other factors that are kept proprietary</a:t>
            </a:r>
          </a:p>
          <a:p>
            <a:endParaRPr lang="en-US" dirty="0"/>
          </a:p>
          <a:p>
            <a:pPr marL="57150" indent="0"/>
            <a:r>
              <a:rPr lang="en-US" dirty="0"/>
              <a:t>still, the heart of Google's search remains the PageRank algorithm</a:t>
            </a:r>
          </a:p>
          <a:p>
            <a:pPr lvl="1"/>
            <a:r>
              <a:rPr lang="en-US" dirty="0" err="1"/>
              <a:t>Brin</a:t>
            </a:r>
            <a:r>
              <a:rPr lang="en-US" dirty="0"/>
              <a:t> &amp; Page patented the PageRank algorithm</a:t>
            </a:r>
          </a:p>
          <a:p>
            <a:pPr lvl="1"/>
            <a:r>
              <a:rPr lang="en-US" dirty="0"/>
              <a:t>they generously assigned the patent to Stanford University, then gave Stanford 1.8 million shares of Google stock in exchange for exclusive use </a:t>
            </a:r>
          </a:p>
          <a:p>
            <a:pPr lvl="1"/>
            <a:r>
              <a:rPr lang="en-US" dirty="0"/>
              <a:t>Stanford sold the shares when Google went public in 2004 &amp; 2005 for a total of $336 million</a:t>
            </a:r>
          </a:p>
          <a:p>
            <a:pPr lvl="1"/>
            <a:r>
              <a:rPr lang="en-US" dirty="0"/>
              <a:t>if they had kept the stock, it would be worth $2.18 billion today!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16D83-DD44-F546-A6E9-6819B5FE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710C69-4263-5F41-9AF6-91353FCDF7B2}"/>
              </a:ext>
            </a:extLst>
          </p:cNvPr>
          <p:cNvSpPr txBox="1"/>
          <p:nvPr/>
        </p:nvSpPr>
        <p:spPr>
          <a:xfrm>
            <a:off x="10058400" y="485169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32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Resident Matching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19200"/>
            <a:ext cx="8381999" cy="5410200"/>
          </a:xfrm>
        </p:spPr>
        <p:txBody>
          <a:bodyPr/>
          <a:lstStyle/>
          <a:p>
            <a:r>
              <a:rPr lang="en-US" dirty="0"/>
              <a:t>each year, the National Resident Matching Program matches 40,000+ med school graduates with residency programs</a:t>
            </a:r>
          </a:p>
          <a:p>
            <a:pPr lvl="1"/>
            <a:r>
              <a:rPr lang="en-US" dirty="0"/>
              <a:t>each graduate ranks programs by order of preference</a:t>
            </a:r>
          </a:p>
          <a:p>
            <a:pPr lvl="1"/>
            <a:r>
              <a:rPr lang="en-US" dirty="0"/>
              <a:t>each program ranks students by order of preference</a:t>
            </a:r>
          </a:p>
          <a:p>
            <a:pPr lvl="1"/>
            <a:endParaRPr lang="en-US" dirty="0"/>
          </a:p>
          <a:p>
            <a:r>
              <a:rPr lang="en-US" dirty="0"/>
              <a:t>pairing graduates &amp; programs in a way that makes everyone (reasonably) happy is an extremely complex task</a:t>
            </a:r>
          </a:p>
          <a:p>
            <a:pPr lvl="1"/>
            <a:r>
              <a:rPr lang="en-US" dirty="0"/>
              <a:t>want to ensure that the pairings are </a:t>
            </a:r>
            <a:r>
              <a:rPr lang="en-US" i="1" dirty="0"/>
              <a:t>stable</a:t>
            </a:r>
            <a:r>
              <a:rPr lang="en-US" dirty="0"/>
              <a:t>, i.e., no grad and program would prefer each other over their assigned matches </a:t>
            </a:r>
          </a:p>
          <a:p>
            <a:pPr lvl="2"/>
            <a:r>
              <a:rPr lang="en-US" dirty="0"/>
              <a:t>e.g., suppose G</a:t>
            </a:r>
            <a:r>
              <a:rPr lang="en-US" baseline="-25000" dirty="0"/>
              <a:t>1</a:t>
            </a:r>
            <a:r>
              <a:rPr lang="en-US" dirty="0"/>
              <a:t> listed P</a:t>
            </a:r>
            <a:r>
              <a:rPr lang="en-US" baseline="-25000" dirty="0"/>
              <a:t>1</a:t>
            </a:r>
            <a:r>
              <a:rPr lang="en-US" dirty="0"/>
              <a:t> &gt; P</a:t>
            </a:r>
            <a:r>
              <a:rPr lang="en-US" baseline="-25000" dirty="0"/>
              <a:t>2</a:t>
            </a:r>
            <a:r>
              <a:rPr lang="en-US" dirty="0"/>
              <a:t>; and P</a:t>
            </a:r>
            <a:r>
              <a:rPr lang="en-US" baseline="-25000" dirty="0"/>
              <a:t>1</a:t>
            </a:r>
            <a:r>
              <a:rPr lang="en-US" dirty="0"/>
              <a:t> listed G</a:t>
            </a:r>
            <a:r>
              <a:rPr lang="en-US" baseline="-25000" dirty="0"/>
              <a:t>1</a:t>
            </a:r>
            <a:r>
              <a:rPr lang="en-US" dirty="0"/>
              <a:t> &gt; G</a:t>
            </a:r>
            <a:r>
              <a:rPr lang="en-US" baseline="-25000" dirty="0"/>
              <a:t>2</a:t>
            </a:r>
          </a:p>
          <a:p>
            <a:pPr lvl="2"/>
            <a:r>
              <a:rPr lang="en-US" dirty="0"/>
              <a:t>	the match {G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P</a:t>
            </a:r>
            <a:r>
              <a:rPr lang="en-US" baseline="-25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,G</a:t>
            </a:r>
            <a:r>
              <a:rPr lang="en-US" baseline="-25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 P</a:t>
            </a:r>
            <a:r>
              <a:rPr lang="en-US" baseline="-25000" dirty="0">
                <a:sym typeface="Wingdings"/>
              </a:rPr>
              <a:t>1</a:t>
            </a:r>
            <a:r>
              <a:rPr lang="en-US" dirty="0">
                <a:sym typeface="Wingdings"/>
              </a:rPr>
              <a:t>} is unstable, since both G</a:t>
            </a:r>
            <a:r>
              <a:rPr lang="en-US" baseline="-25000" dirty="0">
                <a:sym typeface="Wingdings"/>
              </a:rPr>
              <a:t>1</a:t>
            </a:r>
            <a:r>
              <a:rPr lang="en-US" dirty="0">
                <a:sym typeface="Wingdings"/>
              </a:rPr>
              <a:t> and P</a:t>
            </a:r>
            <a:r>
              <a:rPr lang="en-US" baseline="-25000" dirty="0">
                <a:sym typeface="Wingdings"/>
              </a:rPr>
              <a:t>1</a:t>
            </a:r>
            <a:r>
              <a:rPr lang="en-US" dirty="0">
                <a:sym typeface="Wingdings"/>
              </a:rPr>
              <a:t> would prefer </a:t>
            </a:r>
            <a:r>
              <a:rPr lang="en-US" dirty="0"/>
              <a:t>G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P</a:t>
            </a:r>
            <a:r>
              <a:rPr lang="en-US" baseline="-25000" dirty="0">
                <a:sym typeface="Wingdings"/>
              </a:rPr>
              <a:t>1</a:t>
            </a:r>
            <a:endParaRPr lang="en-US" dirty="0"/>
          </a:p>
          <a:p>
            <a:endParaRPr lang="en-US" dirty="0"/>
          </a:p>
          <a:p>
            <a:r>
              <a:rPr lang="en-US" dirty="0"/>
              <a:t>since 1952, the NRMP has utilized an algorithm for processing all residency requests and assigning stable matches to graduates</a:t>
            </a:r>
          </a:p>
          <a:p>
            <a:pPr marL="457200" lvl="1" indent="0">
              <a:buNone/>
            </a:pPr>
            <a:r>
              <a:rPr lang="en-US" dirty="0"/>
              <a:t>(this general problem is known as the </a:t>
            </a:r>
            <a:r>
              <a:rPr lang="en-US" i="1" dirty="0"/>
              <a:t>stable matching </a:t>
            </a:r>
            <a:r>
              <a:rPr lang="en-US" dirty="0"/>
              <a:t>or </a:t>
            </a:r>
            <a:r>
              <a:rPr lang="en-US" i="1" dirty="0"/>
              <a:t>stable marriage problem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08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5133-3FF6-9447-B176-44E85A636B9C}" type="slidenum">
              <a:rPr lang="en-US"/>
              <a:pPr/>
              <a:t>13</a:t>
            </a:fld>
            <a:endParaRPr lang="en-US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"/>
            <a:ext cx="8900160" cy="731520"/>
          </a:xfrm>
        </p:spPr>
        <p:txBody>
          <a:bodyPr/>
          <a:lstStyle/>
          <a:p>
            <a:r>
              <a:rPr lang="en-US" dirty="0"/>
              <a:t>Stable matching example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" y="1137920"/>
            <a:ext cx="6682740" cy="585216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dirty="0"/>
              <a:t>can specify preferences by two tables of rankings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u="sng" dirty="0">
                <a:solidFill>
                  <a:schemeClr val="tx1"/>
                </a:solidFill>
              </a:rPr>
              <a:t>grad</a:t>
            </a:r>
            <a:r>
              <a:rPr lang="en-US" sz="2000" u="sng" dirty="0">
                <a:solidFill>
                  <a:schemeClr val="tx1"/>
                </a:solidFill>
                <a:latin typeface="Arial"/>
              </a:rPr>
              <a:t>'</a:t>
            </a:r>
            <a:r>
              <a:rPr lang="en-US" sz="2000" u="sng" dirty="0">
                <a:solidFill>
                  <a:schemeClr val="tx1"/>
                </a:solidFill>
              </a:rPr>
              <a:t>s preferences</a:t>
            </a:r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u="sng" dirty="0">
                <a:solidFill>
                  <a:schemeClr val="tx1"/>
                </a:solidFill>
              </a:rPr>
              <a:t>program's preferences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   		1</a:t>
            </a:r>
            <a:r>
              <a:rPr lang="en-US" sz="2000" baseline="30000" dirty="0">
                <a:solidFill>
                  <a:schemeClr val="tx1"/>
                </a:solidFill>
              </a:rPr>
              <a:t>st</a:t>
            </a:r>
            <a:r>
              <a:rPr lang="en-US" sz="2000" dirty="0">
                <a:solidFill>
                  <a:schemeClr val="tx1"/>
                </a:solidFill>
              </a:rPr>
              <a:t> 	2</a:t>
            </a:r>
            <a:r>
              <a:rPr lang="en-US" sz="2000" baseline="30000" dirty="0">
                <a:solidFill>
                  <a:schemeClr val="tx1"/>
                </a:solidFill>
              </a:rPr>
              <a:t>nd</a:t>
            </a:r>
            <a:r>
              <a:rPr lang="en-US" sz="2000" dirty="0">
                <a:solidFill>
                  <a:schemeClr val="tx1"/>
                </a:solidFill>
              </a:rPr>
              <a:t> 	3</a:t>
            </a:r>
            <a:r>
              <a:rPr lang="en-US" sz="2000" baseline="30000" dirty="0">
                <a:solidFill>
                  <a:schemeClr val="tx1"/>
                </a:solidFill>
              </a:rPr>
              <a:t>rd		</a:t>
            </a:r>
            <a:r>
              <a:rPr lang="en-US" sz="2000" dirty="0">
                <a:solidFill>
                  <a:schemeClr val="tx1"/>
                </a:solidFill>
              </a:rPr>
              <a:t>1</a:t>
            </a:r>
            <a:r>
              <a:rPr lang="en-US" sz="2000" baseline="30000" dirty="0">
                <a:solidFill>
                  <a:schemeClr val="tx1"/>
                </a:solidFill>
              </a:rPr>
              <a:t>st</a:t>
            </a:r>
            <a:r>
              <a:rPr lang="en-US" sz="2000" dirty="0">
                <a:solidFill>
                  <a:schemeClr val="tx1"/>
                </a:solidFill>
              </a:rPr>
              <a:t>	2</a:t>
            </a:r>
            <a:r>
              <a:rPr lang="en-US" sz="2000" baseline="30000" dirty="0">
                <a:solidFill>
                  <a:schemeClr val="tx1"/>
                </a:solidFill>
              </a:rPr>
              <a:t>nd</a:t>
            </a:r>
            <a:r>
              <a:rPr lang="en-US" sz="2000" dirty="0">
                <a:solidFill>
                  <a:schemeClr val="tx1"/>
                </a:solidFill>
              </a:rPr>
              <a:t>	3</a:t>
            </a:r>
            <a:r>
              <a:rPr lang="en-US" sz="2000" baseline="30000" dirty="0">
                <a:solidFill>
                  <a:schemeClr val="tx1"/>
                </a:solidFill>
              </a:rPr>
              <a:t>rd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  	G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:	P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: 	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   	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: P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1	</a:t>
            </a:r>
            <a:r>
              <a:rPr lang="en-US" sz="2000" dirty="0">
                <a:solidFill>
                  <a:schemeClr val="tx1"/>
                </a:solidFill>
              </a:rPr>
              <a:t>P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:	G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   	G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: P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                	P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: 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257300" algn="l"/>
                <a:tab pos="1714500" algn="l"/>
                <a:tab pos="2171700" algn="l"/>
              </a:tabLst>
            </a:pP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4470737"/>
            <a:ext cx="3733800" cy="101566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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, 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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, 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3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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3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 is unstable</a:t>
            </a:r>
            <a:endParaRPr lang="en-US" dirty="0">
              <a:solidFill>
                <a:schemeClr val="tx2"/>
              </a:solidFill>
            </a:endParaRPr>
          </a:p>
          <a:p>
            <a:pPr marL="571500" lvl="1" indent="-228600">
              <a:buFont typeface="Arial"/>
              <a:buChar char="•"/>
            </a:pPr>
            <a:r>
              <a:rPr lang="en-US" sz="2000" baseline="-250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 would prefer 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2 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over 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1</a:t>
            </a:r>
          </a:p>
          <a:p>
            <a:pPr marL="571500" lvl="1" indent="-228600">
              <a:buFont typeface="Arial"/>
              <a:buChar char="•"/>
            </a:pPr>
            <a:r>
              <a:rPr lang="en-US" sz="2000" baseline="-25000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 would prefer 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1 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over 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2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E000F2-89A8-2149-A57B-3641849CB207}"/>
              </a:ext>
            </a:extLst>
          </p:cNvPr>
          <p:cNvSpPr txBox="1"/>
          <p:nvPr/>
        </p:nvSpPr>
        <p:spPr>
          <a:xfrm>
            <a:off x="1098868" y="4390243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7C1C36-D191-DF43-8D14-3CFA86619E73}"/>
              </a:ext>
            </a:extLst>
          </p:cNvPr>
          <p:cNvSpPr txBox="1"/>
          <p:nvPr/>
        </p:nvSpPr>
        <p:spPr>
          <a:xfrm>
            <a:off x="4800600" y="6019800"/>
            <a:ext cx="3733800" cy="40011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indent="-114300"/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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, 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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3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, G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3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  <a:sym typeface="Wingdings"/>
              </a:rPr>
              <a:t>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P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rPr>
              <a:t> is stable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1E24BA-C875-7F4F-B682-CEE5C1C00ED1}"/>
              </a:ext>
            </a:extLst>
          </p:cNvPr>
          <p:cNvSpPr txBox="1"/>
          <p:nvPr/>
        </p:nvSpPr>
        <p:spPr>
          <a:xfrm>
            <a:off x="1066800" y="5803071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	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663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8" grpId="0" animBg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697C-6DE0-B54B-9D75-8424D93D335F}" type="slidenum">
              <a:rPr lang="en-US"/>
              <a:pPr/>
              <a:t>14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5280"/>
            <a:ext cx="8820150" cy="731520"/>
          </a:xfrm>
        </p:spPr>
        <p:txBody>
          <a:bodyPr/>
          <a:lstStyle/>
          <a:p>
            <a:r>
              <a:rPr lang="en-US" sz="3400" dirty="0"/>
              <a:t>Stable match algorithm (Gale-Shapley)</a:t>
            </a:r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" y="1351281"/>
            <a:ext cx="9121140" cy="1925319"/>
          </a:xfrm>
        </p:spPr>
        <p:txBody>
          <a:bodyPr/>
          <a:lstStyle/>
          <a:p>
            <a:pPr marL="350838" indent="-350838">
              <a:lnSpc>
                <a:spcPct val="90000"/>
              </a:lnSpc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start with all the grads and programs being unassigned</a:t>
            </a:r>
          </a:p>
          <a:p>
            <a:pPr marL="350838" indent="-350838">
              <a:lnSpc>
                <a:spcPct val="90000"/>
              </a:lnSpc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while there are unassigned grads, select an unassigned grad (G</a:t>
            </a:r>
            <a:r>
              <a:rPr lang="en-US" sz="2000" baseline="-25000" dirty="0">
                <a:solidFill>
                  <a:schemeClr val="tx1"/>
                </a:solidFill>
              </a:rPr>
              <a:t>u</a:t>
            </a:r>
            <a:r>
              <a:rPr lang="en-US" sz="2000" dirty="0">
                <a:solidFill>
                  <a:schemeClr val="tx1"/>
                </a:solidFill>
              </a:rPr>
              <a:t>):</a:t>
            </a:r>
          </a:p>
          <a:p>
            <a:pPr marL="679450" lvl="1">
              <a:lnSpc>
                <a:spcPct val="90000"/>
              </a:lnSpc>
              <a:buFont typeface="+mj-lt"/>
              <a:buAutoNum type="alphaLcPeriod"/>
            </a:pPr>
            <a:r>
              <a:rPr lang="en-US" sz="1800" dirty="0"/>
              <a:t>h</a:t>
            </a:r>
            <a:r>
              <a:rPr lang="en-US" sz="1800" dirty="0">
                <a:solidFill>
                  <a:schemeClr val="tx1"/>
                </a:solidFill>
              </a:rPr>
              <a:t>ave G</a:t>
            </a:r>
            <a:r>
              <a:rPr lang="en-US" sz="1800" baseline="-25000" dirty="0">
                <a:solidFill>
                  <a:schemeClr val="tx1"/>
                </a:solidFill>
              </a:rPr>
              <a:t>u </a:t>
            </a:r>
            <a:r>
              <a:rPr lang="en-US" sz="1800" dirty="0">
                <a:solidFill>
                  <a:schemeClr val="tx1"/>
                </a:solidFill>
              </a:rPr>
              <a:t>choose the next program on </a:t>
            </a:r>
            <a:r>
              <a:rPr lang="en-US" sz="1800" dirty="0"/>
              <a:t>their</a:t>
            </a:r>
            <a:r>
              <a:rPr lang="en-US" sz="1800" dirty="0">
                <a:solidFill>
                  <a:schemeClr val="tx1"/>
                </a:solidFill>
              </a:rPr>
              <a:t> preference list (</a:t>
            </a:r>
            <a:r>
              <a:rPr lang="en-US" sz="1800" dirty="0" err="1">
                <a:solidFill>
                  <a:schemeClr val="tx1"/>
                </a:solidFill>
              </a:rPr>
              <a:t>P</a:t>
            </a:r>
            <a:r>
              <a:rPr lang="en-US" sz="1800" baseline="-25000" dirty="0" err="1">
                <a:solidFill>
                  <a:schemeClr val="tx1"/>
                </a:solidFill>
              </a:rPr>
              <a:t>n</a:t>
            </a:r>
            <a:r>
              <a:rPr lang="en-US" sz="1800" dirty="0">
                <a:solidFill>
                  <a:schemeClr val="tx1"/>
                </a:solidFill>
              </a:rPr>
              <a:t>)</a:t>
            </a:r>
          </a:p>
          <a:p>
            <a:pPr marL="679450" lvl="1">
              <a:lnSpc>
                <a:spcPct val="90000"/>
              </a:lnSpc>
              <a:buFont typeface="+mj-lt"/>
              <a:buAutoNum type="alphaLcPeriod"/>
            </a:pPr>
            <a:r>
              <a:rPr lang="en-US" sz="1800" dirty="0"/>
              <a:t>if </a:t>
            </a:r>
            <a:r>
              <a:rPr lang="en-US" sz="1800" dirty="0" err="1">
                <a:solidFill>
                  <a:schemeClr val="tx1"/>
                </a:solidFill>
              </a:rPr>
              <a:t>P</a:t>
            </a:r>
            <a:r>
              <a:rPr lang="en-US" sz="1800" baseline="-25000" dirty="0" err="1">
                <a:solidFill>
                  <a:schemeClr val="tx1"/>
                </a:solidFill>
              </a:rPr>
              <a:t>n</a:t>
            </a:r>
            <a:r>
              <a:rPr lang="en-US" sz="1800" dirty="0">
                <a:solidFill>
                  <a:schemeClr val="tx1"/>
                </a:solidFill>
              </a:rPr>
              <a:t> is unassigned, it (tentatively) accepts G</a:t>
            </a:r>
            <a:r>
              <a:rPr lang="en-US" sz="1800" baseline="-25000" dirty="0">
                <a:solidFill>
                  <a:schemeClr val="tx1"/>
                </a:solidFill>
              </a:rPr>
              <a:t>u</a:t>
            </a:r>
            <a:endParaRPr lang="en-US" sz="1800" dirty="0">
              <a:solidFill>
                <a:schemeClr val="tx1"/>
              </a:solidFill>
            </a:endParaRPr>
          </a:p>
          <a:p>
            <a:pPr marL="679450" lvl="1">
              <a:lnSpc>
                <a:spcPct val="90000"/>
              </a:lnSpc>
              <a:buFont typeface="+mj-lt"/>
              <a:buAutoNum type="alphaLcPeriod"/>
            </a:pPr>
            <a:r>
              <a:rPr lang="en-US" sz="1800" dirty="0"/>
              <a:t>otherwise, it compares G</a:t>
            </a:r>
            <a:r>
              <a:rPr lang="en-US" sz="1800" baseline="-25000" dirty="0">
                <a:solidFill>
                  <a:schemeClr val="tx1"/>
                </a:solidFill>
              </a:rPr>
              <a:t>u</a:t>
            </a:r>
            <a:r>
              <a:rPr lang="en-US" sz="1800" dirty="0"/>
              <a:t> with its current match (G</a:t>
            </a:r>
            <a:r>
              <a:rPr lang="en-US" sz="1800" baseline="-25000" dirty="0"/>
              <a:t>m</a:t>
            </a:r>
            <a:r>
              <a:rPr lang="en-US" sz="1800" dirty="0"/>
              <a:t>)</a:t>
            </a:r>
          </a:p>
          <a:p>
            <a:pPr marL="1200150" lvl="2" indent="-285750">
              <a:lnSpc>
                <a:spcPct val="90000"/>
              </a:lnSpc>
              <a:buFont typeface="+mj-lt"/>
              <a:buAutoNum type="romanLcPeriod"/>
            </a:pPr>
            <a:r>
              <a:rPr lang="en-US" sz="1800" dirty="0"/>
              <a:t>if </a:t>
            </a:r>
            <a:r>
              <a:rPr lang="en-US" sz="1800" dirty="0" err="1">
                <a:solidFill>
                  <a:schemeClr val="tx1"/>
                </a:solidFill>
              </a:rPr>
              <a:t>P</a:t>
            </a:r>
            <a:r>
              <a:rPr lang="en-US" sz="1800" baseline="-25000" dirty="0" err="1">
                <a:solidFill>
                  <a:schemeClr val="tx1"/>
                </a:solidFill>
              </a:rPr>
              <a:t>n</a:t>
            </a:r>
            <a:r>
              <a:rPr lang="en-US" sz="1800" dirty="0"/>
              <a:t> prefers G</a:t>
            </a:r>
            <a:r>
              <a:rPr lang="en-US" sz="1800" baseline="-25000" dirty="0">
                <a:solidFill>
                  <a:schemeClr val="tx1"/>
                </a:solidFill>
              </a:rPr>
              <a:t>u</a:t>
            </a:r>
            <a:r>
              <a:rPr lang="en-US" sz="1800" dirty="0"/>
              <a:t> to G</a:t>
            </a:r>
            <a:r>
              <a:rPr lang="en-US" sz="1800" baseline="-25000" dirty="0"/>
              <a:t>m</a:t>
            </a:r>
            <a:r>
              <a:rPr lang="en-US" sz="1800" dirty="0"/>
              <a:t>, it switches its assignment to G</a:t>
            </a:r>
            <a:r>
              <a:rPr lang="en-US" sz="1800" baseline="-25000" dirty="0">
                <a:solidFill>
                  <a:schemeClr val="tx1"/>
                </a:solidFill>
              </a:rPr>
              <a:t>u</a:t>
            </a:r>
            <a:r>
              <a:rPr lang="en-US" sz="1800" dirty="0"/>
              <a:t> (releasing G</a:t>
            </a:r>
            <a:r>
              <a:rPr lang="en-US" sz="1800" baseline="-25000" dirty="0"/>
              <a:t>m</a:t>
            </a:r>
            <a:r>
              <a:rPr lang="en-US" sz="1800" dirty="0"/>
              <a:t>)</a:t>
            </a:r>
          </a:p>
          <a:p>
            <a:pPr marL="1151208" indent="-1151208">
              <a:lnSpc>
                <a:spcPct val="90000"/>
              </a:lnSpc>
            </a:pPr>
            <a:endParaRPr lang="en-US" sz="2100" dirty="0"/>
          </a:p>
        </p:txBody>
      </p:sp>
      <p:sp>
        <p:nvSpPr>
          <p:cNvPr id="2" name="TextBox 1"/>
          <p:cNvSpPr txBox="1"/>
          <p:nvPr/>
        </p:nvSpPr>
        <p:spPr>
          <a:xfrm>
            <a:off x="4343400" y="3724870"/>
            <a:ext cx="44196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suppose we select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</a:t>
            </a:r>
          </a:p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G1 chooses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unassigned, so it accepts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4953000"/>
            <a:ext cx="4648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suppose we next select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chooses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already assigned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and prefers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endParaRPr lang="en-US" sz="2000" dirty="0">
              <a:solidFill>
                <a:srgbClr val="3333CC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EAA552-6B7E-6A42-9771-2054AAC471DD}"/>
              </a:ext>
            </a:extLst>
          </p:cNvPr>
          <p:cNvSpPr txBox="1"/>
          <p:nvPr/>
        </p:nvSpPr>
        <p:spPr>
          <a:xfrm>
            <a:off x="833437" y="3657600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B6F3DF-563C-9240-88EC-302B3D598D73}"/>
              </a:ext>
            </a:extLst>
          </p:cNvPr>
          <p:cNvSpPr txBox="1"/>
          <p:nvPr/>
        </p:nvSpPr>
        <p:spPr>
          <a:xfrm>
            <a:off x="838200" y="4876800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CF4A37-6336-CD41-BFBE-EDB2D9BBFF9A}"/>
              </a:ext>
            </a:extLst>
          </p:cNvPr>
          <p:cNvSpPr txBox="1"/>
          <p:nvPr/>
        </p:nvSpPr>
        <p:spPr>
          <a:xfrm>
            <a:off x="838200" y="6031671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977060-4068-C542-ACD1-29E351F6381F}"/>
              </a:ext>
            </a:extLst>
          </p:cNvPr>
          <p:cNvSpPr txBox="1"/>
          <p:nvPr/>
        </p:nvSpPr>
        <p:spPr>
          <a:xfrm>
            <a:off x="4343400" y="6172200"/>
            <a:ext cx="4648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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 assignment remains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still unassigned</a:t>
            </a:r>
          </a:p>
        </p:txBody>
      </p:sp>
    </p:spTree>
    <p:extLst>
      <p:ext uri="{BB962C8B-B14F-4D97-AF65-F5344CB8AC3E}">
        <p14:creationId xmlns:p14="http://schemas.microsoft.com/office/powerpoint/2010/main" val="12947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/>
      <p:bldP spid="10" grpId="0"/>
      <p:bldP spid="11" grpId="0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697C-6DE0-B54B-9D75-8424D93D335F}" type="slidenum">
              <a:rPr lang="en-US"/>
              <a:pPr/>
              <a:t>15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5280"/>
            <a:ext cx="8820150" cy="731520"/>
          </a:xfrm>
        </p:spPr>
        <p:txBody>
          <a:bodyPr/>
          <a:lstStyle/>
          <a:p>
            <a:r>
              <a:rPr lang="en-US" sz="3400" dirty="0"/>
              <a:t>Stable match algorithm (Gale-Shapley)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19600" y="1362670"/>
            <a:ext cx="4343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suppose we select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 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again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next chooses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unassigned, so it accepts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9600" y="2590800"/>
            <a:ext cx="4572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we now select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chooses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already assigned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and prefers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endParaRPr lang="en-US" sz="2000" u="sng" dirty="0">
              <a:solidFill>
                <a:srgbClr val="3333CC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4953000"/>
            <a:ext cx="4572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we again select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next chooses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already assigned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but prefers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endParaRPr lang="en-US" sz="2000" dirty="0">
              <a:solidFill>
                <a:srgbClr val="3333CC"/>
              </a:solidFill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32F00D-CBF0-CB47-AA5E-5C5B2DF7CC1B}"/>
              </a:ext>
            </a:extLst>
          </p:cNvPr>
          <p:cNvSpPr txBox="1"/>
          <p:nvPr/>
        </p:nvSpPr>
        <p:spPr>
          <a:xfrm>
            <a:off x="833437" y="1295400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 P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A49CB5-A49C-DA4A-9656-3A36FD3D0BC2}"/>
              </a:ext>
            </a:extLst>
          </p:cNvPr>
          <p:cNvSpPr txBox="1"/>
          <p:nvPr/>
        </p:nvSpPr>
        <p:spPr>
          <a:xfrm>
            <a:off x="838200" y="2514600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 P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9E5B97-CF67-5E4C-97C3-56A1AFD49889}"/>
              </a:ext>
            </a:extLst>
          </p:cNvPr>
          <p:cNvSpPr txBox="1"/>
          <p:nvPr/>
        </p:nvSpPr>
        <p:spPr>
          <a:xfrm>
            <a:off x="838200" y="3657600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 P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FFDD1E-B9CB-354B-A300-B70CB1A41989}"/>
              </a:ext>
            </a:extLst>
          </p:cNvPr>
          <p:cNvSpPr txBox="1"/>
          <p:nvPr/>
        </p:nvSpPr>
        <p:spPr>
          <a:xfrm>
            <a:off x="838200" y="4812471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 P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B476610-ACD1-CF42-8A0D-1BAFF56285D1}"/>
              </a:ext>
            </a:extLst>
          </p:cNvPr>
          <p:cNvSpPr txBox="1"/>
          <p:nvPr/>
        </p:nvSpPr>
        <p:spPr>
          <a:xfrm>
            <a:off x="838200" y="5955471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 P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78AA63-C826-BA4F-8F0A-7C5803F67A33}"/>
              </a:ext>
            </a:extLst>
          </p:cNvPr>
          <p:cNvSpPr txBox="1"/>
          <p:nvPr/>
        </p:nvSpPr>
        <p:spPr>
          <a:xfrm>
            <a:off x="4419600" y="3886200"/>
            <a:ext cx="4572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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 assignment remains</a:t>
            </a:r>
          </a:p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still unassigned </a:t>
            </a:r>
            <a:endParaRPr lang="en-US" sz="2000" u="sng" dirty="0">
              <a:solidFill>
                <a:srgbClr val="3333CC"/>
              </a:solidFill>
              <a:latin typeface="+mn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41E6F1-9373-9044-8E12-7CDE4B367CB9}"/>
              </a:ext>
            </a:extLst>
          </p:cNvPr>
          <p:cNvSpPr txBox="1"/>
          <p:nvPr/>
        </p:nvSpPr>
        <p:spPr>
          <a:xfrm>
            <a:off x="4419600" y="6260068"/>
            <a:ext cx="4572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switch to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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2</a:t>
            </a:r>
          </a:p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now unassigned </a:t>
            </a:r>
            <a:endParaRPr lang="en-US" sz="2000" u="sng" dirty="0">
              <a:solidFill>
                <a:srgbClr val="3333CC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591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4" grpId="0"/>
      <p:bldP spid="15" grpId="0"/>
      <p:bldP spid="16" grpId="0"/>
      <p:bldP spid="17" grpId="0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697C-6DE0-B54B-9D75-8424D93D335F}" type="slidenum">
              <a:rPr lang="en-US"/>
              <a:pPr/>
              <a:t>16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5280"/>
            <a:ext cx="8820150" cy="731520"/>
          </a:xfrm>
        </p:spPr>
        <p:txBody>
          <a:bodyPr/>
          <a:lstStyle/>
          <a:p>
            <a:r>
              <a:rPr lang="en-US" sz="3400" dirty="0"/>
              <a:t>Stable match algorithm (Gale-Shapley)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0" y="1447800"/>
            <a:ext cx="48768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we now select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chooses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already assigned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and prefers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endParaRPr lang="en-US" sz="2000" dirty="0">
              <a:solidFill>
                <a:srgbClr val="3333CC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4357807"/>
            <a:ext cx="4876800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we again select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now chooses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unassigned, so it accepts 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endParaRPr lang="en-US" sz="2000" baseline="-25000" dirty="0">
              <a:solidFill>
                <a:srgbClr val="3333CC"/>
              </a:solidFill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now have stable match: 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{G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/>
              </a:rPr>
              <a:t>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  <a:sym typeface="Wingdings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/>
              </a:rPr>
              <a:t>, 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/>
              </a:rPr>
              <a:t>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  <a:sym typeface="Wingdings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/>
              </a:rPr>
              <a:t>,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  <a:sym typeface="Wingdings"/>
              </a:rPr>
              <a:t> 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/>
              </a:rPr>
              <a:t>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  <a:sym typeface="Wingdings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F84110-E549-824A-9765-6970537770BD}"/>
              </a:ext>
            </a:extLst>
          </p:cNvPr>
          <p:cNvSpPr txBox="1"/>
          <p:nvPr/>
        </p:nvSpPr>
        <p:spPr>
          <a:xfrm>
            <a:off x="762000" y="1383471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 P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346D91-3DF2-F847-868C-12539168AF3B}"/>
              </a:ext>
            </a:extLst>
          </p:cNvPr>
          <p:cNvSpPr txBox="1"/>
          <p:nvPr/>
        </p:nvSpPr>
        <p:spPr>
          <a:xfrm>
            <a:off x="761999" y="2819400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 P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64CBDA-B9BB-E541-BF7C-38BB305622DA}"/>
              </a:ext>
            </a:extLst>
          </p:cNvPr>
          <p:cNvSpPr txBox="1"/>
          <p:nvPr/>
        </p:nvSpPr>
        <p:spPr>
          <a:xfrm>
            <a:off x="761998" y="4355271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 P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0DBF48-CB5A-6349-82EF-215FF07E56D9}"/>
              </a:ext>
            </a:extLst>
          </p:cNvPr>
          <p:cNvSpPr txBox="1"/>
          <p:nvPr/>
        </p:nvSpPr>
        <p:spPr>
          <a:xfrm>
            <a:off x="4114800" y="3009900"/>
            <a:ext cx="4876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2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 P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3</a:t>
            </a:r>
            <a:r>
              <a:rPr lang="en-US" sz="2000" dirty="0">
                <a:solidFill>
                  <a:srgbClr val="3333CC"/>
                </a:solidFill>
                <a:latin typeface="+mn-lt"/>
                <a:sym typeface="Wingdings" pitchFamily="2" charset="2"/>
              </a:rPr>
              <a:t> assignment remains</a:t>
            </a:r>
          </a:p>
          <a:p>
            <a:pPr>
              <a:lnSpc>
                <a:spcPct val="90000"/>
              </a:lnSpc>
              <a:tabLst>
                <a:tab pos="685800" algn="l"/>
                <a:tab pos="1028700" algn="l"/>
                <a:tab pos="1549400" algn="l"/>
                <a:tab pos="2057400" algn="l"/>
              </a:tabLst>
            </a:pPr>
            <a:r>
              <a:rPr lang="en-US" sz="2000" dirty="0">
                <a:solidFill>
                  <a:srgbClr val="3333CC"/>
                </a:solidFill>
                <a:latin typeface="+mn-lt"/>
              </a:rPr>
              <a:t>G</a:t>
            </a:r>
            <a:r>
              <a:rPr lang="en-US" sz="2000" baseline="-25000" dirty="0">
                <a:solidFill>
                  <a:srgbClr val="3333CC"/>
                </a:solidFill>
                <a:latin typeface="+mn-lt"/>
              </a:rPr>
              <a:t>1</a:t>
            </a:r>
            <a:r>
              <a:rPr lang="en-US" sz="2000" dirty="0">
                <a:solidFill>
                  <a:srgbClr val="3333CC"/>
                </a:solidFill>
                <a:latin typeface="+mn-lt"/>
              </a:rPr>
              <a:t> is still unassigned </a:t>
            </a:r>
            <a:endParaRPr lang="en-US" sz="2000" u="sng" dirty="0">
              <a:solidFill>
                <a:srgbClr val="3333CC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586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04FA-B4A8-F848-976F-26E67C9D5413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0530" y="259080"/>
            <a:ext cx="8561070" cy="731520"/>
          </a:xfrm>
        </p:spPr>
        <p:txBody>
          <a:bodyPr/>
          <a:lstStyle/>
          <a:p>
            <a:r>
              <a:rPr lang="en-US"/>
              <a:t>Analysis of the Gale-Shapley Algorithm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" y="1219200"/>
            <a:ext cx="8663940" cy="2438400"/>
          </a:xfrm>
        </p:spPr>
        <p:txBody>
          <a:bodyPr/>
          <a:lstStyle/>
          <a:p>
            <a:pPr marL="0" indent="3175">
              <a:lnSpc>
                <a:spcPct val="90000"/>
              </a:lnSpc>
            </a:pPr>
            <a:r>
              <a:rPr lang="en-US" dirty="0"/>
              <a:t>the algorithm produces a stable matching in no more than N</a:t>
            </a:r>
            <a:r>
              <a:rPr lang="en-US" baseline="30000" dirty="0"/>
              <a:t>2 </a:t>
            </a:r>
            <a:r>
              <a:rPr lang="en-US" dirty="0"/>
              <a:t>iterations</a:t>
            </a:r>
          </a:p>
          <a:p>
            <a:pPr marL="0" indent="3175">
              <a:lnSpc>
                <a:spcPct val="90000"/>
              </a:lnSpc>
            </a:pPr>
            <a:endParaRPr lang="en-US" sz="1600" dirty="0"/>
          </a:p>
          <a:p>
            <a:pPr marL="0" indent="3175">
              <a:lnSpc>
                <a:spcPct val="90000"/>
              </a:lnSpc>
            </a:pPr>
            <a:r>
              <a:rPr lang="en-US" dirty="0"/>
              <a:t>the stable matching produced is always </a:t>
            </a:r>
            <a:r>
              <a:rPr lang="en-US" i="1" dirty="0"/>
              <a:t>graduate-optimal</a:t>
            </a:r>
            <a:r>
              <a:rPr lang="en-US" dirty="0"/>
              <a:t>, meaning each grad gets the highest rank program on his/her list under any stable matching</a:t>
            </a:r>
          </a:p>
          <a:p>
            <a:pPr marL="625475" lvl="1" indent="-287338">
              <a:lnSpc>
                <a:spcPct val="90000"/>
              </a:lnSpc>
            </a:pPr>
            <a:r>
              <a:rPr lang="en-US" dirty="0"/>
              <a:t>the grad-optimal matching is unique for a given set of grad/program preferences</a:t>
            </a:r>
          </a:p>
          <a:p>
            <a:pPr marL="625475" lvl="1" indent="-287338">
              <a:lnSpc>
                <a:spcPct val="90000"/>
              </a:lnSpc>
            </a:pPr>
            <a:r>
              <a:rPr lang="en-US" dirty="0"/>
              <a:t>originally, the NRMP used a variant of this algorithm with the roles reversed, producing a </a:t>
            </a:r>
            <a:r>
              <a:rPr lang="en-US" i="1" dirty="0"/>
              <a:t>program-optimal </a:t>
            </a:r>
            <a:r>
              <a:rPr lang="en-US" dirty="0"/>
              <a:t>matching</a:t>
            </a:r>
          </a:p>
          <a:p>
            <a:pPr marL="625475" lvl="1" indent="-287338">
              <a:lnSpc>
                <a:spcPct val="90000"/>
              </a:lnSpc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9E93A1-9AA1-C049-8DB5-303FE29BE88F}"/>
              </a:ext>
            </a:extLst>
          </p:cNvPr>
          <p:cNvSpPr txBox="1"/>
          <p:nvPr/>
        </p:nvSpPr>
        <p:spPr>
          <a:xfrm>
            <a:off x="514350" y="3886200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baseline="-25000" dirty="0">
                <a:latin typeface="+mn-lt"/>
              </a:rPr>
              <a:t>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A185E7-6AE7-B14B-A510-1ABF5EACBCC6}"/>
              </a:ext>
            </a:extLst>
          </p:cNvPr>
          <p:cNvSpPr txBox="1"/>
          <p:nvPr/>
        </p:nvSpPr>
        <p:spPr>
          <a:xfrm>
            <a:off x="475297" y="4924423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baseline="-25000" dirty="0">
                <a:latin typeface="+mn-lt"/>
              </a:rPr>
              <a:t>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F95132-328B-7445-B4FD-D50764118E5A}"/>
              </a:ext>
            </a:extLst>
          </p:cNvPr>
          <p:cNvSpPr txBox="1"/>
          <p:nvPr/>
        </p:nvSpPr>
        <p:spPr>
          <a:xfrm>
            <a:off x="480059" y="5977884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baseline="-25000" dirty="0">
                <a:latin typeface="+mn-lt"/>
              </a:rPr>
              <a:t>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7662A8-B9E0-8147-A0E4-8B1CEFA1ADE1}"/>
              </a:ext>
            </a:extLst>
          </p:cNvPr>
          <p:cNvSpPr txBox="1"/>
          <p:nvPr/>
        </p:nvSpPr>
        <p:spPr>
          <a:xfrm>
            <a:off x="3558221" y="3915569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8B25B6-F3DB-8941-9A1B-ED3ECBA4B311}"/>
              </a:ext>
            </a:extLst>
          </p:cNvPr>
          <p:cNvSpPr txBox="1"/>
          <p:nvPr/>
        </p:nvSpPr>
        <p:spPr>
          <a:xfrm>
            <a:off x="3558220" y="4924422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baseline="-25000" dirty="0">
                <a:latin typeface="+mn-lt"/>
              </a:rPr>
              <a:t>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286820-B87F-2542-B1D2-FE3C122F7D9A}"/>
              </a:ext>
            </a:extLst>
          </p:cNvPr>
          <p:cNvSpPr txBox="1"/>
          <p:nvPr/>
        </p:nvSpPr>
        <p:spPr>
          <a:xfrm>
            <a:off x="3558220" y="5977884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EB909C-3867-D648-B2F8-26860D70D1DA}"/>
              </a:ext>
            </a:extLst>
          </p:cNvPr>
          <p:cNvSpPr txBox="1"/>
          <p:nvPr/>
        </p:nvSpPr>
        <p:spPr>
          <a:xfrm>
            <a:off x="6518276" y="3886200"/>
            <a:ext cx="2819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	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FE13BE-ADF9-BE45-AFD0-8881F5BB392C}"/>
              </a:ext>
            </a:extLst>
          </p:cNvPr>
          <p:cNvSpPr txBox="1"/>
          <p:nvPr/>
        </p:nvSpPr>
        <p:spPr>
          <a:xfrm>
            <a:off x="6518276" y="5105400"/>
            <a:ext cx="26257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for this scenario, the stable matching is unique, so   program-optimal = grad-optimal</a:t>
            </a:r>
          </a:p>
        </p:txBody>
      </p:sp>
    </p:spTree>
    <p:extLst>
      <p:ext uri="{BB962C8B-B14F-4D97-AF65-F5344CB8AC3E}">
        <p14:creationId xmlns:p14="http://schemas.microsoft.com/office/powerpoint/2010/main" val="16739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5133-3FF6-9447-B176-44E85A636B9C}" type="slidenum">
              <a:rPr lang="en-US"/>
              <a:pPr/>
              <a:t>18</a:t>
            </a:fld>
            <a:endParaRPr lang="en-US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0520" y="338061"/>
            <a:ext cx="8900160" cy="731520"/>
          </a:xfrm>
        </p:spPr>
        <p:txBody>
          <a:bodyPr/>
          <a:lstStyle/>
          <a:p>
            <a:r>
              <a:rPr lang="en-US" dirty="0"/>
              <a:t>Non-unique example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" y="1143000"/>
            <a:ext cx="8511540" cy="2519681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dirty="0"/>
              <a:t>suppose we changed the preferences of G</a:t>
            </a:r>
            <a:r>
              <a:rPr lang="en-US" baseline="-25000" dirty="0"/>
              <a:t>1 </a:t>
            </a:r>
            <a:r>
              <a:rPr lang="en-US" dirty="0"/>
              <a:t>and P</a:t>
            </a:r>
            <a:r>
              <a:rPr lang="en-US" baseline="-25000" dirty="0"/>
              <a:t>1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u="sng" dirty="0">
                <a:solidFill>
                  <a:schemeClr val="tx1"/>
                </a:solidFill>
              </a:rPr>
              <a:t>grad</a:t>
            </a:r>
            <a:r>
              <a:rPr lang="en-US" sz="2000" u="sng" dirty="0">
                <a:solidFill>
                  <a:schemeClr val="tx1"/>
                </a:solidFill>
                <a:latin typeface="Arial"/>
              </a:rPr>
              <a:t>'</a:t>
            </a:r>
            <a:r>
              <a:rPr lang="en-US" sz="2000" u="sng" dirty="0">
                <a:solidFill>
                  <a:schemeClr val="tx1"/>
                </a:solidFill>
              </a:rPr>
              <a:t>s preferences</a:t>
            </a:r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u="sng" dirty="0">
                <a:solidFill>
                  <a:schemeClr val="tx1"/>
                </a:solidFill>
              </a:rPr>
              <a:t>program's preferences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   		1</a:t>
            </a:r>
            <a:r>
              <a:rPr lang="en-US" sz="2000" baseline="30000" dirty="0">
                <a:solidFill>
                  <a:schemeClr val="tx1"/>
                </a:solidFill>
              </a:rPr>
              <a:t>st</a:t>
            </a:r>
            <a:r>
              <a:rPr lang="en-US" sz="2000" dirty="0">
                <a:solidFill>
                  <a:schemeClr val="tx1"/>
                </a:solidFill>
              </a:rPr>
              <a:t> 	2</a:t>
            </a:r>
            <a:r>
              <a:rPr lang="en-US" sz="2000" baseline="30000" dirty="0">
                <a:solidFill>
                  <a:schemeClr val="tx1"/>
                </a:solidFill>
              </a:rPr>
              <a:t>nd</a:t>
            </a:r>
            <a:r>
              <a:rPr lang="en-US" sz="2000" dirty="0">
                <a:solidFill>
                  <a:schemeClr val="tx1"/>
                </a:solidFill>
              </a:rPr>
              <a:t> 	3</a:t>
            </a:r>
            <a:r>
              <a:rPr lang="en-US" sz="2000" baseline="30000" dirty="0">
                <a:solidFill>
                  <a:schemeClr val="tx1"/>
                </a:solidFill>
              </a:rPr>
              <a:t>rd		</a:t>
            </a:r>
            <a:r>
              <a:rPr lang="en-US" sz="2000" dirty="0">
                <a:solidFill>
                  <a:schemeClr val="tx1"/>
                </a:solidFill>
              </a:rPr>
              <a:t>1</a:t>
            </a:r>
            <a:r>
              <a:rPr lang="en-US" sz="2000" baseline="30000" dirty="0">
                <a:solidFill>
                  <a:schemeClr val="tx1"/>
                </a:solidFill>
              </a:rPr>
              <a:t>st</a:t>
            </a:r>
            <a:r>
              <a:rPr lang="en-US" sz="2000" dirty="0">
                <a:solidFill>
                  <a:schemeClr val="tx1"/>
                </a:solidFill>
              </a:rPr>
              <a:t>	2</a:t>
            </a:r>
            <a:r>
              <a:rPr lang="en-US" sz="2000" baseline="30000" dirty="0">
                <a:solidFill>
                  <a:schemeClr val="tx1"/>
                </a:solidFill>
              </a:rPr>
              <a:t>nd</a:t>
            </a:r>
            <a:r>
              <a:rPr lang="en-US" sz="2000" dirty="0">
                <a:solidFill>
                  <a:schemeClr val="tx1"/>
                </a:solidFill>
              </a:rPr>
              <a:t>	3</a:t>
            </a:r>
            <a:r>
              <a:rPr lang="en-US" sz="2000" baseline="30000" dirty="0">
                <a:solidFill>
                  <a:schemeClr val="tx1"/>
                </a:solidFill>
              </a:rPr>
              <a:t>rd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  	G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:	</a:t>
            </a:r>
            <a:r>
              <a:rPr lang="en-US" sz="2000" dirty="0">
                <a:solidFill>
                  <a:srgbClr val="00FFFF"/>
                </a:solidFill>
              </a:rPr>
              <a:t>P</a:t>
            </a:r>
            <a:r>
              <a:rPr lang="en-US" sz="2000" baseline="-25000" dirty="0">
                <a:solidFill>
                  <a:srgbClr val="00FFFF"/>
                </a:solidFill>
              </a:rPr>
              <a:t>1</a:t>
            </a:r>
            <a:r>
              <a:rPr lang="en-US" sz="2000" dirty="0">
                <a:solidFill>
                  <a:srgbClr val="00FFFF"/>
                </a:solidFill>
              </a:rPr>
              <a:t>	P</a:t>
            </a:r>
            <a:r>
              <a:rPr lang="en-US" sz="2000" baseline="-25000" dirty="0">
                <a:solidFill>
                  <a:srgbClr val="00FFFF"/>
                </a:solidFill>
              </a:rPr>
              <a:t>2</a:t>
            </a:r>
            <a:r>
              <a:rPr lang="en-US" sz="2000" dirty="0">
                <a:solidFill>
                  <a:srgbClr val="00FFFF"/>
                </a:solidFill>
              </a:rPr>
              <a:t>	P</a:t>
            </a:r>
            <a:r>
              <a:rPr lang="en-US" sz="2000" baseline="-25000" dirty="0">
                <a:solidFill>
                  <a:srgbClr val="00FFFF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: 	</a:t>
            </a:r>
            <a:r>
              <a:rPr lang="en-US" sz="2000" dirty="0">
                <a:solidFill>
                  <a:srgbClr val="00FFFF"/>
                </a:solidFill>
              </a:rPr>
              <a:t>G</a:t>
            </a:r>
            <a:r>
              <a:rPr lang="en-US" sz="2000" baseline="-25000" dirty="0">
                <a:solidFill>
                  <a:srgbClr val="00FFFF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>
                <a:solidFill>
                  <a:srgbClr val="00FFFF"/>
                </a:solidFill>
              </a:rPr>
              <a:t>G</a:t>
            </a:r>
            <a:r>
              <a:rPr lang="en-US" sz="2000" baseline="-25000" dirty="0">
                <a:solidFill>
                  <a:srgbClr val="00FFFF"/>
                </a:solidFill>
              </a:rPr>
              <a:t>3</a:t>
            </a:r>
            <a:r>
              <a:rPr lang="en-US" sz="2000" dirty="0">
                <a:solidFill>
                  <a:srgbClr val="00FFFF"/>
                </a:solidFill>
              </a:rPr>
              <a:t>	G</a:t>
            </a:r>
            <a:r>
              <a:rPr lang="en-US" sz="2000" baseline="-25000" dirty="0">
                <a:solidFill>
                  <a:srgbClr val="00FFFF"/>
                </a:solidFill>
              </a:rPr>
              <a:t>2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   	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: P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1	</a:t>
            </a:r>
            <a:r>
              <a:rPr lang="en-US" sz="2000" dirty="0">
                <a:solidFill>
                  <a:schemeClr val="tx1"/>
                </a:solidFill>
              </a:rPr>
              <a:t>P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:	G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   	G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: P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	P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                	P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: 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	G</a:t>
            </a:r>
            <a:r>
              <a:rPr lang="en-US" sz="2000" baseline="-25000" dirty="0">
                <a:solidFill>
                  <a:schemeClr val="tx1"/>
                </a:solidFill>
              </a:rPr>
              <a:t>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E000F2-89A8-2149-A57B-3641849CB207}"/>
              </a:ext>
            </a:extLst>
          </p:cNvPr>
          <p:cNvSpPr txBox="1"/>
          <p:nvPr/>
        </p:nvSpPr>
        <p:spPr>
          <a:xfrm>
            <a:off x="5087937" y="5574470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endParaRPr lang="en-US" sz="1600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4B8A5E-E2A2-3B4D-8666-F6BC3A41845E}"/>
              </a:ext>
            </a:extLst>
          </p:cNvPr>
          <p:cNvSpPr txBox="1"/>
          <p:nvPr/>
        </p:nvSpPr>
        <p:spPr>
          <a:xfrm>
            <a:off x="1184275" y="5574471"/>
            <a:ext cx="308292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</a:t>
            </a:r>
            <a:r>
              <a:rPr lang="en-US" sz="1200" u="sng" dirty="0">
                <a:latin typeface="+mn-lt"/>
              </a:rPr>
              <a:t>    2</a:t>
            </a:r>
            <a:r>
              <a:rPr lang="en-US" sz="1200" u="sng" baseline="30000" dirty="0">
                <a:latin typeface="+mn-lt"/>
              </a:rPr>
              <a:t>nd</a:t>
            </a:r>
            <a:r>
              <a:rPr lang="en-US" sz="1200" u="sng" dirty="0">
                <a:latin typeface="+mn-lt"/>
              </a:rPr>
              <a:t>  3</a:t>
            </a:r>
            <a:r>
              <a:rPr lang="en-US" sz="1200" u="sng" baseline="30000" dirty="0">
                <a:latin typeface="+mn-lt"/>
              </a:rPr>
              <a:t>rd</a:t>
            </a:r>
            <a:r>
              <a:rPr lang="en-US" sz="1200" baseline="30000" dirty="0">
                <a:latin typeface="+mn-lt"/>
              </a:rPr>
              <a:t>		          </a:t>
            </a:r>
            <a:r>
              <a:rPr lang="en-US" sz="1200" u="sng" dirty="0">
                <a:latin typeface="+mn-lt"/>
              </a:rPr>
              <a:t>1</a:t>
            </a:r>
            <a:r>
              <a:rPr lang="en-US" sz="1200" u="sng" baseline="30000" dirty="0">
                <a:latin typeface="+mn-lt"/>
              </a:rPr>
              <a:t>st     </a:t>
            </a:r>
            <a:r>
              <a:rPr lang="en-US" sz="1200" u="sng" dirty="0">
                <a:latin typeface="+mn-lt"/>
              </a:rPr>
              <a:t>2</a:t>
            </a:r>
            <a:r>
              <a:rPr lang="en-US" sz="1200" u="sng" baseline="30000" dirty="0">
                <a:latin typeface="+mn-lt"/>
              </a:rPr>
              <a:t>nd   </a:t>
            </a:r>
            <a:r>
              <a:rPr lang="en-US" sz="1200" u="sng" dirty="0">
                <a:latin typeface="+mn-lt"/>
              </a:rPr>
              <a:t>3</a:t>
            </a:r>
            <a:r>
              <a:rPr lang="en-US" sz="1200" u="sng" baseline="30000" dirty="0">
                <a:latin typeface="+mn-lt"/>
              </a:rPr>
              <a:t>rd</a:t>
            </a:r>
            <a:endParaRPr lang="en-US" sz="1200" u="sng" dirty="0"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	P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3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028700" algn="l"/>
                <a:tab pos="1371600" algn="l"/>
                <a:tab pos="1714500" algn="l"/>
                <a:tab pos="3657600" algn="l"/>
                <a:tab pos="4000500" algn="l"/>
                <a:tab pos="4343400" algn="l"/>
                <a:tab pos="4686300" algn="l"/>
              </a:tabLst>
            </a:pPr>
            <a:r>
              <a:rPr lang="en-US" sz="1600" dirty="0">
                <a:latin typeface="+mn-lt"/>
              </a:rPr>
              <a:t>G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P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P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	 P</a:t>
            </a:r>
            <a:r>
              <a:rPr lang="en-US" sz="1600" baseline="-25000" dirty="0">
                <a:latin typeface="+mn-lt"/>
              </a:rPr>
              <a:t>1		</a:t>
            </a:r>
            <a:r>
              <a:rPr lang="en-US" sz="1600" dirty="0">
                <a:latin typeface="+mn-lt"/>
              </a:rPr>
              <a:t>P</a:t>
            </a:r>
            <a:r>
              <a:rPr lang="en-US" sz="1600" baseline="-25000" dirty="0">
                <a:latin typeface="+mn-lt"/>
              </a:rPr>
              <a:t>3</a:t>
            </a:r>
            <a:r>
              <a:rPr lang="en-US" sz="1600" dirty="0">
                <a:latin typeface="+mn-lt"/>
              </a:rPr>
              <a:t>: G</a:t>
            </a:r>
            <a:r>
              <a:rPr lang="en-US" sz="1600" baseline="-25000" dirty="0">
                <a:latin typeface="+mn-lt"/>
              </a:rPr>
              <a:t>2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latin typeface="+mn-lt"/>
              </a:rPr>
              <a:t>G</a:t>
            </a:r>
            <a:r>
              <a:rPr lang="en-US" sz="1600" baseline="-25000" dirty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600" dirty="0">
                <a:latin typeface="+mn-lt"/>
              </a:rPr>
              <a:t> G</a:t>
            </a:r>
            <a:r>
              <a:rPr lang="en-US" sz="1600" baseline="-25000" dirty="0">
                <a:latin typeface="+mn-lt"/>
              </a:rPr>
              <a:t>1</a:t>
            </a:r>
            <a:endParaRPr lang="en-US" sz="1600" dirty="0">
              <a:latin typeface="+mn-lt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A8E5D000-DD5D-A74B-9CAB-2C0C3F62D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" y="3505200"/>
            <a:ext cx="8511540" cy="2133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lnSpc>
                <a:spcPct val="90000"/>
              </a:lnSpc>
              <a:tabLst>
                <a:tab pos="685800" algn="l"/>
                <a:tab pos="1257300" algn="l"/>
                <a:tab pos="1714500" algn="l"/>
                <a:tab pos="2171700" algn="l"/>
              </a:tabLst>
            </a:pPr>
            <a:endParaRPr lang="en-US" sz="2000" kern="0" dirty="0">
              <a:solidFill>
                <a:schemeClr val="tx1"/>
              </a:solidFill>
            </a:endParaRPr>
          </a:p>
          <a:p>
            <a:pPr marL="400050" lvl="1" indent="0">
              <a:lnSpc>
                <a:spcPct val="90000"/>
              </a:lnSpc>
              <a:buFont typeface="Wingdings" charset="0"/>
              <a:buNone/>
              <a:tabLst>
                <a:tab pos="685800" algn="l"/>
                <a:tab pos="1257300" algn="l"/>
                <a:tab pos="1714500" algn="l"/>
                <a:tab pos="2171700" algn="l"/>
              </a:tabLst>
            </a:pPr>
            <a:r>
              <a:rPr lang="en-US" kern="0" dirty="0"/>
              <a:t>this scenario has multiple stable matchings</a:t>
            </a:r>
          </a:p>
          <a:p>
            <a:pPr marL="1038225" lvl="2" indent="-342900">
              <a:lnSpc>
                <a:spcPct val="90000"/>
              </a:lnSpc>
              <a:buFont typeface="Wingdings" pitchFamily="2" charset="2"/>
              <a:buChar char="§"/>
              <a:tabLst>
                <a:tab pos="685800" algn="l"/>
                <a:tab pos="1257300" algn="l"/>
                <a:tab pos="1714500" algn="l"/>
                <a:tab pos="2171700" algn="l"/>
              </a:tabLst>
            </a:pPr>
            <a:r>
              <a:rPr lang="en-US" sz="1800" kern="0" dirty="0"/>
              <a:t>the grad-optimal matching assigns each graduate their first choice</a:t>
            </a:r>
          </a:p>
          <a:p>
            <a:pPr marL="1038225" lvl="2" indent="-342900">
              <a:lnSpc>
                <a:spcPct val="90000"/>
              </a:lnSpc>
              <a:buFont typeface="Wingdings" pitchFamily="2" charset="2"/>
              <a:buChar char="§"/>
              <a:tabLst>
                <a:tab pos="685800" algn="l"/>
                <a:tab pos="1257300" algn="l"/>
                <a:tab pos="1714500" algn="l"/>
                <a:tab pos="2171700" algn="l"/>
              </a:tabLst>
            </a:pPr>
            <a:r>
              <a:rPr lang="en-US" sz="1800" kern="0" dirty="0"/>
              <a:t>the program-optimal matching assigns each program its first choice</a:t>
            </a:r>
          </a:p>
          <a:p>
            <a:pPr marL="0" indent="0">
              <a:lnSpc>
                <a:spcPct val="90000"/>
              </a:lnSpc>
              <a:tabLst>
                <a:tab pos="685800" algn="l"/>
                <a:tab pos="1257300" algn="l"/>
                <a:tab pos="1714500" algn="l"/>
                <a:tab pos="2171700" algn="l"/>
              </a:tabLst>
            </a:pPr>
            <a:endParaRPr lang="en-US" sz="2000" kern="0" baseline="-25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257300" algn="l"/>
                <a:tab pos="1714500" algn="l"/>
                <a:tab pos="2171700" algn="l"/>
              </a:tabLst>
            </a:pPr>
            <a:endParaRPr lang="en-US" sz="2000" kern="0" baseline="-250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tabLst>
                <a:tab pos="685800" algn="l"/>
                <a:tab pos="1257300" algn="l"/>
                <a:tab pos="1714500" algn="l"/>
                <a:tab pos="2171700" algn="l"/>
              </a:tabLst>
            </a:pPr>
            <a:r>
              <a:rPr lang="en-US" sz="2000" kern="0" dirty="0">
                <a:solidFill>
                  <a:schemeClr val="tx1"/>
                </a:solidFill>
              </a:rPr>
              <a:t>	graduate-optimal			program-optimal</a:t>
            </a:r>
          </a:p>
        </p:txBody>
      </p:sp>
    </p:spTree>
    <p:extLst>
      <p:ext uri="{BB962C8B-B14F-4D97-AF65-F5344CB8AC3E}">
        <p14:creationId xmlns:p14="http://schemas.microsoft.com/office/powerpoint/2010/main" val="267453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04FA-B4A8-F848-976F-26E67C9D5413}" type="slidenum">
              <a:rPr lang="en-US"/>
              <a:pPr/>
              <a:t>19</a:t>
            </a:fld>
            <a:endParaRPr lang="en-US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0530" y="259080"/>
            <a:ext cx="8561070" cy="731520"/>
          </a:xfrm>
        </p:spPr>
        <p:txBody>
          <a:bodyPr/>
          <a:lstStyle/>
          <a:p>
            <a:r>
              <a:rPr lang="en-US" dirty="0"/>
              <a:t>NRMP &amp; Gale-Shapley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" y="1351281"/>
            <a:ext cx="8663940" cy="5557520"/>
          </a:xfrm>
        </p:spPr>
        <p:txBody>
          <a:bodyPr/>
          <a:lstStyle/>
          <a:p>
            <a:pPr marL="0" indent="-61913">
              <a:lnSpc>
                <a:spcPct val="90000"/>
              </a:lnSpc>
            </a:pPr>
            <a:r>
              <a:rPr lang="en-US" dirty="0"/>
              <a:t>from 1952-1997, the NRMP used the program-optimal variant</a:t>
            </a:r>
          </a:p>
          <a:p>
            <a:pPr marL="577850" lvl="1" indent="-225425">
              <a:lnSpc>
                <a:spcPct val="90000"/>
              </a:lnSpc>
            </a:pPr>
            <a:r>
              <a:rPr lang="en-US" dirty="0"/>
              <a:t>after complaints and lawsuits from grads, the algorithm </a:t>
            </a:r>
            <a:r>
              <a:rPr lang="en-US"/>
              <a:t>was inverted in 1998 </a:t>
            </a:r>
            <a:r>
              <a:rPr lang="en-US" dirty="0"/>
              <a:t>to produce the graduate-optimal matching</a:t>
            </a:r>
          </a:p>
          <a:p>
            <a:pPr marL="577850" lvl="1" indent="-225425">
              <a:lnSpc>
                <a:spcPct val="90000"/>
              </a:lnSpc>
            </a:pPr>
            <a:endParaRPr lang="en-US" dirty="0"/>
          </a:p>
          <a:p>
            <a:pPr marL="0" indent="-61913">
              <a:lnSpc>
                <a:spcPct val="90000"/>
              </a:lnSpc>
            </a:pPr>
            <a:r>
              <a:rPr lang="en-US" dirty="0"/>
              <a:t>the NRMP algorithm now allows for couples to apply together</a:t>
            </a:r>
          </a:p>
          <a:p>
            <a:pPr marL="577850" lvl="1" indent="-239713">
              <a:lnSpc>
                <a:spcPct val="90000"/>
              </a:lnSpc>
            </a:pPr>
            <a:r>
              <a:rPr lang="en-US" dirty="0"/>
              <a:t>with paired couples, a stable matching is NOT guaranteed</a:t>
            </a:r>
          </a:p>
          <a:p>
            <a:pPr marL="577850" lvl="1" indent="-239713">
              <a:lnSpc>
                <a:spcPct val="90000"/>
              </a:lnSpc>
            </a:pPr>
            <a:r>
              <a:rPr lang="en-US" dirty="0"/>
              <a:t>as a result, the algorithm may produce a partial matching, with some left unassigned grads going through additional rounds of selection to the unfilled programs</a:t>
            </a:r>
          </a:p>
          <a:p>
            <a:pPr marL="577850" lvl="1" indent="-239713">
              <a:lnSpc>
                <a:spcPct val="90000"/>
              </a:lnSpc>
            </a:pPr>
            <a:endParaRPr lang="en-US" dirty="0"/>
          </a:p>
          <a:p>
            <a:pPr marL="577850" lvl="1" indent="-239713">
              <a:lnSpc>
                <a:spcPct val="90000"/>
              </a:lnSpc>
            </a:pPr>
            <a:r>
              <a:rPr lang="en-US" dirty="0"/>
              <a:t>in fact, this more complex problem turns out to be </a:t>
            </a:r>
            <a:r>
              <a:rPr lang="en-US" dirty="0" err="1"/>
              <a:t>nP</a:t>
            </a:r>
            <a:r>
              <a:rPr lang="en-US" dirty="0"/>
              <a:t>-complete (LATER)</a:t>
            </a:r>
          </a:p>
          <a:p>
            <a:pPr marL="338137" lvl="1" indent="0">
              <a:lnSpc>
                <a:spcPct val="90000"/>
              </a:lnSpc>
              <a:buNone/>
            </a:pPr>
            <a:endParaRPr lang="en-US" dirty="0"/>
          </a:p>
          <a:p>
            <a:pPr marL="0" indent="-61913">
              <a:lnSpc>
                <a:spcPct val="90000"/>
              </a:lnSpc>
            </a:pPr>
            <a:r>
              <a:rPr lang="en-US" dirty="0"/>
              <a:t>Lloyd Shapley, along with Alvin Roth, was awarded the 2012 Nobel Prize in Economics for his work and analysis of matching algorithms</a:t>
            </a:r>
          </a:p>
          <a:p>
            <a:pPr marL="577850" lvl="1" indent="-239713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53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198C-E8AE-0C45-8CC4-DB59CAD75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Facebook keyboard predictions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2DFC8-EF06-4A46-86A5-3D6F5C295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371600"/>
          </a:xfrm>
        </p:spPr>
        <p:txBody>
          <a:bodyPr/>
          <a:lstStyle/>
          <a:p>
            <a:r>
              <a:rPr lang="en-US" dirty="0"/>
              <a:t>like many applications, Facebook utilizes keyboard predictions to suggest search terms as the user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3547C-C2CD-5042-9C31-4201D37B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6CA8EF-7B40-B34E-9CCA-278251946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438400"/>
            <a:ext cx="5949950" cy="395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67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3076-800A-EB40-AB9B-43B7AB491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xkcd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5B61D-EBB6-B74E-8357-60DB8C70E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26" name="Picture 2" descr="iOS Keyboard">
            <a:extLst>
              <a:ext uri="{FF2B5EF4-FFF2-40B4-BE49-F238E27FC236}">
                <a16:creationId xmlns:a16="http://schemas.microsoft.com/office/drawing/2014/main" id="{7DC499B4-74D9-2940-AC12-5B6BECE54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262" y="723900"/>
            <a:ext cx="4968875" cy="608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813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318C6-4D77-5647-A54F-125742C3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Facebook keyboard predictions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6C594-4C6E-3342-B5E0-8718AA2CC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23875"/>
          </a:xfrm>
        </p:spPr>
        <p:txBody>
          <a:bodyPr/>
          <a:lstStyle/>
          <a:p>
            <a:r>
              <a:rPr lang="en-US" dirty="0"/>
              <a:t>how does Facebook do this quickly and at scale?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6AF54-3D20-8F41-A72F-CF4B6F215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21F58DD-D7C7-1845-8156-170B975576F7}"/>
              </a:ext>
            </a:extLst>
          </p:cNvPr>
          <p:cNvSpPr txBox="1">
            <a:spLocks/>
          </p:cNvSpPr>
          <p:nvPr/>
        </p:nvSpPr>
        <p:spPr bwMode="auto">
          <a:xfrm>
            <a:off x="685800" y="18288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>
                <a:solidFill>
                  <a:schemeClr val="tx2"/>
                </a:solidFill>
              </a:rPr>
              <a:t>BINARY SEARCH!</a:t>
            </a:r>
          </a:p>
          <a:p>
            <a:endParaRPr lang="en-US" kern="0" dirty="0"/>
          </a:p>
          <a:p>
            <a:pPr lvl="1"/>
            <a:r>
              <a:rPr lang="en-US" kern="0" dirty="0"/>
              <a:t>Facebook maintains a sorted list of keywords/phrases (let's call it POSSIBLES)</a:t>
            </a:r>
          </a:p>
          <a:p>
            <a:pPr lvl="1"/>
            <a:endParaRPr lang="en-US" kern="0" dirty="0"/>
          </a:p>
          <a:p>
            <a:pPr lvl="1"/>
            <a:r>
              <a:rPr lang="en-US" kern="0" dirty="0"/>
              <a:t>when you type in the first letter, e.g., 'c',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it performs a binary search to find the first item that starts with that letter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it similarly performs a binary search to find the last item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it reduces POSSIBLES to the </a:t>
            </a:r>
            <a:r>
              <a:rPr lang="en-US" kern="0" dirty="0" err="1"/>
              <a:t>sublist</a:t>
            </a:r>
            <a:r>
              <a:rPr lang="en-US" kern="0" dirty="0"/>
              <a:t> between these two words</a:t>
            </a:r>
          </a:p>
          <a:p>
            <a:pPr marL="1371600" lvl="2" indent="-457200">
              <a:buFont typeface="+mj-lt"/>
              <a:buAutoNum type="arabicPeriod"/>
            </a:pPr>
            <a:endParaRPr lang="en-US" kern="0" dirty="0"/>
          </a:p>
          <a:p>
            <a:pPr marL="971550" lvl="1" indent="-457200"/>
            <a:r>
              <a:rPr lang="en-US" kern="0" dirty="0"/>
              <a:t>when you type each subsequent letter, it does the same thing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perform binary search to find first item that starts with that sequence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perform binary search to find the last item that starts with that sequence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kern="0" dirty="0"/>
              <a:t>further reduce POSSIBLES</a:t>
            </a:r>
          </a:p>
          <a:p>
            <a:pPr marL="1371600" lvl="2" indent="-457200">
              <a:buFont typeface="+mj-lt"/>
              <a:buAutoNum type="arabicPeriod"/>
            </a:pPr>
            <a:endParaRPr lang="en-US" kern="0" dirty="0"/>
          </a:p>
          <a:p>
            <a:pPr marL="1371600" lvl="2" indent="-457200">
              <a:buFont typeface="+mj-lt"/>
              <a:buAutoNum type="arabicPeriod"/>
            </a:pPr>
            <a:endParaRPr lang="en-US" kern="0" dirty="0"/>
          </a:p>
          <a:p>
            <a:pPr marL="514350" lvl="1" indent="0">
              <a:buNone/>
            </a:pPr>
            <a:r>
              <a:rPr lang="en-US" sz="1600" i="1" kern="0" dirty="0">
                <a:solidFill>
                  <a:schemeClr val="bg1">
                    <a:lumMod val="50000"/>
                  </a:schemeClr>
                </a:solidFill>
              </a:rPr>
              <a:t>source: a Facebook engineer at the Facebook Faculty Summit in 2010</a:t>
            </a:r>
          </a:p>
          <a:p>
            <a:pPr marL="457200" indent="-457200">
              <a:buFont typeface="+mj-lt"/>
              <a:buAutoNum type="arabicPeriod"/>
            </a:pPr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04042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DCF75-5771-1F41-B324-EDDDD5F7F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Facebook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8D422-D152-4F45-B40C-41B6DF491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example, suppose </a:t>
            </a:r>
          </a:p>
          <a:p>
            <a:r>
              <a:rPr lang="en-US" dirty="0"/>
              <a:t>	</a:t>
            </a:r>
            <a:r>
              <a:rPr lang="en-US" sz="2000" dirty="0">
                <a:solidFill>
                  <a:srgbClr val="0000FF"/>
                </a:solidFill>
              </a:rPr>
              <a:t>POSSIBLES = [about, bell, cave, coat, compost, computer, cult, dog, elder, …]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en-US" dirty="0"/>
              <a:t>when the user types 'c':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dirty="0"/>
              <a:t>binary searches to find "cave" and "cult"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reduces POSSIBLES to [cave, coat, compost, computer, cult]</a:t>
            </a:r>
          </a:p>
          <a:p>
            <a:pPr marL="1257300" lvl="2" indent="-342900">
              <a:buFont typeface="Wingdings" pitchFamily="2" charset="2"/>
              <a:buChar char="ü"/>
            </a:pPr>
            <a:endParaRPr lang="en-US" dirty="0"/>
          </a:p>
          <a:p>
            <a:pPr lvl="1"/>
            <a:r>
              <a:rPr lang="en-US" dirty="0"/>
              <a:t>when the user types 'co':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dirty="0"/>
              <a:t>binary searches to find "coat" and "computer"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dirty="0"/>
              <a:t>reduces POSSIBLES to [coat, compost, computer]</a:t>
            </a:r>
          </a:p>
          <a:p>
            <a:pPr marL="914400" lvl="2" indent="0"/>
            <a:endParaRPr lang="en-US" dirty="0"/>
          </a:p>
          <a:p>
            <a:pPr lvl="1"/>
            <a:r>
              <a:rPr lang="en-US" dirty="0"/>
              <a:t>when the user types 'com':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dirty="0"/>
              <a:t>binary searches to find "compost" and "computer"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dirty="0"/>
              <a:t>reduces POSSIBLES to [compost, computer]</a:t>
            </a:r>
          </a:p>
          <a:p>
            <a:pPr marL="1257300" lvl="2" indent="-342900">
              <a:buFont typeface="Wingdings" pitchFamily="2" charset="2"/>
              <a:buChar char="ü"/>
            </a:pPr>
            <a:endParaRPr lang="en-US" dirty="0"/>
          </a:p>
          <a:p>
            <a:pPr marL="514350" lvl="1" indent="0">
              <a:buNone/>
            </a:pPr>
            <a:r>
              <a:rPr lang="en-US" dirty="0"/>
              <a:t>. . 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1DE6B-C808-0E49-898A-4188EAFE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12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A34E4-69D8-6547-8563-5B77E6B90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32FC1-B369-F342-BDF1-BB7FD0489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19200"/>
            <a:ext cx="8534400" cy="5410200"/>
          </a:xfrm>
        </p:spPr>
        <p:txBody>
          <a:bodyPr/>
          <a:lstStyle/>
          <a:p>
            <a:r>
              <a:rPr lang="en-US" dirty="0"/>
              <a:t>if the initial size of the POSSIBLES list is N, </a:t>
            </a:r>
          </a:p>
          <a:p>
            <a:pPr lvl="1"/>
            <a:r>
              <a:rPr lang="en-US" dirty="0"/>
              <a:t>each of the initial binary searches take O(log N)</a:t>
            </a:r>
          </a:p>
          <a:p>
            <a:pPr lvl="1"/>
            <a:r>
              <a:rPr lang="en-US" dirty="0"/>
              <a:t>reducing the size of the POSSIBLES list can be done in constant time,</a:t>
            </a:r>
          </a:p>
          <a:p>
            <a:pPr lvl="2"/>
            <a:r>
              <a:rPr lang="en-US" dirty="0"/>
              <a:t>simply by keeping low and high indices of the </a:t>
            </a:r>
            <a:r>
              <a:rPr lang="en-US" dirty="0" err="1"/>
              <a:t>sublist</a:t>
            </a:r>
            <a:endParaRPr lang="en-US" dirty="0"/>
          </a:p>
          <a:p>
            <a:pPr lvl="2"/>
            <a:endParaRPr lang="en-US" dirty="0"/>
          </a:p>
          <a:p>
            <a:pPr lvl="1">
              <a:buFont typeface="Wingdings" pitchFamily="2" charset="2"/>
              <a:buChar char="è"/>
            </a:pPr>
            <a:r>
              <a:rPr lang="en-US" dirty="0">
                <a:sym typeface="Wingdings" pitchFamily="2" charset="2"/>
              </a:rPr>
              <a:t>cost of the initial 1-letter prediction is O(log N)</a:t>
            </a:r>
          </a:p>
          <a:p>
            <a:pPr lvl="1">
              <a:buFont typeface="Wingdings" pitchFamily="2" charset="2"/>
              <a:buChar char="è"/>
            </a:pPr>
            <a:endParaRPr lang="en-US" dirty="0">
              <a:sym typeface="Wingdings" pitchFamily="2" charset="2"/>
            </a:endParaRPr>
          </a:p>
          <a:p>
            <a:pPr lvl="1">
              <a:buFont typeface="Wingdings" pitchFamily="2" charset="2"/>
              <a:buChar char="è"/>
            </a:pPr>
            <a:r>
              <a:rPr lang="en-US" dirty="0">
                <a:sym typeface="Wingdings" pitchFamily="2" charset="2"/>
              </a:rPr>
              <a:t>even if POSSIBLES contains a million keywords/phrases, </a:t>
            </a:r>
          </a:p>
          <a:p>
            <a:pPr marL="914400" lvl="2" indent="0"/>
            <a:r>
              <a:rPr lang="en-US" dirty="0">
                <a:sym typeface="Wingdings" pitchFamily="2" charset="2"/>
              </a:rPr>
              <a:t>only requires &lt;100 comparisons to determine &amp; narrow the range</a:t>
            </a:r>
          </a:p>
          <a:p>
            <a:pPr lvl="1">
              <a:buFont typeface="Wingdings" pitchFamily="2" charset="2"/>
              <a:buChar char="è"/>
            </a:pPr>
            <a:endParaRPr lang="en-US" dirty="0">
              <a:sym typeface="Wingdings" pitchFamily="2" charset="2"/>
            </a:endParaRPr>
          </a:p>
          <a:p>
            <a:pPr marL="0" indent="0"/>
            <a:r>
              <a:rPr lang="en-US" dirty="0">
                <a:sym typeface="Wingdings" pitchFamily="2" charset="2"/>
              </a:rPr>
              <a:t>note that with each letter typed, the POSSIBLE list shrinks</a:t>
            </a:r>
          </a:p>
          <a:p>
            <a:pPr marL="757238" lvl="1" indent="-352425"/>
            <a:r>
              <a:rPr lang="en-US" dirty="0">
                <a:sym typeface="Wingdings" pitchFamily="2" charset="2"/>
              </a:rPr>
              <a:t>if the words/phrases are evenly distributed (is that a reasonable assumption?), each step would reduce the size of the list by a factor of 26</a:t>
            </a:r>
          </a:p>
          <a:p>
            <a:pPr marL="757238" lvl="1" indent="-352425"/>
            <a:endParaRPr lang="en-US" dirty="0">
              <a:sym typeface="Wingdings" pitchFamily="2" charset="2"/>
            </a:endParaRPr>
          </a:p>
          <a:p>
            <a:pPr marL="757238" lvl="1" indent="-352425"/>
            <a:r>
              <a:rPr lang="en-US" dirty="0">
                <a:sym typeface="Wingdings" pitchFamily="2" charset="2"/>
              </a:rPr>
              <a:t>if started with 1 million keywords/phrases,</a:t>
            </a:r>
          </a:p>
          <a:p>
            <a:pPr marL="1201738" lvl="2" indent="0"/>
            <a:r>
              <a:rPr lang="en-US" dirty="0">
                <a:sym typeface="Wingdings" pitchFamily="2" charset="2"/>
              </a:rPr>
              <a:t>1,000,000  38,462  1,480  57  3</a:t>
            </a:r>
          </a:p>
          <a:p>
            <a:pPr marL="757238" lvl="1" indent="-352425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6D9D5-0CF5-BE45-A9D0-F9620B115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4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318C6-4D77-5647-A54F-125742C3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PageRank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6C594-4C6E-3342-B5E0-8718AA2CC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257800"/>
          </a:xfrm>
        </p:spPr>
        <p:txBody>
          <a:bodyPr/>
          <a:lstStyle/>
          <a:p>
            <a:r>
              <a:rPr lang="en-US" dirty="0"/>
              <a:t>one of the keys to Google's rise to domination of the search engine market was the superior quality of its searches</a:t>
            </a:r>
          </a:p>
          <a:p>
            <a:pPr lvl="1"/>
            <a:r>
              <a:rPr lang="en-US" dirty="0"/>
              <a:t>Larry Page &amp; Sergey </a:t>
            </a:r>
            <a:r>
              <a:rPr lang="en-US" dirty="0" err="1"/>
              <a:t>Brin</a:t>
            </a:r>
            <a:r>
              <a:rPr lang="en-US" dirty="0"/>
              <a:t> developed the underlying technology (including the PageRank algorithm) as part of their dissertation work at Stanford</a:t>
            </a:r>
          </a:p>
          <a:p>
            <a:pPr lvl="1"/>
            <a:r>
              <a:rPr lang="en-US" dirty="0"/>
              <a:t>their main goals were to improve search quality &amp; support data-science research</a:t>
            </a:r>
          </a:p>
          <a:p>
            <a:pPr lvl="1"/>
            <a:endParaRPr lang="en-US" dirty="0"/>
          </a:p>
          <a:p>
            <a:r>
              <a:rPr lang="en-US" dirty="0"/>
              <a:t>the PageRank algorithm measures the importance of a Web site and is used when ranking search results</a:t>
            </a:r>
          </a:p>
          <a:p>
            <a:pPr lvl="1"/>
            <a:r>
              <a:rPr lang="en-US" dirty="0"/>
              <a:t>works by counting the number and quality of links to a page</a:t>
            </a:r>
          </a:p>
          <a:p>
            <a:pPr lvl="1"/>
            <a:r>
              <a:rPr lang="en-US" i="1" dirty="0"/>
              <a:t>basic idea</a:t>
            </a:r>
            <a:r>
              <a:rPr lang="en-US" dirty="0"/>
              <a:t>: the more sites that find a page useful, especially "important" sites, the more important the page is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PageRank algorithm outputs a probability distribution that models the likelihood that a person randomly clicking on links will arrive at the page</a:t>
            </a:r>
          </a:p>
          <a:p>
            <a:pPr lvl="2"/>
            <a:r>
              <a:rPr lang="en-US" dirty="0"/>
              <a:t>(clearly, having lots of other sites link to a page increases its likelihood, as does having the page linked to by popular sites)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6AF54-3D20-8F41-A72F-CF4B6F215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95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EC20E-8F54-E245-86EF-C9AA42226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Simplified PageRank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9DB9E7-CD84-1849-8E3D-EAEBB3F389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0" y="1219200"/>
                <a:ext cx="8702675" cy="3124200"/>
              </a:xfrm>
            </p:spPr>
            <p:txBody>
              <a:bodyPr/>
              <a:lstStyle/>
              <a:p>
                <a:r>
                  <a:rPr lang="en-US" dirty="0"/>
                  <a:t>terminology: </a:t>
                </a:r>
              </a:p>
              <a:p>
                <a:pPr marL="457200" lvl="1" indent="0">
                  <a:buNone/>
                </a:pPr>
                <a:r>
                  <a:rPr lang="en-US" dirty="0"/>
                  <a:t>PR(p)  = the PageRank for page p</a:t>
                </a:r>
              </a:p>
              <a:p>
                <a:pPr marL="457200" lvl="1" indent="0">
                  <a:buNone/>
                </a:pPr>
                <a:r>
                  <a:rPr lang="en-US" dirty="0"/>
                  <a:t>In(p)    = all the pages that link to p</a:t>
                </a:r>
              </a:p>
              <a:p>
                <a:pPr marL="457200" lvl="1" indent="0">
                  <a:buNone/>
                </a:pPr>
                <a:r>
                  <a:rPr lang="en-US" dirty="0"/>
                  <a:t>Out(p) = all the outgoing links in u</a:t>
                </a:r>
              </a:p>
              <a:p>
                <a:endParaRPr lang="en-US" sz="1400" dirty="0"/>
              </a:p>
              <a:p>
                <a:pPr marL="57150" indent="0"/>
                <a:r>
                  <a:rPr lang="en-US" dirty="0"/>
                  <a:t>initially, all pages are assigned PR = 1</a:t>
                </a:r>
              </a:p>
              <a:p>
                <a:pPr marL="457200" lvl="1" indent="0">
                  <a:buNone/>
                </a:pPr>
                <a:r>
                  <a:rPr lang="en-US" dirty="0"/>
                  <a:t>then, repeatedly iterate over pages and update ranks using this formula</a:t>
                </a:r>
              </a:p>
              <a:p>
                <a:endParaRPr lang="en-US" sz="800" dirty="0"/>
              </a:p>
              <a:p>
                <a:pPr marL="857250" lvl="2" indent="0"/>
                <a:r>
                  <a:rPr lang="pt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pt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.15</m:t>
                    </m:r>
                    <m:r>
                      <a:rPr lang="pt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.85</m:t>
                    </m:r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b>
                      <m:sup/>
                      <m:e>
                        <m:f>
                          <m:fPr>
                            <m:ctrlPr>
                              <a:rPr lang="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𝑃𝑅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𝑂𝑢𝑡</m:t>
                            </m:r>
                            <m:d>
                              <m:dPr>
                                <m:ctrlPr>
                                  <a:rPr lang="en-US" b="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</m:t>
                            </m:r>
                          </m:den>
                        </m:f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457200" lvl="1" indent="0">
                  <a:buNone/>
                </a:pPr>
                <a:endParaRPr lang="en-US" sz="800" dirty="0"/>
              </a:p>
              <a:p>
                <a:pPr marL="457200" lvl="1" indent="0">
                  <a:buNone/>
                </a:pPr>
                <a:r>
                  <a:rPr lang="en-US" dirty="0"/>
                  <a:t>the process will converge so that the average PageRank for each page is 1.0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9DB9E7-CD84-1849-8E3D-EAEBB3F389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219200"/>
                <a:ext cx="8702675" cy="3124200"/>
              </a:xfrm>
              <a:blipFill>
                <a:blip r:embed="rId2"/>
                <a:stretch>
                  <a:fillRect l="-1020" t="-1626" b="-170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16D83-DD44-F546-A6E9-6819B5FE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5DC8DD17-4DFB-9047-B39A-003075FBDEB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85801" y="5105400"/>
                <a:ext cx="7848600" cy="2209800"/>
              </a:xfrm>
              <a:prstGeom prst="rect">
                <a:avLst/>
              </a:prstGeom>
              <a:noFill/>
              <a:ln>
                <a:noFill/>
              </a:ln>
              <a:extLst>
                <a:ext uri="{FAA26D3D-D897-4be2-8F04-BA451C77F1D7}">
                  <ma14:placeholderFlag xmlns:ma14="http://schemas.microsoft.com/office/mac/drawingml/2011/main" xmlns="" val="1"/>
                </a:ex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2075" tIns="46038" rIns="92075" bIns="46038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accent2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742950" indent="-285750" algn="l" rtl="0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Font typeface="Wingdings" charset="0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ＭＳ Ｐゴシック" charset="-128"/>
                  </a:defRPr>
                </a:lvl2pPr>
                <a:lvl3pPr marL="1143000" indent="-228600" algn="l" rtl="0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+mn-lt"/>
                    <a:ea typeface="ＭＳ Ｐゴシック" charset="-128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r>
                  <a:rPr lang="en-US" kern="0" dirty="0"/>
                  <a:t>suppose only two pages, which link to each other</a:t>
                </a:r>
              </a:p>
              <a:p>
                <a:pPr marL="457200" lvl="1" indent="0">
                  <a:buFont typeface="Wingdings" charset="0"/>
                  <a:buNone/>
                </a:pPr>
                <a:r>
                  <a:rPr lang="en-US" kern="0" dirty="0"/>
                  <a:t>initially, PR(A) = 1.0, PR(B) = 1.0</a:t>
                </a:r>
              </a:p>
              <a:p>
                <a:endParaRPr lang="en-US" sz="1400" kern="0" dirty="0"/>
              </a:p>
              <a:p>
                <a:pPr marL="457200" lvl="1" indent="0">
                  <a:buFont typeface="Wingdings" charset="0"/>
                  <a:buNone/>
                </a:pPr>
                <a:r>
                  <a:rPr lang="pt" i="1" kern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kern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pt" i="1" kern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kern="0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kern="0" smtClean="0">
                            <a:latin typeface="Cambria Math" panose="02040503050406030204" pitchFamily="18" charset="0"/>
                          </a:rPr>
                          <m:t>.85</m:t>
                        </m:r>
                      </m:e>
                    </m:d>
                    <m:r>
                      <a:rPr lang="en-US" b="0" i="1" kern="0" smtClean="0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b="0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kern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kern="0" smtClean="0">
                                <a:latin typeface="Cambria Math" panose="02040503050406030204" pitchFamily="18" charset="0"/>
                              </a:rPr>
                              <m:t>1.0</m:t>
                            </m:r>
                          </m:num>
                          <m:den>
                            <m:r>
                              <a:rPr lang="en-US" b="0" i="1" kern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b="0" i="0" kern="0" smtClean="0">
                        <a:latin typeface="Cambria Math" panose="02040503050406030204" pitchFamily="18" charset="0"/>
                      </a:rPr>
                      <m:t>= .15+ .85=1.0</m:t>
                    </m:r>
                  </m:oMath>
                </a14:m>
                <a:endParaRPr lang="en-US" kern="0" dirty="0"/>
              </a:p>
              <a:p>
                <a:pPr marL="457200" lvl="1" indent="0">
                  <a:buNone/>
                </a:pPr>
                <a:r>
                  <a:rPr lang="pt" i="1" kern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i="1" ker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kern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pt" i="1" ker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ker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kern="0">
                            <a:latin typeface="Cambria Math" panose="02040503050406030204" pitchFamily="18" charset="0"/>
                          </a:rPr>
                          <m:t>1−.85</m:t>
                        </m:r>
                      </m:e>
                    </m:d>
                    <m:r>
                      <a:rPr lang="en-US" i="1" kern="0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i="1" ker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ker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kern="0">
                                <a:latin typeface="Cambria Math" panose="02040503050406030204" pitchFamily="18" charset="0"/>
                              </a:rPr>
                              <m:t>1.0</m:t>
                            </m:r>
                          </m:num>
                          <m:den>
                            <m:r>
                              <a:rPr lang="en-US" i="1" ker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kern="0">
                        <a:latin typeface="Cambria Math" panose="02040503050406030204" pitchFamily="18" charset="0"/>
                      </a:rPr>
                      <m:t>= .15+ .85=1.0</m:t>
                    </m:r>
                  </m:oMath>
                </a14:m>
                <a:endParaRPr lang="en-US" kern="0" dirty="0"/>
              </a:p>
              <a:p>
                <a:pPr marL="457200" lvl="1" indent="0">
                  <a:buFont typeface="Wingdings" charset="0"/>
                  <a:buNone/>
                </a:pPr>
                <a:endParaRPr lang="en-US" kern="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5DC8DD17-4DFB-9047-B39A-003075FBDE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1" y="5105400"/>
                <a:ext cx="7848600" cy="2209800"/>
              </a:xfrm>
              <a:prstGeom prst="rect">
                <a:avLst/>
              </a:prstGeom>
              <a:blipFill>
                <a:blip r:embed="rId3"/>
                <a:stretch>
                  <a:fillRect l="-1131" t="-2286"/>
                </a:stretch>
              </a:blipFill>
              <a:ln>
                <a:noFill/>
              </a:ln>
              <a:extLst>
                <a:ext uri="{FAA26D3D-D897-4be2-8F04-BA451C77F1D7}">
                  <ma14:placeholderFlag xmlns="" xmlns:ma14="http://schemas.microsoft.com/office/mac/drawingml/2011/main" val="1"/>
                </a:ex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A943CC93-0737-DF4D-8CC8-08991481E4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5105400"/>
            <a:ext cx="2606675" cy="74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75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3898-B953-5F4F-BD0A-AEDB6B0BC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1DFE11-DC97-904C-BE2F-6C51698C94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4 pages, as shown on right</a:t>
                </a:r>
              </a:p>
              <a:p>
                <a:endParaRPr lang="en-US" dirty="0"/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600">
                        <a:latin typeface="Cambria Math" panose="02040503050406030204" pitchFamily="18" charset="0"/>
                      </a:rPr>
                      <m:t>.15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1.0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=1.0</m:t>
                    </m:r>
                  </m:oMath>
                </a14:m>
                <a:endParaRPr lang="en-US" sz="1600" b="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1.0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0.575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1.0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.575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.15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1.191</m:t>
                    </m:r>
                  </m:oMath>
                </a14:m>
                <a:r>
                  <a:rPr lang="en-US" sz="1600" i="1" dirty="0">
                    <a:latin typeface="Cambria Math" panose="02040503050406030204" pitchFamily="18" charset="0"/>
                  </a:rPr>
                  <a:t>	average = 0.729</a:t>
                </a:r>
              </a:p>
              <a:p>
                <a:pPr marL="11113" lvl="1" indent="0"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=.15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pt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1.191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1.162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1.162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0.644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=.15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1.162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.644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.15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=1.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319</m:t>
                    </m:r>
                  </m:oMath>
                </a14:m>
                <a:r>
                  <a:rPr lang="en-US" sz="1600" i="1" dirty="0">
                    <a:latin typeface="Cambria Math" panose="02040503050406030204" pitchFamily="18" charset="0"/>
                  </a:rPr>
                  <a:t>	average = 0.819</a:t>
                </a:r>
              </a:p>
              <a:p>
                <a:pPr marL="11113" lvl="1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=.15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pt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</m:t>
                            </m:r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319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=1.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271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</m:t>
                            </m:r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271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=0.6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r>
                  <a:rPr lang="pt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=.15+.85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1.</m:t>
                            </m:r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271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.6</m:t>
                            </m:r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.15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sz="1600">
                        <a:latin typeface="Cambria Math" panose="02040503050406030204" pitchFamily="18" charset="0"/>
                      </a:rPr>
                      <m:t>=1.</m:t>
                    </m:r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404</m:t>
                    </m:r>
                  </m:oMath>
                </a14:m>
                <a:r>
                  <a:rPr lang="en-US" sz="1600" i="1" dirty="0">
                    <a:latin typeface="Cambria Math" panose="02040503050406030204" pitchFamily="18" charset="0"/>
                  </a:rPr>
                  <a:t>	average = 0.879</a:t>
                </a:r>
              </a:p>
              <a:p>
                <a:pPr marL="11113" lvl="1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11113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1DFE11-DC97-904C-BE2F-6C51698C94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20" t="-939" b="-1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673458-FBDF-A348-B04B-D16041C2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573451-960E-394E-9F3E-55F4335CD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3774" y="540238"/>
            <a:ext cx="3522626" cy="2583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30181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12349</TotalTime>
  <Words>1644</Words>
  <Application>Microsoft Macintosh PowerPoint</Application>
  <PresentationFormat>Custom</PresentationFormat>
  <Paragraphs>357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Cambria Math</vt:lpstr>
      <vt:lpstr>Times New Roman</vt:lpstr>
      <vt:lpstr>Wingdings</vt:lpstr>
      <vt:lpstr>Blank Presentation</vt:lpstr>
      <vt:lpstr>PowerPoint Presentation</vt:lpstr>
      <vt:lpstr>Facebook keyboard predictions</vt:lpstr>
      <vt:lpstr>xkcd</vt:lpstr>
      <vt:lpstr>Facebook keyboard predictions</vt:lpstr>
      <vt:lpstr>Facebook example</vt:lpstr>
      <vt:lpstr>Efficiency?</vt:lpstr>
      <vt:lpstr>Google PageRank</vt:lpstr>
      <vt:lpstr>Simplified PageRank algorithm</vt:lpstr>
      <vt:lpstr>Another example</vt:lpstr>
      <vt:lpstr>Another example</vt:lpstr>
      <vt:lpstr>Google search results</vt:lpstr>
      <vt:lpstr>National Resident Matching Program</vt:lpstr>
      <vt:lpstr>Stable matching example</vt:lpstr>
      <vt:lpstr>Stable match algorithm (Gale-Shapley)</vt:lpstr>
      <vt:lpstr>Stable match algorithm (Gale-Shapley)</vt:lpstr>
      <vt:lpstr>Stable match algorithm (Gale-Shapley)</vt:lpstr>
      <vt:lpstr>Analysis of the Gale-Shapley Algorithm</vt:lpstr>
      <vt:lpstr>Non-unique example</vt:lpstr>
      <vt:lpstr>NRMP &amp; Gale-Shapley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294</cp:revision>
  <cp:lastPrinted>2001-09-04T05:55:52Z</cp:lastPrinted>
  <dcterms:created xsi:type="dcterms:W3CDTF">2013-04-26T16:31:38Z</dcterms:created>
  <dcterms:modified xsi:type="dcterms:W3CDTF">2019-04-07T03:38:43Z</dcterms:modified>
</cp:coreProperties>
</file>