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377" r:id="rId3"/>
    <p:sldId id="339" r:id="rId4"/>
    <p:sldId id="379" r:id="rId5"/>
    <p:sldId id="384" r:id="rId6"/>
    <p:sldId id="380" r:id="rId7"/>
    <p:sldId id="381" r:id="rId8"/>
    <p:sldId id="385" r:id="rId9"/>
    <p:sldId id="386" r:id="rId10"/>
    <p:sldId id="387" r:id="rId11"/>
    <p:sldId id="388" r:id="rId12"/>
    <p:sldId id="307" r:id="rId13"/>
    <p:sldId id="351" r:id="rId14"/>
    <p:sldId id="352" r:id="rId15"/>
    <p:sldId id="353" r:id="rId16"/>
    <p:sldId id="358" r:id="rId17"/>
    <p:sldId id="355" r:id="rId18"/>
    <p:sldId id="359" r:id="rId19"/>
    <p:sldId id="356" r:id="rId20"/>
    <p:sldId id="360" r:id="rId21"/>
    <p:sldId id="378" r:id="rId22"/>
    <p:sldId id="361" r:id="rId23"/>
    <p:sldId id="362" r:id="rId24"/>
    <p:sldId id="363" r:id="rId25"/>
    <p:sldId id="364" r:id="rId26"/>
    <p:sldId id="365" r:id="rId27"/>
    <p:sldId id="366" r:id="rId28"/>
    <p:sldId id="367" r:id="rId29"/>
    <p:sldId id="368" r:id="rId30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61"/>
    <p:restoredTop sz="94621"/>
  </p:normalViewPr>
  <p:slideViewPr>
    <p:cSldViewPr>
      <p:cViewPr varScale="1">
        <p:scale>
          <a:sx n="123" d="100"/>
          <a:sy n="123" d="100"/>
        </p:scale>
        <p:origin x="1224" y="184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88D9945C-2DEC-6F4C-B75A-0193C8816F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2008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92056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8E6A6D9E-293A-5547-BA0A-C98C5943BC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207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2DEAC-4BA8-7147-BDD7-5C90E61F6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05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591B2-5DB1-B544-A31E-98C318FE8C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44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6BFCA-A34F-4D42-9E57-DED4AA7F49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076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13338" y="12192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13338" y="40005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082D1-D2BF-1B43-8834-294AE0D76E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774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675CA-16C3-CF44-A2F9-06B707E7BD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092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C4F7F-036A-0846-84AE-ACD0978663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831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0D20B-FF81-B148-B8FB-C18BA93C9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172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E0831-0982-7E48-99DA-F60EF9175F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97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26044-AFA3-7B48-B491-28F8FD44E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03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0E4AC-003F-2144-A165-9D1F93AC76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266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C9302-5331-D444-809A-F6CD4A83BD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59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AB643-E3B0-2046-BADD-9907D1FB71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411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747C770C-F7AC-1E4D-A1E5-705EA58200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  <p:sldLayoutId id="2147483953" r:id="rId12"/>
    <p:sldLayoutId id="2147483954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5E85CE0-9B6B-B64F-887D-0859817FF47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421: Algorithm Design and Analysis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Spring 2019</a:t>
            </a:r>
          </a:p>
        </p:txBody>
      </p:sp>
      <p:sp>
        <p:nvSpPr>
          <p:cNvPr id="17411" name="Rectangle 13"/>
          <p:cNvSpPr>
            <a:spLocks noChangeArrowheads="1"/>
          </p:cNvSpPr>
          <p:nvPr/>
        </p:nvSpPr>
        <p:spPr bwMode="auto">
          <a:xfrm>
            <a:off x="1050925" y="2895600"/>
            <a:ext cx="80930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Brute force approach &amp; efficiency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brute force design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KISS vs. generality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exhaustive search: string matching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generate &amp; test: N-queens, TSP, Knapsack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inheritance &amp; efficiency</a:t>
            </a:r>
          </a:p>
          <a:p>
            <a:pPr marL="1200150" lvl="2" indent="-285750">
              <a:lnSpc>
                <a:spcPct val="8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US" sz="2000" dirty="0" err="1">
                <a:latin typeface="Arial Narrow" charset="0"/>
              </a:rPr>
              <a:t>ArrayList</a:t>
            </a:r>
            <a:r>
              <a:rPr lang="en-US" sz="2000" dirty="0">
                <a:latin typeface="Arial Narrow" charset="0"/>
              </a:rPr>
              <a:t> </a:t>
            </a:r>
            <a:r>
              <a:rPr lang="en-US" sz="2000" dirty="0">
                <a:latin typeface="Arial Narrow" charset="0"/>
                <a:sym typeface="Wingdings" charset="0"/>
              </a:rPr>
              <a:t> </a:t>
            </a:r>
            <a:r>
              <a:rPr lang="en-US" sz="2000" dirty="0" err="1">
                <a:latin typeface="Arial Narrow" charset="0"/>
                <a:sym typeface="Wingdings" charset="0"/>
              </a:rPr>
              <a:t>SortedArrayList</a:t>
            </a:r>
            <a:endParaRPr lang="en-US" sz="2000" dirty="0">
              <a:latin typeface="Arial Narrow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7E82A16-5CE8-BC4E-88B9-D13F7FE1C27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TextBox 6"/>
          <p:cNvSpPr txBox="1">
            <a:spLocks noChangeArrowheads="1"/>
          </p:cNvSpPr>
          <p:nvPr/>
        </p:nvSpPr>
        <p:spPr bwMode="auto">
          <a:xfrm>
            <a:off x="2819400" y="980855"/>
            <a:ext cx="6629400" cy="541994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public class </a:t>
            </a:r>
            <a:r>
              <a:rPr lang="en-US" sz="1200" dirty="0" err="1">
                <a:latin typeface="Courier New" charset="0"/>
                <a:cs typeface="Courier New" charset="0"/>
              </a:rPr>
              <a:t>CardChecker</a:t>
            </a:r>
            <a:r>
              <a:rPr lang="en-US" sz="1200" dirty="0">
                <a:latin typeface="Courier New" charset="0"/>
                <a:cs typeface="Courier New" charset="0"/>
              </a:rPr>
              <a:t>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private </a:t>
            </a:r>
            <a:r>
              <a:rPr lang="en-US" sz="1200" dirty="0" err="1">
                <a:latin typeface="Courier New" charset="0"/>
                <a:cs typeface="Courier New" charset="0"/>
              </a:rPr>
              <a:t>ArrayList</a:t>
            </a:r>
            <a:r>
              <a:rPr lang="en-US" sz="1200" dirty="0">
                <a:latin typeface="Courier New" charset="0"/>
                <a:cs typeface="Courier New" charset="0"/>
              </a:rPr>
              <a:t>&lt;</a:t>
            </a:r>
            <a:r>
              <a:rPr lang="en-US" sz="1200" dirty="0" err="1">
                <a:latin typeface="Courier New" charset="0"/>
                <a:cs typeface="Courier New" charset="0"/>
              </a:rPr>
              <a:t>CardNumber</a:t>
            </a:r>
            <a:r>
              <a:rPr lang="en-US" sz="1200" dirty="0">
                <a:latin typeface="Courier New" charset="0"/>
                <a:cs typeface="Courier New" charset="0"/>
              </a:rPr>
              <a:t>&gt; </a:t>
            </a:r>
            <a:r>
              <a:rPr lang="en-US" sz="1200" dirty="0" err="1">
                <a:latin typeface="Courier New" charset="0"/>
                <a:cs typeface="Courier New" charset="0"/>
              </a:rPr>
              <a:t>validNumbers</a:t>
            </a:r>
            <a:r>
              <a:rPr lang="en-US" sz="1200" dirty="0">
                <a:latin typeface="Courier New" charset="0"/>
                <a:cs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private </a:t>
            </a:r>
            <a:r>
              <a:rPr lang="en-US" sz="1200" dirty="0" err="1">
                <a:latin typeface="Courier New" charset="0"/>
                <a:cs typeface="Courier New" charset="0"/>
              </a:rPr>
              <a:t>ArrayList</a:t>
            </a:r>
            <a:r>
              <a:rPr lang="en-US" sz="1200" dirty="0">
                <a:latin typeface="Courier New" charset="0"/>
                <a:cs typeface="Courier New" charset="0"/>
              </a:rPr>
              <a:t>&lt;</a:t>
            </a:r>
            <a:r>
              <a:rPr lang="en-US" sz="1200" dirty="0" err="1">
                <a:latin typeface="Courier New" charset="0"/>
                <a:cs typeface="Courier New" charset="0"/>
              </a:rPr>
              <a:t>CardNumber</a:t>
            </a:r>
            <a:r>
              <a:rPr lang="en-US" sz="1200" dirty="0">
                <a:latin typeface="Courier New" charset="0"/>
                <a:cs typeface="Courier New" charset="0"/>
              </a:rPr>
              <a:t>&gt; </a:t>
            </a:r>
            <a:r>
              <a:rPr lang="en-US" sz="1200" dirty="0" err="1">
                <a:latin typeface="Courier New" charset="0"/>
                <a:cs typeface="Courier New" charset="0"/>
              </a:rPr>
              <a:t>invalidNumbers</a:t>
            </a:r>
            <a:r>
              <a:rPr lang="en-US" sz="1200" dirty="0">
                <a:latin typeface="Courier New" charset="0"/>
                <a:cs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public </a:t>
            </a:r>
            <a:r>
              <a:rPr lang="en-US" sz="1200" dirty="0" err="1">
                <a:latin typeface="Courier New" charset="0"/>
                <a:cs typeface="Courier New" charset="0"/>
              </a:rPr>
              <a:t>CardChecker</a:t>
            </a:r>
            <a:r>
              <a:rPr lang="en-US" sz="1200" dirty="0">
                <a:latin typeface="Courier New" charset="0"/>
                <a:cs typeface="Courier New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this.validNumbers</a:t>
            </a:r>
            <a:r>
              <a:rPr lang="en-US" sz="1200" dirty="0">
                <a:latin typeface="Courier New" charset="0"/>
                <a:cs typeface="Courier New" charset="0"/>
              </a:rPr>
              <a:t> = new </a:t>
            </a:r>
            <a:r>
              <a:rPr lang="en-US" sz="1200" dirty="0" err="1">
                <a:latin typeface="Courier New" charset="0"/>
                <a:cs typeface="Courier New" charset="0"/>
              </a:rPr>
              <a:t>ArrayList</a:t>
            </a:r>
            <a:r>
              <a:rPr lang="en-US" sz="1200" dirty="0">
                <a:latin typeface="Courier New" charset="0"/>
                <a:cs typeface="Courier New" charset="0"/>
              </a:rPr>
              <a:t>&lt;</a:t>
            </a:r>
            <a:r>
              <a:rPr lang="en-US" sz="1200" dirty="0" err="1">
                <a:latin typeface="Courier New" charset="0"/>
                <a:cs typeface="Courier New" charset="0"/>
              </a:rPr>
              <a:t>CardNumber</a:t>
            </a:r>
            <a:r>
              <a:rPr lang="en-US" sz="1200" dirty="0">
                <a:latin typeface="Courier New" charset="0"/>
                <a:cs typeface="Courier New" charset="0"/>
              </a:rPr>
              <a:t>&gt;();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this.invalidNumbers</a:t>
            </a:r>
            <a:r>
              <a:rPr lang="en-US" sz="1200" dirty="0">
                <a:latin typeface="Courier New" charset="0"/>
                <a:cs typeface="Courier New" charset="0"/>
              </a:rPr>
              <a:t> = new </a:t>
            </a:r>
            <a:r>
              <a:rPr lang="en-US" sz="1200" dirty="0" err="1">
                <a:latin typeface="Courier New" charset="0"/>
                <a:cs typeface="Courier New" charset="0"/>
              </a:rPr>
              <a:t>ArrayList</a:t>
            </a:r>
            <a:r>
              <a:rPr lang="en-US" sz="1200" dirty="0">
                <a:latin typeface="Courier New" charset="0"/>
                <a:cs typeface="Courier New" charset="0"/>
              </a:rPr>
              <a:t>&lt;</a:t>
            </a:r>
            <a:r>
              <a:rPr lang="en-US" sz="1200" dirty="0" err="1">
                <a:latin typeface="Courier New" charset="0"/>
                <a:cs typeface="Courier New" charset="0"/>
              </a:rPr>
              <a:t>CardNumber</a:t>
            </a:r>
            <a:r>
              <a:rPr lang="en-US" sz="1200" dirty="0">
                <a:latin typeface="Courier New" charset="0"/>
                <a:cs typeface="Courier New" charset="0"/>
              </a:rPr>
              <a:t>&gt;();       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public void </a:t>
            </a:r>
            <a:r>
              <a:rPr lang="en-US" sz="1200" dirty="0" err="1">
                <a:latin typeface="Courier New" charset="0"/>
                <a:cs typeface="Courier New" charset="0"/>
              </a:rPr>
              <a:t>storeCC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CardNumber</a:t>
            </a:r>
            <a:r>
              <a:rPr lang="en-US" sz="1200" dirty="0">
                <a:latin typeface="Courier New" charset="0"/>
                <a:cs typeface="Courier New" charset="0"/>
              </a:rPr>
              <a:t> number)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if (</a:t>
            </a:r>
            <a:r>
              <a:rPr lang="en-US" sz="1200" dirty="0" err="1">
                <a:latin typeface="Courier New" charset="0"/>
                <a:cs typeface="Courier New" charset="0"/>
              </a:rPr>
              <a:t>number.isValidFormat</a:t>
            </a:r>
            <a:r>
              <a:rPr lang="en-US" sz="1200" dirty="0">
                <a:latin typeface="Courier New" charset="0"/>
                <a:cs typeface="Courier New" charset="0"/>
              </a:rPr>
              <a:t>() &amp;&amp; </a:t>
            </a:r>
            <a:r>
              <a:rPr lang="en-US" sz="1200" dirty="0" err="1">
                <a:latin typeface="Courier New" charset="0"/>
                <a:cs typeface="Courier New" charset="0"/>
              </a:rPr>
              <a:t>number.isValidSequence</a:t>
            </a:r>
            <a:r>
              <a:rPr lang="en-US" sz="1200" dirty="0">
                <a:latin typeface="Courier New" charset="0"/>
                <a:cs typeface="Courier New" charset="0"/>
              </a:rPr>
              <a:t>())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this.validNumbers.add</a:t>
            </a:r>
            <a:r>
              <a:rPr lang="en-US" sz="1200" dirty="0">
                <a:latin typeface="Courier New" charset="0"/>
                <a:cs typeface="Courier New" charset="0"/>
              </a:rPr>
              <a:t>(number);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else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this.invalidNumbers.add</a:t>
            </a:r>
            <a:r>
              <a:rPr lang="en-US" sz="1200" dirty="0">
                <a:latin typeface="Courier New" charset="0"/>
                <a:cs typeface="Courier New" charset="0"/>
              </a:rPr>
              <a:t>(number);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public String </a:t>
            </a:r>
            <a:r>
              <a:rPr lang="en-US" sz="1200" dirty="0" err="1">
                <a:latin typeface="Courier New" charset="0"/>
                <a:cs typeface="Courier New" charset="0"/>
              </a:rPr>
              <a:t>toString</a:t>
            </a:r>
            <a:r>
              <a:rPr lang="en-US" sz="1200" dirty="0">
                <a:latin typeface="Courier New" charset="0"/>
                <a:cs typeface="Courier New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return "VALID\n" + </a:t>
            </a:r>
            <a:r>
              <a:rPr lang="en-US" sz="1200" dirty="0" err="1">
                <a:latin typeface="Courier New" charset="0"/>
                <a:cs typeface="Courier New" charset="0"/>
              </a:rPr>
              <a:t>this.stringify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this.validNumbers</a:t>
            </a:r>
            <a:r>
              <a:rPr lang="en-US" sz="1200" dirty="0">
                <a:latin typeface="Courier New" charset="0"/>
                <a:cs typeface="Courier New" charset="0"/>
              </a:rPr>
              <a:t>) +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"\</a:t>
            </a:r>
            <a:r>
              <a:rPr lang="en-US" sz="1200" dirty="0" err="1">
                <a:latin typeface="Courier New" charset="0"/>
                <a:cs typeface="Courier New" charset="0"/>
              </a:rPr>
              <a:t>nINVALID</a:t>
            </a:r>
            <a:r>
              <a:rPr lang="en-US" sz="1200" dirty="0">
                <a:latin typeface="Courier New" charset="0"/>
                <a:cs typeface="Courier New" charset="0"/>
              </a:rPr>
              <a:t>\n" + </a:t>
            </a:r>
            <a:r>
              <a:rPr lang="en-US" sz="1200" dirty="0" err="1">
                <a:latin typeface="Courier New" charset="0"/>
                <a:cs typeface="Courier New" charset="0"/>
              </a:rPr>
              <a:t>this.stringify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this.invalidNumbers</a:t>
            </a:r>
            <a:r>
              <a:rPr lang="en-US" sz="1200" dirty="0">
                <a:latin typeface="Courier New" charset="0"/>
                <a:cs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/////////////////////////////////////////////////////////////////////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private String </a:t>
            </a:r>
            <a:r>
              <a:rPr lang="en-US" sz="1200" dirty="0" err="1">
                <a:latin typeface="Courier New" charset="0"/>
                <a:cs typeface="Courier New" charset="0"/>
              </a:rPr>
              <a:t>stringify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ArrayList</a:t>
            </a:r>
            <a:r>
              <a:rPr lang="en-US" sz="1200" dirty="0">
                <a:latin typeface="Courier New" charset="0"/>
                <a:cs typeface="Courier New" charset="0"/>
              </a:rPr>
              <a:t>&lt;</a:t>
            </a:r>
            <a:r>
              <a:rPr lang="en-US" sz="1200" dirty="0" err="1">
                <a:latin typeface="Courier New" charset="0"/>
                <a:cs typeface="Courier New" charset="0"/>
              </a:rPr>
              <a:t>CardNumber</a:t>
            </a:r>
            <a:r>
              <a:rPr lang="en-US" sz="1200" dirty="0">
                <a:latin typeface="Courier New" charset="0"/>
                <a:cs typeface="Courier New" charset="0"/>
              </a:rPr>
              <a:t>&gt; </a:t>
            </a:r>
            <a:r>
              <a:rPr lang="en-US" sz="1200" dirty="0" err="1">
                <a:latin typeface="Courier New" charset="0"/>
                <a:cs typeface="Courier New" charset="0"/>
              </a:rPr>
              <a:t>nums</a:t>
            </a:r>
            <a:r>
              <a:rPr lang="en-US" sz="1200" dirty="0">
                <a:latin typeface="Courier New" charset="0"/>
                <a:cs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Collections.sort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nums</a:t>
            </a:r>
            <a:r>
              <a:rPr lang="en-US" sz="1200" dirty="0">
                <a:latin typeface="Courier New" charset="0"/>
                <a:cs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String message = "";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for (</a:t>
            </a:r>
            <a:r>
              <a:rPr lang="en-US" sz="1200" dirty="0" err="1">
                <a:latin typeface="Courier New" charset="0"/>
                <a:cs typeface="Courier New" charset="0"/>
              </a:rPr>
              <a:t>CardNumber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num</a:t>
            </a:r>
            <a:r>
              <a:rPr lang="en-US" sz="1200" dirty="0">
                <a:latin typeface="Courier New" charset="0"/>
                <a:cs typeface="Courier New" charset="0"/>
              </a:rPr>
              <a:t> : </a:t>
            </a:r>
            <a:r>
              <a:rPr lang="en-US" sz="1200" dirty="0" err="1">
                <a:latin typeface="Courier New" charset="0"/>
                <a:cs typeface="Courier New" charset="0"/>
              </a:rPr>
              <a:t>nums</a:t>
            </a:r>
            <a:r>
              <a:rPr lang="en-US" sz="1200" dirty="0">
                <a:latin typeface="Courier New" charset="0"/>
                <a:cs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message += </a:t>
            </a:r>
            <a:r>
              <a:rPr lang="en-US" sz="1200" dirty="0" err="1">
                <a:latin typeface="Courier New" charset="0"/>
                <a:cs typeface="Courier New" charset="0"/>
              </a:rPr>
              <a:t>num</a:t>
            </a:r>
            <a:r>
              <a:rPr lang="en-US" sz="1200" dirty="0">
                <a:latin typeface="Courier New" charset="0"/>
                <a:cs typeface="Courier New" charset="0"/>
              </a:rPr>
              <a:t> + "\n";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return message;  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}</a:t>
            </a:r>
          </a:p>
        </p:txBody>
      </p:sp>
      <p:sp>
        <p:nvSpPr>
          <p:cNvPr id="225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Extension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0C2CEC6-D113-CB44-AD67-B497906F618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304800" y="1219199"/>
            <a:ext cx="2209800" cy="5934075"/>
          </a:xfrm>
        </p:spPr>
        <p:txBody>
          <a:bodyPr/>
          <a:lstStyle/>
          <a:p>
            <a:pPr marL="0" indent="0"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add a </a:t>
            </a:r>
            <a:r>
              <a:rPr lang="en-US" sz="2000" dirty="0" err="1">
                <a:latin typeface="Arial Narrow" charset="0"/>
                <a:ea typeface="ＭＳ Ｐゴシック" charset="0"/>
                <a:cs typeface="ＭＳ Ｐゴシック" charset="0"/>
              </a:rPr>
              <a:t>CardChecker</a:t>
            </a: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 class that will separate valid &amp; invalid numbers</a:t>
            </a:r>
          </a:p>
          <a:p>
            <a:pPr marL="0" indent="0">
              <a:defRPr/>
            </a:pPr>
            <a:endParaRPr lang="en-US" sz="2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since </a:t>
            </a:r>
            <a:r>
              <a:rPr lang="en-US" sz="2000" dirty="0" err="1">
                <a:latin typeface="Arial Narrow" charset="0"/>
                <a:ea typeface="ＭＳ Ｐゴシック" charset="0"/>
                <a:cs typeface="ＭＳ Ｐゴシック" charset="0"/>
              </a:rPr>
              <a:t>CardNumbers</a:t>
            </a: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 are Comparable, can use </a:t>
            </a:r>
            <a:r>
              <a:rPr lang="en-US" sz="2000" dirty="0" err="1">
                <a:latin typeface="Arial Narrow" charset="0"/>
                <a:ea typeface="ＭＳ Ｐゴシック" charset="0"/>
                <a:cs typeface="ＭＳ Ｐゴシック" charset="0"/>
              </a:rPr>
              <a:t>Collections.sort</a:t>
            </a: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 to order the two lists</a:t>
            </a:r>
          </a:p>
          <a:p>
            <a:pPr marL="0" indent="0">
              <a:defRPr/>
            </a:pPr>
            <a:endParaRPr lang="en-US" sz="2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note: neither class does I/O</a:t>
            </a:r>
          </a:p>
        </p:txBody>
      </p:sp>
    </p:spTree>
    <p:extLst>
      <p:ext uri="{BB962C8B-B14F-4D97-AF65-F5344CB8AC3E}">
        <p14:creationId xmlns:p14="http://schemas.microsoft.com/office/powerpoint/2010/main" val="2377677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7E82A16-5CE8-BC4E-88B9-D13F7FE1C27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TextBox 6"/>
          <p:cNvSpPr txBox="1">
            <a:spLocks noChangeArrowheads="1"/>
          </p:cNvSpPr>
          <p:nvPr/>
        </p:nvSpPr>
        <p:spPr bwMode="auto">
          <a:xfrm>
            <a:off x="2743200" y="1371600"/>
            <a:ext cx="6629400" cy="4339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  <a:cs typeface="Courier New" charset="0"/>
              </a:rPr>
              <a:t>public class </a:t>
            </a:r>
            <a:r>
              <a:rPr lang="en-US" sz="1200" dirty="0" err="1">
                <a:latin typeface="Courier New" charset="0"/>
                <a:cs typeface="Courier New" charset="0"/>
              </a:rPr>
              <a:t>CardDriver</a:t>
            </a:r>
            <a:r>
              <a:rPr lang="en-US" sz="1200" dirty="0">
                <a:latin typeface="Courier New" charset="0"/>
                <a:cs typeface="Courier New" charset="0"/>
              </a:rPr>
              <a:t>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public static void main(String[] </a:t>
            </a:r>
            <a:r>
              <a:rPr lang="en-US" sz="1200" dirty="0" err="1">
                <a:latin typeface="Courier New" charset="0"/>
                <a:cs typeface="Courier New" charset="0"/>
              </a:rPr>
              <a:t>args</a:t>
            </a:r>
            <a:r>
              <a:rPr lang="en-US" sz="1200" dirty="0">
                <a:latin typeface="Courier New" charset="0"/>
                <a:cs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</a:t>
            </a:r>
            <a:r>
              <a:rPr lang="en-US" sz="1200" dirty="0">
                <a:latin typeface="Courier New" charset="0"/>
                <a:cs typeface="Courier New" charset="0"/>
              </a:rPr>
              <a:t>("Enter the file of credit card numbers: ");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Scanner input = new Scanner(</a:t>
            </a:r>
            <a:r>
              <a:rPr lang="en-US" sz="1200" dirty="0" err="1">
                <a:latin typeface="Courier New" charset="0"/>
                <a:cs typeface="Courier New" charset="0"/>
              </a:rPr>
              <a:t>System.in</a:t>
            </a:r>
            <a:r>
              <a:rPr lang="en-US" sz="1200" dirty="0">
                <a:latin typeface="Courier New" charset="0"/>
                <a:cs typeface="Courier New" charset="0"/>
              </a:rPr>
              <a:t>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String filename = </a:t>
            </a:r>
            <a:r>
              <a:rPr lang="en-US" sz="1200" dirty="0" err="1">
                <a:latin typeface="Courier New" charset="0"/>
                <a:cs typeface="Courier New" charset="0"/>
              </a:rPr>
              <a:t>input.next</a:t>
            </a:r>
            <a:r>
              <a:rPr lang="en-US" sz="1200" dirty="0">
                <a:latin typeface="Courier New" charset="0"/>
                <a:cs typeface="Courier New" charset="0"/>
              </a:rPr>
              <a:t>();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try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CardChecker</a:t>
            </a:r>
            <a:r>
              <a:rPr lang="en-US" sz="1200" dirty="0">
                <a:latin typeface="Courier New" charset="0"/>
                <a:cs typeface="Courier New" charset="0"/>
              </a:rPr>
              <a:t> checker = new </a:t>
            </a:r>
            <a:r>
              <a:rPr lang="en-US" sz="1200" dirty="0" err="1">
                <a:latin typeface="Courier New" charset="0"/>
                <a:cs typeface="Courier New" charset="0"/>
              </a:rPr>
              <a:t>CardChecker</a:t>
            </a:r>
            <a:r>
              <a:rPr lang="en-US" sz="1200" dirty="0">
                <a:latin typeface="Courier New" charset="0"/>
                <a:cs typeface="Courier New" charset="0"/>
              </a:rPr>
              <a:t>();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Scanner </a:t>
            </a:r>
            <a:r>
              <a:rPr lang="en-US" sz="1200" dirty="0" err="1">
                <a:latin typeface="Courier New" charset="0"/>
                <a:cs typeface="Courier New" charset="0"/>
              </a:rPr>
              <a:t>infile</a:t>
            </a:r>
            <a:r>
              <a:rPr lang="en-US" sz="1200" dirty="0">
                <a:latin typeface="Courier New" charset="0"/>
                <a:cs typeface="Courier New" charset="0"/>
              </a:rPr>
              <a:t> = new Scanner(new File(filename));        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while (</a:t>
            </a:r>
            <a:r>
              <a:rPr lang="en-US" sz="1200" dirty="0" err="1">
                <a:latin typeface="Courier New" charset="0"/>
                <a:cs typeface="Courier New" charset="0"/>
              </a:rPr>
              <a:t>infile.hasNext</a:t>
            </a:r>
            <a:r>
              <a:rPr lang="en-US" sz="1200" dirty="0">
                <a:latin typeface="Courier New" charset="0"/>
                <a:cs typeface="Courier New" charset="0"/>
              </a:rPr>
              <a:t>())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    String </a:t>
            </a:r>
            <a:r>
              <a:rPr lang="en-US" sz="1200" dirty="0" err="1">
                <a:latin typeface="Courier New" charset="0"/>
                <a:cs typeface="Courier New" charset="0"/>
              </a:rPr>
              <a:t>numStr</a:t>
            </a:r>
            <a:r>
              <a:rPr lang="en-US" sz="1200" dirty="0">
                <a:latin typeface="Courier New" charset="0"/>
                <a:cs typeface="Courier New" charset="0"/>
              </a:rPr>
              <a:t> = </a:t>
            </a:r>
            <a:r>
              <a:rPr lang="en-US" sz="1200" dirty="0" err="1">
                <a:latin typeface="Courier New" charset="0"/>
                <a:cs typeface="Courier New" charset="0"/>
              </a:rPr>
              <a:t>infile.nextLine</a:t>
            </a:r>
            <a:r>
              <a:rPr lang="en-US" sz="1200" dirty="0">
                <a:latin typeface="Courier New" charset="0"/>
                <a:cs typeface="Courier New" charset="0"/>
              </a:rPr>
              <a:t>();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checker.storeCC</a:t>
            </a:r>
            <a:r>
              <a:rPr lang="en-US" sz="1200" dirty="0">
                <a:latin typeface="Courier New" charset="0"/>
                <a:cs typeface="Courier New" charset="0"/>
              </a:rPr>
              <a:t>(new </a:t>
            </a:r>
            <a:r>
              <a:rPr lang="en-US" sz="1200" dirty="0" err="1">
                <a:latin typeface="Courier New" charset="0"/>
                <a:cs typeface="Courier New" charset="0"/>
              </a:rPr>
              <a:t>CardNumber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numStr</a:t>
            </a:r>
            <a:r>
              <a:rPr lang="en-US" sz="1200" dirty="0">
                <a:latin typeface="Courier New" charset="0"/>
                <a:cs typeface="Courier New" charset="0"/>
              </a:rPr>
              <a:t>));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(checker);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catch (</a:t>
            </a:r>
            <a:r>
              <a:rPr lang="en-US" sz="1200" dirty="0" err="1">
                <a:latin typeface="Courier New" charset="0"/>
                <a:cs typeface="Courier New" charset="0"/>
              </a:rPr>
              <a:t>java.io.FileNotFoundException</a:t>
            </a:r>
            <a:r>
              <a:rPr lang="en-US" sz="1200" dirty="0">
                <a:latin typeface="Courier New" charset="0"/>
                <a:cs typeface="Courier New" charset="0"/>
              </a:rPr>
              <a:t> e)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("File not found.");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}    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}</a:t>
            </a:r>
          </a:p>
        </p:txBody>
      </p:sp>
      <p:sp>
        <p:nvSpPr>
          <p:cNvPr id="225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Extension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0C2CEC6-D113-CB44-AD67-B497906F618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304800" y="1219199"/>
            <a:ext cx="2438400" cy="5934075"/>
          </a:xfrm>
        </p:spPr>
        <p:txBody>
          <a:bodyPr/>
          <a:lstStyle/>
          <a:p>
            <a:pPr marL="0" indent="0"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the driver is solely responsible for I/O</a:t>
            </a:r>
          </a:p>
          <a:p>
            <a:pPr marL="0" indent="0">
              <a:defRPr/>
            </a:pPr>
            <a:endParaRPr lang="en-US" sz="2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all program logic is handled by objects</a:t>
            </a:r>
          </a:p>
          <a:p>
            <a:pPr marL="0" indent="0">
              <a:defRPr/>
            </a:pPr>
            <a:endParaRPr lang="en-US" sz="2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Model-View-Controller pattern</a:t>
            </a:r>
          </a:p>
          <a:p>
            <a:pPr marL="290513" lvl="1" indent="-174625">
              <a:defRPr/>
            </a:pPr>
            <a:r>
              <a:rPr lang="en-US" sz="1600" dirty="0">
                <a:latin typeface="Arial Narrow" charset="0"/>
                <a:ea typeface="ＭＳ Ｐゴシック" charset="0"/>
                <a:cs typeface="ＭＳ Ｐゴシック" charset="0"/>
              </a:rPr>
              <a:t>model implements the logic of the solution (here, </a:t>
            </a:r>
            <a:r>
              <a:rPr lang="en-US" sz="1600" dirty="0" err="1">
                <a:latin typeface="Arial Narrow" charset="0"/>
                <a:ea typeface="ＭＳ Ｐゴシック" charset="0"/>
                <a:cs typeface="ＭＳ Ｐゴシック" charset="0"/>
              </a:rPr>
              <a:t>CardNumber</a:t>
            </a:r>
            <a:r>
              <a:rPr lang="en-US" sz="1600" dirty="0">
                <a:latin typeface="Arial Narrow" charset="0"/>
                <a:ea typeface="ＭＳ Ｐゴシック" charset="0"/>
                <a:cs typeface="ＭＳ Ｐゴシック" charset="0"/>
              </a:rPr>
              <a:t> &amp; </a:t>
            </a:r>
            <a:r>
              <a:rPr lang="en-US" sz="1600" dirty="0" err="1">
                <a:latin typeface="Arial Narrow" charset="0"/>
                <a:ea typeface="ＭＳ Ｐゴシック" charset="0"/>
                <a:cs typeface="ＭＳ Ｐゴシック" charset="0"/>
              </a:rPr>
              <a:t>CardChecker</a:t>
            </a:r>
            <a:r>
              <a:rPr lang="en-US" sz="1600" dirty="0">
                <a:latin typeface="Arial Narrow" charset="0"/>
                <a:ea typeface="ＭＳ Ｐゴシック" charset="0"/>
                <a:cs typeface="ＭＳ Ｐゴシック" charset="0"/>
              </a:rPr>
              <a:t>)</a:t>
            </a:r>
          </a:p>
          <a:p>
            <a:pPr marL="290513" lvl="1" indent="-174625">
              <a:defRPr/>
            </a:pPr>
            <a:r>
              <a:rPr lang="en-US" sz="1600" dirty="0">
                <a:latin typeface="Arial Narrow" charset="0"/>
                <a:ea typeface="ＭＳ Ｐゴシック" charset="0"/>
                <a:cs typeface="ＭＳ Ｐゴシック" charset="0"/>
              </a:rPr>
              <a:t>view is the interface the user uses (here, terminal window &amp; keyboard)</a:t>
            </a:r>
          </a:p>
          <a:p>
            <a:pPr marL="290513" lvl="1" indent="-174625">
              <a:defRPr/>
            </a:pPr>
            <a:r>
              <a:rPr lang="en-US" sz="1600" dirty="0">
                <a:latin typeface="Arial Narrow" charset="0"/>
                <a:ea typeface="ＭＳ Ｐゴシック" charset="0"/>
                <a:cs typeface="ＭＳ Ｐゴシック" charset="0"/>
              </a:rPr>
              <a:t>controller connects the two, performs I/O (here, </a:t>
            </a:r>
            <a:r>
              <a:rPr lang="en-US" sz="1600" dirty="0" err="1">
                <a:latin typeface="Arial Narrow" charset="0"/>
                <a:ea typeface="ＭＳ Ｐゴシック" charset="0"/>
                <a:cs typeface="ＭＳ Ｐゴシック" charset="0"/>
              </a:rPr>
              <a:t>CardDriver</a:t>
            </a:r>
            <a:r>
              <a:rPr lang="en-US" sz="1600" dirty="0">
                <a:latin typeface="Arial Narrow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09658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4F882AC-5358-2847-B8BF-4CC20D63245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Brute force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8229600" cy="2667000"/>
          </a:xfrm>
        </p:spPr>
        <p:txBody>
          <a:bodyPr/>
          <a:lstStyle/>
          <a:p>
            <a:pPr marL="0" indent="0">
              <a:tabLst>
                <a:tab pos="2293938" algn="l"/>
                <a:tab pos="32004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many algorithms can be characterized as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brute force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as well</a:t>
            </a:r>
          </a:p>
          <a:p>
            <a:pPr marL="744538" lvl="1" indent="-279400">
              <a:tabLst>
                <a:tab pos="2293938" algn="l"/>
                <a:tab pos="32004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utilize a straightforward approach, maybe not the most efficient or extensible</a:t>
            </a:r>
          </a:p>
          <a:p>
            <a:pPr lvl="1">
              <a:tabLst>
                <a:tab pos="2293938" algn="l"/>
                <a:tab pos="3200400" algn="l"/>
              </a:tabLst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tabLst>
                <a:tab pos="2293938" algn="l"/>
                <a:tab pos="32004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consider the exponentiation application</a:t>
            </a:r>
          </a:p>
          <a:p>
            <a:pPr lvl="1">
              <a:tabLst>
                <a:tab pos="2293938" algn="l"/>
                <a:tab pos="3200400" algn="l"/>
              </a:tabLst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marL="914400" lvl="2" indent="0">
              <a:tabLst>
                <a:tab pos="2293938" algn="l"/>
                <a:tab pos="32004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simple, iterative version: 	a</a:t>
            </a:r>
            <a:r>
              <a:rPr lang="en-US" sz="1800" baseline="30000" dirty="0">
                <a:latin typeface="Arial Narrow" charset="0"/>
                <a:ea typeface="ＭＳ Ｐゴシック" charset="0"/>
              </a:rPr>
              <a:t>b</a:t>
            </a:r>
            <a:r>
              <a:rPr lang="en-US" sz="1800" dirty="0">
                <a:latin typeface="Arial Narrow" charset="0"/>
                <a:ea typeface="ＭＳ Ｐゴシック" charset="0"/>
              </a:rPr>
              <a:t> = a * a * a * … * a  (b times)		</a:t>
            </a:r>
          </a:p>
          <a:p>
            <a:pPr marL="914400" lvl="2" indent="0">
              <a:tabLst>
                <a:tab pos="2293938" algn="l"/>
                <a:tab pos="32004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recursive version: 	a</a:t>
            </a:r>
            <a:r>
              <a:rPr lang="en-US" sz="1800" baseline="30000" dirty="0">
                <a:latin typeface="Arial Narrow" charset="0"/>
                <a:ea typeface="ＭＳ Ｐゴシック" charset="0"/>
              </a:rPr>
              <a:t>b</a:t>
            </a:r>
            <a:r>
              <a:rPr lang="en-US" sz="1800" dirty="0">
                <a:latin typeface="Arial Narrow" charset="0"/>
                <a:ea typeface="ＭＳ Ｐゴシック" charset="0"/>
              </a:rPr>
              <a:t> = a</a:t>
            </a:r>
            <a:r>
              <a:rPr lang="en-US" sz="1800" baseline="30000" dirty="0">
                <a:latin typeface="Arial Narrow" charset="0"/>
                <a:ea typeface="ＭＳ Ｐゴシック" charset="0"/>
              </a:rPr>
              <a:t>b/2 </a:t>
            </a:r>
            <a:r>
              <a:rPr lang="en-US" sz="1800" dirty="0">
                <a:latin typeface="Arial Narrow" charset="0"/>
                <a:ea typeface="ＭＳ Ｐゴシック" charset="0"/>
              </a:rPr>
              <a:t>* a</a:t>
            </a:r>
            <a:r>
              <a:rPr lang="en-US" sz="1800" baseline="30000" dirty="0">
                <a:latin typeface="Arial Narrow" charset="0"/>
                <a:ea typeface="ＭＳ Ｐゴシック" charset="0"/>
              </a:rPr>
              <a:t>b/2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914400" lvl="2" indent="0">
              <a:tabLst>
                <a:tab pos="2293938" algn="l"/>
                <a:tab pos="3200400" algn="l"/>
              </a:tabLst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marL="914400" lvl="2" indent="0">
              <a:tabLst>
                <a:tab pos="2293938" algn="l"/>
                <a:tab pos="32004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while the recursive version is more efficient, O(log N) vs. O(N), is it really worth it?</a:t>
            </a:r>
          </a:p>
          <a:p>
            <a:pPr lvl="1">
              <a:tabLst>
                <a:tab pos="2293938" algn="l"/>
                <a:tab pos="3200400" algn="l"/>
              </a:tabLst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tabLst>
                <a:tab pos="2293938" algn="l"/>
                <a:tab pos="3200400" algn="l"/>
              </a:tabLst>
            </a:pPr>
            <a:endParaRPr lang="en-US" sz="1800" dirty="0">
              <a:latin typeface="Arial Narrow" charset="0"/>
              <a:ea typeface="ＭＳ Ｐゴシック" charset="0"/>
            </a:endParaRPr>
          </a:p>
        </p:txBody>
      </p:sp>
      <p:sp>
        <p:nvSpPr>
          <p:cNvPr id="25604" name="Rectangle 3"/>
          <p:cNvSpPr txBox="1">
            <a:spLocks noChangeArrowheads="1"/>
          </p:cNvSpPr>
          <p:nvPr/>
        </p:nvSpPr>
        <p:spPr bwMode="auto">
          <a:xfrm>
            <a:off x="685800" y="4572000"/>
            <a:ext cx="8229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tabLst>
                <a:tab pos="2293938" algn="l"/>
                <a:tab pos="32004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2293938" algn="l"/>
                <a:tab pos="32004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tabLst>
                <a:tab pos="2293938" algn="l"/>
                <a:tab pos="32004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tabLst>
                <a:tab pos="2293938" algn="l"/>
                <a:tab pos="32004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tabLst>
                <a:tab pos="2293938" algn="l"/>
                <a:tab pos="32004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93938" algn="l"/>
                <a:tab pos="32004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93938" algn="l"/>
                <a:tab pos="32004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93938" algn="l"/>
                <a:tab pos="32004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93938" algn="l"/>
                <a:tab pos="32004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brute force works fine when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the problem size is small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only a few instances of the problem need to be solved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need to build a prototype to study the problem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8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800" dirty="0">
              <a:latin typeface="Arial Narrow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Exhaustive search: string matching</a:t>
            </a:r>
          </a:p>
        </p:txBody>
      </p:sp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9F3592C-A54C-8E47-BDA7-BA5E9D1E15D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 bwMode="auto">
          <a:xfrm>
            <a:off x="685800" y="1295400"/>
            <a:ext cx="83820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400050" indent="-2254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57250" indent="-2254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  <a:sym typeface="Wingdings" charset="0"/>
              </a:rPr>
              <a:t>consider the task of the String </a:t>
            </a:r>
            <a:r>
              <a:rPr lang="en-US" sz="2000" dirty="0" err="1">
                <a:latin typeface="Arial Narrow" charset="0"/>
                <a:sym typeface="Wingdings" charset="0"/>
              </a:rPr>
              <a:t>indexOf</a:t>
            </a:r>
            <a:r>
              <a:rPr lang="en-US" sz="2000" dirty="0">
                <a:latin typeface="Arial Narrow" charset="0"/>
                <a:sym typeface="Wingdings" charset="0"/>
              </a:rPr>
              <a:t> method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  <a:sym typeface="Wingdings" charset="0"/>
              </a:rPr>
              <a:t>		find the first occurrence of a desired substring in a string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  <a:sym typeface="Wingdings" charset="0"/>
              </a:rPr>
              <a:t>this problem occurs in many application areas, e.g., DNA sequencing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  <a:sym typeface="Wingdings" charset="0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/>
                </a:solidFill>
                <a:latin typeface="Arial Narrow" charset="0"/>
                <a:sym typeface="Wingdings" charset="0"/>
              </a:rPr>
              <a:t>	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endParaRPr lang="en-US" sz="2000" dirty="0">
              <a:solidFill>
                <a:schemeClr val="tx2"/>
              </a:solidFill>
              <a:latin typeface="Arial Narrow" charset="0"/>
              <a:sym typeface="Wingdings" charset="0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/>
                </a:solidFill>
                <a:latin typeface="Arial Narrow" charset="0"/>
                <a:sym typeface="Wingdings" charset="0"/>
              </a:rPr>
              <a:t>CGGTAGCTTGCCTAGGAGGCTTCTCATAGAGCTCGATCGGTACG…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endParaRPr lang="en-US" sz="2000" dirty="0">
              <a:solidFill>
                <a:schemeClr val="tx2"/>
              </a:solidFill>
              <a:latin typeface="Arial Narrow" charset="0"/>
              <a:sym typeface="Wingdings" charset="0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/>
                </a:solidFill>
                <a:latin typeface="Arial Narrow" charset="0"/>
                <a:sym typeface="Wingdings" charset="0"/>
              </a:rPr>
              <a:t>	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/>
                </a:solidFill>
                <a:latin typeface="Arial Narrow" charset="0"/>
                <a:sym typeface="Wingdings" charset="0"/>
              </a:rPr>
              <a:t>	TAGAG</a:t>
            </a:r>
          </a:p>
        </p:txBody>
      </p:sp>
      <p:sp>
        <p:nvSpPr>
          <p:cNvPr id="7" name="Right Bracket 6"/>
          <p:cNvSpPr/>
          <p:nvPr/>
        </p:nvSpPr>
        <p:spPr bwMode="auto">
          <a:xfrm>
            <a:off x="5410200" y="3200400"/>
            <a:ext cx="228600" cy="685800"/>
          </a:xfrm>
          <a:prstGeom prst="rightBracke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scene3d>
            <a:camera prst="orthographicFront">
              <a:rot lat="0" lon="0" rev="16200000"/>
            </a:camera>
            <a:lightRig rig="threePt" dir="t"/>
          </a:scene3d>
        </p:spPr>
        <p:txBody>
          <a:bodyPr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cxnSp>
        <p:nvCxnSpPr>
          <p:cNvPr id="9" name="Straight Connector 8"/>
          <p:cNvCxnSpPr>
            <a:cxnSpLocks noChangeShapeType="1"/>
          </p:cNvCxnSpPr>
          <p:nvPr/>
        </p:nvCxnSpPr>
        <p:spPr bwMode="auto">
          <a:xfrm flipV="1">
            <a:off x="2438400" y="3657600"/>
            <a:ext cx="32004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Exhaustive string matching</a:t>
            </a:r>
          </a:p>
        </p:txBody>
      </p:sp>
      <p:sp>
        <p:nvSpPr>
          <p:cNvPr id="27650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229600" cy="27432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brute force/exhaustive approach is to sequentially search</a:t>
            </a:r>
          </a:p>
          <a:p>
            <a:pPr marL="0" indent="0"/>
            <a:endParaRPr lang="en-US" sz="1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857250" lvl="2" indent="-225425"/>
            <a:r>
              <a:rPr lang="en-US">
                <a:solidFill>
                  <a:srgbClr val="00664D"/>
                </a:solidFill>
                <a:latin typeface="Arial Narrow" charset="0"/>
                <a:ea typeface="ＭＳ Ｐゴシック" charset="0"/>
                <a:sym typeface="Wingdings" charset="0"/>
              </a:rPr>
              <a:t>CGGTA</a:t>
            </a:r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GCTTGCCTAGGAGGCTTCTCATAGAGCTCGATCGGTACG…</a:t>
            </a:r>
          </a:p>
          <a:p>
            <a:pPr marL="857250" lvl="2" indent="-225425"/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C</a:t>
            </a:r>
            <a:r>
              <a:rPr lang="en-US">
                <a:solidFill>
                  <a:srgbClr val="00664D"/>
                </a:solidFill>
                <a:latin typeface="Arial Narrow" charset="0"/>
                <a:ea typeface="ＭＳ Ｐゴシック" charset="0"/>
                <a:sym typeface="Wingdings" charset="0"/>
              </a:rPr>
              <a:t>GGTAG</a:t>
            </a:r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CTTGCCTAGGAGGCTTCTCATAGAGCTCGATCGGTACG…</a:t>
            </a:r>
          </a:p>
          <a:p>
            <a:pPr marL="857250" lvl="2" indent="-225425"/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CG</a:t>
            </a:r>
            <a:r>
              <a:rPr lang="en-US">
                <a:solidFill>
                  <a:srgbClr val="00664D"/>
                </a:solidFill>
                <a:latin typeface="Arial Narrow" charset="0"/>
                <a:ea typeface="ＭＳ Ｐゴシック" charset="0"/>
                <a:sym typeface="Wingdings" charset="0"/>
              </a:rPr>
              <a:t>GTAGC</a:t>
            </a:r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TTGCCTAGGAGGCTTCTCATAGAGCTCGATCGGTACG…</a:t>
            </a:r>
          </a:p>
          <a:p>
            <a:pPr marL="857250" lvl="2" indent="-225425"/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CGG</a:t>
            </a:r>
            <a:r>
              <a:rPr lang="en-US">
                <a:solidFill>
                  <a:srgbClr val="00664D"/>
                </a:solidFill>
                <a:latin typeface="Arial Narrow" charset="0"/>
                <a:ea typeface="ＭＳ Ｐゴシック" charset="0"/>
                <a:sym typeface="Wingdings" charset="0"/>
              </a:rPr>
              <a:t>TAGCT</a:t>
            </a:r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TGCCTAGGAGGCTTCTCATAGAGCTCGATCGGTACG…</a:t>
            </a:r>
          </a:p>
          <a:p>
            <a:pPr marL="857250" lvl="2" indent="-225425"/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…</a:t>
            </a:r>
          </a:p>
          <a:p>
            <a:pPr marL="857250" lvl="2" indent="-225425"/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CGGTAGCTTGCCTAGGAGGCTTCTCA</a:t>
            </a:r>
            <a:r>
              <a:rPr lang="en-US">
                <a:solidFill>
                  <a:srgbClr val="00664D"/>
                </a:solidFill>
                <a:latin typeface="Arial Narrow" charset="0"/>
                <a:ea typeface="ＭＳ Ｐゴシック" charset="0"/>
                <a:sym typeface="Wingdings" charset="0"/>
              </a:rPr>
              <a:t>TAGAG</a:t>
            </a:r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CTCGATCGGTACG…</a:t>
            </a:r>
          </a:p>
          <a:p>
            <a:pPr marL="857250" lvl="2" indent="-225425"/>
            <a:endParaRPr lang="en-US">
              <a:solidFill>
                <a:schemeClr val="tx2"/>
              </a:solidFill>
              <a:latin typeface="Arial Narrow" charset="0"/>
              <a:ea typeface="ＭＳ Ｐゴシック" charset="0"/>
              <a:sym typeface="Wingdings" charset="0"/>
            </a:endParaRPr>
          </a:p>
          <a:p>
            <a:pPr marL="857250" lvl="2" indent="-225425"/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	</a:t>
            </a:r>
          </a:p>
          <a:p>
            <a:pPr marL="0" indent="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76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2918192-6FA7-104C-BB12-C7B1F983D1B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 bwMode="auto">
          <a:xfrm>
            <a:off x="685800" y="4114800"/>
            <a:ext cx="8229600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latin typeface="Courier New" charset="0"/>
                <a:cs typeface="Courier New" charset="0"/>
              </a:rPr>
              <a:t>public static int indexOf(String seq, String desired) {</a:t>
            </a:r>
          </a:p>
          <a:p>
            <a:r>
              <a:rPr lang="en-US" sz="1400">
                <a:latin typeface="Courier New" charset="0"/>
                <a:cs typeface="Courier New" charset="0"/>
              </a:rPr>
              <a:t>  for (int start = 0; start &lt;= seq.length() – desired.length(); start++) {</a:t>
            </a:r>
          </a:p>
          <a:p>
            <a:r>
              <a:rPr lang="en-US" sz="1400">
                <a:latin typeface="Courier New" charset="0"/>
                <a:cs typeface="Courier New" charset="0"/>
              </a:rPr>
              <a:t>    String sub = seq.substring(start, start+desired.length());</a:t>
            </a:r>
          </a:p>
          <a:p>
            <a:r>
              <a:rPr lang="en-US" sz="1400">
                <a:latin typeface="Courier New" charset="0"/>
                <a:cs typeface="Courier New" charset="0"/>
              </a:rPr>
              <a:t>    if (sub.equals(desired)) {</a:t>
            </a:r>
          </a:p>
          <a:p>
            <a:r>
              <a:rPr lang="en-US" sz="1400">
                <a:latin typeface="Courier New" charset="0"/>
                <a:cs typeface="Courier New" charset="0"/>
              </a:rPr>
              <a:t>      return start;</a:t>
            </a:r>
          </a:p>
          <a:p>
            <a:r>
              <a:rPr lang="en-US" sz="140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400">
                <a:latin typeface="Courier New" charset="0"/>
                <a:cs typeface="Courier New" charset="0"/>
              </a:rPr>
              <a:t>  }</a:t>
            </a:r>
          </a:p>
          <a:p>
            <a:r>
              <a:rPr lang="en-US" sz="1400">
                <a:latin typeface="Courier New" charset="0"/>
                <a:cs typeface="Courier New" charset="0"/>
              </a:rPr>
              <a:t>  return -1;</a:t>
            </a:r>
          </a:p>
          <a:p>
            <a:r>
              <a:rPr lang="en-US" sz="1400">
                <a:latin typeface="Courier New" charset="0"/>
                <a:cs typeface="Courier New" charset="0"/>
              </a:rPr>
              <a:t>}</a:t>
            </a:r>
          </a:p>
          <a:p>
            <a:pPr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800" y="6324600"/>
            <a:ext cx="2819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efficiency of search? 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505200" y="6324600"/>
            <a:ext cx="5410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>
                <a:latin typeface="Arial Narrow" charset="0"/>
              </a:rPr>
              <a:t>we can do better (more later) – do we need to?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Generate &amp; test</a:t>
            </a:r>
          </a:p>
        </p:txBody>
      </p:sp>
      <p:sp>
        <p:nvSpPr>
          <p:cNvPr id="28674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458200" cy="52578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sometimes exhaustive algorithms are referred to as "generate &amp; test"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express algorithm as generating each candidate solution systematically, testing each to see if the candidate is actually a solution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string matching: 	try seq.substring(0, desired.length())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		if no match, try seq.substring(1, desired.length()+1)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		if no match, try seq.substring(2, desired.length()+2)			…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extreme (and extremely bad) example – permu-sort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to sort a list of items, generate every permutation and test to see if in order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efficiency?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86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78F3A7F-3610-E44F-B580-149104D832A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347E75-2DBB-CE4D-B28F-A2CA464301F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Generate &amp; test: N-queens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219200"/>
            <a:ext cx="5105400" cy="26670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given an NxN chess board, place a queen on each row so that no queen is in jeopardy </a:t>
            </a:r>
          </a:p>
          <a:p>
            <a:pPr marL="0" indent="0"/>
            <a:endParaRPr lang="en-US" sz="1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generate &amp; test approach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systematically generate every possible arrangement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test each one to see if it is a valid solution</a:t>
            </a:r>
          </a:p>
        </p:txBody>
      </p:sp>
      <p:sp>
        <p:nvSpPr>
          <p:cNvPr id="506911" name="Text Box 31"/>
          <p:cNvSpPr txBox="1">
            <a:spLocks noChangeArrowheads="1"/>
          </p:cNvSpPr>
          <p:nvPr/>
        </p:nvSpPr>
        <p:spPr bwMode="auto">
          <a:xfrm>
            <a:off x="609600" y="4114800"/>
            <a:ext cx="8610600" cy="242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2206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this will work (in theory), but the size of the search space may be prohibitive</a:t>
            </a:r>
          </a:p>
          <a:p>
            <a:pPr lvl="1">
              <a:spcBef>
                <a:spcPct val="50000"/>
              </a:spcBef>
            </a:pPr>
            <a:r>
              <a:rPr lang="en-US">
                <a:latin typeface="Arial Narrow" charset="0"/>
              </a:rPr>
              <a:t>4x4 board 	</a:t>
            </a:r>
            <a:r>
              <a:rPr lang="en-US">
                <a:latin typeface="Arial Narrow" charset="0"/>
                <a:sym typeface="Wingdings" charset="0"/>
              </a:rPr>
              <a:t></a:t>
            </a:r>
          </a:p>
          <a:p>
            <a:pPr lvl="1">
              <a:spcBef>
                <a:spcPct val="50000"/>
              </a:spcBef>
            </a:pPr>
            <a:endParaRPr lang="en-US" sz="900">
              <a:latin typeface="Arial Narrow" charset="0"/>
              <a:sym typeface="Wingdings" charset="0"/>
            </a:endParaRPr>
          </a:p>
          <a:p>
            <a:pPr lvl="1">
              <a:spcBef>
                <a:spcPct val="50000"/>
              </a:spcBef>
            </a:pPr>
            <a:endParaRPr lang="en-US" sz="1600">
              <a:latin typeface="Arial Narrow" charset="0"/>
              <a:sym typeface="Wingdings" charset="0"/>
            </a:endParaRPr>
          </a:p>
          <a:p>
            <a:pPr lvl="1">
              <a:spcBef>
                <a:spcPct val="50000"/>
              </a:spcBef>
            </a:pPr>
            <a:r>
              <a:rPr lang="en-US">
                <a:latin typeface="Arial Narrow" charset="0"/>
                <a:sym typeface="Wingdings" charset="0"/>
              </a:rPr>
              <a:t>8x8 board	</a:t>
            </a:r>
          </a:p>
          <a:p>
            <a:pPr lvl="1">
              <a:spcBef>
                <a:spcPct val="50000"/>
              </a:spcBef>
              <a:buFont typeface="Wingdings" charset="0"/>
              <a:buChar char="§"/>
            </a:pPr>
            <a:endParaRPr lang="en-US" sz="1200">
              <a:latin typeface="Arial Narrow" charset="0"/>
            </a:endParaRPr>
          </a:p>
        </p:txBody>
      </p:sp>
      <p:sp>
        <p:nvSpPr>
          <p:cNvPr id="506912" name="Text Box 32"/>
          <p:cNvSpPr txBox="1">
            <a:spLocks noChangeArrowheads="1"/>
          </p:cNvSpPr>
          <p:nvPr/>
        </p:nvSpPr>
        <p:spPr bwMode="auto">
          <a:xfrm>
            <a:off x="3581400" y="4648200"/>
            <a:ext cx="396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Arial Narrow" charset="0"/>
                <a:sym typeface="Wingdings" charset="0"/>
              </a:rPr>
              <a:t>= 1,820 arrangements</a:t>
            </a:r>
          </a:p>
        </p:txBody>
      </p:sp>
      <p:sp>
        <p:nvSpPr>
          <p:cNvPr id="506913" name="Text Box 33"/>
          <p:cNvSpPr txBox="1">
            <a:spLocks noChangeArrowheads="1"/>
          </p:cNvSpPr>
          <p:nvPr/>
        </p:nvSpPr>
        <p:spPr bwMode="auto">
          <a:xfrm>
            <a:off x="3581400" y="5791200"/>
            <a:ext cx="548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Arial Narrow" charset="0"/>
                <a:sym typeface="Wingdings" charset="0"/>
              </a:rPr>
              <a:t>= 131,198,072 arrangements</a:t>
            </a:r>
          </a:p>
        </p:txBody>
      </p:sp>
      <p:graphicFrame>
        <p:nvGraphicFramePr>
          <p:cNvPr id="506914" name="Object 2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124200" y="4648200"/>
          <a:ext cx="3841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8" name="Equation" r:id="rId3" imgW="330200" imgH="457200" progId="Equation.3">
                  <p:embed/>
                </p:oleObj>
              </mc:Choice>
              <mc:Fallback>
                <p:oleObj name="Equation" r:id="rId3" imgW="330200" imgH="457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648200"/>
                        <a:ext cx="3841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6916" name="Object 3"/>
          <p:cNvGraphicFramePr>
            <a:graphicFrameLocks noChangeAspect="1"/>
          </p:cNvGraphicFramePr>
          <p:nvPr/>
        </p:nvGraphicFramePr>
        <p:xfrm>
          <a:off x="3117850" y="5791200"/>
          <a:ext cx="3984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9" name="Equation" r:id="rId5" imgW="342751" imgH="457002" progId="Equation.3">
                  <p:embed/>
                </p:oleObj>
              </mc:Choice>
              <mc:Fallback>
                <p:oleObj name="Equation" r:id="rId5" imgW="342751" imgH="457002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850" y="5791200"/>
                        <a:ext cx="3984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6918" name="Group 38"/>
          <p:cNvGraphicFramePr>
            <a:graphicFrameLocks noGrp="1"/>
          </p:cNvGraphicFramePr>
          <p:nvPr>
            <p:ph sz="half" idx="2"/>
          </p:nvPr>
        </p:nvGraphicFramePr>
        <p:xfrm>
          <a:off x="5943600" y="609600"/>
          <a:ext cx="3124200" cy="2819400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9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2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9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124200" y="5181600"/>
            <a:ext cx="5486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4!    </a:t>
            </a:r>
            <a:r>
              <a:rPr lang="en-US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= 24 arrangements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4200" y="6319838"/>
            <a:ext cx="54864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8!    </a:t>
            </a:r>
            <a:r>
              <a:rPr lang="en-US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= 40,320 arrangements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43800" y="4953000"/>
            <a:ext cx="1752600" cy="12001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again, we can do better (more later)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6911" grpId="0" build="allAtOnce"/>
      <p:bldP spid="506912" grpId="0"/>
      <p:bldP spid="506913" grpId="0"/>
      <p:bldP spid="11" grpId="0"/>
      <p:bldP spid="12" grpId="0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nP-hard problems: traveling salesman</a:t>
            </a:r>
          </a:p>
        </p:txBody>
      </p:sp>
      <p:sp>
        <p:nvSpPr>
          <p:cNvPr id="30722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534400" cy="16002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there are some problems for which there is no known "efficient" algorithm (i.e., nothing polynomial)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known as nP-hard problems  </a:t>
            </a:r>
            <a:r>
              <a:rPr lang="en-US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(more later)</a:t>
            </a:r>
            <a:endParaRPr lang="en-US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endParaRPr lang="en-US" sz="6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generate &amp; test may be the only option</a:t>
            </a:r>
          </a:p>
        </p:txBody>
      </p:sp>
      <p:sp>
        <p:nvSpPr>
          <p:cNvPr id="307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A7E4035-4301-104A-87DA-B3D06F301C2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93725" y="3200400"/>
            <a:ext cx="87026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57150" indent="31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>
                <a:latin typeface="Arial Narrow" charset="0"/>
              </a:rPr>
              <a:t>Traveling Salesman Problem: </a:t>
            </a:r>
            <a:r>
              <a:rPr lang="en-US" sz="2000">
                <a:latin typeface="Arial Narrow" charset="0"/>
              </a:rPr>
              <a:t>A salesman must make a complete tour of a given set of cities (no city visited twice except start/end city) such that the total distance traveled is minimized.</a:t>
            </a:r>
            <a:endParaRPr lang="en-US"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r>
              <a:rPr lang="en-US" sz="2000">
                <a:latin typeface="Arial Narrow" charset="0"/>
              </a:rPr>
              <a:t>example: find the shortest tour given this map</a:t>
            </a:r>
          </a:p>
          <a:p>
            <a:pPr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generate &amp; test </a:t>
            </a:r>
            <a:r>
              <a:rPr lang="en-US" sz="2000">
                <a:latin typeface="Arial Narrow" charset="0"/>
                <a:sym typeface="Wingdings" charset="0"/>
              </a:rPr>
              <a:t> try every possible route</a:t>
            </a:r>
          </a:p>
          <a:p>
            <a:pPr>
              <a:spcBef>
                <a:spcPct val="20000"/>
              </a:spcBef>
            </a:pPr>
            <a:endParaRPr lang="en-US" sz="2000">
              <a:latin typeface="Arial Narrow" charset="0"/>
              <a:sym typeface="Wingdings" charset="0"/>
            </a:endParaRPr>
          </a:p>
          <a:p>
            <a:pPr>
              <a:spcBef>
                <a:spcPct val="20000"/>
              </a:spcBef>
            </a:pPr>
            <a:r>
              <a:rPr lang="en-US">
                <a:latin typeface="Arial Narrow" charset="0"/>
                <a:sym typeface="Wingdings" charset="0"/>
              </a:rPr>
              <a:t>efficiency?</a:t>
            </a:r>
            <a:endParaRPr lang="en-US">
              <a:latin typeface="Arial Narrow" charset="0"/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5133975" y="4191000"/>
          <a:ext cx="3781425" cy="261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9" name="VISIO" r:id="rId3" imgW="3674364" imgH="2569464" progId="Visio.Drawing.5">
                  <p:embed/>
                </p:oleObj>
              </mc:Choice>
              <mc:Fallback>
                <p:oleObj name="VISIO" r:id="rId3" imgW="3674364" imgH="2569464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3975" y="4191000"/>
                        <a:ext cx="3781425" cy="26114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xkcd: Traveling Salesman Problem comic</a:t>
            </a:r>
          </a:p>
        </p:txBody>
      </p:sp>
      <p:sp>
        <p:nvSpPr>
          <p:cNvPr id="3174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14E024F-DE72-A543-87CB-432D3CC5794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31747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" y="2654300"/>
            <a:ext cx="8128000" cy="359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85800" y="1447800"/>
            <a:ext cx="81534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a dynamic programming approach (more later) can improve performance slightly, but still intractable for reasonably large 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nP-hard problems: knapsack problem</a:t>
            </a:r>
          </a:p>
        </p:txBody>
      </p:sp>
      <p:sp>
        <p:nvSpPr>
          <p:cNvPr id="32770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534400" cy="57150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another nP-hard problem:</a:t>
            </a:r>
          </a:p>
          <a:p>
            <a:pPr marL="0" indent="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Knapsack Problem: </a:t>
            </a:r>
            <a:r>
              <a:rPr lang="en-US" sz="200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Given N items of known weights w</a:t>
            </a:r>
            <a:r>
              <a:rPr lang="en-US" sz="2000" baseline="-2500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 sz="200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,…,w</a:t>
            </a:r>
            <a:r>
              <a:rPr lang="en-US" sz="2000" baseline="-2500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and values v</a:t>
            </a:r>
            <a:r>
              <a:rPr lang="en-US" sz="2000" baseline="-2500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 sz="200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,…,v</a:t>
            </a:r>
            <a:r>
              <a:rPr lang="en-US" sz="2000" baseline="-2500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and a knapsack of capacity W, find the highest-value subset of items that fit in the knapsack.</a:t>
            </a:r>
          </a:p>
          <a:p>
            <a:pPr marL="0" indent="0"/>
            <a:endParaRPr lang="en-US" sz="2000">
              <a:solidFill>
                <a:srgbClr val="000000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 sz="200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example: suppose a knapsack with capacity of 50 lb.  Which items do you take?</a:t>
            </a:r>
          </a:p>
          <a:p>
            <a:pPr marL="0" indent="0"/>
            <a:endParaRPr lang="en-US" sz="2000">
              <a:solidFill>
                <a:srgbClr val="000000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3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60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tiara		$5000	  3 lbs</a:t>
            </a:r>
          </a:p>
          <a:p>
            <a:pPr lvl="3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60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coin collection	$2200	  5 lbs</a:t>
            </a:r>
          </a:p>
          <a:p>
            <a:pPr lvl="3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60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HDTV		$2100	40 lbs</a:t>
            </a:r>
          </a:p>
          <a:p>
            <a:pPr lvl="3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60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laptop		$2000	  8 lbs</a:t>
            </a:r>
          </a:p>
          <a:p>
            <a:pPr lvl="3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60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silverware	$1200	10 lbs</a:t>
            </a:r>
          </a:p>
          <a:p>
            <a:pPr lvl="3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60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stereo	  $800	25 lbs</a:t>
            </a:r>
          </a:p>
          <a:p>
            <a:pPr lvl="3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60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PDA	 	  $600	  1 lb	</a:t>
            </a:r>
          </a:p>
          <a:p>
            <a:pPr lvl="3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60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clock	  	  $300	  4 lbs</a:t>
            </a:r>
          </a:p>
          <a:p>
            <a:pPr marL="0" indent="0"/>
            <a:endParaRPr lang="en-US" sz="1600">
              <a:solidFill>
                <a:srgbClr val="000000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generate &amp; test solution:</a:t>
            </a:r>
          </a:p>
          <a:p>
            <a:pPr lvl="1"/>
            <a:r>
              <a:rPr lang="en-US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try every subset &amp; select the one with greatest value</a:t>
            </a:r>
          </a:p>
          <a:p>
            <a:pPr marL="0" indent="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77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8AA1B27-D011-F946-AFB2-A31390FA8A0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HW from 321</a:t>
            </a:r>
          </a:p>
        </p:txBody>
      </p:sp>
      <p:sp>
        <p:nvSpPr>
          <p:cNvPr id="1843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AAF53D5-B7E8-664E-9ED6-E8BAE4F4866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AD1D06C-C6DE-8E4A-A912-5BA38D668D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527" y="1178573"/>
            <a:ext cx="7574145" cy="59436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2251E8E-18D8-5A42-8C71-1409C6D47B5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Dictionary revisited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2590800" cy="54102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recall the Dictionary class earlier</a:t>
            </a:r>
          </a:p>
          <a:p>
            <a:pPr marL="0" indent="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the ArrayList add method simply appends the item at the end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O(1)</a:t>
            </a:r>
          </a:p>
          <a:p>
            <a:pPr marL="400050" lvl="1"/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marL="400050" lvl="1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the ArrayList contains method performs sequential search    O(N)</a:t>
            </a:r>
          </a:p>
          <a:p>
            <a:pPr marL="400050" lvl="1"/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this is OK if we are doing lots of adds and few searches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3505200" y="609600"/>
            <a:ext cx="5867400" cy="65436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java.util.List;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java.util.ArrayList;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java.util.Scanner;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java.io.File;</a:t>
            </a:r>
          </a:p>
          <a:p>
            <a:pPr>
              <a:lnSpc>
                <a:spcPct val="90000"/>
              </a:lnSpc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class Dictionary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private List&lt;String&gt; words;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Dictionary()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this.words =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 new ArrayList&lt;String&gt;();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Dictionary(String filename)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this();</a:t>
            </a:r>
          </a:p>
          <a:p>
            <a:pPr>
              <a:lnSpc>
                <a:spcPct val="90000"/>
              </a:lnSpc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try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Scanner infile = new Scanner(new File(filename));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while (infile.hasNext())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String nextWord = infile.next();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this.words.add(nextWord.toLowerCase());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catch (java.io.FileNotFoundException e)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System.out.println("FILE NOT FOUND");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add(String newWord)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this.words.add(newWord.toLowerCase());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remove(String oldWord)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this.words.remove(oldWord.toLowerCase());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boolean contains(String testWord)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this.words.contains(testWord.toLowerCase());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StopWatch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2667000" cy="4038600"/>
          </a:xfrm>
        </p:spPr>
        <p:txBody>
          <a:bodyPr/>
          <a:lstStyle/>
          <a:p>
            <a:pPr marL="6350" indent="-635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big-Oh analysis is good for understanding long-term growth</a:t>
            </a:r>
          </a:p>
          <a:p>
            <a:pPr marL="6350" indent="-635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6350" indent="-635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sometimes, you want absolute timings to compare algorithm performance on real data</a:t>
            </a: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B4348B7-2503-8647-9520-691E5040AD3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20" name="TextBox 4"/>
          <p:cNvSpPr txBox="1">
            <a:spLocks noChangeArrowheads="1"/>
          </p:cNvSpPr>
          <p:nvPr/>
        </p:nvSpPr>
        <p:spPr bwMode="auto">
          <a:xfrm>
            <a:off x="3352800" y="390525"/>
            <a:ext cx="5562600" cy="669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  <a:cs typeface="Courier New" charset="0"/>
              </a:rPr>
              <a:t>public class StopWatch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private long lastStart;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private long lastElapsed;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private long totalElapsed;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public StopWatch()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this.reset();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public void start()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this.lastStart = </a:t>
            </a:r>
            <a:r>
              <a:rPr lang="en-US" sz="1200">
                <a:solidFill>
                  <a:srgbClr val="FF0000"/>
                </a:solidFill>
                <a:latin typeface="Courier New" charset="0"/>
                <a:cs typeface="Courier New" charset="0"/>
              </a:rPr>
              <a:t>System.currentTimeMillis()</a:t>
            </a:r>
            <a:r>
              <a:rPr lang="en-US" sz="1200">
                <a:latin typeface="Courier New" charset="0"/>
                <a:cs typeface="Courier New" charset="0"/>
              </a:rPr>
              <a:t>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public void stop()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long stopTime = </a:t>
            </a:r>
            <a:r>
              <a:rPr lang="en-US" sz="1200">
                <a:solidFill>
                  <a:srgbClr val="FF0000"/>
                </a:solidFill>
                <a:latin typeface="Courier New" charset="0"/>
                <a:cs typeface="Courier New" charset="0"/>
              </a:rPr>
              <a:t>System.currentTimeMillis()</a:t>
            </a:r>
            <a:r>
              <a:rPr lang="en-US" sz="1200">
                <a:latin typeface="Courier New" charset="0"/>
                <a:cs typeface="Courier New" charset="0"/>
              </a:rPr>
              <a:t>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if (this.lastStart != -1)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this.lastElapsed = stopTime - this.lastStart;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this.totalElapsed += this.lastElapsed;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this.lastStart = -1;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public long getElapsedTime()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return this.lastElapsed;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public long getTotalElapsedTime()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return this.totalElapsed;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}   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public void reset()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this.lastStart = -1;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this.lastElapsed = 0;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this.totalElapsed = 0;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49CFFF0-69FD-C048-91A0-ACB0AF74DD1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Timing dictionary searches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2667000" cy="5867400"/>
          </a:xfrm>
        </p:spPr>
        <p:txBody>
          <a:bodyPr/>
          <a:lstStyle/>
          <a:p>
            <a:pPr marL="0" indent="0">
              <a:lnSpc>
                <a:spcPct val="90000"/>
              </a:lnSpc>
              <a:tabLst>
                <a:tab pos="13716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can use our </a:t>
            </a:r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StopWatch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class to verify the O(N) efficiency</a:t>
            </a:r>
          </a:p>
          <a:p>
            <a:pPr marL="0" indent="0">
              <a:lnSpc>
                <a:spcPct val="90000"/>
              </a:lnSpc>
              <a:tabLst>
                <a:tab pos="1371600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371600" algn="l"/>
              </a:tabLst>
            </a:pPr>
            <a:r>
              <a:rPr lang="en-US" sz="1800" u="sng" dirty="0">
                <a:latin typeface="Arial Narrow" charset="0"/>
                <a:ea typeface="ＭＳ Ｐゴシック" charset="0"/>
              </a:rPr>
              <a:t>dict. size	build time</a:t>
            </a: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3716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38,621	 401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3716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77,242	 612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3716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144,484          1123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371600" algn="l"/>
              </a:tabLst>
            </a:pPr>
            <a:endParaRPr lang="en-US" sz="1800" u="sng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371600" algn="l"/>
              </a:tabLst>
            </a:pPr>
            <a:r>
              <a:rPr lang="en-US" sz="1800" u="sng" dirty="0">
                <a:latin typeface="Arial Narrow" charset="0"/>
                <a:ea typeface="ＭＳ Ｐゴシック" charset="0"/>
              </a:rPr>
              <a:t>dict. size	search time</a:t>
            </a: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3716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38,621	1.10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3716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77,242	2.61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3716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144,484	5.01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371600" algn="l"/>
              </a:tabLst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  <a:tabLst>
                <a:tab pos="13716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execution time roughly doubles as dictionary size doubles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3352800" y="1524000"/>
            <a:ext cx="5867400" cy="5033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import java.util.Scanner;</a:t>
            </a:r>
          </a:p>
          <a:p>
            <a:r>
              <a:rPr lang="en-US" sz="1200">
                <a:latin typeface="Courier New" charset="0"/>
              </a:rPr>
              <a:t>import java.io.File;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public class DictionaryTimer {</a:t>
            </a:r>
          </a:p>
          <a:p>
            <a:r>
              <a:rPr lang="en-US" sz="1200">
                <a:latin typeface="Courier New" charset="0"/>
              </a:rPr>
              <a:t> </a:t>
            </a:r>
          </a:p>
          <a:p>
            <a:r>
              <a:rPr lang="en-US" sz="1200">
                <a:latin typeface="Courier New" charset="0"/>
              </a:rPr>
              <a:t>  public static void main(String[] args) {</a:t>
            </a:r>
          </a:p>
          <a:p>
            <a:r>
              <a:rPr lang="en-US" sz="1200">
                <a:latin typeface="Courier New" charset="0"/>
              </a:rPr>
              <a:t>      System.out.println("Enter name of dictionary file:");</a:t>
            </a:r>
          </a:p>
          <a:p>
            <a:r>
              <a:rPr lang="en-US" sz="1200">
                <a:latin typeface="Courier New" charset="0"/>
              </a:rPr>
              <a:t>      Scanner input = new Scanner(System.in);</a:t>
            </a:r>
          </a:p>
          <a:p>
            <a:r>
              <a:rPr lang="en-US" sz="1200">
                <a:latin typeface="Courier New" charset="0"/>
              </a:rPr>
              <a:t>      String dictFile = input.next();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StopWatch timer = new StopWatch();</a:t>
            </a:r>
          </a:p>
          <a:p>
            <a:endParaRPr lang="en-US" sz="1200">
              <a:solidFill>
                <a:schemeClr val="tx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    timer.start();</a:t>
            </a:r>
          </a:p>
          <a:p>
            <a:r>
              <a:rPr lang="en-US" sz="1200">
                <a:latin typeface="Courier New" charset="0"/>
              </a:rPr>
              <a:t>      Dictionary dict = new Dictionary(dictFile);</a:t>
            </a:r>
          </a:p>
          <a:p>
            <a:r>
              <a:rPr lang="en-US" sz="1200">
                <a:latin typeface="Courier New" charset="0"/>
              </a:rPr>
              <a:t>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timer.stop();</a:t>
            </a:r>
          </a:p>
          <a:p>
            <a:endParaRPr lang="en-US" sz="1200">
              <a:solidFill>
                <a:schemeClr val="tx2"/>
              </a:solidFill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  System.out.println(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timer.getElapsedTime()</a:t>
            </a:r>
            <a:r>
              <a:rPr lang="en-US" sz="1200">
                <a:latin typeface="Courier New" charset="0"/>
              </a:rPr>
              <a:t>);</a:t>
            </a:r>
          </a:p>
          <a:p>
            <a:r>
              <a:rPr lang="en-US" sz="1200">
                <a:latin typeface="Courier New" charset="0"/>
              </a:rPr>
              <a:t>       </a:t>
            </a:r>
          </a:p>
          <a:p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timer.start();</a:t>
            </a:r>
          </a:p>
          <a:p>
            <a:r>
              <a:rPr lang="en-US" sz="1200">
                <a:latin typeface="Courier New" charset="0"/>
              </a:rPr>
              <a:t>      for (int i = 0; i &lt; 100; i++) {</a:t>
            </a:r>
          </a:p>
          <a:p>
            <a:r>
              <a:rPr lang="en-US" sz="1200">
                <a:latin typeface="Courier New" charset="0"/>
              </a:rPr>
              <a:t>          dict.contains("zzyzyba");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r>
              <a:rPr lang="en-US" sz="1200">
                <a:latin typeface="Courier New" charset="0"/>
              </a:rPr>
              <a:t>  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timer.stop();</a:t>
            </a:r>
          </a:p>
          <a:p>
            <a:r>
              <a:rPr lang="en-US" sz="1200">
                <a:latin typeface="Courier New" charset="0"/>
              </a:rPr>
              <a:t>        </a:t>
            </a:r>
          </a:p>
          <a:p>
            <a:r>
              <a:rPr lang="en-US" sz="1200">
                <a:latin typeface="Courier New" charset="0"/>
              </a:rPr>
              <a:t>      System.out.println(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timer.getElapsedTime()/100.0</a:t>
            </a:r>
            <a:r>
              <a:rPr lang="en-US" sz="1200">
                <a:latin typeface="Courier New" charset="0"/>
              </a:rPr>
              <a:t>);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39C3F93-2627-734D-9131-3AEAB472978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Sorting the list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if searches were common, then we might want to make use of binary search</a:t>
            </a:r>
            <a:endParaRPr lang="en-US">
              <a:latin typeface="Arial Narrow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this requires sorting the words first, however</a:t>
            </a:r>
          </a:p>
          <a:p>
            <a:pPr lvl="1"/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we could change the Dictionary class to do the sorting and searching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 more general solution would be to extend the ArrayList class to SortedArrayList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could then be used in any application that called for a sorted list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recall: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class java.util.ArrayList&lt;E&gt; implements List&lt;E&gt; {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public ArrayList() { … }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public boolean add(E item) { … }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public void add(int index, E item) { … }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public E get(int index) { … }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public E set(int index, E item) { … }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public int indexOf(Object item) { … }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public boolean contains(Object item) { … }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public boolean remove(Object item) { … }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public E remove(int index) { … }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…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569F8F6-1AA0-3448-91F9-F3C81E57294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SortedArrayList (v.1)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077200" cy="152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using inheritance, we only need to redefine what is new</a:t>
            </a:r>
          </a:p>
          <a:p>
            <a:pPr lvl="1">
              <a:lnSpc>
                <a:spcPct val="70000"/>
              </a:lnSpc>
            </a:pPr>
            <a:r>
              <a:rPr lang="en-US" sz="1800" dirty="0">
                <a:latin typeface="Courier New" charset="0"/>
                <a:ea typeface="ＭＳ Ｐゴシック" charset="0"/>
              </a:rPr>
              <a:t>add</a:t>
            </a:r>
            <a:r>
              <a:rPr lang="en-US" dirty="0">
                <a:latin typeface="Arial Narrow" charset="0"/>
                <a:ea typeface="ＭＳ Ｐゴシック" charset="0"/>
              </a:rPr>
              <a:t> method sorts after adding;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indexOf</a:t>
            </a:r>
            <a:r>
              <a:rPr lang="en-US" dirty="0">
                <a:latin typeface="Arial Narrow" charset="0"/>
                <a:ea typeface="ＭＳ Ｐゴシック" charset="0"/>
              </a:rPr>
              <a:t> uses binary search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no additional fields required</a:t>
            </a: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big-Oh for </a:t>
            </a:r>
            <a:r>
              <a:rPr lang="en-US" sz="1800" dirty="0">
                <a:latin typeface="Courier New" charset="0"/>
                <a:ea typeface="ＭＳ Ｐゴシック" charset="0"/>
              </a:rPr>
              <a:t>add</a:t>
            </a:r>
            <a:r>
              <a:rPr lang="en-US" dirty="0">
                <a:latin typeface="Arial Narrow" charset="0"/>
                <a:ea typeface="ＭＳ Ｐゴシック" charset="0"/>
              </a:rPr>
              <a:t>?  big-Oh for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indexOf</a:t>
            </a:r>
            <a:r>
              <a:rPr lang="en-US" dirty="0">
                <a:latin typeface="Arial Narrow" charset="0"/>
                <a:ea typeface="ＭＳ Ｐゴシック" charset="0"/>
              </a:rPr>
              <a:t>?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685800" y="3481388"/>
            <a:ext cx="8077200" cy="3390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import java.util.ArrayList;</a:t>
            </a:r>
          </a:p>
          <a:p>
            <a:r>
              <a:rPr lang="en-US" sz="1200">
                <a:latin typeface="Courier New" charset="0"/>
              </a:rPr>
              <a:t>import java.util.Collections;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public class SortedArrayList&lt;E extends Comparable&lt;? super E&gt;&gt; extends ArrayList&lt;E&gt; {</a:t>
            </a:r>
          </a:p>
          <a:p>
            <a:r>
              <a:rPr lang="en-US" sz="1200">
                <a:latin typeface="Courier New" charset="0"/>
              </a:rPr>
              <a:t>    public SortedArrayList() {</a:t>
            </a:r>
          </a:p>
          <a:p>
            <a:r>
              <a:rPr lang="en-US" sz="1200">
                <a:latin typeface="Courier New" charset="0"/>
              </a:rPr>
              <a:t>        super();</a:t>
            </a:r>
          </a:p>
          <a:p>
            <a:r>
              <a:rPr lang="en-US" sz="1200">
                <a:latin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</a:rPr>
              <a:t>    </a:t>
            </a:r>
          </a:p>
          <a:p>
            <a:r>
              <a:rPr lang="en-US" sz="1200">
                <a:latin typeface="Courier New" charset="0"/>
              </a:rPr>
              <a:t>    public boolean add(E item) {</a:t>
            </a:r>
          </a:p>
          <a:p>
            <a:r>
              <a:rPr lang="en-US" sz="1200">
                <a:latin typeface="Courier New" charset="0"/>
              </a:rPr>
              <a:t>        super.add(item);</a:t>
            </a:r>
          </a:p>
          <a:p>
            <a:r>
              <a:rPr lang="en-US" sz="1200">
                <a:latin typeface="Courier New" charset="0"/>
              </a:rPr>
              <a:t>        Collections.sort(this);</a:t>
            </a:r>
          </a:p>
          <a:p>
            <a:r>
              <a:rPr lang="en-US" sz="1200">
                <a:latin typeface="Courier New" charset="0"/>
              </a:rPr>
              <a:t>        return true;</a:t>
            </a:r>
          </a:p>
          <a:p>
            <a:r>
              <a:rPr lang="en-US" sz="1200">
                <a:latin typeface="Courier New" charset="0"/>
              </a:rPr>
              <a:t>    }  </a:t>
            </a:r>
          </a:p>
          <a:p>
            <a:r>
              <a:rPr lang="en-US" sz="1200">
                <a:latin typeface="Courier New" charset="0"/>
              </a:rPr>
              <a:t>    </a:t>
            </a:r>
          </a:p>
          <a:p>
            <a:r>
              <a:rPr lang="en-US" sz="1200">
                <a:latin typeface="Courier New" charset="0"/>
              </a:rPr>
              <a:t>    public int indexOf(Object item) {</a:t>
            </a:r>
          </a:p>
          <a:p>
            <a:r>
              <a:rPr lang="en-US" sz="1200">
                <a:latin typeface="Courier New" charset="0"/>
              </a:rPr>
              <a:t>        return Collections.binarySearch(this, (E)item);</a:t>
            </a:r>
          </a:p>
          <a:p>
            <a:r>
              <a:rPr lang="en-US" sz="1200">
                <a:latin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0BBE16B-6667-804F-B42B-76A09D18C82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SortedArrayList (v.2)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077200" cy="1295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is this version any better?  when?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big-Oh for </a:t>
            </a:r>
            <a:r>
              <a:rPr lang="en-US" sz="1800">
                <a:latin typeface="Courier New" charset="0"/>
                <a:ea typeface="ＭＳ Ｐゴシック" charset="0"/>
              </a:rPr>
              <a:t>add</a:t>
            </a:r>
            <a:r>
              <a:rPr lang="en-US">
                <a:latin typeface="Arial Narrow" charset="0"/>
                <a:ea typeface="ＭＳ Ｐゴシック" charset="0"/>
              </a:rPr>
              <a:t>?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big-Oh for </a:t>
            </a:r>
            <a:r>
              <a:rPr lang="en-US" sz="1800">
                <a:latin typeface="Courier New" charset="0"/>
                <a:ea typeface="ＭＳ Ｐゴシック" charset="0"/>
              </a:rPr>
              <a:t>indexOf</a:t>
            </a:r>
            <a:r>
              <a:rPr lang="en-US">
                <a:latin typeface="Arial Narrow" charset="0"/>
                <a:ea typeface="ＭＳ Ｐゴシック" charset="0"/>
              </a:rPr>
              <a:t>?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685800" y="3024188"/>
            <a:ext cx="8077200" cy="3390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import java.util.ArrayList;</a:t>
            </a:r>
          </a:p>
          <a:p>
            <a:r>
              <a:rPr lang="en-US" sz="1200">
                <a:latin typeface="Courier New" charset="0"/>
              </a:rPr>
              <a:t>import java.util.Collections;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public class SortedArrayList&lt;E extends Comparable&lt;? super E&gt;&gt; extends ArrayList&lt;E&gt; {</a:t>
            </a:r>
          </a:p>
          <a:p>
            <a:r>
              <a:rPr lang="en-US" sz="1200">
                <a:latin typeface="Courier New" charset="0"/>
              </a:rPr>
              <a:t>    public SortedArrayList() {</a:t>
            </a:r>
          </a:p>
          <a:p>
            <a:r>
              <a:rPr lang="en-US" sz="1200">
                <a:latin typeface="Courier New" charset="0"/>
              </a:rPr>
              <a:t>        super();</a:t>
            </a:r>
          </a:p>
          <a:p>
            <a:r>
              <a:rPr lang="en-US" sz="1200">
                <a:latin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</a:rPr>
              <a:t>    </a:t>
            </a:r>
          </a:p>
          <a:p>
            <a:r>
              <a:rPr lang="en-US" sz="1200">
                <a:latin typeface="Courier New" charset="0"/>
              </a:rPr>
              <a:t>    public boolean add(E item) {	// NOTE: COULD REMOVE THIS METHOD AND</a:t>
            </a:r>
          </a:p>
          <a:p>
            <a:r>
              <a:rPr lang="en-US" sz="1200">
                <a:latin typeface="Courier New" charset="0"/>
              </a:rPr>
              <a:t>        super.add(item);		// JUST INHERIT THE ADD METHOD FROM</a:t>
            </a:r>
          </a:p>
          <a:p>
            <a:r>
              <a:rPr lang="en-US" sz="1200">
                <a:latin typeface="Courier New" charset="0"/>
              </a:rPr>
              <a:t>        return true;		// ARRAYLIST AS IS</a:t>
            </a:r>
          </a:p>
          <a:p>
            <a:r>
              <a:rPr lang="en-US" sz="1200">
                <a:latin typeface="Courier New" charset="0"/>
              </a:rPr>
              <a:t>    }  </a:t>
            </a:r>
          </a:p>
          <a:p>
            <a:r>
              <a:rPr lang="en-US" sz="1200">
                <a:latin typeface="Courier New" charset="0"/>
              </a:rPr>
              <a:t>    </a:t>
            </a:r>
          </a:p>
          <a:p>
            <a:r>
              <a:rPr lang="en-US" sz="1200">
                <a:latin typeface="Courier New" charset="0"/>
              </a:rPr>
              <a:t>    public int indexOf(Object item) {</a:t>
            </a:r>
          </a:p>
          <a:p>
            <a:r>
              <a:rPr lang="en-US" sz="1200">
                <a:latin typeface="Courier New" charset="0"/>
              </a:rPr>
              <a:t>        Collections.sort(this);</a:t>
            </a:r>
          </a:p>
          <a:p>
            <a:r>
              <a:rPr lang="en-US" sz="1200">
                <a:latin typeface="Courier New" charset="0"/>
              </a:rPr>
              <a:t>        return Collections.binarySearch(this, (E)item);</a:t>
            </a:r>
          </a:p>
          <a:p>
            <a:r>
              <a:rPr lang="en-US" sz="1200">
                <a:latin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2A0A054-D236-BC48-8A4B-22E68FA3CFD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SortedArrayList (v.3)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077200" cy="1524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if insertions and searches are mixed, sorting for each insertion/search is extremely inefficient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instead, could take the time to insert each item into its correct position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big-Oh for </a:t>
            </a:r>
            <a:r>
              <a:rPr lang="en-US" sz="1800">
                <a:latin typeface="Courier New" charset="0"/>
                <a:ea typeface="ＭＳ Ｐゴシック" charset="0"/>
              </a:rPr>
              <a:t>add</a:t>
            </a:r>
            <a:r>
              <a:rPr lang="en-US">
                <a:latin typeface="Arial Narrow" charset="0"/>
                <a:ea typeface="ＭＳ Ｐゴシック" charset="0"/>
              </a:rPr>
              <a:t>?  big-Oh for </a:t>
            </a:r>
            <a:r>
              <a:rPr lang="en-US" sz="1800">
                <a:latin typeface="Courier New" charset="0"/>
                <a:ea typeface="ＭＳ Ｐゴシック" charset="0"/>
              </a:rPr>
              <a:t>indexOf</a:t>
            </a:r>
            <a:r>
              <a:rPr lang="en-US">
                <a:latin typeface="Arial Narrow" charset="0"/>
                <a:ea typeface="ＭＳ Ｐゴシック" charset="0"/>
              </a:rPr>
              <a:t>?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762000" y="2819400"/>
            <a:ext cx="8077200" cy="43037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import java.util.ArrayList;</a:t>
            </a:r>
          </a:p>
          <a:p>
            <a:r>
              <a:rPr lang="en-US" sz="1200">
                <a:latin typeface="Courier New" charset="0"/>
              </a:rPr>
              <a:t>import java.util.Collections;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public class SortedArrayList&lt;E extends Comparable&lt;? super E&gt;&gt; extends ArrayList&lt;E&gt; {</a:t>
            </a:r>
          </a:p>
          <a:p>
            <a:r>
              <a:rPr lang="en-US" sz="1200">
                <a:latin typeface="Courier New" charset="0"/>
              </a:rPr>
              <a:t>    public SortedArrayList() {</a:t>
            </a:r>
          </a:p>
          <a:p>
            <a:r>
              <a:rPr lang="en-US" sz="1200">
                <a:latin typeface="Courier New" charset="0"/>
              </a:rPr>
              <a:t>        super();</a:t>
            </a:r>
          </a:p>
          <a:p>
            <a:r>
              <a:rPr lang="en-US" sz="1200">
                <a:latin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</a:rPr>
              <a:t>    </a:t>
            </a:r>
          </a:p>
          <a:p>
            <a:r>
              <a:rPr lang="en-US" sz="1200">
                <a:latin typeface="Courier New" charset="0"/>
              </a:rPr>
              <a:t>    public boolean add(E item) {</a:t>
            </a:r>
          </a:p>
          <a:p>
            <a:r>
              <a:rPr lang="en-US" sz="1200">
                <a:latin typeface="Courier New" charset="0"/>
              </a:rPr>
              <a:t>        int i;</a:t>
            </a:r>
          </a:p>
          <a:p>
            <a:r>
              <a:rPr lang="en-US" sz="1200">
                <a:latin typeface="Courier New" charset="0"/>
              </a:rPr>
              <a:t>        for (i = 0; i &lt; this.size(); i++) {</a:t>
            </a:r>
          </a:p>
          <a:p>
            <a:r>
              <a:rPr lang="en-US" sz="1200">
                <a:latin typeface="Courier New" charset="0"/>
              </a:rPr>
              <a:t>            if (item.compareTo(this.get(i)) &lt; 0) {</a:t>
            </a:r>
          </a:p>
          <a:p>
            <a:r>
              <a:rPr lang="en-US" sz="1200">
                <a:latin typeface="Courier New" charset="0"/>
              </a:rPr>
              <a:t>                break;</a:t>
            </a:r>
          </a:p>
          <a:p>
            <a:r>
              <a:rPr lang="en-US" sz="1200">
                <a:latin typeface="Courier New" charset="0"/>
              </a:rPr>
              <a:t>            }</a:t>
            </a:r>
          </a:p>
          <a:p>
            <a:r>
              <a:rPr lang="en-US" sz="1200">
                <a:latin typeface="Courier New" charset="0"/>
              </a:rPr>
              <a:t>        }</a:t>
            </a:r>
          </a:p>
          <a:p>
            <a:r>
              <a:rPr lang="en-US" sz="1200">
                <a:latin typeface="Courier New" charset="0"/>
              </a:rPr>
              <a:t>        super.add(i, item);</a:t>
            </a:r>
          </a:p>
          <a:p>
            <a:r>
              <a:rPr lang="en-US" sz="1200">
                <a:latin typeface="Courier New" charset="0"/>
              </a:rPr>
              <a:t>        return true;</a:t>
            </a:r>
          </a:p>
          <a:p>
            <a:r>
              <a:rPr lang="en-US" sz="1200">
                <a:latin typeface="Courier New" charset="0"/>
              </a:rPr>
              <a:t>    }  </a:t>
            </a:r>
          </a:p>
          <a:p>
            <a:r>
              <a:rPr lang="en-US" sz="1200">
                <a:latin typeface="Courier New" charset="0"/>
              </a:rPr>
              <a:t>    </a:t>
            </a:r>
          </a:p>
          <a:p>
            <a:r>
              <a:rPr lang="en-US" sz="1200">
                <a:latin typeface="Courier New" charset="0"/>
              </a:rPr>
              <a:t>    public int indexOf(Object item) {</a:t>
            </a:r>
          </a:p>
          <a:p>
            <a:r>
              <a:rPr lang="en-US" sz="1200">
                <a:latin typeface="Courier New" charset="0"/>
              </a:rPr>
              <a:t>        return Collections.binarySearch(this, (E)item);</a:t>
            </a:r>
          </a:p>
          <a:p>
            <a:r>
              <a:rPr lang="en-US" sz="1200">
                <a:latin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  <p:sp>
        <p:nvSpPr>
          <p:cNvPr id="327685" name="Text Box 5"/>
          <p:cNvSpPr txBox="1">
            <a:spLocks noChangeArrowheads="1"/>
          </p:cNvSpPr>
          <p:nvPr/>
        </p:nvSpPr>
        <p:spPr bwMode="auto">
          <a:xfrm>
            <a:off x="6400800" y="4419600"/>
            <a:ext cx="2971800" cy="835025"/>
          </a:xfrm>
          <a:prstGeom prst="rect">
            <a:avLst/>
          </a:prstGeom>
          <a:solidFill>
            <a:schemeClr val="bg1"/>
          </a:solidFill>
          <a:ln w="12700">
            <a:solidFill>
              <a:srgbClr val="FF0033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0033"/>
                </a:solidFill>
                <a:latin typeface="Arial Narrow" charset="0"/>
              </a:rPr>
              <a:t>search from the start vs. from the end?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8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C21F446-7B4D-F840-A602-3E5E700BA71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Dictionary using SortedArrayList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2667000" cy="5638800"/>
          </a:xfrm>
        </p:spPr>
        <p:txBody>
          <a:bodyPr/>
          <a:lstStyle/>
          <a:p>
            <a:pPr marL="0" indent="0">
              <a:lnSpc>
                <a:spcPct val="90000"/>
              </a:lnSpc>
              <a:tabLst>
                <a:tab pos="14859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note that repeated calls to add serve as insertion sort</a:t>
            </a:r>
          </a:p>
          <a:p>
            <a:pPr marL="0" indent="0">
              <a:lnSpc>
                <a:spcPct val="90000"/>
              </a:lnSpc>
              <a:tabLst>
                <a:tab pos="1485900" algn="l"/>
              </a:tabLst>
            </a:pPr>
            <a:endParaRPr lang="en-US" sz="16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u="sng" dirty="0">
                <a:latin typeface="Arial Narrow" charset="0"/>
                <a:ea typeface="ＭＳ Ｐゴシック" charset="0"/>
              </a:rPr>
              <a:t>dict. size	build time</a:t>
            </a: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38,621	   29.2 sec</a:t>
            </a: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77,242	 127.9 sec</a:t>
            </a: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144,484	 526.2 sec</a:t>
            </a: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endParaRPr lang="en-US" u="sng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u="sng" dirty="0">
                <a:latin typeface="Arial Narrow" charset="0"/>
                <a:ea typeface="ＭＳ Ｐゴシック" charset="0"/>
              </a:rPr>
              <a:t>dict. size	search time</a:t>
            </a: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38,621	  0.0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77,242	  0.0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144,484	  0.1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endParaRPr lang="en-US" sz="1600" dirty="0">
              <a:latin typeface="Arial Narrow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  <a:tabLst>
                <a:tab pos="14859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build time roughly quadruples as dictionary size doubles; search time is trivial</a:t>
            </a:r>
          </a:p>
        </p:txBody>
      </p:sp>
      <p:sp>
        <p:nvSpPr>
          <p:cNvPr id="40964" name="Text Box 6"/>
          <p:cNvSpPr txBox="1">
            <a:spLocks noChangeArrowheads="1"/>
          </p:cNvSpPr>
          <p:nvPr/>
        </p:nvSpPr>
        <p:spPr bwMode="auto">
          <a:xfrm>
            <a:off x="3505200" y="1524000"/>
            <a:ext cx="5715000" cy="5216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import java.util.Scanner;</a:t>
            </a:r>
          </a:p>
          <a:p>
            <a:r>
              <a:rPr lang="en-US" sz="1200">
                <a:latin typeface="Courier New" charset="0"/>
              </a:rPr>
              <a:t>import java.io.File;</a:t>
            </a:r>
          </a:p>
          <a:p>
            <a:r>
              <a:rPr lang="en-US" sz="1200">
                <a:latin typeface="Courier New" charset="0"/>
              </a:rPr>
              <a:t>import java.util.Date;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public class DictionaryTimer {</a:t>
            </a:r>
          </a:p>
          <a:p>
            <a:r>
              <a:rPr lang="en-US" sz="1200">
                <a:latin typeface="Courier New" charset="0"/>
              </a:rPr>
              <a:t> </a:t>
            </a:r>
          </a:p>
          <a:p>
            <a:r>
              <a:rPr lang="en-US" sz="1200">
                <a:latin typeface="Courier New" charset="0"/>
              </a:rPr>
              <a:t>  public static void main(String[] args) {</a:t>
            </a:r>
          </a:p>
          <a:p>
            <a:r>
              <a:rPr lang="en-US" sz="1200">
                <a:latin typeface="Courier New" charset="0"/>
              </a:rPr>
              <a:t>      System.out.println("Enter name of dictionary file:");</a:t>
            </a:r>
          </a:p>
          <a:p>
            <a:r>
              <a:rPr lang="en-US" sz="1200">
                <a:latin typeface="Courier New" charset="0"/>
              </a:rPr>
              <a:t>      Scanner input = new Scanner(System.in);</a:t>
            </a:r>
          </a:p>
          <a:p>
            <a:r>
              <a:rPr lang="en-US" sz="1200">
                <a:latin typeface="Courier New" charset="0"/>
              </a:rPr>
              <a:t>      String dictFile = input.next();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StopWatch timer = new StopWatch();</a:t>
            </a:r>
          </a:p>
          <a:p>
            <a:endParaRPr lang="en-US" sz="1200">
              <a:solidFill>
                <a:schemeClr val="tx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    timer.start();</a:t>
            </a:r>
          </a:p>
          <a:p>
            <a:r>
              <a:rPr lang="en-US" sz="1200">
                <a:latin typeface="Courier New" charset="0"/>
              </a:rPr>
              <a:t>      Dictionary dict = new Dictionary(dictFile);</a:t>
            </a:r>
          </a:p>
          <a:p>
            <a:r>
              <a:rPr lang="en-US" sz="1200">
                <a:latin typeface="Courier New" charset="0"/>
              </a:rPr>
              <a:t>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timer.stop();</a:t>
            </a:r>
          </a:p>
          <a:p>
            <a:endParaRPr lang="en-US" sz="1200">
              <a:solidFill>
                <a:schemeClr val="tx2"/>
              </a:solidFill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  System.out.println(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timer.getElapsedTime()</a:t>
            </a:r>
            <a:r>
              <a:rPr lang="en-US" sz="1200">
                <a:latin typeface="Courier New" charset="0"/>
              </a:rPr>
              <a:t>);</a:t>
            </a:r>
          </a:p>
          <a:p>
            <a:r>
              <a:rPr lang="en-US" sz="1200">
                <a:latin typeface="Courier New" charset="0"/>
              </a:rPr>
              <a:t>       </a:t>
            </a:r>
          </a:p>
          <a:p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timer.start();</a:t>
            </a:r>
          </a:p>
          <a:p>
            <a:r>
              <a:rPr lang="en-US" sz="1200">
                <a:latin typeface="Courier New" charset="0"/>
              </a:rPr>
              <a:t>      for (int i = 0; i &lt; 100; i++) {</a:t>
            </a:r>
          </a:p>
          <a:p>
            <a:r>
              <a:rPr lang="en-US" sz="1200">
                <a:latin typeface="Courier New" charset="0"/>
              </a:rPr>
              <a:t>          dict.contains("zzyzyba");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r>
              <a:rPr lang="en-US" sz="1200">
                <a:latin typeface="Courier New" charset="0"/>
              </a:rPr>
              <a:t>  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timer.stop();</a:t>
            </a:r>
          </a:p>
          <a:p>
            <a:r>
              <a:rPr lang="en-US" sz="1200">
                <a:latin typeface="Courier New" charset="0"/>
              </a:rPr>
              <a:t>        </a:t>
            </a:r>
          </a:p>
          <a:p>
            <a:r>
              <a:rPr lang="en-US" sz="1200">
                <a:latin typeface="Courier New" charset="0"/>
              </a:rPr>
              <a:t>      System.out.println(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timer.getElapsedTime()/100.0</a:t>
            </a:r>
            <a:r>
              <a:rPr lang="en-US" sz="1200">
                <a:latin typeface="Courier New" charset="0"/>
              </a:rPr>
              <a:t>);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F73DA67-9CF7-AB4F-95E6-CF7FEF86450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SortedArrayList (v.4)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077200" cy="144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if adds tend to be done in groups (as in loading the dictionary)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it might pay to perform lazy insertions &amp; keep track of whether sorted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big-Oh for add?  big-Oh for indexOf?</a:t>
            </a:r>
          </a:p>
          <a:p>
            <a:pPr lvl="1">
              <a:lnSpc>
                <a:spcPct val="70000"/>
              </a:lnSpc>
            </a:pPr>
            <a:endParaRPr lang="en-US" sz="120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if desired, could still provide addInOrder method (as before)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762000" y="2667000"/>
            <a:ext cx="8077200" cy="44862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import java.util.ArrayList;</a:t>
            </a:r>
          </a:p>
          <a:p>
            <a:r>
              <a:rPr lang="en-US" sz="1200">
                <a:latin typeface="Courier New" charset="0"/>
              </a:rPr>
              <a:t>import java.util.Collections;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public class SortedArrayList&lt;E extends Comparable&lt;? super E&gt;&gt; extends ArrayList&lt;E&gt; {</a:t>
            </a:r>
          </a:p>
          <a:p>
            <a:r>
              <a:rPr lang="en-US" sz="1200">
                <a:latin typeface="Courier New" charset="0"/>
              </a:rPr>
              <a:t>    private boolean isSorted;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public SortedArrayList() {</a:t>
            </a:r>
          </a:p>
          <a:p>
            <a:r>
              <a:rPr lang="en-US" sz="1200">
                <a:latin typeface="Courier New" charset="0"/>
              </a:rPr>
              <a:t>        super();</a:t>
            </a:r>
          </a:p>
          <a:p>
            <a:r>
              <a:rPr lang="en-US" sz="1200">
                <a:latin typeface="Courier New" charset="0"/>
              </a:rPr>
              <a:t>        this.isSorted = true;</a:t>
            </a:r>
          </a:p>
          <a:p>
            <a:r>
              <a:rPr lang="en-US" sz="1200">
                <a:latin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</a:rPr>
              <a:t>    </a:t>
            </a:r>
          </a:p>
          <a:p>
            <a:r>
              <a:rPr lang="en-US" sz="1200">
                <a:latin typeface="Courier New" charset="0"/>
              </a:rPr>
              <a:t>    public boolean add(E item) {</a:t>
            </a:r>
          </a:p>
          <a:p>
            <a:r>
              <a:rPr lang="en-US" sz="1200">
                <a:latin typeface="Courier New" charset="0"/>
              </a:rPr>
              <a:t>        this.isSorted = false;</a:t>
            </a:r>
          </a:p>
          <a:p>
            <a:r>
              <a:rPr lang="en-US" sz="1200">
                <a:latin typeface="Courier New" charset="0"/>
              </a:rPr>
              <a:t>        return super.add(item);</a:t>
            </a:r>
          </a:p>
          <a:p>
            <a:r>
              <a:rPr lang="en-US" sz="1200">
                <a:latin typeface="Courier New" charset="0"/>
              </a:rPr>
              <a:t>    }  </a:t>
            </a:r>
          </a:p>
          <a:p>
            <a:r>
              <a:rPr lang="en-US" sz="1200">
                <a:latin typeface="Courier New" charset="0"/>
              </a:rPr>
              <a:t>    </a:t>
            </a:r>
          </a:p>
          <a:p>
            <a:r>
              <a:rPr lang="en-US" sz="1200">
                <a:latin typeface="Courier New" charset="0"/>
              </a:rPr>
              <a:t>    public int indexOf(Object item) {</a:t>
            </a:r>
          </a:p>
          <a:p>
            <a:r>
              <a:rPr lang="en-US" sz="1200">
                <a:latin typeface="Courier New" charset="0"/>
              </a:rPr>
              <a:t>        if (!this.isSorted) {</a:t>
            </a:r>
          </a:p>
          <a:p>
            <a:r>
              <a:rPr lang="en-US" sz="1200">
                <a:latin typeface="Courier New" charset="0"/>
              </a:rPr>
              <a:t>            Collections.sort(this);</a:t>
            </a:r>
          </a:p>
          <a:p>
            <a:r>
              <a:rPr lang="en-US" sz="1200">
                <a:latin typeface="Courier New" charset="0"/>
              </a:rPr>
              <a:t>            this.isSorted = true;</a:t>
            </a:r>
          </a:p>
          <a:p>
            <a:r>
              <a:rPr lang="en-US" sz="1200">
                <a:latin typeface="Courier New" charset="0"/>
              </a:rPr>
              <a:t>        }</a:t>
            </a:r>
          </a:p>
          <a:p>
            <a:r>
              <a:rPr lang="en-US" sz="1200">
                <a:latin typeface="Courier New" charset="0"/>
              </a:rPr>
              <a:t>        return Collections.binarySearch(this, (E)item);</a:t>
            </a:r>
          </a:p>
          <a:p>
            <a:r>
              <a:rPr lang="en-US" sz="1200">
                <a:latin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65E0827-B2DC-3F4F-8CE8-D39EA5D4A8A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Timing the lazy dictionary on searches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2819400" cy="5410200"/>
          </a:xfrm>
        </p:spPr>
        <p:txBody>
          <a:bodyPr/>
          <a:lstStyle/>
          <a:p>
            <a:pPr marL="0" indent="0">
              <a:lnSpc>
                <a:spcPct val="90000"/>
              </a:lnSpc>
              <a:tabLst>
                <a:tab pos="14859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modify the Dictionary class to use the lazy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SortedArrayList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tabLst>
                <a:tab pos="1485900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u="sng" dirty="0">
                <a:latin typeface="Arial Narrow" charset="0"/>
                <a:ea typeface="ＭＳ Ｐゴシック" charset="0"/>
              </a:rPr>
              <a:t>dict. size	build time</a:t>
            </a: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38,621	  340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77,242	  661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144,484	1113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endParaRPr lang="en-US" sz="1800" u="sng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u="sng" dirty="0">
                <a:latin typeface="Arial Narrow" charset="0"/>
                <a:ea typeface="ＭＳ Ｐゴシック" charset="0"/>
              </a:rPr>
              <a:t>dict. size	1</a:t>
            </a:r>
            <a:r>
              <a:rPr lang="en-US" sz="1800" u="sng" baseline="30000" dirty="0">
                <a:latin typeface="Arial Narrow" charset="0"/>
                <a:ea typeface="ＭＳ Ｐゴシック" charset="0"/>
              </a:rPr>
              <a:t>st</a:t>
            </a:r>
            <a:r>
              <a:rPr lang="en-US" sz="1800" u="sng" dirty="0">
                <a:latin typeface="Arial Narrow" charset="0"/>
                <a:ea typeface="ＭＳ Ｐゴシック" charset="0"/>
              </a:rPr>
              <a:t> search</a:t>
            </a: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38,621	    10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77,242	    61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144,484               140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endParaRPr lang="en-US" sz="1800" u="sng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u="sng" dirty="0">
                <a:latin typeface="Arial Narrow" charset="0"/>
                <a:ea typeface="ＭＳ Ｐゴシック" charset="0"/>
              </a:rPr>
              <a:t>dict. size	search time</a:t>
            </a: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38,621	  0.0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  77,242	  0.0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144,484	  0.1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msec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  <a:tabLst>
                <a:tab pos="1485900" algn="l"/>
              </a:tabLst>
            </a:pPr>
            <a:endParaRPr lang="en-US" sz="1800" dirty="0">
              <a:latin typeface="Arial Narrow" charset="0"/>
              <a:ea typeface="ＭＳ Ｐゴシック" charset="0"/>
            </a:endParaRPr>
          </a:p>
        </p:txBody>
      </p:sp>
      <p:sp>
        <p:nvSpPr>
          <p:cNvPr id="43012" name="Text Box 5"/>
          <p:cNvSpPr txBox="1">
            <a:spLocks noChangeArrowheads="1"/>
          </p:cNvSpPr>
          <p:nvPr/>
        </p:nvSpPr>
        <p:spPr bwMode="auto">
          <a:xfrm>
            <a:off x="3276600" y="1295400"/>
            <a:ext cx="5715000" cy="55816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import java.util.Scanner;</a:t>
            </a:r>
          </a:p>
          <a:p>
            <a:r>
              <a:rPr lang="en-US" sz="1200">
                <a:latin typeface="Courier New" charset="0"/>
              </a:rPr>
              <a:t>import java.io.File;</a:t>
            </a:r>
          </a:p>
          <a:p>
            <a:r>
              <a:rPr lang="en-US" sz="1200">
                <a:latin typeface="Courier New" charset="0"/>
              </a:rPr>
              <a:t>import java.util.Date;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public class DictionaryTimer {</a:t>
            </a:r>
          </a:p>
          <a:p>
            <a:r>
              <a:rPr lang="en-US" sz="1200">
                <a:latin typeface="Courier New" charset="0"/>
              </a:rPr>
              <a:t>  public static void main(String[] args) {</a:t>
            </a:r>
          </a:p>
          <a:p>
            <a:r>
              <a:rPr lang="en-US" sz="1200">
                <a:latin typeface="Courier New" charset="0"/>
              </a:rPr>
              <a:t>      System.out.println("Enter name of dictionary file:");</a:t>
            </a:r>
          </a:p>
          <a:p>
            <a:r>
              <a:rPr lang="en-US" sz="1200">
                <a:latin typeface="Courier New" charset="0"/>
              </a:rPr>
              <a:t>      Scanner input = new Scanner(System.in);</a:t>
            </a:r>
          </a:p>
          <a:p>
            <a:r>
              <a:rPr lang="en-US" sz="1200">
                <a:latin typeface="Courier New" charset="0"/>
              </a:rPr>
              <a:t>      String dictFile = input.next();</a:t>
            </a:r>
          </a:p>
          <a:p>
            <a:r>
              <a:rPr lang="en-US" sz="1200">
                <a:latin typeface="Courier New" charset="0"/>
              </a:rPr>
              <a:t>        </a:t>
            </a:r>
          </a:p>
          <a:p>
            <a:r>
              <a:rPr lang="en-US" sz="1200">
                <a:latin typeface="Courier New" charset="0"/>
              </a:rPr>
              <a:t>      StopWatch timer = new StopWatch()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  timer.start();</a:t>
            </a:r>
          </a:p>
          <a:p>
            <a:r>
              <a:rPr lang="en-US" sz="1200">
                <a:latin typeface="Courier New" charset="0"/>
              </a:rPr>
              <a:t>      Dictionary dict = new Dictionary(dictFile);</a:t>
            </a:r>
          </a:p>
          <a:p>
            <a:r>
              <a:rPr lang="en-US" sz="1200">
                <a:latin typeface="Courier New" charset="0"/>
              </a:rPr>
              <a:t>      timer.stop();</a:t>
            </a:r>
          </a:p>
          <a:p>
            <a:r>
              <a:rPr lang="en-US" sz="1200">
                <a:latin typeface="Courier New" charset="0"/>
              </a:rPr>
              <a:t>      System.out.println(timer.getElapsedTime()); </a:t>
            </a:r>
          </a:p>
          <a:p>
            <a:r>
              <a:rPr lang="en-US" sz="1200">
                <a:latin typeface="Courier New" charset="0"/>
              </a:rPr>
              <a:t>       </a:t>
            </a:r>
          </a:p>
          <a:p>
            <a:r>
              <a:rPr lang="en-US" sz="1200">
                <a:latin typeface="Courier New" charset="0"/>
              </a:rPr>
              <a:t>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timer.start();</a:t>
            </a: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    dict.contains("zzyzyba");</a:t>
            </a: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    timer.stop();</a:t>
            </a: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    System.out.println(timer.getElapsedTime());</a:t>
            </a:r>
          </a:p>
          <a:p>
            <a:endParaRPr lang="en-US" sz="1200">
              <a:solidFill>
                <a:schemeClr val="tx2"/>
              </a:solidFill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  timer.start();</a:t>
            </a:r>
          </a:p>
          <a:p>
            <a:r>
              <a:rPr lang="en-US" sz="1200">
                <a:latin typeface="Courier New" charset="0"/>
              </a:rPr>
              <a:t>      for (int i = 0; i &lt; 100; i++) {</a:t>
            </a:r>
          </a:p>
          <a:p>
            <a:r>
              <a:rPr lang="en-US" sz="1200">
                <a:latin typeface="Courier New" charset="0"/>
              </a:rPr>
              <a:t>          dict.contains("zzyzyba");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r>
              <a:rPr lang="en-US" sz="1200">
                <a:latin typeface="Courier New" charset="0"/>
              </a:rPr>
              <a:t>      timer.stop();</a:t>
            </a:r>
          </a:p>
          <a:p>
            <a:r>
              <a:rPr lang="en-US" sz="1200">
                <a:latin typeface="Courier New" charset="0"/>
              </a:rPr>
              <a:t>      System.out.println(timer.getElapsedTime()/100.0);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FCF165D-F4A6-DA40-894D-02C9B4D5536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TextBox 6"/>
          <p:cNvSpPr txBox="1">
            <a:spLocks noChangeArrowheads="1"/>
          </p:cNvSpPr>
          <p:nvPr/>
        </p:nvSpPr>
        <p:spPr bwMode="auto">
          <a:xfrm>
            <a:off x="457200" y="304800"/>
            <a:ext cx="8229600" cy="67495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public class </a:t>
            </a:r>
            <a:r>
              <a:rPr lang="en-US" sz="1200" dirty="0" err="1">
                <a:latin typeface="Courier New" charset="0"/>
                <a:cs typeface="Courier New" charset="0"/>
              </a:rPr>
              <a:t>CardDriver</a:t>
            </a:r>
            <a:r>
              <a:rPr lang="en-US" sz="1200" dirty="0">
                <a:latin typeface="Courier New" charset="0"/>
                <a:cs typeface="Courier New" charset="0"/>
              </a:rPr>
              <a:t>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public static void main(String[] </a:t>
            </a:r>
            <a:r>
              <a:rPr lang="en-US" sz="1200" dirty="0" err="1">
                <a:latin typeface="Courier New" charset="0"/>
                <a:cs typeface="Courier New" charset="0"/>
              </a:rPr>
              <a:t>args</a:t>
            </a:r>
            <a:r>
              <a:rPr lang="en-US" sz="1200" dirty="0">
                <a:latin typeface="Courier New" charset="0"/>
                <a:cs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</a:t>
            </a:r>
            <a:r>
              <a:rPr lang="en-US" sz="1200" dirty="0">
                <a:latin typeface="Courier New" charset="0"/>
                <a:cs typeface="Courier New" charset="0"/>
              </a:rPr>
              <a:t>("Enter the file of credit card numbers: 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Scanner input = new Scanner(</a:t>
            </a:r>
            <a:r>
              <a:rPr lang="en-US" sz="1200" dirty="0" err="1">
                <a:latin typeface="Courier New" charset="0"/>
                <a:cs typeface="Courier New" charset="0"/>
              </a:rPr>
              <a:t>System.in</a:t>
            </a:r>
            <a:r>
              <a:rPr lang="en-US" sz="1200" dirty="0">
                <a:latin typeface="Courier New" charset="0"/>
                <a:cs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String filename = </a:t>
            </a:r>
            <a:r>
              <a:rPr lang="en-US" sz="1200" dirty="0" err="1">
                <a:latin typeface="Courier New" charset="0"/>
                <a:cs typeface="Courier New" charset="0"/>
              </a:rPr>
              <a:t>input.next</a:t>
            </a:r>
            <a:r>
              <a:rPr lang="en-US" sz="1200" dirty="0">
                <a:latin typeface="Courier New" charset="0"/>
                <a:cs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cs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try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Scanner </a:t>
            </a:r>
            <a:r>
              <a:rPr lang="en-US" sz="1200" dirty="0" err="1">
                <a:latin typeface="Courier New" charset="0"/>
                <a:cs typeface="Courier New" charset="0"/>
              </a:rPr>
              <a:t>infile</a:t>
            </a:r>
            <a:r>
              <a:rPr lang="en-US" sz="1200" dirty="0">
                <a:latin typeface="Courier New" charset="0"/>
                <a:cs typeface="Courier New" charset="0"/>
              </a:rPr>
              <a:t> = new Scanner(new File(filename));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while (</a:t>
            </a:r>
            <a:r>
              <a:rPr lang="en-US" sz="1200" dirty="0" err="1">
                <a:latin typeface="Courier New" charset="0"/>
                <a:cs typeface="Courier New" charset="0"/>
              </a:rPr>
              <a:t>infile.hasNextLine</a:t>
            </a:r>
            <a:r>
              <a:rPr lang="en-US" sz="1200" dirty="0">
                <a:latin typeface="Courier New" charset="0"/>
                <a:cs typeface="Courier New" charset="0"/>
              </a:rPr>
              <a:t>())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String number = </a:t>
            </a:r>
            <a:r>
              <a:rPr lang="en-US" sz="1200" dirty="0" err="1">
                <a:latin typeface="Courier New" charset="0"/>
                <a:cs typeface="Courier New" charset="0"/>
              </a:rPr>
              <a:t>infile.nextLine</a:t>
            </a:r>
            <a:r>
              <a:rPr lang="en-US" sz="1200" dirty="0">
                <a:latin typeface="Courier New" charset="0"/>
                <a:cs typeface="Courier New" charset="0"/>
              </a:rPr>
              <a:t>().trim();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String </a:t>
            </a:r>
            <a:r>
              <a:rPr lang="en-US" sz="1200" dirty="0" err="1">
                <a:latin typeface="Courier New" charset="0"/>
                <a:cs typeface="Courier New" charset="0"/>
              </a:rPr>
              <a:t>cleanNum</a:t>
            </a:r>
            <a:r>
              <a:rPr lang="en-US" sz="1200" dirty="0">
                <a:latin typeface="Courier New" charset="0"/>
                <a:cs typeface="Courier New" charset="0"/>
              </a:rPr>
              <a:t> = </a:t>
            </a:r>
            <a:r>
              <a:rPr lang="en-US" sz="1200" dirty="0" err="1">
                <a:latin typeface="Courier New" charset="0"/>
                <a:cs typeface="Courier New" charset="0"/>
              </a:rPr>
              <a:t>number.replace</a:t>
            </a:r>
            <a:r>
              <a:rPr lang="en-US" sz="1200" dirty="0">
                <a:latin typeface="Courier New" charset="0"/>
                <a:cs typeface="Courier New" charset="0"/>
              </a:rPr>
              <a:t>(" ", "");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boolean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validFormat</a:t>
            </a:r>
            <a:r>
              <a:rPr lang="en-US" sz="1200" dirty="0">
                <a:latin typeface="Courier New" charset="0"/>
                <a:cs typeface="Courier New" charset="0"/>
              </a:rPr>
              <a:t> = true;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for (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 = 0; 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 &lt; </a:t>
            </a:r>
            <a:r>
              <a:rPr lang="en-US" sz="1200" dirty="0" err="1">
                <a:latin typeface="Courier New" charset="0"/>
                <a:cs typeface="Courier New" charset="0"/>
              </a:rPr>
              <a:t>cleanNum.length</a:t>
            </a:r>
            <a:r>
              <a:rPr lang="en-US" sz="1200" dirty="0">
                <a:latin typeface="Courier New" charset="0"/>
                <a:cs typeface="Courier New" charset="0"/>
              </a:rPr>
              <a:t>(); 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++)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    if (!</a:t>
            </a:r>
            <a:r>
              <a:rPr lang="en-US" sz="1200" dirty="0" err="1">
                <a:latin typeface="Courier New" charset="0"/>
                <a:cs typeface="Courier New" charset="0"/>
              </a:rPr>
              <a:t>Character.isDigit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cleanNum.charAt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)))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validFormat</a:t>
            </a:r>
            <a:r>
              <a:rPr lang="en-US" sz="1200" dirty="0">
                <a:latin typeface="Courier New" charset="0"/>
                <a:cs typeface="Courier New" charset="0"/>
              </a:rPr>
              <a:t> = false;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}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cs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sum = 0;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for (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 = 0; 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 &lt; </a:t>
            </a:r>
            <a:r>
              <a:rPr lang="en-US" sz="1200" dirty="0" err="1">
                <a:latin typeface="Courier New" charset="0"/>
                <a:cs typeface="Courier New" charset="0"/>
              </a:rPr>
              <a:t>cleanNum.length</a:t>
            </a:r>
            <a:r>
              <a:rPr lang="en-US" sz="1200" dirty="0">
                <a:latin typeface="Courier New" charset="0"/>
                <a:cs typeface="Courier New" charset="0"/>
              </a:rPr>
              <a:t>(); 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++)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    if (</a:t>
            </a:r>
            <a:r>
              <a:rPr lang="en-US" sz="1200" dirty="0" err="1">
                <a:latin typeface="Courier New" charset="0"/>
                <a:cs typeface="Courier New" charset="0"/>
              </a:rPr>
              <a:t>cleanNum.length</a:t>
            </a:r>
            <a:r>
              <a:rPr lang="en-US" sz="1200" dirty="0">
                <a:latin typeface="Courier New" charset="0"/>
                <a:cs typeface="Courier New" charset="0"/>
              </a:rPr>
              <a:t>() % 2 == 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 % 2)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twiceValue</a:t>
            </a:r>
            <a:r>
              <a:rPr lang="en-US" sz="1200" dirty="0">
                <a:latin typeface="Courier New" charset="0"/>
                <a:cs typeface="Courier New" charset="0"/>
              </a:rPr>
              <a:t> = 2 * (</a:t>
            </a:r>
            <a:r>
              <a:rPr lang="en-US" sz="1200" dirty="0" err="1">
                <a:latin typeface="Courier New" charset="0"/>
                <a:cs typeface="Courier New" charset="0"/>
              </a:rPr>
              <a:t>cleanNum.charAt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) - '0');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        if (</a:t>
            </a:r>
            <a:r>
              <a:rPr lang="en-US" sz="1200" dirty="0" err="1">
                <a:latin typeface="Courier New" charset="0"/>
                <a:cs typeface="Courier New" charset="0"/>
              </a:rPr>
              <a:t>twiceValue</a:t>
            </a:r>
            <a:r>
              <a:rPr lang="en-US" sz="1200" dirty="0">
                <a:latin typeface="Courier New" charset="0"/>
                <a:cs typeface="Courier New" charset="0"/>
              </a:rPr>
              <a:t> &gt; 9)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twiceValue</a:t>
            </a:r>
            <a:r>
              <a:rPr lang="en-US" sz="1200" dirty="0">
                <a:latin typeface="Courier New" charset="0"/>
                <a:cs typeface="Courier New" charset="0"/>
              </a:rPr>
              <a:t> = 1 + (</a:t>
            </a:r>
            <a:r>
              <a:rPr lang="en-US" sz="1200" dirty="0" err="1">
                <a:latin typeface="Courier New" charset="0"/>
                <a:cs typeface="Courier New" charset="0"/>
              </a:rPr>
              <a:t>twiceValue</a:t>
            </a:r>
            <a:r>
              <a:rPr lang="en-US" sz="1200" dirty="0">
                <a:latin typeface="Courier New" charset="0"/>
                <a:cs typeface="Courier New" charset="0"/>
              </a:rPr>
              <a:t> % 10);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    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        sum += </a:t>
            </a:r>
            <a:r>
              <a:rPr lang="en-US" sz="1200" dirty="0" err="1">
                <a:latin typeface="Courier New" charset="0"/>
                <a:cs typeface="Courier New" charset="0"/>
              </a:rPr>
              <a:t>twiceValue</a:t>
            </a:r>
            <a:r>
              <a:rPr lang="en-US" sz="1200" dirty="0">
                <a:latin typeface="Courier New" charset="0"/>
                <a:cs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    } else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        sum += (</a:t>
            </a:r>
            <a:r>
              <a:rPr lang="en-US" sz="1200" dirty="0" err="1">
                <a:latin typeface="Courier New" charset="0"/>
                <a:cs typeface="Courier New" charset="0"/>
              </a:rPr>
              <a:t>cleanNum.charAt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) - '0');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boolean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validSequence</a:t>
            </a:r>
            <a:r>
              <a:rPr lang="en-US" sz="1200" dirty="0">
                <a:latin typeface="Courier New" charset="0"/>
                <a:cs typeface="Courier New" charset="0"/>
              </a:rPr>
              <a:t> = (sum % 10 == 0);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cs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if (</a:t>
            </a:r>
            <a:r>
              <a:rPr lang="en-US" sz="1200" dirty="0" err="1">
                <a:latin typeface="Courier New" charset="0"/>
                <a:cs typeface="Courier New" charset="0"/>
              </a:rPr>
              <a:t>validFormat</a:t>
            </a:r>
            <a:r>
              <a:rPr lang="en-US" sz="1200" dirty="0">
                <a:latin typeface="Courier New" charset="0"/>
                <a:cs typeface="Courier New" charset="0"/>
              </a:rPr>
              <a:t> &amp;&amp; </a:t>
            </a:r>
            <a:r>
              <a:rPr lang="en-US" sz="1200" dirty="0" err="1">
                <a:latin typeface="Courier New" charset="0"/>
                <a:cs typeface="Courier New" charset="0"/>
              </a:rPr>
              <a:t>validSequence</a:t>
            </a:r>
            <a:r>
              <a:rPr lang="en-US" sz="1200" dirty="0">
                <a:latin typeface="Courier New" charset="0"/>
                <a:cs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(number + " VALID");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} else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(number + " INVALID");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} catch (</a:t>
            </a:r>
            <a:r>
              <a:rPr lang="en-US" sz="1200" dirty="0" err="1">
                <a:latin typeface="Courier New" charset="0"/>
                <a:cs typeface="Courier New" charset="0"/>
              </a:rPr>
              <a:t>java.io.FileNotFoundException</a:t>
            </a:r>
            <a:r>
              <a:rPr lang="en-US" sz="1200" dirty="0">
                <a:latin typeface="Courier New" charset="0"/>
                <a:cs typeface="Courier New" charset="0"/>
              </a:rPr>
              <a:t> e)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("File not found.");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}</a:t>
            </a:r>
          </a:p>
        </p:txBody>
      </p:sp>
      <p:sp>
        <p:nvSpPr>
          <p:cNvPr id="2" name="Text Placeholder 2"/>
          <p:cNvSpPr>
            <a:spLocks noGrp="1"/>
          </p:cNvSpPr>
          <p:nvPr>
            <p:ph type="body" sz="half" idx="1"/>
          </p:nvPr>
        </p:nvSpPr>
        <p:spPr>
          <a:xfrm>
            <a:off x="6927850" y="457200"/>
            <a:ext cx="2409825" cy="32004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lvl="1" indent="0">
              <a:buFont typeface="Wingdings" charset="0"/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Brute force design</a:t>
            </a:r>
          </a:p>
          <a:p>
            <a:pPr marL="238125" lvl="1" indent="-238125">
              <a:buFont typeface="Wingdings" charset="2"/>
              <a:buChar char="§"/>
              <a:defRPr/>
            </a:pPr>
            <a:endParaRPr lang="en-US" sz="1600" dirty="0">
              <a:solidFill>
                <a:srgbClr val="3333CC"/>
              </a:solidFill>
            </a:endParaRPr>
          </a:p>
          <a:p>
            <a:pPr marL="238125" lvl="1" indent="-238125">
              <a:buFont typeface="Wingdings" charset="2"/>
              <a:buChar char="§"/>
              <a:defRPr/>
            </a:pPr>
            <a:r>
              <a:rPr lang="en-US" dirty="0">
                <a:solidFill>
                  <a:srgbClr val="3333CC"/>
                </a:solidFill>
              </a:rPr>
              <a:t>prompt for file name</a:t>
            </a:r>
          </a:p>
          <a:p>
            <a:pPr marL="238125" lvl="1" indent="-238125">
              <a:buFont typeface="Wingdings" charset="2"/>
              <a:buChar char="§"/>
              <a:defRPr/>
            </a:pPr>
            <a:r>
              <a:rPr lang="en-US" dirty="0">
                <a:solidFill>
                  <a:srgbClr val="3333CC"/>
                </a:solidFill>
              </a:rPr>
              <a:t>read in each card number from file</a:t>
            </a:r>
          </a:p>
          <a:p>
            <a:pPr marL="238125" lvl="1" indent="-238125">
              <a:buFont typeface="Wingdings" charset="2"/>
              <a:buChar char="§"/>
              <a:defRPr/>
            </a:pPr>
            <a:r>
              <a:rPr lang="en-US" dirty="0">
                <a:solidFill>
                  <a:srgbClr val="3333CC"/>
                </a:solidFill>
              </a:rPr>
              <a:t>remove spaces and check for non-digits</a:t>
            </a:r>
          </a:p>
          <a:p>
            <a:pPr marL="238125" lvl="1" indent="-238125">
              <a:buFont typeface="Wingdings" charset="2"/>
              <a:buChar char="§"/>
              <a:defRPr/>
            </a:pPr>
            <a:r>
              <a:rPr lang="en-US" dirty="0">
                <a:solidFill>
                  <a:srgbClr val="3333CC"/>
                </a:solidFill>
              </a:rPr>
              <a:t>check digits using </a:t>
            </a:r>
            <a:r>
              <a:rPr lang="en-US" dirty="0" err="1">
                <a:solidFill>
                  <a:srgbClr val="3333CC"/>
                </a:solidFill>
              </a:rPr>
              <a:t>Luhn</a:t>
            </a:r>
            <a:r>
              <a:rPr lang="en-US" dirty="0">
                <a:solidFill>
                  <a:srgbClr val="3333CC"/>
                </a:solidFill>
              </a:rPr>
              <a:t> Formula</a:t>
            </a:r>
          </a:p>
          <a:p>
            <a:pPr marL="238125" lvl="1" indent="-238125">
              <a:buFont typeface="Wingdings" charset="2"/>
              <a:buChar char="§"/>
              <a:defRPr/>
            </a:pPr>
            <a:r>
              <a:rPr lang="en-US" dirty="0">
                <a:solidFill>
                  <a:srgbClr val="3333CC"/>
                </a:solidFill>
              </a:rPr>
              <a:t>display status of each number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7BDEBDE-B34A-8F4C-81DD-E62C9225EA5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143000"/>
            <a:ext cx="8382000" cy="914400"/>
          </a:xfrm>
        </p:spPr>
        <p:txBody>
          <a:bodyPr/>
          <a:lstStyle/>
          <a:p>
            <a:pPr marL="0" indent="0">
              <a:defRPr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this brute force approach works, but is difficult to read and modify</a:t>
            </a:r>
          </a:p>
          <a:p>
            <a:pPr marL="347663" indent="-227013">
              <a:buFont typeface="Wingdings" charset="0"/>
              <a:buChar char="§"/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one simple step is to add modularity (via helper methods)</a:t>
            </a:r>
          </a:p>
        </p:txBody>
      </p:sp>
      <p:sp>
        <p:nvSpPr>
          <p:cNvPr id="2048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Adding modularity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100C4941-C46A-254E-9F01-653E14B50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2999" y="2296476"/>
            <a:ext cx="7315201" cy="4584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private </a:t>
            </a:r>
            <a:r>
              <a:rPr lang="da-DK" sz="1200" dirty="0" err="1">
                <a:latin typeface="Courier New" charset="0"/>
                <a:cs typeface="Courier New" charset="0"/>
              </a:rPr>
              <a:t>static</a:t>
            </a:r>
            <a:r>
              <a:rPr lang="da-DK" sz="1200" dirty="0">
                <a:latin typeface="Courier New" charset="0"/>
                <a:cs typeface="Courier New" charset="0"/>
              </a:rPr>
              <a:t> </a:t>
            </a:r>
            <a:r>
              <a:rPr lang="da-DK" sz="1200" dirty="0" err="1">
                <a:latin typeface="Courier New" charset="0"/>
                <a:cs typeface="Courier New" charset="0"/>
              </a:rPr>
              <a:t>boolean</a:t>
            </a:r>
            <a:r>
              <a:rPr lang="da-DK" sz="1200" dirty="0">
                <a:latin typeface="Courier New" charset="0"/>
                <a:cs typeface="Courier New" charset="0"/>
              </a:rPr>
              <a:t> </a:t>
            </a:r>
            <a:r>
              <a:rPr lang="da-DK" sz="1200" dirty="0" err="1">
                <a:latin typeface="Courier New" charset="0"/>
                <a:cs typeface="Courier New" charset="0"/>
              </a:rPr>
              <a:t>isValidFormat</a:t>
            </a:r>
            <a:r>
              <a:rPr lang="da-DK" sz="1200" dirty="0">
                <a:latin typeface="Courier New" charset="0"/>
                <a:cs typeface="Courier New" charset="0"/>
              </a:rPr>
              <a:t>(</a:t>
            </a:r>
            <a:r>
              <a:rPr lang="da-DK" sz="1200" dirty="0" err="1">
                <a:latin typeface="Courier New" charset="0"/>
                <a:cs typeface="Courier New" charset="0"/>
              </a:rPr>
              <a:t>String</a:t>
            </a:r>
            <a:r>
              <a:rPr lang="da-DK" sz="1200" dirty="0">
                <a:latin typeface="Courier New" charset="0"/>
                <a:cs typeface="Courier New" charset="0"/>
              </a:rPr>
              <a:t> </a:t>
            </a:r>
            <a:r>
              <a:rPr lang="da-DK" sz="1200" dirty="0" err="1">
                <a:latin typeface="Courier New" charset="0"/>
                <a:cs typeface="Courier New" charset="0"/>
              </a:rPr>
              <a:t>num</a:t>
            </a:r>
            <a:r>
              <a:rPr lang="da-DK" sz="1200" dirty="0">
                <a:latin typeface="Courier New" charset="0"/>
                <a:cs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for (</a:t>
            </a:r>
            <a:r>
              <a:rPr lang="da-DK" sz="1200" dirty="0" err="1">
                <a:latin typeface="Courier New" charset="0"/>
                <a:cs typeface="Courier New" charset="0"/>
              </a:rPr>
              <a:t>int</a:t>
            </a:r>
            <a:r>
              <a:rPr lang="da-DK" sz="1200" dirty="0">
                <a:latin typeface="Courier New" charset="0"/>
                <a:cs typeface="Courier New" charset="0"/>
              </a:rPr>
              <a:t> i = 0; i &lt; </a:t>
            </a:r>
            <a:r>
              <a:rPr lang="da-DK" sz="1200" dirty="0" err="1">
                <a:latin typeface="Courier New" charset="0"/>
                <a:cs typeface="Courier New" charset="0"/>
              </a:rPr>
              <a:t>num.length</a:t>
            </a:r>
            <a:r>
              <a:rPr lang="da-DK" sz="1200" dirty="0">
                <a:latin typeface="Courier New" charset="0"/>
                <a:cs typeface="Courier New" charset="0"/>
              </a:rPr>
              <a:t>(); i++) {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if (!</a:t>
            </a:r>
            <a:r>
              <a:rPr lang="da-DK" sz="1200" dirty="0" err="1">
                <a:latin typeface="Courier New" charset="0"/>
                <a:cs typeface="Courier New" charset="0"/>
              </a:rPr>
              <a:t>Character.isDigit</a:t>
            </a:r>
            <a:r>
              <a:rPr lang="da-DK" sz="1200" dirty="0">
                <a:latin typeface="Courier New" charset="0"/>
                <a:cs typeface="Courier New" charset="0"/>
              </a:rPr>
              <a:t>(</a:t>
            </a:r>
            <a:r>
              <a:rPr lang="da-DK" sz="1200" dirty="0" err="1">
                <a:latin typeface="Courier New" charset="0"/>
                <a:cs typeface="Courier New" charset="0"/>
              </a:rPr>
              <a:t>num.charAt</a:t>
            </a:r>
            <a:r>
              <a:rPr lang="da-DK" sz="1200" dirty="0">
                <a:latin typeface="Courier New" charset="0"/>
                <a:cs typeface="Courier New" charset="0"/>
              </a:rPr>
              <a:t>(i))) {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    </a:t>
            </a:r>
            <a:r>
              <a:rPr lang="da-DK" sz="1200" dirty="0" err="1">
                <a:latin typeface="Courier New" charset="0"/>
                <a:cs typeface="Courier New" charset="0"/>
              </a:rPr>
              <a:t>return</a:t>
            </a:r>
            <a:r>
              <a:rPr lang="da-DK" sz="1200" dirty="0">
                <a:latin typeface="Courier New" charset="0"/>
                <a:cs typeface="Courier New" charset="0"/>
              </a:rPr>
              <a:t> false;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}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</a:t>
            </a:r>
            <a:r>
              <a:rPr lang="da-DK" sz="1200" dirty="0" err="1">
                <a:latin typeface="Courier New" charset="0"/>
                <a:cs typeface="Courier New" charset="0"/>
              </a:rPr>
              <a:t>return</a:t>
            </a:r>
            <a:r>
              <a:rPr lang="da-DK" sz="1200" dirty="0">
                <a:latin typeface="Courier New" charset="0"/>
                <a:cs typeface="Courier New" charset="0"/>
              </a:rPr>
              <a:t> true;      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endParaRPr lang="da-DK" sz="1200" dirty="0">
              <a:latin typeface="Courier New" charset="0"/>
              <a:cs typeface="Courier New" charset="0"/>
            </a:endParaRPr>
          </a:p>
          <a:p>
            <a:pPr>
              <a:lnSpc>
                <a:spcPct val="90000"/>
              </a:lnSpc>
            </a:pPr>
            <a:endParaRPr lang="da-DK" sz="1200" dirty="0">
              <a:latin typeface="Courier New" charset="0"/>
              <a:cs typeface="Courier New" charset="0"/>
            </a:endParaRP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private </a:t>
            </a:r>
            <a:r>
              <a:rPr lang="da-DK" sz="1200" dirty="0" err="1">
                <a:latin typeface="Courier New" charset="0"/>
                <a:cs typeface="Courier New" charset="0"/>
              </a:rPr>
              <a:t>static</a:t>
            </a:r>
            <a:r>
              <a:rPr lang="da-DK" sz="1200" dirty="0">
                <a:latin typeface="Courier New" charset="0"/>
                <a:cs typeface="Courier New" charset="0"/>
              </a:rPr>
              <a:t> </a:t>
            </a:r>
            <a:r>
              <a:rPr lang="da-DK" sz="1200" dirty="0" err="1">
                <a:latin typeface="Courier New" charset="0"/>
                <a:cs typeface="Courier New" charset="0"/>
              </a:rPr>
              <a:t>boolean</a:t>
            </a:r>
            <a:r>
              <a:rPr lang="da-DK" sz="1200" dirty="0">
                <a:latin typeface="Courier New" charset="0"/>
                <a:cs typeface="Courier New" charset="0"/>
              </a:rPr>
              <a:t> </a:t>
            </a:r>
            <a:r>
              <a:rPr lang="da-DK" sz="1200" dirty="0" err="1">
                <a:latin typeface="Courier New" charset="0"/>
                <a:cs typeface="Courier New" charset="0"/>
              </a:rPr>
              <a:t>isValidSequence</a:t>
            </a:r>
            <a:r>
              <a:rPr lang="da-DK" sz="1200" dirty="0">
                <a:latin typeface="Courier New" charset="0"/>
                <a:cs typeface="Courier New" charset="0"/>
              </a:rPr>
              <a:t>(</a:t>
            </a:r>
            <a:r>
              <a:rPr lang="da-DK" sz="1200" dirty="0" err="1">
                <a:latin typeface="Courier New" charset="0"/>
                <a:cs typeface="Courier New" charset="0"/>
              </a:rPr>
              <a:t>String</a:t>
            </a:r>
            <a:r>
              <a:rPr lang="da-DK" sz="1200" dirty="0">
                <a:latin typeface="Courier New" charset="0"/>
                <a:cs typeface="Courier New" charset="0"/>
              </a:rPr>
              <a:t> </a:t>
            </a:r>
            <a:r>
              <a:rPr lang="da-DK" sz="1200" dirty="0" err="1">
                <a:latin typeface="Courier New" charset="0"/>
                <a:cs typeface="Courier New" charset="0"/>
              </a:rPr>
              <a:t>num</a:t>
            </a:r>
            <a:r>
              <a:rPr lang="da-DK" sz="1200" dirty="0">
                <a:latin typeface="Courier New" charset="0"/>
                <a:cs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</a:t>
            </a:r>
            <a:r>
              <a:rPr lang="da-DK" sz="1200" dirty="0" err="1">
                <a:latin typeface="Courier New" charset="0"/>
                <a:cs typeface="Courier New" charset="0"/>
              </a:rPr>
              <a:t>int</a:t>
            </a:r>
            <a:r>
              <a:rPr lang="da-DK" sz="1200" dirty="0">
                <a:latin typeface="Courier New" charset="0"/>
                <a:cs typeface="Courier New" charset="0"/>
              </a:rPr>
              <a:t> sum = 0;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for (</a:t>
            </a:r>
            <a:r>
              <a:rPr lang="da-DK" sz="1200" dirty="0" err="1">
                <a:latin typeface="Courier New" charset="0"/>
                <a:cs typeface="Courier New" charset="0"/>
              </a:rPr>
              <a:t>int</a:t>
            </a:r>
            <a:r>
              <a:rPr lang="da-DK" sz="1200" dirty="0">
                <a:latin typeface="Courier New" charset="0"/>
                <a:cs typeface="Courier New" charset="0"/>
              </a:rPr>
              <a:t> i = 0; i &lt; </a:t>
            </a:r>
            <a:r>
              <a:rPr lang="da-DK" sz="1200" dirty="0" err="1">
                <a:latin typeface="Courier New" charset="0"/>
                <a:cs typeface="Courier New" charset="0"/>
              </a:rPr>
              <a:t>num.length</a:t>
            </a:r>
            <a:r>
              <a:rPr lang="da-DK" sz="1200" dirty="0">
                <a:latin typeface="Courier New" charset="0"/>
                <a:cs typeface="Courier New" charset="0"/>
              </a:rPr>
              <a:t>(); i++) {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if (</a:t>
            </a:r>
            <a:r>
              <a:rPr lang="da-DK" sz="1200" dirty="0" err="1">
                <a:latin typeface="Courier New" charset="0"/>
                <a:cs typeface="Courier New" charset="0"/>
              </a:rPr>
              <a:t>num.length</a:t>
            </a:r>
            <a:r>
              <a:rPr lang="da-DK" sz="1200" dirty="0">
                <a:latin typeface="Courier New" charset="0"/>
                <a:cs typeface="Courier New" charset="0"/>
              </a:rPr>
              <a:t>() % 2 == i % 2) {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    </a:t>
            </a:r>
            <a:r>
              <a:rPr lang="da-DK" sz="1200" dirty="0" err="1">
                <a:latin typeface="Courier New" charset="0"/>
                <a:cs typeface="Courier New" charset="0"/>
              </a:rPr>
              <a:t>int</a:t>
            </a:r>
            <a:r>
              <a:rPr lang="da-DK" sz="1200" dirty="0">
                <a:latin typeface="Courier New" charset="0"/>
                <a:cs typeface="Courier New" charset="0"/>
              </a:rPr>
              <a:t> </a:t>
            </a:r>
            <a:r>
              <a:rPr lang="da-DK" sz="1200" dirty="0" err="1">
                <a:latin typeface="Courier New" charset="0"/>
                <a:cs typeface="Courier New" charset="0"/>
              </a:rPr>
              <a:t>twiceValue</a:t>
            </a:r>
            <a:r>
              <a:rPr lang="da-DK" sz="1200" dirty="0">
                <a:latin typeface="Courier New" charset="0"/>
                <a:cs typeface="Courier New" charset="0"/>
              </a:rPr>
              <a:t> = 2 * (</a:t>
            </a:r>
            <a:r>
              <a:rPr lang="da-DK" sz="1200" dirty="0" err="1">
                <a:latin typeface="Courier New" charset="0"/>
                <a:cs typeface="Courier New" charset="0"/>
              </a:rPr>
              <a:t>num.charAt</a:t>
            </a:r>
            <a:r>
              <a:rPr lang="da-DK" sz="1200" dirty="0">
                <a:latin typeface="Courier New" charset="0"/>
                <a:cs typeface="Courier New" charset="0"/>
              </a:rPr>
              <a:t>(i) - '0');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    if (</a:t>
            </a:r>
            <a:r>
              <a:rPr lang="da-DK" sz="1200" dirty="0" err="1">
                <a:latin typeface="Courier New" charset="0"/>
                <a:cs typeface="Courier New" charset="0"/>
              </a:rPr>
              <a:t>twiceValue</a:t>
            </a:r>
            <a:r>
              <a:rPr lang="da-DK" sz="1200" dirty="0">
                <a:latin typeface="Courier New" charset="0"/>
                <a:cs typeface="Courier New" charset="0"/>
              </a:rPr>
              <a:t> &gt; 9) {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        </a:t>
            </a:r>
            <a:r>
              <a:rPr lang="da-DK" sz="1200" dirty="0" err="1">
                <a:latin typeface="Courier New" charset="0"/>
                <a:cs typeface="Courier New" charset="0"/>
              </a:rPr>
              <a:t>twiceValue</a:t>
            </a:r>
            <a:r>
              <a:rPr lang="da-DK" sz="1200" dirty="0">
                <a:latin typeface="Courier New" charset="0"/>
                <a:cs typeface="Courier New" charset="0"/>
              </a:rPr>
              <a:t> = 1 + (</a:t>
            </a:r>
            <a:r>
              <a:rPr lang="da-DK" sz="1200" dirty="0" err="1">
                <a:latin typeface="Courier New" charset="0"/>
                <a:cs typeface="Courier New" charset="0"/>
              </a:rPr>
              <a:t>twiceValue</a:t>
            </a:r>
            <a:r>
              <a:rPr lang="da-DK" sz="1200" dirty="0">
                <a:latin typeface="Courier New" charset="0"/>
                <a:cs typeface="Courier New" charset="0"/>
              </a:rPr>
              <a:t> % 10);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    }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    sum += </a:t>
            </a:r>
            <a:r>
              <a:rPr lang="da-DK" sz="1200" dirty="0" err="1">
                <a:latin typeface="Courier New" charset="0"/>
                <a:cs typeface="Courier New" charset="0"/>
              </a:rPr>
              <a:t>twiceValue</a:t>
            </a:r>
            <a:r>
              <a:rPr lang="da-DK" sz="1200" dirty="0">
                <a:latin typeface="Courier New" charset="0"/>
                <a:cs typeface="Courier New" charset="0"/>
              </a:rPr>
              <a:t>; 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}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</a:t>
            </a:r>
            <a:r>
              <a:rPr lang="da-DK" sz="1200" dirty="0" err="1">
                <a:latin typeface="Courier New" charset="0"/>
                <a:cs typeface="Courier New" charset="0"/>
              </a:rPr>
              <a:t>else</a:t>
            </a:r>
            <a:r>
              <a:rPr lang="da-DK" sz="1200" dirty="0">
                <a:latin typeface="Courier New" charset="0"/>
                <a:cs typeface="Courier New" charset="0"/>
              </a:rPr>
              <a:t> {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   sum += (</a:t>
            </a:r>
            <a:r>
              <a:rPr lang="da-DK" sz="1200" dirty="0" err="1">
                <a:latin typeface="Courier New" charset="0"/>
                <a:cs typeface="Courier New" charset="0"/>
              </a:rPr>
              <a:t>num.charAt</a:t>
            </a:r>
            <a:r>
              <a:rPr lang="da-DK" sz="1200" dirty="0">
                <a:latin typeface="Courier New" charset="0"/>
                <a:cs typeface="Courier New" charset="0"/>
              </a:rPr>
              <a:t>(i) - '0');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}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</a:t>
            </a:r>
            <a:r>
              <a:rPr lang="da-DK" sz="1200" dirty="0" err="1">
                <a:latin typeface="Courier New" charset="0"/>
                <a:cs typeface="Courier New" charset="0"/>
              </a:rPr>
              <a:t>return</a:t>
            </a:r>
            <a:r>
              <a:rPr lang="da-DK" sz="1200" dirty="0">
                <a:latin typeface="Courier New" charset="0"/>
                <a:cs typeface="Courier New" charset="0"/>
              </a:rPr>
              <a:t> sum % 10 == 0;        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7BDEBDE-B34A-8F4C-81DD-E62C9225EA5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143000"/>
            <a:ext cx="8382000" cy="914400"/>
          </a:xfrm>
        </p:spPr>
        <p:txBody>
          <a:bodyPr/>
          <a:lstStyle/>
          <a:p>
            <a:pPr marL="0" indent="0">
              <a:defRPr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helper methods make the main method simpler, more readable</a:t>
            </a:r>
          </a:p>
        </p:txBody>
      </p:sp>
      <p:sp>
        <p:nvSpPr>
          <p:cNvPr id="2048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Modular version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20E9686B-D115-274E-83A4-4D1CAC05A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2999" y="1905000"/>
            <a:ext cx="7315201" cy="507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public </a:t>
            </a:r>
            <a:r>
              <a:rPr lang="da-DK" sz="1200" dirty="0" err="1">
                <a:latin typeface="Courier New" charset="0"/>
                <a:cs typeface="Courier New" charset="0"/>
              </a:rPr>
              <a:t>class</a:t>
            </a:r>
            <a:r>
              <a:rPr lang="da-DK" sz="1200" dirty="0">
                <a:latin typeface="Courier New" charset="0"/>
                <a:cs typeface="Courier New" charset="0"/>
              </a:rPr>
              <a:t> </a:t>
            </a:r>
            <a:r>
              <a:rPr lang="da-DK" sz="1200" dirty="0" err="1">
                <a:latin typeface="Courier New" charset="0"/>
                <a:cs typeface="Courier New" charset="0"/>
              </a:rPr>
              <a:t>CardDriver</a:t>
            </a:r>
            <a:r>
              <a:rPr lang="da-DK" sz="1200" dirty="0">
                <a:latin typeface="Courier New" charset="0"/>
                <a:cs typeface="Courier New" charset="0"/>
              </a:rPr>
              <a:t> {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public </a:t>
            </a:r>
            <a:r>
              <a:rPr lang="da-DK" sz="1200" dirty="0" err="1">
                <a:latin typeface="Courier New" charset="0"/>
                <a:cs typeface="Courier New" charset="0"/>
              </a:rPr>
              <a:t>static</a:t>
            </a:r>
            <a:r>
              <a:rPr lang="da-DK" sz="1200" dirty="0">
                <a:latin typeface="Courier New" charset="0"/>
                <a:cs typeface="Courier New" charset="0"/>
              </a:rPr>
              <a:t> </a:t>
            </a:r>
            <a:r>
              <a:rPr lang="da-DK" sz="1200" dirty="0" err="1">
                <a:latin typeface="Courier New" charset="0"/>
                <a:cs typeface="Courier New" charset="0"/>
              </a:rPr>
              <a:t>void</a:t>
            </a:r>
            <a:r>
              <a:rPr lang="da-DK" sz="1200" dirty="0">
                <a:latin typeface="Courier New" charset="0"/>
                <a:cs typeface="Courier New" charset="0"/>
              </a:rPr>
              <a:t> </a:t>
            </a:r>
            <a:r>
              <a:rPr lang="da-DK" sz="1200" dirty="0" err="1">
                <a:latin typeface="Courier New" charset="0"/>
                <a:cs typeface="Courier New" charset="0"/>
              </a:rPr>
              <a:t>main</a:t>
            </a:r>
            <a:r>
              <a:rPr lang="da-DK" sz="1200" dirty="0">
                <a:latin typeface="Courier New" charset="0"/>
                <a:cs typeface="Courier New" charset="0"/>
              </a:rPr>
              <a:t>(</a:t>
            </a:r>
            <a:r>
              <a:rPr lang="da-DK" sz="1200" dirty="0" err="1">
                <a:latin typeface="Courier New" charset="0"/>
                <a:cs typeface="Courier New" charset="0"/>
              </a:rPr>
              <a:t>String</a:t>
            </a:r>
            <a:r>
              <a:rPr lang="da-DK" sz="1200" dirty="0">
                <a:latin typeface="Courier New" charset="0"/>
                <a:cs typeface="Courier New" charset="0"/>
              </a:rPr>
              <a:t>[] </a:t>
            </a:r>
            <a:r>
              <a:rPr lang="da-DK" sz="1200" dirty="0" err="1">
                <a:latin typeface="Courier New" charset="0"/>
                <a:cs typeface="Courier New" charset="0"/>
              </a:rPr>
              <a:t>args</a:t>
            </a:r>
            <a:r>
              <a:rPr lang="da-DK" sz="1200" dirty="0">
                <a:latin typeface="Courier New" charset="0"/>
                <a:cs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</a:t>
            </a:r>
            <a:r>
              <a:rPr lang="da-DK" sz="1200" dirty="0" err="1">
                <a:latin typeface="Courier New" charset="0"/>
                <a:cs typeface="Courier New" charset="0"/>
              </a:rPr>
              <a:t>System.out.print</a:t>
            </a:r>
            <a:r>
              <a:rPr lang="da-DK" sz="1200" dirty="0">
                <a:latin typeface="Courier New" charset="0"/>
                <a:cs typeface="Courier New" charset="0"/>
              </a:rPr>
              <a:t>("</a:t>
            </a:r>
            <a:r>
              <a:rPr lang="da-DK" sz="1200" dirty="0" err="1">
                <a:latin typeface="Courier New" charset="0"/>
                <a:cs typeface="Courier New" charset="0"/>
              </a:rPr>
              <a:t>Enter</a:t>
            </a:r>
            <a:r>
              <a:rPr lang="da-DK" sz="1200" dirty="0">
                <a:latin typeface="Courier New" charset="0"/>
                <a:cs typeface="Courier New" charset="0"/>
              </a:rPr>
              <a:t> the file of </a:t>
            </a:r>
            <a:r>
              <a:rPr lang="da-DK" sz="1200" dirty="0" err="1">
                <a:latin typeface="Courier New" charset="0"/>
                <a:cs typeface="Courier New" charset="0"/>
              </a:rPr>
              <a:t>credit</a:t>
            </a:r>
            <a:r>
              <a:rPr lang="da-DK" sz="1200" dirty="0">
                <a:latin typeface="Courier New" charset="0"/>
                <a:cs typeface="Courier New" charset="0"/>
              </a:rPr>
              <a:t> card </a:t>
            </a:r>
            <a:r>
              <a:rPr lang="da-DK" sz="1200" dirty="0" err="1">
                <a:latin typeface="Courier New" charset="0"/>
                <a:cs typeface="Courier New" charset="0"/>
              </a:rPr>
              <a:t>numbers</a:t>
            </a:r>
            <a:r>
              <a:rPr lang="da-DK" sz="1200" dirty="0">
                <a:latin typeface="Courier New" charset="0"/>
                <a:cs typeface="Courier New" charset="0"/>
              </a:rPr>
              <a:t>: ");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Scanner input = new Scanner(</a:t>
            </a:r>
            <a:r>
              <a:rPr lang="da-DK" sz="1200" dirty="0" err="1">
                <a:latin typeface="Courier New" charset="0"/>
                <a:cs typeface="Courier New" charset="0"/>
              </a:rPr>
              <a:t>System.in</a:t>
            </a:r>
            <a:r>
              <a:rPr lang="da-DK" sz="1200" dirty="0">
                <a:latin typeface="Courier New" charset="0"/>
                <a:cs typeface="Courier New" charset="0"/>
              </a:rPr>
              <a:t>);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</a:t>
            </a:r>
            <a:r>
              <a:rPr lang="da-DK" sz="1200" dirty="0" err="1">
                <a:latin typeface="Courier New" charset="0"/>
                <a:cs typeface="Courier New" charset="0"/>
              </a:rPr>
              <a:t>String</a:t>
            </a:r>
            <a:r>
              <a:rPr lang="da-DK" sz="1200" dirty="0">
                <a:latin typeface="Courier New" charset="0"/>
                <a:cs typeface="Courier New" charset="0"/>
              </a:rPr>
              <a:t> </a:t>
            </a:r>
            <a:r>
              <a:rPr lang="da-DK" sz="1200" dirty="0" err="1">
                <a:latin typeface="Courier New" charset="0"/>
                <a:cs typeface="Courier New" charset="0"/>
              </a:rPr>
              <a:t>filename</a:t>
            </a:r>
            <a:r>
              <a:rPr lang="da-DK" sz="1200" dirty="0">
                <a:latin typeface="Courier New" charset="0"/>
                <a:cs typeface="Courier New" charset="0"/>
              </a:rPr>
              <a:t> = </a:t>
            </a:r>
            <a:r>
              <a:rPr lang="da-DK" sz="1200" dirty="0" err="1">
                <a:latin typeface="Courier New" charset="0"/>
                <a:cs typeface="Courier New" charset="0"/>
              </a:rPr>
              <a:t>input.next</a:t>
            </a:r>
            <a:r>
              <a:rPr lang="da-DK" sz="1200" dirty="0">
                <a:latin typeface="Courier New" charset="0"/>
                <a:cs typeface="Courier New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</a:t>
            </a:r>
            <a:r>
              <a:rPr lang="da-DK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da-DK" sz="1200" dirty="0">
                <a:latin typeface="Courier New" charset="0"/>
                <a:cs typeface="Courier New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</a:t>
            </a:r>
            <a:r>
              <a:rPr lang="da-DK" sz="1200" dirty="0" err="1">
                <a:latin typeface="Courier New" charset="0"/>
                <a:cs typeface="Courier New" charset="0"/>
              </a:rPr>
              <a:t>try</a:t>
            </a:r>
            <a:r>
              <a:rPr lang="da-DK" sz="1200" dirty="0">
                <a:latin typeface="Courier New" charset="0"/>
                <a:cs typeface="Courier New" charset="0"/>
              </a:rPr>
              <a:t> {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Scanner </a:t>
            </a:r>
            <a:r>
              <a:rPr lang="da-DK" sz="1200" dirty="0" err="1">
                <a:latin typeface="Courier New" charset="0"/>
                <a:cs typeface="Courier New" charset="0"/>
              </a:rPr>
              <a:t>infile</a:t>
            </a:r>
            <a:r>
              <a:rPr lang="da-DK" sz="1200" dirty="0">
                <a:latin typeface="Courier New" charset="0"/>
                <a:cs typeface="Courier New" charset="0"/>
              </a:rPr>
              <a:t> = new Scanner(new File(</a:t>
            </a:r>
            <a:r>
              <a:rPr lang="da-DK" sz="1200" dirty="0" err="1">
                <a:latin typeface="Courier New" charset="0"/>
                <a:cs typeface="Courier New" charset="0"/>
              </a:rPr>
              <a:t>filename</a:t>
            </a:r>
            <a:r>
              <a:rPr lang="da-DK" sz="1200" dirty="0">
                <a:latin typeface="Courier New" charset="0"/>
                <a:cs typeface="Courier New" charset="0"/>
              </a:rPr>
              <a:t>));            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</a:t>
            </a:r>
            <a:r>
              <a:rPr lang="da-DK" sz="1200" dirty="0" err="1">
                <a:latin typeface="Courier New" charset="0"/>
                <a:cs typeface="Courier New" charset="0"/>
              </a:rPr>
              <a:t>while</a:t>
            </a:r>
            <a:r>
              <a:rPr lang="da-DK" sz="1200" dirty="0">
                <a:latin typeface="Courier New" charset="0"/>
                <a:cs typeface="Courier New" charset="0"/>
              </a:rPr>
              <a:t> (</a:t>
            </a:r>
            <a:r>
              <a:rPr lang="da-DK" sz="1200" dirty="0" err="1">
                <a:latin typeface="Courier New" charset="0"/>
                <a:cs typeface="Courier New" charset="0"/>
              </a:rPr>
              <a:t>infile.hasNextLine</a:t>
            </a:r>
            <a:r>
              <a:rPr lang="da-DK" sz="1200" dirty="0">
                <a:latin typeface="Courier New" charset="0"/>
                <a:cs typeface="Courier New" charset="0"/>
              </a:rPr>
              <a:t>()) {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    </a:t>
            </a:r>
            <a:r>
              <a:rPr lang="da-DK" sz="1200" dirty="0" err="1">
                <a:latin typeface="Courier New" charset="0"/>
                <a:cs typeface="Courier New" charset="0"/>
              </a:rPr>
              <a:t>String</a:t>
            </a:r>
            <a:r>
              <a:rPr lang="da-DK" sz="1200" dirty="0">
                <a:latin typeface="Courier New" charset="0"/>
                <a:cs typeface="Courier New" charset="0"/>
              </a:rPr>
              <a:t> </a:t>
            </a:r>
            <a:r>
              <a:rPr lang="da-DK" sz="1200" dirty="0" err="1">
                <a:latin typeface="Courier New" charset="0"/>
                <a:cs typeface="Courier New" charset="0"/>
              </a:rPr>
              <a:t>number</a:t>
            </a:r>
            <a:r>
              <a:rPr lang="da-DK" sz="1200" dirty="0">
                <a:latin typeface="Courier New" charset="0"/>
                <a:cs typeface="Courier New" charset="0"/>
              </a:rPr>
              <a:t> = </a:t>
            </a:r>
            <a:r>
              <a:rPr lang="da-DK" sz="1200" dirty="0" err="1">
                <a:latin typeface="Courier New" charset="0"/>
                <a:cs typeface="Courier New" charset="0"/>
              </a:rPr>
              <a:t>infile.nextLine</a:t>
            </a:r>
            <a:r>
              <a:rPr lang="da-DK" sz="1200" dirty="0">
                <a:latin typeface="Courier New" charset="0"/>
                <a:cs typeface="Courier New" charset="0"/>
              </a:rPr>
              <a:t>().trim();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    </a:t>
            </a:r>
            <a:r>
              <a:rPr lang="da-DK" sz="1200" dirty="0" err="1">
                <a:latin typeface="Courier New" charset="0"/>
                <a:cs typeface="Courier New" charset="0"/>
              </a:rPr>
              <a:t>String</a:t>
            </a:r>
            <a:r>
              <a:rPr lang="da-DK" sz="1200" dirty="0">
                <a:latin typeface="Courier New" charset="0"/>
                <a:cs typeface="Courier New" charset="0"/>
              </a:rPr>
              <a:t> </a:t>
            </a:r>
            <a:r>
              <a:rPr lang="da-DK" sz="1200" dirty="0" err="1">
                <a:latin typeface="Courier New" charset="0"/>
                <a:cs typeface="Courier New" charset="0"/>
              </a:rPr>
              <a:t>cleanNum</a:t>
            </a:r>
            <a:r>
              <a:rPr lang="da-DK" sz="1200" dirty="0">
                <a:latin typeface="Courier New" charset="0"/>
                <a:cs typeface="Courier New" charset="0"/>
              </a:rPr>
              <a:t> = </a:t>
            </a:r>
            <a:r>
              <a:rPr lang="da-DK" sz="1200" dirty="0" err="1">
                <a:latin typeface="Courier New" charset="0"/>
                <a:cs typeface="Courier New" charset="0"/>
              </a:rPr>
              <a:t>number.replace</a:t>
            </a:r>
            <a:r>
              <a:rPr lang="da-DK" sz="1200" dirty="0">
                <a:latin typeface="Courier New" charset="0"/>
                <a:cs typeface="Courier New" charset="0"/>
              </a:rPr>
              <a:t>(" ", "");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    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    if (</a:t>
            </a:r>
            <a:r>
              <a:rPr lang="da-DK" sz="1200" dirty="0" err="1">
                <a:latin typeface="Courier New" charset="0"/>
                <a:cs typeface="Courier New" charset="0"/>
              </a:rPr>
              <a:t>CardDriver.isValidFormat</a:t>
            </a:r>
            <a:r>
              <a:rPr lang="da-DK" sz="1200" dirty="0">
                <a:latin typeface="Courier New" charset="0"/>
                <a:cs typeface="Courier New" charset="0"/>
              </a:rPr>
              <a:t>(</a:t>
            </a:r>
            <a:r>
              <a:rPr lang="da-DK" sz="1200" dirty="0" err="1">
                <a:latin typeface="Courier New" charset="0"/>
                <a:cs typeface="Courier New" charset="0"/>
              </a:rPr>
              <a:t>cleanNum</a:t>
            </a:r>
            <a:r>
              <a:rPr lang="da-DK" sz="1200" dirty="0">
                <a:latin typeface="Courier New" charset="0"/>
                <a:cs typeface="Courier New" charset="0"/>
              </a:rPr>
              <a:t>) &amp;&amp;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            </a:t>
            </a:r>
            <a:r>
              <a:rPr lang="da-DK" sz="1200" dirty="0" err="1">
                <a:latin typeface="Courier New" charset="0"/>
                <a:cs typeface="Courier New" charset="0"/>
              </a:rPr>
              <a:t>CardDriver.isValidSequence</a:t>
            </a:r>
            <a:r>
              <a:rPr lang="da-DK" sz="1200" dirty="0">
                <a:latin typeface="Courier New" charset="0"/>
                <a:cs typeface="Courier New" charset="0"/>
              </a:rPr>
              <a:t>(</a:t>
            </a:r>
            <a:r>
              <a:rPr lang="da-DK" sz="1200" dirty="0" err="1">
                <a:latin typeface="Courier New" charset="0"/>
                <a:cs typeface="Courier New" charset="0"/>
              </a:rPr>
              <a:t>cleanNum</a:t>
            </a:r>
            <a:r>
              <a:rPr lang="da-DK" sz="1200" dirty="0">
                <a:latin typeface="Courier New" charset="0"/>
                <a:cs typeface="Courier New" charset="0"/>
              </a:rPr>
              <a:t>)) {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        </a:t>
            </a:r>
            <a:r>
              <a:rPr lang="da-DK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da-DK" sz="1200" dirty="0">
                <a:latin typeface="Courier New" charset="0"/>
                <a:cs typeface="Courier New" charset="0"/>
              </a:rPr>
              <a:t>(</a:t>
            </a:r>
            <a:r>
              <a:rPr lang="da-DK" sz="1200" dirty="0" err="1">
                <a:latin typeface="Courier New" charset="0"/>
                <a:cs typeface="Courier New" charset="0"/>
              </a:rPr>
              <a:t>number</a:t>
            </a:r>
            <a:r>
              <a:rPr lang="da-DK" sz="1200" dirty="0">
                <a:latin typeface="Courier New" charset="0"/>
                <a:cs typeface="Courier New" charset="0"/>
              </a:rPr>
              <a:t> + " VALID");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    }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    </a:t>
            </a:r>
            <a:r>
              <a:rPr lang="da-DK" sz="1200" dirty="0" err="1">
                <a:latin typeface="Courier New" charset="0"/>
                <a:cs typeface="Courier New" charset="0"/>
              </a:rPr>
              <a:t>else</a:t>
            </a:r>
            <a:r>
              <a:rPr lang="da-DK" sz="1200" dirty="0">
                <a:latin typeface="Courier New" charset="0"/>
                <a:cs typeface="Courier New" charset="0"/>
              </a:rPr>
              <a:t> {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        </a:t>
            </a:r>
            <a:r>
              <a:rPr lang="da-DK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da-DK" sz="1200" dirty="0">
                <a:latin typeface="Courier New" charset="0"/>
                <a:cs typeface="Courier New" charset="0"/>
              </a:rPr>
              <a:t>(</a:t>
            </a:r>
            <a:r>
              <a:rPr lang="da-DK" sz="1200" dirty="0" err="1">
                <a:latin typeface="Courier New" charset="0"/>
                <a:cs typeface="Courier New" charset="0"/>
              </a:rPr>
              <a:t>number</a:t>
            </a:r>
            <a:r>
              <a:rPr lang="da-DK" sz="1200" dirty="0">
                <a:latin typeface="Courier New" charset="0"/>
                <a:cs typeface="Courier New" charset="0"/>
              </a:rPr>
              <a:t> + " INVALID");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    }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}            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</a:t>
            </a:r>
            <a:r>
              <a:rPr lang="da-DK" sz="1200" dirty="0" err="1">
                <a:latin typeface="Courier New" charset="0"/>
                <a:cs typeface="Courier New" charset="0"/>
              </a:rPr>
              <a:t>catch</a:t>
            </a:r>
            <a:r>
              <a:rPr lang="da-DK" sz="1200" dirty="0">
                <a:latin typeface="Courier New" charset="0"/>
                <a:cs typeface="Courier New" charset="0"/>
              </a:rPr>
              <a:t> (</a:t>
            </a:r>
            <a:r>
              <a:rPr lang="da-DK" sz="1200" dirty="0" err="1">
                <a:latin typeface="Courier New" charset="0"/>
                <a:cs typeface="Courier New" charset="0"/>
              </a:rPr>
              <a:t>java.io.FileNotFoundException</a:t>
            </a:r>
            <a:r>
              <a:rPr lang="da-DK" sz="1200" dirty="0">
                <a:latin typeface="Courier New" charset="0"/>
                <a:cs typeface="Courier New" charset="0"/>
              </a:rPr>
              <a:t> e) {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    </a:t>
            </a:r>
            <a:r>
              <a:rPr lang="da-DK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da-DK" sz="1200" dirty="0">
                <a:latin typeface="Courier New" charset="0"/>
                <a:cs typeface="Courier New" charset="0"/>
              </a:rPr>
              <a:t>("File not </a:t>
            </a:r>
            <a:r>
              <a:rPr lang="da-DK" sz="1200" dirty="0" err="1">
                <a:latin typeface="Courier New" charset="0"/>
                <a:cs typeface="Courier New" charset="0"/>
              </a:rPr>
              <a:t>found</a:t>
            </a:r>
            <a:r>
              <a:rPr lang="da-DK" sz="1200" dirty="0">
                <a:latin typeface="Courier New" charset="0"/>
                <a:cs typeface="Courier New" charset="0"/>
              </a:rPr>
              <a:t>.");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    }        </a:t>
            </a: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endParaRPr lang="da-DK" sz="1200" dirty="0">
              <a:latin typeface="Courier New" charset="0"/>
              <a:cs typeface="Courier New" charset="0"/>
            </a:endParaRPr>
          </a:p>
          <a:p>
            <a:pPr>
              <a:lnSpc>
                <a:spcPct val="90000"/>
              </a:lnSpc>
            </a:pPr>
            <a:r>
              <a:rPr lang="da-DK" sz="1200" dirty="0">
                <a:latin typeface="Courier New" charset="0"/>
                <a:cs typeface="Courier New" charset="0"/>
              </a:rPr>
              <a:t>    // HELPER METHODS HERE</a:t>
            </a:r>
          </a:p>
          <a:p>
            <a:pPr>
              <a:lnSpc>
                <a:spcPct val="90000"/>
              </a:lnSpc>
            </a:pPr>
            <a:endParaRPr lang="da-DK" sz="1200" dirty="0">
              <a:latin typeface="Courier New" charset="0"/>
              <a:cs typeface="Courier New" charset="0"/>
            </a:endParaRPr>
          </a:p>
          <a:p>
            <a:pPr>
              <a:lnSpc>
                <a:spcPct val="90000"/>
              </a:lnSpc>
            </a:pPr>
            <a:r>
              <a:rPr lang="da-DK" sz="12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79621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F4368B9-68BC-9842-BD63-5C260340885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TextBox 6"/>
          <p:cNvSpPr txBox="1">
            <a:spLocks noChangeArrowheads="1"/>
          </p:cNvSpPr>
          <p:nvPr/>
        </p:nvSpPr>
        <p:spPr bwMode="auto">
          <a:xfrm>
            <a:off x="2019300" y="2743200"/>
            <a:ext cx="5562600" cy="397031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  <a:cs typeface="Courier New" charset="0"/>
              </a:rPr>
              <a:t>public class </a:t>
            </a:r>
            <a:r>
              <a:rPr lang="en-US" sz="1200" dirty="0" err="1">
                <a:latin typeface="Courier New" charset="0"/>
                <a:cs typeface="Courier New" charset="0"/>
              </a:rPr>
              <a:t>CardNumber</a:t>
            </a:r>
            <a:r>
              <a:rPr lang="en-US" sz="1200" dirty="0">
                <a:latin typeface="Courier New" charset="0"/>
                <a:cs typeface="Courier New" charset="0"/>
              </a:rPr>
              <a:t>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private String number;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private String </a:t>
            </a:r>
            <a:r>
              <a:rPr lang="en-US" sz="1200" dirty="0" err="1">
                <a:latin typeface="Courier New" charset="0"/>
                <a:cs typeface="Courier New" charset="0"/>
              </a:rPr>
              <a:t>cleanNum</a:t>
            </a:r>
            <a:r>
              <a:rPr lang="en-US" sz="1200" dirty="0">
                <a:latin typeface="Courier New" charset="0"/>
                <a:cs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public </a:t>
            </a:r>
            <a:r>
              <a:rPr lang="en-US" sz="1200" dirty="0" err="1">
                <a:latin typeface="Courier New" charset="0"/>
                <a:cs typeface="Courier New" charset="0"/>
              </a:rPr>
              <a:t>CardNumber</a:t>
            </a:r>
            <a:r>
              <a:rPr lang="en-US" sz="1200" dirty="0">
                <a:latin typeface="Courier New" charset="0"/>
                <a:cs typeface="Courier New" charset="0"/>
              </a:rPr>
              <a:t>(String </a:t>
            </a:r>
            <a:r>
              <a:rPr lang="en-US" sz="1200" dirty="0" err="1">
                <a:latin typeface="Courier New" charset="0"/>
                <a:cs typeface="Courier New" charset="0"/>
              </a:rPr>
              <a:t>num</a:t>
            </a:r>
            <a:r>
              <a:rPr lang="en-US" sz="1200" dirty="0">
                <a:latin typeface="Courier New" charset="0"/>
                <a:cs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this.number</a:t>
            </a:r>
            <a:r>
              <a:rPr lang="en-US" sz="1200" dirty="0">
                <a:latin typeface="Courier New" charset="0"/>
                <a:cs typeface="Courier New" charset="0"/>
              </a:rPr>
              <a:t> = </a:t>
            </a:r>
            <a:r>
              <a:rPr lang="en-US" sz="1200" dirty="0" err="1">
                <a:latin typeface="Courier New" charset="0"/>
                <a:cs typeface="Courier New" charset="0"/>
              </a:rPr>
              <a:t>num.trim</a:t>
            </a:r>
            <a:r>
              <a:rPr lang="en-US" sz="1200" dirty="0">
                <a:latin typeface="Courier New" charset="0"/>
                <a:cs typeface="Courier New" charset="0"/>
              </a:rPr>
              <a:t>();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this.cleanNum</a:t>
            </a:r>
            <a:r>
              <a:rPr lang="en-US" sz="1200" dirty="0">
                <a:latin typeface="Courier New" charset="0"/>
                <a:cs typeface="Courier New" charset="0"/>
              </a:rPr>
              <a:t> = </a:t>
            </a:r>
            <a:r>
              <a:rPr lang="en-US" sz="1200" dirty="0" err="1">
                <a:latin typeface="Courier New" charset="0"/>
                <a:cs typeface="Courier New" charset="0"/>
              </a:rPr>
              <a:t>this.number.replace</a:t>
            </a:r>
            <a:r>
              <a:rPr lang="en-US" sz="1200" dirty="0">
                <a:latin typeface="Courier New" charset="0"/>
                <a:cs typeface="Courier New" charset="0"/>
              </a:rPr>
              <a:t>(" ", "");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public </a:t>
            </a:r>
            <a:r>
              <a:rPr lang="en-US" sz="1200" dirty="0" err="1">
                <a:latin typeface="Courier New" charset="0"/>
                <a:cs typeface="Courier New" charset="0"/>
              </a:rPr>
              <a:t>boolean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isValidFormat</a:t>
            </a:r>
            <a:r>
              <a:rPr lang="en-US" sz="1200" dirty="0">
                <a:latin typeface="Courier New" charset="0"/>
                <a:cs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// SIMILAR TO PREVIOUSLY SHOWN METHOD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endParaRPr lang="en-US" sz="1200" dirty="0">
              <a:latin typeface="Courier New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cs typeface="Courier New" charset="0"/>
              </a:rPr>
              <a:t>    public </a:t>
            </a:r>
            <a:r>
              <a:rPr lang="en-US" sz="1200" dirty="0" err="1">
                <a:latin typeface="Courier New" charset="0"/>
                <a:cs typeface="Courier New" charset="0"/>
              </a:rPr>
              <a:t>boolean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isValidSequence</a:t>
            </a:r>
            <a:r>
              <a:rPr lang="en-US" sz="1200" dirty="0">
                <a:latin typeface="Courier New" charset="0"/>
                <a:cs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// SIMILAR TO PREVIOUSLY SHOWN METHOD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public String </a:t>
            </a:r>
            <a:r>
              <a:rPr lang="en-US" sz="1200" dirty="0" err="1">
                <a:latin typeface="Courier New" charset="0"/>
                <a:cs typeface="Courier New" charset="0"/>
              </a:rPr>
              <a:t>toString</a:t>
            </a:r>
            <a:r>
              <a:rPr lang="en-US" sz="1200" dirty="0">
                <a:latin typeface="Courier New" charset="0"/>
                <a:cs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return number;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}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382000" cy="1371600"/>
          </a:xfrm>
        </p:spPr>
        <p:txBody>
          <a:bodyPr/>
          <a:lstStyle/>
          <a:p>
            <a:pPr marL="0" indent="0">
              <a:defRPr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object-oriented approach: identify objects that can be modeled with code</a:t>
            </a:r>
          </a:p>
          <a:p>
            <a:pPr marL="347663" indent="-227013">
              <a:buFont typeface="Wingdings" charset="0"/>
              <a:buChar char="§"/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classes encapsulate the data and behaviors of objects </a:t>
            </a:r>
          </a:p>
          <a:p>
            <a:pPr marL="347663" indent="-227013">
              <a:buFont typeface="Wingdings" charset="0"/>
              <a:buChar char="§"/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easier to develop, test, and reuse</a:t>
            </a:r>
            <a:endParaRPr lang="en-US" sz="2000" dirty="0"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2150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Adding objects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7E82A16-5CE8-BC4E-88B9-D13F7FE1C27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TextBox 6"/>
          <p:cNvSpPr txBox="1">
            <a:spLocks noChangeArrowheads="1"/>
          </p:cNvSpPr>
          <p:nvPr/>
        </p:nvSpPr>
        <p:spPr bwMode="auto">
          <a:xfrm>
            <a:off x="952500" y="2057400"/>
            <a:ext cx="7772400" cy="452431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  <a:cs typeface="Courier New" charset="0"/>
              </a:rPr>
              <a:t>public class </a:t>
            </a:r>
            <a:r>
              <a:rPr lang="en-US" sz="1200" dirty="0" err="1">
                <a:latin typeface="Courier New" charset="0"/>
                <a:cs typeface="Courier New" charset="0"/>
              </a:rPr>
              <a:t>CardDriver</a:t>
            </a:r>
            <a:r>
              <a:rPr lang="en-US" sz="1200" dirty="0">
                <a:latin typeface="Courier New" charset="0"/>
                <a:cs typeface="Courier New" charset="0"/>
              </a:rPr>
              <a:t>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public static void main(String[] </a:t>
            </a:r>
            <a:r>
              <a:rPr lang="en-US" sz="1200" dirty="0" err="1">
                <a:latin typeface="Courier New" charset="0"/>
                <a:cs typeface="Courier New" charset="0"/>
              </a:rPr>
              <a:t>args</a:t>
            </a:r>
            <a:r>
              <a:rPr lang="en-US" sz="1200" dirty="0">
                <a:latin typeface="Courier New" charset="0"/>
                <a:cs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</a:t>
            </a:r>
            <a:r>
              <a:rPr lang="en-US" sz="1200" dirty="0">
                <a:latin typeface="Courier New" charset="0"/>
                <a:cs typeface="Courier New" charset="0"/>
              </a:rPr>
              <a:t>("Enter the file of credit card numbers: ");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Scanner input = new Scanner(</a:t>
            </a:r>
            <a:r>
              <a:rPr lang="en-US" sz="1200" dirty="0" err="1">
                <a:latin typeface="Courier New" charset="0"/>
                <a:cs typeface="Courier New" charset="0"/>
              </a:rPr>
              <a:t>System.in</a:t>
            </a:r>
            <a:r>
              <a:rPr lang="en-US" sz="1200" dirty="0">
                <a:latin typeface="Courier New" charset="0"/>
                <a:cs typeface="Courier New" charset="0"/>
              </a:rPr>
              <a:t>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String filename = </a:t>
            </a:r>
            <a:r>
              <a:rPr lang="en-US" sz="1200" dirty="0" err="1">
                <a:latin typeface="Courier New" charset="0"/>
                <a:cs typeface="Courier New" charset="0"/>
              </a:rPr>
              <a:t>input.next</a:t>
            </a:r>
            <a:r>
              <a:rPr lang="en-US" sz="1200" dirty="0">
                <a:latin typeface="Courier New" charset="0"/>
                <a:cs typeface="Courier New" charset="0"/>
              </a:rPr>
              <a:t>();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try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Scanner </a:t>
            </a:r>
            <a:r>
              <a:rPr lang="en-US" sz="1200" dirty="0" err="1">
                <a:latin typeface="Courier New" charset="0"/>
                <a:cs typeface="Courier New" charset="0"/>
              </a:rPr>
              <a:t>infile</a:t>
            </a:r>
            <a:r>
              <a:rPr lang="en-US" sz="1200" dirty="0">
                <a:latin typeface="Courier New" charset="0"/>
                <a:cs typeface="Courier New" charset="0"/>
              </a:rPr>
              <a:t> = new Scanner(new File(filename));        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while (</a:t>
            </a:r>
            <a:r>
              <a:rPr lang="en-US" sz="1200" dirty="0" err="1">
                <a:latin typeface="Courier New" charset="0"/>
                <a:cs typeface="Courier New" charset="0"/>
              </a:rPr>
              <a:t>infile.hasNextLine</a:t>
            </a:r>
            <a:r>
              <a:rPr lang="en-US" sz="1200" dirty="0">
                <a:latin typeface="Courier New" charset="0"/>
                <a:cs typeface="Courier New" charset="0"/>
              </a:rPr>
              <a:t>())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CardNumber</a:t>
            </a:r>
            <a:r>
              <a:rPr lang="en-US" sz="1200" dirty="0">
                <a:latin typeface="Courier New" charset="0"/>
                <a:cs typeface="Courier New" charset="0"/>
              </a:rPr>
              <a:t> number = new </a:t>
            </a:r>
            <a:r>
              <a:rPr lang="en-US" sz="1200" dirty="0" err="1">
                <a:latin typeface="Courier New" charset="0"/>
                <a:cs typeface="Courier New" charset="0"/>
              </a:rPr>
              <a:t>CardNumber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infile.nextLine</a:t>
            </a:r>
            <a:r>
              <a:rPr lang="en-US" sz="1200" dirty="0">
                <a:latin typeface="Courier New" charset="0"/>
                <a:cs typeface="Courier New" charset="0"/>
              </a:rPr>
              <a:t>());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    if (</a:t>
            </a:r>
            <a:r>
              <a:rPr lang="en-US" sz="1200" dirty="0" err="1">
                <a:latin typeface="Courier New" charset="0"/>
                <a:cs typeface="Courier New" charset="0"/>
              </a:rPr>
              <a:t>number.isValidFormat</a:t>
            </a:r>
            <a:r>
              <a:rPr lang="en-US" sz="1200" dirty="0">
                <a:latin typeface="Courier New" charset="0"/>
                <a:cs typeface="Courier New" charset="0"/>
              </a:rPr>
              <a:t>() &amp;&amp; </a:t>
            </a:r>
            <a:r>
              <a:rPr lang="en-US" sz="1200" dirty="0" err="1">
                <a:latin typeface="Courier New" charset="0"/>
                <a:cs typeface="Courier New" charset="0"/>
              </a:rPr>
              <a:t>number.isValidSequence</a:t>
            </a:r>
            <a:r>
              <a:rPr lang="en-US" sz="1200" dirty="0">
                <a:latin typeface="Courier New" charset="0"/>
                <a:cs typeface="Courier New" charset="0"/>
              </a:rPr>
              <a:t>())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(number + " VALID");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    else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(number + " INVALID");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}        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catch (</a:t>
            </a:r>
            <a:r>
              <a:rPr lang="en-US" sz="1200" dirty="0" err="1">
                <a:latin typeface="Courier New" charset="0"/>
                <a:cs typeface="Courier New" charset="0"/>
              </a:rPr>
              <a:t>java.io.FileNotFoundException</a:t>
            </a:r>
            <a:r>
              <a:rPr lang="en-US" sz="1200" dirty="0">
                <a:latin typeface="Courier New" charset="0"/>
                <a:cs typeface="Courier New" charset="0"/>
              </a:rPr>
              <a:t> e)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("File not found.");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}    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}</a:t>
            </a:r>
          </a:p>
        </p:txBody>
      </p:sp>
      <p:sp>
        <p:nvSpPr>
          <p:cNvPr id="225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OO version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0C2CEC6-D113-CB44-AD67-B497906F618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382000" cy="685800"/>
          </a:xfrm>
        </p:spPr>
        <p:txBody>
          <a:bodyPr/>
          <a:lstStyle/>
          <a:p>
            <a:pPr marL="0" indent="0">
              <a:defRPr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then define a separate, simple driver class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16953-B6A8-6C44-96A7-7BCFCE9DF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5E59CC-0E3F-A345-B0B2-F94327C2B82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2690" y="1165905"/>
            <a:ext cx="8382000" cy="2796495"/>
          </a:xfrm>
        </p:spPr>
        <p:txBody>
          <a:bodyPr/>
          <a:lstStyle/>
          <a:p>
            <a:r>
              <a:rPr lang="en-US" dirty="0"/>
              <a:t>if you have a one-time task of checking a file of credit card numbers,</a:t>
            </a:r>
          </a:p>
          <a:p>
            <a:pPr lvl="1"/>
            <a:r>
              <a:rPr lang="en-US" dirty="0"/>
              <a:t>any of these three approaches is fine</a:t>
            </a:r>
          </a:p>
          <a:p>
            <a:pPr lvl="1"/>
            <a:r>
              <a:rPr lang="en-US" dirty="0"/>
              <a:t>it could be argued that helper methods and/or classes will speed up testing &amp; debugging, so worth it</a:t>
            </a:r>
          </a:p>
          <a:p>
            <a:pPr lvl="1"/>
            <a:endParaRPr lang="en-US" dirty="0"/>
          </a:p>
          <a:p>
            <a:r>
              <a:rPr lang="en-US" dirty="0"/>
              <a:t>in the real-world, problem-solving is rarely a one-time task</a:t>
            </a:r>
          </a:p>
          <a:p>
            <a:pPr lvl="1"/>
            <a:r>
              <a:rPr lang="en-US" dirty="0"/>
              <a:t>you may need to go back and revise your solution as specifications change</a:t>
            </a:r>
          </a:p>
          <a:p>
            <a:pPr lvl="1"/>
            <a:r>
              <a:rPr lang="en-US" dirty="0"/>
              <a:t>you may want to reuse parts of your solution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C0DA32-2C67-E946-B7B4-F445E5CD9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06BFCA-A34F-4D42-9E57-DED4AA7F493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CAA84D5-F5BD-214B-B6A3-2C8795D7B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90" y="4572000"/>
            <a:ext cx="8382000" cy="179433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0264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7E82A16-5CE8-BC4E-88B9-D13F7FE1C27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TextBox 6"/>
          <p:cNvSpPr txBox="1">
            <a:spLocks noChangeArrowheads="1"/>
          </p:cNvSpPr>
          <p:nvPr/>
        </p:nvSpPr>
        <p:spPr bwMode="auto">
          <a:xfrm>
            <a:off x="2514600" y="152400"/>
            <a:ext cx="6934200" cy="704500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public class </a:t>
            </a:r>
            <a:r>
              <a:rPr lang="en-US" sz="1200" dirty="0" err="1">
                <a:latin typeface="Courier New" charset="0"/>
                <a:cs typeface="Courier New" charset="0"/>
              </a:rPr>
              <a:t>CardNumber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implements Comparable&lt;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  <a:cs typeface="Courier New" charset="0"/>
              </a:rPr>
              <a:t>CardNumber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&gt; </a:t>
            </a:r>
            <a:r>
              <a:rPr lang="en-US" sz="1200" dirty="0">
                <a:latin typeface="Courier New" charset="0"/>
                <a:cs typeface="Courier New" charset="0"/>
              </a:rPr>
              <a:t>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private String number;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private String </a:t>
            </a:r>
            <a:r>
              <a:rPr lang="en-US" sz="1200" dirty="0" err="1">
                <a:latin typeface="Courier New" charset="0"/>
                <a:cs typeface="Courier New" charset="0"/>
              </a:rPr>
              <a:t>cleanNum</a:t>
            </a:r>
            <a:r>
              <a:rPr lang="en-US" sz="1200" dirty="0">
                <a:latin typeface="Courier New" charset="0"/>
                <a:cs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public </a:t>
            </a:r>
            <a:r>
              <a:rPr lang="en-US" sz="1200" dirty="0" err="1">
                <a:latin typeface="Courier New" charset="0"/>
                <a:cs typeface="Courier New" charset="0"/>
              </a:rPr>
              <a:t>CardNumber</a:t>
            </a:r>
            <a:r>
              <a:rPr lang="en-US" sz="1200" dirty="0">
                <a:latin typeface="Courier New" charset="0"/>
                <a:cs typeface="Courier New" charset="0"/>
              </a:rPr>
              <a:t>(String </a:t>
            </a:r>
            <a:r>
              <a:rPr lang="en-US" sz="1200" dirty="0" err="1">
                <a:latin typeface="Courier New" charset="0"/>
                <a:cs typeface="Courier New" charset="0"/>
              </a:rPr>
              <a:t>num</a:t>
            </a:r>
            <a:r>
              <a:rPr lang="en-US" sz="1200" dirty="0">
                <a:latin typeface="Courier New" charset="0"/>
                <a:cs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this.number</a:t>
            </a:r>
            <a:r>
              <a:rPr lang="en-US" sz="1200" dirty="0">
                <a:latin typeface="Courier New" charset="0"/>
                <a:cs typeface="Courier New" charset="0"/>
              </a:rPr>
              <a:t> = </a:t>
            </a:r>
            <a:r>
              <a:rPr lang="en-US" sz="1200" dirty="0" err="1">
                <a:latin typeface="Courier New" charset="0"/>
                <a:cs typeface="Courier New" charset="0"/>
              </a:rPr>
              <a:t>num.trim</a:t>
            </a:r>
            <a:r>
              <a:rPr lang="en-US" sz="1200" dirty="0">
                <a:latin typeface="Courier New" charset="0"/>
                <a:cs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this.cleanNum</a:t>
            </a:r>
            <a:r>
              <a:rPr lang="en-US" sz="1200" dirty="0">
                <a:latin typeface="Courier New" charset="0"/>
                <a:cs typeface="Courier New" charset="0"/>
              </a:rPr>
              <a:t> = </a:t>
            </a:r>
            <a:r>
              <a:rPr lang="en-US" sz="1200" dirty="0" err="1">
                <a:latin typeface="Courier New" charset="0"/>
                <a:cs typeface="Courier New" charset="0"/>
              </a:rPr>
              <a:t>this.number.replace</a:t>
            </a:r>
            <a:r>
              <a:rPr lang="en-US" sz="1200" dirty="0">
                <a:latin typeface="Courier New" charset="0"/>
                <a:cs typeface="Courier New" charset="0"/>
              </a:rPr>
              <a:t>(" ", "");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       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    if 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this.number.indexOf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('?') != -1 &amp;&amp;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  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this.number.indexOf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('?') ==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this.number.lastIndexOf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('?'))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this.fixNumber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public </a:t>
            </a:r>
            <a:r>
              <a:rPr lang="en-US" sz="1200" dirty="0" err="1">
                <a:latin typeface="Courier New" charset="0"/>
                <a:cs typeface="Courier New" charset="0"/>
              </a:rPr>
              <a:t>boolean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isValidFormat</a:t>
            </a:r>
            <a:r>
              <a:rPr lang="en-US" sz="1200" dirty="0">
                <a:latin typeface="Courier New" charset="0"/>
                <a:cs typeface="Courier New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// AS BEFORE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cs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public </a:t>
            </a:r>
            <a:r>
              <a:rPr lang="en-US" sz="1200" dirty="0" err="1">
                <a:latin typeface="Courier New" charset="0"/>
                <a:cs typeface="Courier New" charset="0"/>
              </a:rPr>
              <a:t>boolean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isValidSequence</a:t>
            </a:r>
            <a:r>
              <a:rPr lang="en-US" sz="1200" dirty="0">
                <a:latin typeface="Courier New" charset="0"/>
                <a:cs typeface="Courier New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// AS BEFORE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public String </a:t>
            </a:r>
            <a:r>
              <a:rPr lang="en-US" sz="1200" dirty="0" err="1">
                <a:latin typeface="Courier New" charset="0"/>
                <a:cs typeface="Courier New" charset="0"/>
              </a:rPr>
              <a:t>toString</a:t>
            </a:r>
            <a:r>
              <a:rPr lang="en-US" sz="1200" dirty="0">
                <a:latin typeface="Courier New" charset="0"/>
                <a:cs typeface="Courier New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    return number;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    public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  <a:cs typeface="Courier New" charset="0"/>
              </a:rPr>
              <a:t>compareTo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  <a:cs typeface="Courier New" charset="0"/>
              </a:rPr>
              <a:t>CardNumber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 other)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        return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  <a:cs typeface="Courier New" charset="0"/>
              </a:rPr>
              <a:t>this.cleanNum.compareTo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  <a:cs typeface="Courier New" charset="0"/>
              </a:rPr>
              <a:t>other.cleanNum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  ////////////////////////////////////////////////////////////////////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 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private void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fixNumber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    String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safeNum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=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this.number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   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    for 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= 0;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&lt; 10;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++)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this.number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=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safeNum.replace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('?', (char)('0'+i));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this.cleanNum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=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this.number.replace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(" ", "");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        if 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this.isValidFormat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() &amp;&amp;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this.isValidSequence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())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            return;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    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    }</a:t>
            </a:r>
          </a:p>
          <a:p>
            <a:pPr>
              <a:lnSpc>
                <a:spcPct val="80000"/>
              </a:lnSpc>
            </a:pPr>
            <a:endParaRPr lang="en-US" sz="1200" dirty="0">
              <a:solidFill>
                <a:schemeClr val="accent2"/>
              </a:solidFill>
              <a:latin typeface="Courier New" charset="0"/>
              <a:cs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this.number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=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safeNum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this.cleanNum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=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  <a:cs typeface="Courier New" charset="0"/>
              </a:rPr>
              <a:t>this.number.replace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(" ", "");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  <a:cs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cs typeface="Courier New" charset="0"/>
              </a:rPr>
              <a:t>}</a:t>
            </a:r>
          </a:p>
        </p:txBody>
      </p:sp>
      <p:sp>
        <p:nvSpPr>
          <p:cNvPr id="225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Extension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0C2CEC6-D113-CB44-AD67-B497906F618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304800" y="1219199"/>
            <a:ext cx="2209800" cy="5934075"/>
          </a:xfrm>
        </p:spPr>
        <p:txBody>
          <a:bodyPr/>
          <a:lstStyle/>
          <a:p>
            <a:pPr marL="0" indent="0"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the OO version is easily extensible</a:t>
            </a:r>
          </a:p>
          <a:p>
            <a:pPr marL="0" indent="0">
              <a:defRPr/>
            </a:pPr>
            <a:endParaRPr lang="en-US" sz="2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to handle ordering, implement the Comparable interface</a:t>
            </a:r>
          </a:p>
          <a:p>
            <a:pPr marL="0" indent="0">
              <a:defRPr/>
            </a:pPr>
            <a:endParaRPr lang="en-US" sz="2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defRPr/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to handle error correction, add a method for fixing a corrupted digit</a:t>
            </a:r>
          </a:p>
        </p:txBody>
      </p:sp>
    </p:spTree>
    <p:extLst>
      <p:ext uri="{BB962C8B-B14F-4D97-AF65-F5344CB8AC3E}">
        <p14:creationId xmlns:p14="http://schemas.microsoft.com/office/powerpoint/2010/main" val="411651491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6415</TotalTime>
  <Words>4206</Words>
  <Application>Microsoft Macintosh PowerPoint</Application>
  <PresentationFormat>Custom</PresentationFormat>
  <Paragraphs>788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Arial Narrow</vt:lpstr>
      <vt:lpstr>Courier New</vt:lpstr>
      <vt:lpstr>Times New Roman</vt:lpstr>
      <vt:lpstr>Wingdings</vt:lpstr>
      <vt:lpstr>Blank Presentation</vt:lpstr>
      <vt:lpstr>Equation</vt:lpstr>
      <vt:lpstr>VISIO</vt:lpstr>
      <vt:lpstr>PowerPoint Presentation</vt:lpstr>
      <vt:lpstr>HW from 321</vt:lpstr>
      <vt:lpstr>PowerPoint Presentation</vt:lpstr>
      <vt:lpstr>Adding modularity</vt:lpstr>
      <vt:lpstr>Modular version</vt:lpstr>
      <vt:lpstr>Adding objects</vt:lpstr>
      <vt:lpstr>OO version</vt:lpstr>
      <vt:lpstr>Brute force</vt:lpstr>
      <vt:lpstr>Extension</vt:lpstr>
      <vt:lpstr>Extension</vt:lpstr>
      <vt:lpstr>Extension</vt:lpstr>
      <vt:lpstr>Brute force</vt:lpstr>
      <vt:lpstr>Exhaustive search: string matching</vt:lpstr>
      <vt:lpstr>Exhaustive string matching</vt:lpstr>
      <vt:lpstr>Generate &amp; test</vt:lpstr>
      <vt:lpstr>Generate &amp; test: N-queens</vt:lpstr>
      <vt:lpstr>nP-hard problems: traveling salesman</vt:lpstr>
      <vt:lpstr>xkcd: Traveling Salesman Problem comic</vt:lpstr>
      <vt:lpstr>nP-hard problems: knapsack problem</vt:lpstr>
      <vt:lpstr>Dictionary revisited</vt:lpstr>
      <vt:lpstr>StopWatch</vt:lpstr>
      <vt:lpstr>Timing dictionary searches</vt:lpstr>
      <vt:lpstr>Sorting the list</vt:lpstr>
      <vt:lpstr>SortedArrayList (v.1)</vt:lpstr>
      <vt:lpstr>SortedArrayList (v.2)</vt:lpstr>
      <vt:lpstr>SortedArrayList (v.3)</vt:lpstr>
      <vt:lpstr>Dictionary using SortedArrayList</vt:lpstr>
      <vt:lpstr>SortedArrayList (v.4)</vt:lpstr>
      <vt:lpstr>Timing the lazy dictionary on searches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 W</cp:lastModifiedBy>
  <cp:revision>153</cp:revision>
  <cp:lastPrinted>2017-01-22T21:17:18Z</cp:lastPrinted>
  <dcterms:created xsi:type="dcterms:W3CDTF">2013-01-31T03:35:49Z</dcterms:created>
  <dcterms:modified xsi:type="dcterms:W3CDTF">2019-01-16T21:52:47Z</dcterms:modified>
</cp:coreProperties>
</file>