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429" r:id="rId3"/>
    <p:sldId id="382" r:id="rId4"/>
    <p:sldId id="399" r:id="rId5"/>
    <p:sldId id="402" r:id="rId6"/>
    <p:sldId id="423" r:id="rId7"/>
    <p:sldId id="424" r:id="rId8"/>
    <p:sldId id="387" r:id="rId9"/>
    <p:sldId id="400" r:id="rId10"/>
    <p:sldId id="388" r:id="rId11"/>
    <p:sldId id="389" r:id="rId12"/>
    <p:sldId id="415" r:id="rId13"/>
    <p:sldId id="414" r:id="rId14"/>
    <p:sldId id="401" r:id="rId15"/>
  </p:sldIdLst>
  <p:sldSz cx="9601200" cy="73152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FF"/>
    <a:srgbClr val="800080"/>
    <a:srgbClr val="0000FF"/>
    <a:srgbClr val="FF00FF"/>
    <a:srgbClr val="000080"/>
    <a:srgbClr val="FF0000"/>
    <a:srgbClr val="00FF00"/>
    <a:srgbClr val="4D4D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76"/>
    <p:restoredTop sz="93318"/>
  </p:normalViewPr>
  <p:slideViewPr>
    <p:cSldViewPr>
      <p:cViewPr varScale="1">
        <p:scale>
          <a:sx n="72" d="100"/>
          <a:sy n="72" d="100"/>
        </p:scale>
        <p:origin x="216" y="752"/>
      </p:cViewPr>
      <p:guideLst>
        <p:guide orient="horz" pos="2304"/>
        <p:guide pos="30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2195FBEE-5888-4D40-80EE-E11A83346F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0932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11706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BB63B50-EE84-4D45-AABB-62099C2F9848}" type="slidenum">
              <a:rPr lang="en-US"/>
              <a:pPr/>
              <a:t>3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95400" y="720725"/>
            <a:ext cx="4724400" cy="3600450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B1D4C55-065C-4E43-9CFC-3BA8EFD43079}" type="slidenum">
              <a:rPr lang="en-US"/>
              <a:pPr/>
              <a:t>7</a:t>
            </a:fld>
            <a:endParaRPr lang="en-US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95400" y="720725"/>
            <a:ext cx="4724400" cy="3600450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771CEC0-8219-BE46-82E7-19F46C0C1F86}" type="slidenum">
              <a:rPr lang="en-US"/>
              <a:pPr/>
              <a:t>8</a:t>
            </a:fld>
            <a:endParaRPr lang="en-US"/>
          </a:p>
        </p:txBody>
      </p:sp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95400" y="720725"/>
            <a:ext cx="4724400" cy="3600450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08338F8-D40D-6C42-8157-18B32A174503}" type="slidenum">
              <a:rPr lang="en-US"/>
              <a:pPr/>
              <a:t>9</a:t>
            </a:fld>
            <a:endParaRPr lang="en-US"/>
          </a:p>
        </p:txBody>
      </p:sp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95400" y="720725"/>
            <a:ext cx="4724400" cy="3600450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29411AAA-EE12-BD49-8DAA-AB69FB4FE36F}" type="slidenum">
              <a:rPr lang="en-US"/>
              <a:pPr/>
              <a:t>10</a:t>
            </a:fld>
            <a:endParaRPr lang="en-US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95400" y="720725"/>
            <a:ext cx="4724400" cy="3600450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429496729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8FAA74C5-3547-F046-9752-098CBBB5CCF4}" type="slidenum">
              <a:rPr lang="en-US"/>
              <a:pPr/>
              <a:t>11</a:t>
            </a:fld>
            <a:endParaRPr lang="en-US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95400" y="720725"/>
            <a:ext cx="4724400" cy="3600450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/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447800" y="3200400"/>
            <a:ext cx="6705600" cy="2819400"/>
          </a:xfrm>
        </p:spPr>
        <p:txBody>
          <a:bodyPr/>
          <a:lstStyle>
            <a:lvl1pPr marL="0" indent="0" algn="ctr"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838200"/>
            <a:ext cx="822960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80225" y="6664325"/>
            <a:ext cx="2000250" cy="488950"/>
          </a:xfrm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6FF3620A-3599-C54F-BFDA-A778FFE155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772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D6D1BC-30F8-EC47-82C9-0BE826E942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347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18350" y="381000"/>
            <a:ext cx="2270125" cy="6248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81000"/>
            <a:ext cx="6661150" cy="6248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0C8DF0-1990-584B-AC97-617D3C3B0E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8701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CD1DA7-B43E-484C-A57E-6BDB616B94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6928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067800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13338" y="1219200"/>
            <a:ext cx="4275137" cy="2628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13338" y="4000500"/>
            <a:ext cx="4275137" cy="2628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A4D5B1-7E70-1D48-87F6-61A9C8EAA3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359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4A5B11-36F9-9147-8960-7241DF1F03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047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825" y="4700588"/>
            <a:ext cx="8161338" cy="145256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825" y="3100388"/>
            <a:ext cx="8161338" cy="16002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C18955-89CD-8E44-A996-F07D764D88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889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219200"/>
            <a:ext cx="4275138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338" y="1219200"/>
            <a:ext cx="4275137" cy="5410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244E9F-8DF0-1149-949C-4213066C34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1578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3688"/>
            <a:ext cx="8642350" cy="1219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1636713"/>
            <a:ext cx="4243388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425" y="2319338"/>
            <a:ext cx="4243388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6800" y="1636713"/>
            <a:ext cx="4244975" cy="6826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6800" y="2319338"/>
            <a:ext cx="4244975" cy="42148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F414D6-ABDE-5645-AA2F-4692B05355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251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AFB886-E6B9-7749-BFBE-5112B5D967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544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1CE9B7-58D4-3B47-BC7D-BFC7E7FEA5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740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9425" y="290513"/>
            <a:ext cx="3159125" cy="12398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54438" y="290513"/>
            <a:ext cx="5367337" cy="62436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9425" y="1530350"/>
            <a:ext cx="3159125" cy="50038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5E320A-5DCF-8F45-8BAA-E10DE3FF11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407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81188" y="5121275"/>
            <a:ext cx="5761037" cy="6032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81188" y="654050"/>
            <a:ext cx="5761037" cy="43894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81188" y="5724525"/>
            <a:ext cx="5761037" cy="8588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761285-3A99-054D-B05E-9CC036ADA5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844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219200"/>
            <a:ext cx="8702675" cy="54102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2"/>
            <a:r>
              <a:rPr lang="en-US"/>
              <a:t>Fourth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207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9775" y="6664325"/>
            <a:ext cx="30416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37425" y="6664325"/>
            <a:ext cx="200025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FF0033"/>
                </a:solidFill>
                <a:latin typeface="Arial Narrow" charset="0"/>
              </a:defRPr>
            </a:lvl1pPr>
          </a:lstStyle>
          <a:p>
            <a:pPr>
              <a:defRPr/>
            </a:pPr>
            <a:fld id="{F29C6FD8-F73D-184F-A1F0-7494332A66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381000"/>
            <a:ext cx="9067800" cy="6858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53" r:id="rId1"/>
    <p:sldLayoutId id="2147484041" r:id="rId2"/>
    <p:sldLayoutId id="2147484042" r:id="rId3"/>
    <p:sldLayoutId id="2147484043" r:id="rId4"/>
    <p:sldLayoutId id="2147484044" r:id="rId5"/>
    <p:sldLayoutId id="2147484045" r:id="rId6"/>
    <p:sldLayoutId id="2147484046" r:id="rId7"/>
    <p:sldLayoutId id="2147484047" r:id="rId8"/>
    <p:sldLayoutId id="2147484048" r:id="rId9"/>
    <p:sldLayoutId id="2147484049" r:id="rId10"/>
    <p:sldLayoutId id="2147484050" r:id="rId11"/>
    <p:sldLayoutId id="2147484051" r:id="rId12"/>
    <p:sldLayoutId id="2147484052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FF0033"/>
          </a:solidFill>
          <a:latin typeface="Arial Narrow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2400">
          <a:solidFill>
            <a:schemeClr val="accent2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buFont typeface="Wingdings" charset="0"/>
        <a:buChar char="§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80000"/>
        </a:lnSpc>
        <a:spcBef>
          <a:spcPct val="20000"/>
        </a:spcBef>
        <a:spcAft>
          <a:spcPct val="0"/>
        </a:spcAft>
        <a:defRPr sz="20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charset="0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Times New Roman" charset="0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3B017BB-9D07-5640-B608-DF928A210B39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7410" name="Rectangle 12"/>
          <p:cNvSpPr>
            <a:spLocks noChangeArrowheads="1"/>
          </p:cNvSpPr>
          <p:nvPr/>
        </p:nvSpPr>
        <p:spPr bwMode="auto">
          <a:xfrm>
            <a:off x="533400" y="427038"/>
            <a:ext cx="8534400" cy="2468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/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CSC 421: Algorithm Design &amp; Analysis</a:t>
            </a:r>
          </a:p>
          <a:p>
            <a:pPr algn="ctr"/>
            <a:endParaRPr lang="en-US" sz="3200" dirty="0">
              <a:solidFill>
                <a:srgbClr val="FF0033"/>
              </a:solidFill>
              <a:latin typeface="Arial Narrow" charset="0"/>
            </a:endParaRPr>
          </a:p>
          <a:p>
            <a:pPr algn="ctr"/>
            <a:r>
              <a:rPr lang="en-US" sz="3200" dirty="0">
                <a:solidFill>
                  <a:srgbClr val="FF0033"/>
                </a:solidFill>
                <a:latin typeface="Arial Narrow" charset="0"/>
              </a:rPr>
              <a:t>Spring 2019</a:t>
            </a:r>
          </a:p>
        </p:txBody>
      </p:sp>
      <p:sp>
        <p:nvSpPr>
          <p:cNvPr id="17411" name="Rectangle 13"/>
          <p:cNvSpPr>
            <a:spLocks noChangeArrowheads="1"/>
          </p:cNvSpPr>
          <p:nvPr/>
        </p:nvSpPr>
        <p:spPr bwMode="auto">
          <a:xfrm>
            <a:off x="914400" y="3200400"/>
            <a:ext cx="83058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20000"/>
              </a:lnSpc>
              <a:spcBef>
                <a:spcPct val="20000"/>
              </a:spcBef>
            </a:pPr>
            <a:endParaRPr lang="en-US" dirty="0">
              <a:solidFill>
                <a:schemeClr val="accent2"/>
              </a:solidFill>
              <a:latin typeface="Arial Narrow" charset="0"/>
            </a:endParaRPr>
          </a:p>
          <a:p>
            <a:pPr marL="342900" indent="-342900">
              <a:lnSpc>
                <a:spcPct val="80000"/>
              </a:lnSpc>
              <a:spcBef>
                <a:spcPct val="50000"/>
              </a:spcBef>
              <a:buFont typeface="Wingdings" charset="0"/>
              <a:buNone/>
            </a:pPr>
            <a:r>
              <a:rPr lang="en-US" dirty="0">
                <a:solidFill>
                  <a:schemeClr val="accent2"/>
                </a:solidFill>
                <a:latin typeface="Arial Narrow" charset="0"/>
              </a:rPr>
              <a:t>analyzing problems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lower bounds on problems</a:t>
            </a:r>
          </a:p>
          <a:p>
            <a:pPr lvl="2">
              <a:lnSpc>
                <a:spcPct val="80000"/>
              </a:lnSpc>
              <a:spcBef>
                <a:spcPct val="50000"/>
              </a:spcBef>
            </a:pPr>
            <a:r>
              <a:rPr lang="en-US" sz="2000" dirty="0">
                <a:latin typeface="Arial Narrow" charset="0"/>
              </a:rPr>
              <a:t>brute force arguments, information theoretic arguments</a:t>
            </a:r>
          </a:p>
          <a:p>
            <a:pPr lvl="2">
              <a:lnSpc>
                <a:spcPct val="80000"/>
              </a:lnSpc>
              <a:spcBef>
                <a:spcPct val="50000"/>
              </a:spcBef>
            </a:pPr>
            <a:r>
              <a:rPr lang="en-US" sz="2000" dirty="0">
                <a:latin typeface="Arial Narrow" charset="0"/>
              </a:rPr>
              <a:t>decision trees, adversary arguments</a:t>
            </a:r>
          </a:p>
          <a:p>
            <a:pPr marL="742950" lvl="1" indent="-285750">
              <a:lnSpc>
                <a:spcPct val="80000"/>
              </a:lnSpc>
              <a:spcBef>
                <a:spcPct val="50000"/>
              </a:spcBef>
              <a:buFont typeface="Wingdings" charset="0"/>
              <a:buChar char="§"/>
            </a:pPr>
            <a:r>
              <a:rPr lang="en-US" sz="2000" dirty="0">
                <a:latin typeface="Arial Narrow" charset="0"/>
              </a:rPr>
              <a:t>problem reduction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5F4F33FA-145A-7C43-BC56-1BBB502FB69E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10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Adversary arguments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9425" y="1219200"/>
            <a:ext cx="9121775" cy="5770563"/>
          </a:xfrm>
        </p:spPr>
        <p:txBody>
          <a:bodyPr/>
          <a:lstStyle/>
          <a:p>
            <a:pPr>
              <a:lnSpc>
                <a:spcPct val="90000"/>
              </a:lnSpc>
              <a:buFont typeface="Monotype Sorts" charset="0"/>
              <a:buNone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using an </a:t>
            </a:r>
            <a:r>
              <a:rPr lang="en-US" i="1">
                <a:latin typeface="Arial Narrow" charset="0"/>
                <a:ea typeface="ＭＳ Ｐゴシック" charset="0"/>
                <a:cs typeface="ＭＳ Ｐゴシック" charset="0"/>
              </a:rPr>
              <a:t>adversary argument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, you repeatedly adjust the input to make an algorithm work the hardest</a:t>
            </a:r>
          </a:p>
          <a:p>
            <a:pPr marL="914400" lvl="1" indent="-457200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 marL="914400" lvl="1" indent="-457200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  <a:buFont typeface="Monotype Sorts" charset="0"/>
              <a:buNone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dishonest hangman</a:t>
            </a:r>
            <a:endParaRPr lang="en-US" i="1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914400" lvl="1" indent="-4572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adversary always puts the word in a larger of the subset generated by last guess</a:t>
            </a:r>
          </a:p>
          <a:p>
            <a:pPr marL="914400" lvl="1" indent="-4572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for a given dictionary, can determine a lower bound on guesses</a:t>
            </a:r>
            <a:br>
              <a:rPr lang="en-US">
                <a:latin typeface="Arial Narrow" charset="0"/>
                <a:ea typeface="ＭＳ Ｐゴシック" charset="0"/>
              </a:rPr>
            </a:br>
            <a:endParaRPr lang="en-US">
              <a:latin typeface="Arial Narrow" charset="0"/>
              <a:ea typeface="ＭＳ Ｐゴシック" charset="0"/>
            </a:endParaRPr>
          </a:p>
          <a:p>
            <a:pPr marL="914400" lvl="1" indent="-457200">
              <a:lnSpc>
                <a:spcPct val="90000"/>
              </a:lnSpc>
            </a:pPr>
            <a:endParaRPr lang="en-US">
              <a:latin typeface="Arial Narrow" charset="0"/>
              <a:ea typeface="ＭＳ Ｐゴシック" charset="0"/>
            </a:endParaRPr>
          </a:p>
          <a:p>
            <a:pPr>
              <a:lnSpc>
                <a:spcPct val="90000"/>
              </a:lnSpc>
              <a:buFont typeface="Monotype Sorts" charset="0"/>
              <a:buNone/>
            </a:pPr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 merging two sorted lists of size N (as in merge sort)</a:t>
            </a:r>
          </a:p>
          <a:p>
            <a:pPr marL="914400" lvl="1" indent="-4572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adversary makes it so that no list "runs out" of values (e.g., a</a:t>
            </a:r>
            <a:r>
              <a:rPr lang="en-US" baseline="-25000">
                <a:latin typeface="Arial Narrow" charset="0"/>
                <a:ea typeface="ＭＳ Ｐゴシック" charset="0"/>
              </a:rPr>
              <a:t>i </a:t>
            </a:r>
            <a:r>
              <a:rPr lang="en-US">
                <a:latin typeface="Arial Narrow" charset="0"/>
                <a:ea typeface="ＭＳ Ｐゴシック" charset="0"/>
              </a:rPr>
              <a:t>&lt; b</a:t>
            </a:r>
            <a:r>
              <a:rPr lang="en-US" baseline="-25000">
                <a:latin typeface="Arial Narrow" charset="0"/>
                <a:ea typeface="ＭＳ Ｐゴシック" charset="0"/>
              </a:rPr>
              <a:t>j</a:t>
            </a:r>
            <a:r>
              <a:rPr lang="en-US">
                <a:latin typeface="Arial Narrow" charset="0"/>
                <a:ea typeface="ＭＳ Ｐゴシック" charset="0"/>
              </a:rPr>
              <a:t>  iff  i &lt; j)</a:t>
            </a:r>
          </a:p>
          <a:p>
            <a:pPr marL="914400" lvl="1" indent="-457200">
              <a:lnSpc>
                <a:spcPct val="90000"/>
              </a:lnSpc>
            </a:pPr>
            <a:r>
              <a:rPr lang="en-US">
                <a:latin typeface="Arial Narrow" charset="0"/>
                <a:ea typeface="ＭＳ Ｐゴシック" charset="0"/>
              </a:rPr>
              <a:t>forces 2N-1 comparisons to produce  b</a:t>
            </a:r>
            <a:r>
              <a:rPr lang="en-US" baseline="-25000">
                <a:latin typeface="Arial Narrow" charset="0"/>
                <a:ea typeface="ＭＳ Ｐゴシック" charset="0"/>
              </a:rPr>
              <a:t>1</a:t>
            </a:r>
            <a:r>
              <a:rPr lang="en-US">
                <a:latin typeface="Arial Narrow" charset="0"/>
                <a:ea typeface="ＭＳ Ｐゴシック" charset="0"/>
              </a:rPr>
              <a:t> &lt; a</a:t>
            </a:r>
            <a:r>
              <a:rPr lang="en-US" baseline="-25000">
                <a:latin typeface="Arial Narrow" charset="0"/>
                <a:ea typeface="ＭＳ Ｐゴシック" charset="0"/>
              </a:rPr>
              <a:t>1</a:t>
            </a:r>
            <a:r>
              <a:rPr lang="en-US">
                <a:latin typeface="Arial Narrow" charset="0"/>
                <a:ea typeface="ＭＳ Ｐゴシック" charset="0"/>
              </a:rPr>
              <a:t> &lt; b</a:t>
            </a:r>
            <a:r>
              <a:rPr lang="en-US" baseline="-25000">
                <a:latin typeface="Arial Narrow" charset="0"/>
                <a:ea typeface="ＭＳ Ｐゴシック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</a:rPr>
              <a:t> &lt; a</a:t>
            </a:r>
            <a:r>
              <a:rPr lang="en-US" baseline="-25000">
                <a:latin typeface="Arial Narrow" charset="0"/>
                <a:ea typeface="ＭＳ Ｐゴシック" charset="0"/>
              </a:rPr>
              <a:t>2</a:t>
            </a:r>
            <a:r>
              <a:rPr lang="en-US">
                <a:latin typeface="Arial Narrow" charset="0"/>
                <a:ea typeface="ＭＳ Ｐゴシック" charset="0"/>
              </a:rPr>
              <a:t> &lt; … &lt; b</a:t>
            </a:r>
            <a:r>
              <a:rPr lang="en-US" baseline="-25000">
                <a:latin typeface="Arial Narrow" charset="0"/>
                <a:ea typeface="ＭＳ Ｐゴシック" charset="0"/>
              </a:rPr>
              <a:t>N</a:t>
            </a:r>
            <a:r>
              <a:rPr lang="en-US">
                <a:latin typeface="Arial Narrow" charset="0"/>
                <a:ea typeface="ＭＳ Ｐゴシック" charset="0"/>
              </a:rPr>
              <a:t> &lt; a</a:t>
            </a:r>
            <a:r>
              <a:rPr lang="en-US" baseline="-25000">
                <a:latin typeface="Arial Narrow" charset="0"/>
                <a:ea typeface="ＭＳ Ｐゴシック" charset="0"/>
              </a:rPr>
              <a:t>N</a:t>
            </a:r>
            <a:endParaRPr lang="en-US">
              <a:latin typeface="Arial Narrow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2E599F0-91E1-A844-B060-0A2EA7616765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11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Problem reduction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9425" y="1219200"/>
            <a:ext cx="8893175" cy="5770563"/>
          </a:xfrm>
        </p:spPr>
        <p:txBody>
          <a:bodyPr/>
          <a:lstStyle/>
          <a:p>
            <a:pPr>
              <a:buFont typeface="Monotype Sorts" charset="0"/>
              <a:buNone/>
              <a:defRPr/>
            </a:pP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problem reduction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uses a transform &amp; conquer approach</a:t>
            </a:r>
          </a:p>
          <a:p>
            <a:pPr lvl="1">
              <a:defRPr/>
            </a:pPr>
            <a:r>
              <a:rPr lang="en-US" dirty="0">
                <a:latin typeface="Arial Narrow" charset="0"/>
                <a:ea typeface="ＭＳ Ｐゴシック" charset="0"/>
              </a:rPr>
              <a:t>if we can show that problem </a:t>
            </a:r>
            <a:r>
              <a:rPr lang="en-US" i="1" dirty="0">
                <a:latin typeface="Arial Narrow" charset="0"/>
                <a:ea typeface="ＭＳ Ｐゴシック" charset="0"/>
              </a:rPr>
              <a:t>P </a:t>
            </a:r>
            <a:r>
              <a:rPr lang="en-US" dirty="0">
                <a:latin typeface="Arial Narrow" charset="0"/>
                <a:ea typeface="ＭＳ Ｐゴシック" charset="0"/>
              </a:rPr>
              <a:t>is at least as hard as problem </a:t>
            </a:r>
            <a:r>
              <a:rPr lang="en-US" i="1" dirty="0">
                <a:latin typeface="Arial Narrow" charset="0"/>
                <a:ea typeface="ＭＳ Ｐゴシック" charset="0"/>
              </a:rPr>
              <a:t>Q</a:t>
            </a:r>
            <a:r>
              <a:rPr lang="en-US" dirty="0">
                <a:latin typeface="Arial Narrow" charset="0"/>
                <a:ea typeface="ＭＳ Ｐゴシック" charset="0"/>
              </a:rPr>
              <a:t>, then a lower bound for </a:t>
            </a:r>
            <a:r>
              <a:rPr lang="en-US" i="1" dirty="0">
                <a:latin typeface="Arial Narrow" charset="0"/>
                <a:ea typeface="ＭＳ Ｐゴシック" charset="0"/>
              </a:rPr>
              <a:t>Q </a:t>
            </a:r>
            <a:r>
              <a:rPr lang="en-US" dirty="0">
                <a:latin typeface="Arial Narrow" charset="0"/>
                <a:ea typeface="ＭＳ Ｐゴシック" charset="0"/>
              </a:rPr>
              <a:t>is also a lower bound for </a:t>
            </a:r>
            <a:r>
              <a:rPr lang="en-US" i="1" dirty="0">
                <a:latin typeface="Arial Narrow" charset="0"/>
                <a:ea typeface="ＭＳ Ｐゴシック" charset="0"/>
              </a:rPr>
              <a:t>P.           </a:t>
            </a:r>
          </a:p>
          <a:p>
            <a:pPr marL="1314450" lvl="3" indent="0">
              <a:buFontTx/>
              <a:buNone/>
              <a:defRPr/>
            </a:pPr>
            <a:r>
              <a:rPr lang="en-US" dirty="0">
                <a:latin typeface="Arial Narrow" charset="0"/>
                <a:ea typeface="ＭＳ Ｐゴシック" charset="0"/>
              </a:rPr>
              <a:t>i.e., hard(P) ≥ hard(Q) </a:t>
            </a:r>
            <a:r>
              <a:rPr lang="en-US" dirty="0">
                <a:latin typeface="Arial Narrow" charset="0"/>
                <a:ea typeface="ＭＳ Ｐゴシック" charset="0"/>
                <a:sym typeface="Wingdings"/>
              </a:rPr>
              <a:t> if Q is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Ω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(X), so is P</a:t>
            </a:r>
          </a:p>
          <a:p>
            <a:pPr marL="1314450" lvl="3" indent="0">
              <a:buFontTx/>
              <a:buNone/>
              <a:defRPr/>
            </a:pPr>
            <a:endParaRPr lang="en-US" sz="14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buFont typeface="Monotype Sorts" charset="0"/>
              <a:buNone/>
              <a:defRPr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in general, to prove lower bound for P:</a:t>
            </a:r>
          </a:p>
          <a:p>
            <a:pPr marL="1314450" lvl="2" indent="-457200">
              <a:buFont typeface="Arial Narrow" charset="0"/>
              <a:buAutoNum type="arabicPeriod"/>
              <a:defRPr/>
            </a:pPr>
            <a:r>
              <a:rPr lang="en-US" dirty="0">
                <a:latin typeface="Arial Narrow" charset="0"/>
                <a:ea typeface="ＭＳ Ｐゴシック" charset="0"/>
              </a:rPr>
              <a:t>find problem </a:t>
            </a:r>
            <a:r>
              <a:rPr lang="en-US" i="1" dirty="0">
                <a:latin typeface="Arial Narrow" charset="0"/>
                <a:ea typeface="ＭＳ Ｐゴシック" charset="0"/>
              </a:rPr>
              <a:t>Q </a:t>
            </a:r>
            <a:r>
              <a:rPr lang="en-US" dirty="0">
                <a:latin typeface="Arial Narrow" charset="0"/>
                <a:ea typeface="ＭＳ Ｐゴシック" charset="0"/>
              </a:rPr>
              <a:t>with a known lower bound</a:t>
            </a:r>
            <a:r>
              <a:rPr lang="en-US" i="1" dirty="0">
                <a:latin typeface="Arial Narrow" charset="0"/>
                <a:ea typeface="ＭＳ Ｐゴシック" charset="0"/>
              </a:rPr>
              <a:t> </a:t>
            </a:r>
          </a:p>
          <a:p>
            <a:pPr marL="1314450" lvl="2" indent="-457200">
              <a:buFont typeface="Arial Narrow" charset="0"/>
              <a:buAutoNum type="arabicPeriod"/>
              <a:defRPr/>
            </a:pPr>
            <a:r>
              <a:rPr lang="en-US" dirty="0">
                <a:latin typeface="Arial Narrow" charset="0"/>
                <a:ea typeface="ＭＳ Ｐゴシック" charset="0"/>
              </a:rPr>
              <a:t>reduce that problem to problem P </a:t>
            </a:r>
          </a:p>
          <a:p>
            <a:pPr marL="1314450" lvl="3" indent="0">
              <a:buFontTx/>
              <a:buNone/>
              <a:defRPr/>
            </a:pPr>
            <a:r>
              <a:rPr lang="en-US" dirty="0">
                <a:latin typeface="Arial Narrow" charset="0"/>
                <a:ea typeface="ＭＳ Ｐゴシック" charset="0"/>
              </a:rPr>
              <a:t>	i.e., show that can solve Q by solving an instance of P</a:t>
            </a:r>
          </a:p>
          <a:p>
            <a:pPr marL="1314450" lvl="2" indent="-457200">
              <a:buFont typeface="Arial Narrow" charset="0"/>
              <a:buAutoNum type="arabicPeriod"/>
              <a:defRPr/>
            </a:pPr>
            <a:r>
              <a:rPr lang="en-US" dirty="0">
                <a:latin typeface="Arial Narrow" charset="0"/>
                <a:ea typeface="ＭＳ Ｐゴシック" charset="0"/>
              </a:rPr>
              <a:t>then P is at least as hard as Q, so same lower bound applies</a:t>
            </a:r>
          </a:p>
          <a:p>
            <a:pPr marL="57150" indent="0">
              <a:defRPr/>
            </a:pPr>
            <a:endParaRPr lang="en-US" sz="12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57150" indent="0">
              <a:defRPr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example: prove that multiplication (of N-bit numbers) is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Ω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(N)</a:t>
            </a:r>
          </a:p>
          <a:p>
            <a:pPr marL="1314450" lvl="2" indent="-457200">
              <a:buFont typeface="+mj-lt"/>
              <a:buAutoNum type="arabicPeriod"/>
              <a:defRPr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squaring an N-bit number is known to be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Ω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(N)</a:t>
            </a:r>
          </a:p>
          <a:p>
            <a:pPr marL="1314450" lvl="2" indent="-457200">
              <a:buFont typeface="+mj-lt"/>
              <a:buAutoNum type="arabicPeriod"/>
              <a:defRPr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can reduce squaring to multiplication:  x</a:t>
            </a:r>
            <a:r>
              <a:rPr lang="en-US" baseline="30000" dirty="0">
                <a:latin typeface="Arial Narrow" charset="0"/>
                <a:ea typeface="ＭＳ Ｐゴシック" charset="0"/>
                <a:cs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 = x * x</a:t>
            </a:r>
          </a:p>
          <a:p>
            <a:pPr marL="1314450" lvl="2" indent="-457200">
              <a:buFont typeface="+mj-lt"/>
              <a:buAutoNum type="arabicPeriod"/>
              <a:defRPr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then multiplication is at least as hard as squaring, so also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Ω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(N)</a:t>
            </a:r>
          </a:p>
          <a:p>
            <a:pPr marL="1314450" lvl="3" indent="0">
              <a:spcBef>
                <a:spcPts val="1032"/>
              </a:spcBef>
              <a:buFontTx/>
              <a:buNone/>
              <a:defRPr/>
            </a:pPr>
            <a:r>
              <a:rPr lang="en-US" sz="1800" i="1" dirty="0">
                <a:latin typeface="Arial Narrow" charset="0"/>
                <a:ea typeface="ＭＳ Ｐゴシック" charset="0"/>
                <a:cs typeface="ＭＳ Ｐゴシック" charset="0"/>
              </a:rPr>
              <a:t>REASONING: if multiplication could be solved in O(X) where X &lt; N,</a:t>
            </a:r>
          </a:p>
          <a:p>
            <a:pPr marL="1314450" lvl="3" indent="0">
              <a:buFontTx/>
              <a:buNone/>
              <a:defRPr/>
            </a:pPr>
            <a:r>
              <a:rPr lang="en-US" sz="1800" i="1" dirty="0">
                <a:latin typeface="Arial Narrow" charset="0"/>
                <a:ea typeface="ＭＳ Ｐゴシック" charset="0"/>
                <a:cs typeface="ＭＳ Ｐゴシック" charset="0"/>
              </a:rPr>
              <a:t>then could do x</a:t>
            </a:r>
            <a:r>
              <a:rPr lang="en-US" sz="1800" i="1" baseline="30000" dirty="0">
                <a:latin typeface="Arial Narrow" charset="0"/>
                <a:ea typeface="ＭＳ Ｐゴシック" charset="0"/>
                <a:cs typeface="ＭＳ Ｐゴシック" charset="0"/>
              </a:rPr>
              <a:t>2</a:t>
            </a:r>
            <a:r>
              <a:rPr lang="en-US" sz="1800" i="1" dirty="0">
                <a:latin typeface="Arial Narrow" charset="0"/>
                <a:ea typeface="ＭＳ Ｐゴシック" charset="0"/>
                <a:cs typeface="ＭＳ Ｐゴシック" charset="0"/>
              </a:rPr>
              <a:t> by doing x*x </a:t>
            </a:r>
            <a:r>
              <a:rPr lang="en-US" sz="1800" i="1" dirty="0">
                <a:latin typeface="Arial Narrow" charset="0"/>
                <a:ea typeface="ＭＳ Ｐゴシック" charset="0"/>
                <a:cs typeface="ＭＳ Ｐゴシック" charset="0"/>
                <a:sym typeface="Wingdings"/>
              </a:rPr>
              <a:t> O(X) &lt; O(N)  </a:t>
            </a:r>
            <a:r>
              <a:rPr lang="en-US" sz="1600" i="1" dirty="0">
                <a:solidFill>
                  <a:schemeClr val="tx2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/>
              </a:rPr>
              <a:t>CONTRADICTION OF SQUARE'S </a:t>
            </a:r>
            <a:r>
              <a:rPr lang="en-US" sz="1600" i="1" dirty="0" err="1">
                <a:solidFill>
                  <a:schemeClr val="tx2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Ω</a:t>
            </a:r>
            <a:r>
              <a:rPr lang="en-US" sz="1600" i="1" dirty="0">
                <a:solidFill>
                  <a:schemeClr val="tx2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(N)</a:t>
            </a:r>
          </a:p>
          <a:p>
            <a:pPr marL="1314450" lvl="3" indent="0">
              <a:buFontTx/>
              <a:buNone/>
              <a:defRPr/>
            </a:pPr>
            <a:endParaRPr lang="en-US" sz="1600" i="1" dirty="0">
              <a:solidFill>
                <a:schemeClr val="tx2"/>
              </a:solidFill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1314450" lvl="3" indent="0">
              <a:buFontTx/>
              <a:buNone/>
              <a:defRPr/>
            </a:pPr>
            <a:endParaRPr lang="en-US" sz="18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1314450" lvl="2" indent="-457200">
              <a:buFont typeface="+mj-lt"/>
              <a:buAutoNum type="arabicPeriod"/>
              <a:defRPr/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1314450" lvl="2" indent="-457200">
              <a:buFont typeface="+mj-lt"/>
              <a:buAutoNum type="arabicPeriod"/>
              <a:defRPr/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buFont typeface="Monotype Sorts" charset="0"/>
              <a:buNone/>
              <a:defRPr/>
            </a:pPr>
            <a:endParaRPr lang="en-US" i="1" dirty="0">
              <a:latin typeface="Arial Narrow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>
              <a:buFont typeface="Monotype Sorts" charset="0"/>
              <a:buNone/>
              <a:defRPr/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buFont typeface="Monotype Sorts" charset="0"/>
              <a:buNone/>
              <a:defRPr/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buFont typeface="Monotype Sorts" charset="0"/>
              <a:buNone/>
              <a:defRPr/>
            </a:pPr>
            <a:endParaRPr lang="en-US" sz="1200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buFont typeface="Monotype Sorts" charset="0"/>
              <a:buNone/>
              <a:defRPr/>
            </a:pPr>
            <a:endParaRPr lang="en-US" i="1" dirty="0">
              <a:latin typeface="Arial Narrow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>
              <a:buFont typeface="Monotype Sorts" charset="0"/>
              <a:buNone/>
              <a:defRPr/>
            </a:pPr>
            <a:endParaRPr lang="en-US" i="1" dirty="0">
              <a:latin typeface="Arial Narrow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>
              <a:buFont typeface="Monotype Sorts" charset="0"/>
              <a:buNone/>
              <a:defRPr/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Problem reduction example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8702675" cy="5791200"/>
          </a:xfrm>
        </p:spPr>
        <p:txBody>
          <a:bodyPr/>
          <a:lstStyle/>
          <a:p>
            <a:pPr>
              <a:buFont typeface="Monotype Sorts" charset="0"/>
              <a:buNone/>
              <a:defRPr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CLOSEST NUMBERS (CN) PROBLEM: given N numbers, find the two closest numbers</a:t>
            </a:r>
            <a:endParaRPr lang="en-US" i="1" dirty="0">
              <a:latin typeface="Arial Narrow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marL="690563" lvl="1" indent="-228600">
              <a:buFont typeface="Arial Narrow" charset="0"/>
              <a:buAutoNum type="arabicPeriod"/>
              <a:defRPr/>
            </a:pP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consider the ELEMENT UNIQUENESS (EU) problem</a:t>
            </a:r>
          </a:p>
          <a:p>
            <a:pPr marL="1090613" lvl="2">
              <a:buFont typeface="Wingdings" charset="0"/>
              <a:buChar char="§"/>
              <a:defRPr/>
            </a:pP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given a list of N numbers, determine if all are unique (no dupes)</a:t>
            </a:r>
          </a:p>
          <a:p>
            <a:pPr marL="1090613" lvl="2">
              <a:buFont typeface="Wingdings" charset="0"/>
              <a:buChar char="§"/>
              <a:defRPr/>
            </a:pP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this problem has been shown to have a lower bound of </a:t>
            </a:r>
            <a:r>
              <a:rPr lang="en-US" dirty="0" err="1">
                <a:latin typeface="Arial Narrow" charset="0"/>
                <a:ea typeface="ＭＳ Ｐゴシック" charset="0"/>
                <a:sym typeface="Symbol" charset="0"/>
              </a:rPr>
              <a:t>Ω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(N log N)</a:t>
            </a:r>
          </a:p>
          <a:p>
            <a:pPr marL="1090613" lvl="2">
              <a:buFont typeface="Wingdings" charset="0"/>
              <a:buChar char="§"/>
              <a:defRPr/>
            </a:pPr>
            <a:endParaRPr lang="en-US" dirty="0">
              <a:latin typeface="Arial Narrow" charset="0"/>
              <a:ea typeface="ＭＳ Ｐゴシック" charset="0"/>
              <a:sym typeface="Symbol" charset="0"/>
            </a:endParaRPr>
          </a:p>
          <a:p>
            <a:pPr marL="690563" lvl="1" indent="-228600">
              <a:buFont typeface="Arial Narrow" charset="0"/>
              <a:buAutoNum type="arabicPeriod"/>
              <a:defRPr/>
            </a:pP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can reduce EU to CN</a:t>
            </a:r>
          </a:p>
          <a:p>
            <a:pPr marL="1090613" lvl="2">
              <a:defRPr/>
            </a:pP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consider an instance of EU: given numbers e</a:t>
            </a:r>
            <a:r>
              <a:rPr lang="en-US" baseline="-25000" dirty="0">
                <a:latin typeface="Arial Narrow" charset="0"/>
                <a:ea typeface="ＭＳ Ｐゴシック" charset="0"/>
                <a:sym typeface="Symbol" charset="0"/>
              </a:rPr>
              <a:t>1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, …, </a:t>
            </a:r>
            <a:r>
              <a:rPr lang="en-US" dirty="0" err="1">
                <a:latin typeface="Arial Narrow" charset="0"/>
                <a:ea typeface="ＭＳ Ｐゴシック" charset="0"/>
                <a:sym typeface="Symbol" charset="0"/>
              </a:rPr>
              <a:t>e</a:t>
            </a:r>
            <a:r>
              <a:rPr lang="en-US" baseline="-25000" dirty="0" err="1">
                <a:latin typeface="Arial Narrow" charset="0"/>
                <a:ea typeface="ＭＳ Ｐゴシック" charset="0"/>
                <a:sym typeface="Symbol" charset="0"/>
              </a:rPr>
              <a:t>N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, determine if all are unique</a:t>
            </a:r>
          </a:p>
          <a:p>
            <a:pPr marL="1090613" lvl="2">
              <a:buFont typeface="Wingdings" charset="0"/>
              <a:buChar char="§"/>
              <a:defRPr/>
            </a:pP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find the two closest numbers (this is an instance of CN)</a:t>
            </a:r>
          </a:p>
          <a:p>
            <a:pPr marL="1090613" lvl="2">
              <a:buFont typeface="Wingdings" charset="0"/>
              <a:buChar char="§"/>
              <a:defRPr/>
            </a:pP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if the distance between them is &gt; 0, then e</a:t>
            </a:r>
            <a:r>
              <a:rPr lang="en-US" baseline="-25000" dirty="0">
                <a:latin typeface="Arial Narrow" charset="0"/>
                <a:ea typeface="ＭＳ Ｐゴシック" charset="0"/>
                <a:sym typeface="Symbol" charset="0"/>
              </a:rPr>
              <a:t>1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, …, </a:t>
            </a:r>
            <a:r>
              <a:rPr lang="en-US" dirty="0" err="1">
                <a:latin typeface="Arial Narrow" charset="0"/>
                <a:ea typeface="ＭＳ Ｐゴシック" charset="0"/>
                <a:sym typeface="Symbol" charset="0"/>
              </a:rPr>
              <a:t>e</a:t>
            </a:r>
            <a:r>
              <a:rPr lang="en-US" baseline="-25000" dirty="0" err="1">
                <a:latin typeface="Arial Narrow" charset="0"/>
                <a:ea typeface="ＭＳ Ｐゴシック" charset="0"/>
                <a:sym typeface="Symbol" charset="0"/>
              </a:rPr>
              <a:t>N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 are unique</a:t>
            </a:r>
          </a:p>
          <a:p>
            <a:pPr marL="1090613" lvl="2">
              <a:buFont typeface="Wingdings" charset="0"/>
              <a:buChar char="§"/>
              <a:defRPr/>
            </a:pPr>
            <a:endParaRPr lang="en-US" dirty="0">
              <a:latin typeface="Arial Narrow" charset="0"/>
              <a:ea typeface="ＭＳ Ｐゴシック" charset="0"/>
              <a:sym typeface="Symbol" charset="0"/>
            </a:endParaRPr>
          </a:p>
          <a:p>
            <a:pPr marL="690563" lvl="1" indent="-228600">
              <a:buFont typeface="Arial Narrow" charset="0"/>
              <a:buAutoNum type="arabicPeriod"/>
              <a:defRPr/>
            </a:pP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this shows that CN is at least as hard as EU</a:t>
            </a:r>
          </a:p>
          <a:p>
            <a:pPr marL="1090613" lvl="2">
              <a:buFont typeface="Wingdings" charset="0"/>
              <a:buChar char="§"/>
              <a:defRPr/>
            </a:pP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can solve an instance of EU by performing a transformation &amp; solving CN</a:t>
            </a:r>
          </a:p>
          <a:p>
            <a:pPr marL="1090613" lvl="2">
              <a:buFont typeface="Wingdings" charset="0"/>
              <a:buChar char="§"/>
              <a:defRPr/>
            </a:pP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since transformation is O(N), CN must also have a lower-bound of </a:t>
            </a:r>
            <a:r>
              <a:rPr lang="en-US" dirty="0" err="1">
                <a:latin typeface="Arial Narrow" charset="0"/>
                <a:ea typeface="ＭＳ Ｐゴシック" charset="0"/>
                <a:sym typeface="Symbol" charset="0"/>
              </a:rPr>
              <a:t>Ω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(N log N)</a:t>
            </a:r>
          </a:p>
          <a:p>
            <a:pPr marL="1090613" lvl="2">
              <a:spcBef>
                <a:spcPts val="1632"/>
              </a:spcBef>
              <a:defRPr/>
            </a:pPr>
            <a:r>
              <a:rPr lang="en-US" sz="1800" dirty="0">
                <a:latin typeface="Arial Narrow" charset="0"/>
                <a:ea typeface="ＭＳ Ｐゴシック" charset="0"/>
                <a:sym typeface="Symbol" charset="0"/>
              </a:rPr>
              <a:t>	</a:t>
            </a:r>
            <a:r>
              <a:rPr lang="en-US" sz="1800" i="1" dirty="0">
                <a:latin typeface="Arial Narrow" charset="0"/>
                <a:ea typeface="ＭＳ Ｐゴシック" charset="0"/>
                <a:sym typeface="Symbol" charset="0"/>
              </a:rPr>
              <a:t>REASONING: if CN could be solved in O(X) where X &lt; N log N,</a:t>
            </a:r>
          </a:p>
          <a:p>
            <a:pPr marL="1082675" lvl="3" indent="-9525">
              <a:buFontTx/>
              <a:buNone/>
              <a:defRPr/>
            </a:pPr>
            <a:r>
              <a:rPr lang="en-US" sz="1800" i="1" dirty="0">
                <a:latin typeface="Arial Narrow" charset="0"/>
                <a:ea typeface="ＭＳ Ｐゴシック" charset="0"/>
                <a:sym typeface="Symbol" charset="0"/>
              </a:rPr>
              <a:t>then could solve EU by transforming &amp; solving CN </a:t>
            </a:r>
            <a:r>
              <a:rPr lang="en-US" sz="1800" i="1" dirty="0">
                <a:latin typeface="Arial Narrow" charset="0"/>
                <a:ea typeface="ＭＳ Ｐゴシック" charset="0"/>
                <a:sym typeface="Wingdings" charset="0"/>
              </a:rPr>
              <a:t></a:t>
            </a:r>
            <a:r>
              <a:rPr lang="en-US" sz="1800" i="1" dirty="0">
                <a:latin typeface="Arial Narrow" charset="0"/>
                <a:ea typeface="ＭＳ Ｐゴシック" charset="0"/>
                <a:sym typeface="Symbol" charset="0"/>
              </a:rPr>
              <a:t> O(N) +O(X) </a:t>
            </a:r>
            <a:r>
              <a:rPr lang="en-US" sz="1800" dirty="0">
                <a:latin typeface="Arial Narrow" charset="0"/>
                <a:ea typeface="ＭＳ Ｐゴシック" charset="0"/>
                <a:sym typeface="Symbol" charset="0"/>
              </a:rPr>
              <a:t>&lt; O(N log N)</a:t>
            </a:r>
          </a:p>
          <a:p>
            <a:pPr marL="1082675" lvl="3" indent="-9525">
              <a:buFontTx/>
              <a:buNone/>
              <a:defRPr/>
            </a:pPr>
            <a:r>
              <a:rPr lang="en-US" sz="1800" i="1" dirty="0">
                <a:solidFill>
                  <a:schemeClr val="tx2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CONTRADICTION OF EU's  </a:t>
            </a:r>
            <a:r>
              <a:rPr lang="en-US" sz="1800" i="1" dirty="0" err="1">
                <a:solidFill>
                  <a:schemeClr val="tx2"/>
                </a:solidFill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Ω</a:t>
            </a:r>
            <a:r>
              <a:rPr lang="en-US" sz="1800" i="1" dirty="0">
                <a:solidFill>
                  <a:schemeClr val="tx2"/>
                </a:solidFill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(N log N)</a:t>
            </a:r>
          </a:p>
          <a:p>
            <a:pPr marL="1547813" lvl="3">
              <a:buFontTx/>
              <a:buNone/>
              <a:defRPr/>
            </a:pPr>
            <a:endParaRPr lang="en-US" sz="1800" dirty="0">
              <a:latin typeface="Arial Narrow" charset="0"/>
              <a:ea typeface="ＭＳ Ｐゴシック" charset="0"/>
              <a:sym typeface="Symbol" charset="0"/>
            </a:endParaRPr>
          </a:p>
          <a:p>
            <a:pPr marL="1547813" lvl="3">
              <a:buFontTx/>
              <a:buNone/>
              <a:defRPr/>
            </a:pPr>
            <a:r>
              <a:rPr lang="en-US" sz="1800" i="1" dirty="0">
                <a:solidFill>
                  <a:schemeClr val="tx2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 </a:t>
            </a:r>
            <a:endParaRPr lang="en-US" i="1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B2DFF27C-E360-2144-AA2B-DF7922FD86DB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12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Another example</a:t>
            </a: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Monotype Sorts" charset="0"/>
              <a:buNone/>
              <a:defRPr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CLOSEST POINTS (CP) PROBLEM: given N points in the plane, find the two closest points</a:t>
            </a:r>
            <a:endParaRPr lang="en-US" i="1" dirty="0">
              <a:latin typeface="Arial Narrow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marL="690563" lvl="1" indent="-228600">
              <a:buFont typeface="Arial Narrow" charset="0"/>
              <a:buAutoNum type="arabicPeriod"/>
              <a:defRPr/>
            </a:pP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consider the CLOSEST NUMBER (CN) problem</a:t>
            </a:r>
          </a:p>
          <a:p>
            <a:pPr marL="1090613" lvl="2">
              <a:buFont typeface="Wingdings" charset="0"/>
              <a:buChar char="§"/>
              <a:defRPr/>
            </a:pP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we just showed that CN has a lower bound of </a:t>
            </a:r>
            <a:r>
              <a:rPr lang="en-US" dirty="0" err="1">
                <a:latin typeface="Arial Narrow" charset="0"/>
                <a:ea typeface="ＭＳ Ｐゴシック" charset="0"/>
                <a:sym typeface="Symbol" charset="0"/>
              </a:rPr>
              <a:t>Ω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(N log N)</a:t>
            </a:r>
          </a:p>
          <a:p>
            <a:pPr marL="1090613" lvl="2">
              <a:buFont typeface="Wingdings" charset="0"/>
              <a:buChar char="§"/>
              <a:defRPr/>
            </a:pPr>
            <a:endParaRPr lang="en-US" dirty="0">
              <a:latin typeface="Arial Narrow" charset="0"/>
              <a:ea typeface="ＭＳ Ｐゴシック" charset="0"/>
              <a:sym typeface="Symbol" charset="0"/>
            </a:endParaRPr>
          </a:p>
          <a:p>
            <a:pPr marL="690563" lvl="1" indent="-228600">
              <a:buFont typeface="Arial Narrow" charset="0"/>
              <a:buAutoNum type="arabicPeriod"/>
              <a:defRPr/>
            </a:pP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can reduce CN to CP</a:t>
            </a:r>
          </a:p>
          <a:p>
            <a:pPr marL="1090613" lvl="2">
              <a:defRPr/>
            </a:pP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consider an instance of CN: given numbers e</a:t>
            </a:r>
            <a:r>
              <a:rPr lang="en-US" baseline="-25000" dirty="0">
                <a:latin typeface="Arial Narrow" charset="0"/>
                <a:ea typeface="ＭＳ Ｐゴシック" charset="0"/>
                <a:sym typeface="Symbol" charset="0"/>
              </a:rPr>
              <a:t>1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, …, </a:t>
            </a:r>
            <a:r>
              <a:rPr lang="en-US" dirty="0" err="1">
                <a:latin typeface="Arial Narrow" charset="0"/>
                <a:ea typeface="ＭＳ Ｐゴシック" charset="0"/>
                <a:sym typeface="Symbol" charset="0"/>
              </a:rPr>
              <a:t>e</a:t>
            </a:r>
            <a:r>
              <a:rPr lang="en-US" baseline="-25000" dirty="0" err="1">
                <a:latin typeface="Arial Narrow" charset="0"/>
                <a:ea typeface="ＭＳ Ｐゴシック" charset="0"/>
                <a:sym typeface="Symbol" charset="0"/>
              </a:rPr>
              <a:t>N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, determine closest numbers</a:t>
            </a:r>
          </a:p>
          <a:p>
            <a:pPr marL="1090613" lvl="2">
              <a:buFont typeface="Wingdings" charset="0"/>
              <a:buChar char="§"/>
              <a:defRPr/>
            </a:pP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from these N numbers, construct N points: (e</a:t>
            </a:r>
            <a:r>
              <a:rPr lang="en-US" baseline="-25000" dirty="0">
                <a:latin typeface="Arial Narrow" charset="0"/>
                <a:ea typeface="ＭＳ Ｐゴシック" charset="0"/>
                <a:sym typeface="Symbol" charset="0"/>
              </a:rPr>
              <a:t>1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, 0), …, (</a:t>
            </a:r>
            <a:r>
              <a:rPr lang="en-US" dirty="0" err="1">
                <a:latin typeface="Arial Narrow" charset="0"/>
                <a:ea typeface="ＭＳ Ｐゴシック" charset="0"/>
                <a:sym typeface="Symbol" charset="0"/>
              </a:rPr>
              <a:t>e</a:t>
            </a:r>
            <a:r>
              <a:rPr lang="en-US" baseline="-25000" dirty="0" err="1">
                <a:latin typeface="Arial Narrow" charset="0"/>
                <a:ea typeface="ＭＳ Ｐゴシック" charset="0"/>
                <a:sym typeface="Symbol" charset="0"/>
              </a:rPr>
              <a:t>N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, 0) </a:t>
            </a:r>
          </a:p>
          <a:p>
            <a:pPr marL="1090613" lvl="2">
              <a:buFont typeface="Wingdings" charset="0"/>
              <a:buChar char="§"/>
              <a:defRPr/>
            </a:pP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find the two closest points (this is an instance of CP)</a:t>
            </a:r>
          </a:p>
          <a:p>
            <a:pPr marL="1090613" lvl="2">
              <a:buFont typeface="Wingdings" charset="0"/>
              <a:buChar char="§"/>
              <a:defRPr/>
            </a:pP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if (</a:t>
            </a:r>
            <a:r>
              <a:rPr lang="en-US" dirty="0" err="1">
                <a:latin typeface="Arial Narrow" charset="0"/>
                <a:ea typeface="ＭＳ Ｐゴシック" charset="0"/>
                <a:sym typeface="Symbol" charset="0"/>
              </a:rPr>
              <a:t>e</a:t>
            </a:r>
            <a:r>
              <a:rPr lang="en-US" baseline="-25000" dirty="0" err="1">
                <a:latin typeface="Arial Narrow" charset="0"/>
                <a:ea typeface="ＭＳ Ｐゴシック" charset="0"/>
                <a:sym typeface="Symbol" charset="0"/>
              </a:rPr>
              <a:t>i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, 0) and (</a:t>
            </a:r>
            <a:r>
              <a:rPr lang="en-US" dirty="0" err="1">
                <a:latin typeface="Arial Narrow" charset="0"/>
                <a:ea typeface="ＭＳ Ｐゴシック" charset="0"/>
                <a:sym typeface="Symbol" charset="0"/>
              </a:rPr>
              <a:t>e</a:t>
            </a:r>
            <a:r>
              <a:rPr lang="en-US" baseline="-25000" dirty="0" err="1">
                <a:latin typeface="Arial Narrow" charset="0"/>
                <a:ea typeface="ＭＳ Ｐゴシック" charset="0"/>
                <a:sym typeface="Symbol" charset="0"/>
              </a:rPr>
              <a:t>j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, 0) are closest points, then </a:t>
            </a:r>
            <a:r>
              <a:rPr lang="en-US" dirty="0" err="1">
                <a:latin typeface="Arial Narrow" charset="0"/>
                <a:ea typeface="ＭＳ Ｐゴシック" charset="0"/>
                <a:sym typeface="Symbol" charset="0"/>
              </a:rPr>
              <a:t>e</a:t>
            </a:r>
            <a:r>
              <a:rPr lang="en-US" baseline="-25000" dirty="0" err="1">
                <a:latin typeface="Arial Narrow" charset="0"/>
                <a:ea typeface="ＭＳ Ｐゴシック" charset="0"/>
                <a:sym typeface="Symbol" charset="0"/>
              </a:rPr>
              <a:t>i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 and </a:t>
            </a:r>
            <a:r>
              <a:rPr lang="en-US" dirty="0" err="1">
                <a:latin typeface="Arial Narrow" charset="0"/>
                <a:ea typeface="ＭＳ Ｐゴシック" charset="0"/>
                <a:sym typeface="Symbol" charset="0"/>
              </a:rPr>
              <a:t>e</a:t>
            </a:r>
            <a:r>
              <a:rPr lang="en-US" baseline="-25000" dirty="0" err="1">
                <a:latin typeface="Arial Narrow" charset="0"/>
                <a:ea typeface="ＭＳ Ｐゴシック" charset="0"/>
                <a:sym typeface="Symbol" charset="0"/>
              </a:rPr>
              <a:t>j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 are closest numbers</a:t>
            </a:r>
          </a:p>
          <a:p>
            <a:pPr marL="1090613" lvl="2">
              <a:buFont typeface="Wingdings" charset="0"/>
              <a:buChar char="§"/>
              <a:defRPr/>
            </a:pPr>
            <a:endParaRPr lang="en-US" dirty="0">
              <a:latin typeface="Arial Narrow" charset="0"/>
              <a:ea typeface="ＭＳ Ｐゴシック" charset="0"/>
              <a:sym typeface="Symbol" charset="0"/>
            </a:endParaRPr>
          </a:p>
          <a:p>
            <a:pPr marL="690563" lvl="1" indent="-228600">
              <a:buFont typeface="Arial Narrow" charset="0"/>
              <a:buAutoNum type="arabicPeriod"/>
              <a:defRPr/>
            </a:pP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this shows that CP is at least as hard as CN</a:t>
            </a:r>
          </a:p>
          <a:p>
            <a:pPr marL="1090613" lvl="2">
              <a:buFont typeface="Wingdings" charset="0"/>
              <a:buChar char="§"/>
              <a:defRPr/>
            </a:pP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can solve an instance of CN by performing a transformation &amp; solving CP</a:t>
            </a:r>
          </a:p>
          <a:p>
            <a:pPr marL="1090613" lvl="2">
              <a:buFont typeface="Wingdings" charset="0"/>
              <a:buChar char="§"/>
              <a:defRPr/>
            </a:pP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since transformation is O(N), CP must also have a lower-bound of </a:t>
            </a:r>
            <a:r>
              <a:rPr lang="en-US" dirty="0" err="1">
                <a:latin typeface="Arial Narrow" charset="0"/>
                <a:ea typeface="ＭＳ Ｐゴシック" charset="0"/>
                <a:sym typeface="Symbol" charset="0"/>
              </a:rPr>
              <a:t>Ω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(N log N)</a:t>
            </a:r>
          </a:p>
          <a:p>
            <a:pPr marL="912813" lvl="2" indent="0">
              <a:spcBef>
                <a:spcPts val="1632"/>
              </a:spcBef>
              <a:defRPr/>
            </a:pPr>
            <a:r>
              <a:rPr lang="en-US" sz="1800" i="1" dirty="0">
                <a:latin typeface="Arial Narrow" charset="0"/>
                <a:ea typeface="ＭＳ Ｐゴシック" charset="0"/>
                <a:sym typeface="Symbol" charset="0"/>
              </a:rPr>
              <a:t>	REASONING: if CP could be solved in O(X) where X &lt; N log N, </a:t>
            </a:r>
          </a:p>
          <a:p>
            <a:pPr marL="912813" lvl="3" indent="0">
              <a:buFontTx/>
              <a:buNone/>
              <a:defRPr/>
            </a:pPr>
            <a:r>
              <a:rPr lang="en-US" sz="1800" i="1" dirty="0">
                <a:latin typeface="Arial Narrow" charset="0"/>
                <a:ea typeface="ＭＳ Ｐゴシック" charset="0"/>
                <a:sym typeface="Symbol" charset="0"/>
              </a:rPr>
              <a:t>then could solve CN by transforming &amp; solving CP </a:t>
            </a:r>
            <a:r>
              <a:rPr lang="en-US" sz="1800" i="1" dirty="0">
                <a:latin typeface="Arial Narrow" charset="0"/>
                <a:ea typeface="ＭＳ Ｐゴシック" charset="0"/>
                <a:sym typeface="Wingdings" charset="0"/>
              </a:rPr>
              <a:t></a:t>
            </a:r>
            <a:r>
              <a:rPr lang="en-US" sz="1800" i="1" dirty="0">
                <a:latin typeface="Arial Narrow" charset="0"/>
                <a:ea typeface="ＭＳ Ｐゴシック" charset="0"/>
                <a:sym typeface="Symbol" charset="0"/>
              </a:rPr>
              <a:t> O(N) +O(X) &lt; O(N log N)</a:t>
            </a:r>
          </a:p>
          <a:p>
            <a:pPr marL="912813" lvl="3" indent="0">
              <a:buFontTx/>
              <a:buNone/>
              <a:defRPr/>
            </a:pPr>
            <a:r>
              <a:rPr lang="en-US" sz="1800" i="1" dirty="0">
                <a:solidFill>
                  <a:schemeClr val="tx2"/>
                </a:solidFill>
                <a:latin typeface="Arial Narrow" charset="0"/>
                <a:ea typeface="ＭＳ Ｐゴシック" charset="0"/>
                <a:cs typeface="ＭＳ Ｐゴシック" charset="0"/>
                <a:sym typeface="Wingdings" charset="0"/>
              </a:rPr>
              <a:t>CONTRADICTION OF CN's  </a:t>
            </a:r>
            <a:r>
              <a:rPr lang="en-US" sz="1800" i="1" dirty="0" err="1">
                <a:solidFill>
                  <a:schemeClr val="tx2"/>
                </a:solidFill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Ω</a:t>
            </a:r>
            <a:r>
              <a:rPr lang="en-US" sz="1800" i="1" dirty="0">
                <a:solidFill>
                  <a:schemeClr val="tx2"/>
                </a:solidFill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(N log N)</a:t>
            </a:r>
          </a:p>
          <a:p>
            <a:pPr>
              <a:defRPr/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EA218EF-5CF1-2844-91EE-A618CE6ED7C2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Tightness</a:t>
            </a:r>
          </a:p>
        </p:txBody>
      </p:sp>
      <p:sp>
        <p:nvSpPr>
          <p:cNvPr id="35842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8305800" cy="45720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note: if an algorithm is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Ω(N log N), then it is also Ω(N) </a:t>
            </a:r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are the </a:t>
            </a:r>
            <a:r>
              <a:rPr lang="en-US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Ω(N log N) lower bounds tight for CLOSEST NUMBERS and CLOSEST POINTS problems?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  <a:sym typeface="Symbol" charset="0"/>
              </a:rPr>
              <a:t>can you devise O(N log N) algorithm for CLOSEST NUMBERS?</a:t>
            </a:r>
          </a:p>
          <a:p>
            <a:pPr lvl="1"/>
            <a:endParaRPr lang="en-US">
              <a:latin typeface="Arial Narrow" charset="0"/>
              <a:ea typeface="ＭＳ Ｐゴシック" charset="0"/>
              <a:sym typeface="Symbol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  <a:sym typeface="Symbol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  <a:sym typeface="Symbol" charset="0"/>
              </a:rPr>
              <a:t>can you devise O(N log N) algorithm for CLOSEST POINTS?</a:t>
            </a:r>
          </a:p>
          <a:p>
            <a:pPr lvl="1"/>
            <a:endParaRPr lang="en-US">
              <a:latin typeface="Arial Narrow" charset="0"/>
              <a:ea typeface="ＭＳ Ｐゴシック" charset="0"/>
              <a:sym typeface="Symbol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  <a:sym typeface="Symbol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  <a:sym typeface="Symbol" charset="0"/>
            </a:endParaRPr>
          </a:p>
          <a:p>
            <a:pPr lvl="1"/>
            <a:endParaRPr lang="en-US">
              <a:latin typeface="Arial Narrow" charset="0"/>
              <a:ea typeface="ＭＳ Ｐゴシック" charset="0"/>
              <a:sym typeface="Symbol" charset="0"/>
            </a:endParaRP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 </a:t>
            </a: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  <a:p>
            <a:endParaRPr lang="en-US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156020B-ADDC-AC41-BA87-A158A6593963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14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Analyzing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2895600"/>
          </a:xfrm>
        </p:spPr>
        <p:txBody>
          <a:bodyPr/>
          <a:lstStyle/>
          <a:p>
            <a:r>
              <a:rPr lang="en-US" dirty="0"/>
              <a:t>for most of this class, we have focused on devising algorithms for a given problem, then analyzing those algorithms</a:t>
            </a:r>
          </a:p>
          <a:p>
            <a:pPr marL="457200" lvl="1" indent="0">
              <a:buNone/>
            </a:pPr>
            <a:endParaRPr lang="en-US" dirty="0"/>
          </a:p>
          <a:p>
            <a:pPr lvl="2"/>
            <a:r>
              <a:rPr lang="en-US" dirty="0"/>
              <a:t>selection sort a list of numbers </a:t>
            </a:r>
            <a:r>
              <a:rPr lang="en-US" dirty="0">
                <a:sym typeface="Wingdings"/>
              </a:rPr>
              <a:t> O(N</a:t>
            </a:r>
            <a:r>
              <a:rPr lang="en-US" baseline="30000" dirty="0">
                <a:sym typeface="Wingdings"/>
              </a:rPr>
              <a:t>2</a:t>
            </a:r>
            <a:r>
              <a:rPr lang="en-US" dirty="0">
                <a:sym typeface="Wingdings"/>
              </a:rPr>
              <a:t>)	</a:t>
            </a:r>
          </a:p>
          <a:p>
            <a:pPr marL="457200" lvl="1" indent="0">
              <a:buNone/>
            </a:pPr>
            <a:endParaRPr lang="en-US" dirty="0">
              <a:sym typeface="Wingdings"/>
            </a:endParaRPr>
          </a:p>
          <a:p>
            <a:pPr lvl="2"/>
            <a:r>
              <a:rPr lang="en-US" dirty="0">
                <a:sym typeface="Wingdings"/>
              </a:rPr>
              <a:t>find shortest path between v</a:t>
            </a:r>
            <a:r>
              <a:rPr lang="en-US" baseline="-25000" dirty="0">
                <a:sym typeface="Wingdings"/>
              </a:rPr>
              <a:t>1</a:t>
            </a:r>
            <a:r>
              <a:rPr lang="en-US" dirty="0">
                <a:sym typeface="Wingdings"/>
              </a:rPr>
              <a:t> &amp; v</a:t>
            </a:r>
            <a:r>
              <a:rPr lang="en-US" baseline="-25000" dirty="0">
                <a:sym typeface="Wingdings"/>
              </a:rPr>
              <a:t>2</a:t>
            </a:r>
            <a:r>
              <a:rPr lang="en-US" dirty="0">
                <a:sym typeface="Wingdings"/>
              </a:rPr>
              <a:t> in a graph (</a:t>
            </a:r>
            <a:r>
              <a:rPr lang="en-US" dirty="0" err="1">
                <a:sym typeface="Wingdings"/>
              </a:rPr>
              <a:t>Dijkstra's</a:t>
            </a:r>
            <a:r>
              <a:rPr lang="en-US" dirty="0">
                <a:sym typeface="Wingdings"/>
              </a:rPr>
              <a:t>)  O(V</a:t>
            </a:r>
            <a:r>
              <a:rPr lang="en-US" baseline="30000" dirty="0">
                <a:sym typeface="Wingdings"/>
              </a:rPr>
              <a:t>2</a:t>
            </a:r>
            <a:r>
              <a:rPr lang="en-US" dirty="0">
                <a:sym typeface="Wingdings"/>
              </a:rPr>
              <a:t>)</a:t>
            </a:r>
          </a:p>
          <a:p>
            <a:pPr lvl="2"/>
            <a:endParaRPr lang="en-US" dirty="0">
              <a:sym typeface="Wingdings"/>
            </a:endParaRPr>
          </a:p>
          <a:p>
            <a:r>
              <a:rPr lang="en-US" dirty="0">
                <a:sym typeface="Wingdings"/>
              </a:rPr>
              <a:t>does that mean sorting &amp; path finding are equally hard problems?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4A5B11-36F9-9147-8960-7241DF1F03C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85800" y="4495800"/>
            <a:ext cx="8702675" cy="22860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r>
              <a:rPr lang="en-US" dirty="0"/>
              <a:t>we know of a more efficient algorithm for sorting</a:t>
            </a:r>
          </a:p>
          <a:p>
            <a:pPr marL="857250" lvl="2" indent="0"/>
            <a:endParaRPr lang="en-US" dirty="0"/>
          </a:p>
          <a:p>
            <a:pPr marL="857250" lvl="2" indent="0"/>
            <a:r>
              <a:rPr lang="en-US" dirty="0"/>
              <a:t>merge sort </a:t>
            </a:r>
            <a:r>
              <a:rPr lang="en-US" dirty="0">
                <a:sym typeface="Wingdings"/>
              </a:rPr>
              <a:t></a:t>
            </a:r>
            <a:r>
              <a:rPr lang="en-US" dirty="0"/>
              <a:t> O(N log N)</a:t>
            </a:r>
          </a:p>
          <a:p>
            <a:pPr marL="857250" lvl="2" indent="0"/>
            <a:endParaRPr lang="en-US" dirty="0"/>
          </a:p>
          <a:p>
            <a:pPr marL="57150" indent="0"/>
            <a:r>
              <a:rPr lang="en-US" dirty="0"/>
              <a:t>does that mean it is an easier problem?</a:t>
            </a:r>
          </a:p>
        </p:txBody>
      </p:sp>
    </p:spTree>
    <p:extLst>
      <p:ext uri="{BB962C8B-B14F-4D97-AF65-F5344CB8AC3E}">
        <p14:creationId xmlns:p14="http://schemas.microsoft.com/office/powerpoint/2010/main" val="1154321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CA122591-4251-114C-B593-0199C30C80E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3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Proving lower bounds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19200"/>
            <a:ext cx="8702675" cy="2743200"/>
          </a:xfrm>
        </p:spPr>
        <p:txBody>
          <a:bodyPr/>
          <a:lstStyle/>
          <a:p>
            <a:pPr>
              <a:buFont typeface="Monotype Sorts" charset="0"/>
              <a:buNone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to characterize the difficulty of a problem (not a specific algorithm), must be able to show a lower bound on possible algorithms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can be shown that comparison-based sorting requires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Ω</a:t>
            </a:r>
            <a:r>
              <a:rPr lang="en-US" dirty="0">
                <a:latin typeface="Arial Narrow" charset="0"/>
                <a:ea typeface="ＭＳ Ｐゴシック" charset="0"/>
              </a:rPr>
              <a:t>(N log N) steps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similarly, shortest path for an undirected graph requires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Ω</a:t>
            </a:r>
            <a:r>
              <a:rPr lang="en-US" dirty="0">
                <a:latin typeface="Arial Narrow" charset="0"/>
                <a:ea typeface="ＭＳ Ｐゴシック" charset="0"/>
              </a:rPr>
              <a:t>(E + V log V) steps</a:t>
            </a:r>
          </a:p>
          <a:p>
            <a:pPr>
              <a:buFont typeface="Monotype Sorts" charset="0"/>
              <a:buNone/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establishing a lower bound for a problem can tell us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when a particular algorithm is as good as possible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when the problem is intractable (by showing that best possible algorithm is BAD)</a:t>
            </a:r>
          </a:p>
          <a:p>
            <a:pPr>
              <a:buFont typeface="Monotype Sorts" charset="0"/>
              <a:buNone/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685800" y="4673600"/>
            <a:ext cx="7818438" cy="187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kern="0" dirty="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rPr>
              <a:t>methods for establishing lower bounds: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r>
              <a:rPr lang="en-US" sz="2000" kern="0" dirty="0">
                <a:latin typeface="+mn-lt"/>
                <a:ea typeface="ＭＳ Ｐゴシック" charset="-128"/>
                <a:cs typeface="+mn-cs"/>
              </a:rPr>
              <a:t>brute force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r>
              <a:rPr lang="en-US" sz="2000" kern="0" dirty="0">
                <a:latin typeface="+mn-lt"/>
                <a:ea typeface="ＭＳ Ｐゴシック" charset="-128"/>
                <a:cs typeface="+mn-cs"/>
              </a:rPr>
              <a:t>information-theoretic arguments (decision trees)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r>
              <a:rPr lang="en-US" sz="2000" kern="0" dirty="0">
                <a:latin typeface="+mn-lt"/>
                <a:ea typeface="ＭＳ Ｐゴシック" charset="-128"/>
                <a:cs typeface="+mn-cs"/>
              </a:rPr>
              <a:t>adversary arguments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Font typeface="Wingdings" pitchFamily="-84" charset="2"/>
              <a:buChar char="§"/>
              <a:defRPr/>
            </a:pPr>
            <a:r>
              <a:rPr lang="en-US" sz="2000" kern="0" dirty="0">
                <a:latin typeface="+mn-lt"/>
                <a:ea typeface="ＭＳ Ｐゴシック" charset="-128"/>
                <a:cs typeface="+mn-cs"/>
              </a:rPr>
              <a:t>problem reduction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Brute force arguments</a:t>
            </a:r>
          </a:p>
        </p:txBody>
      </p:sp>
      <p:sp>
        <p:nvSpPr>
          <p:cNvPr id="2048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sometimes, a problem-specific approach works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example: polynomial evaluation		</a:t>
            </a:r>
            <a:r>
              <a:rPr lang="en-US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p(N) = </a:t>
            </a:r>
            <a:r>
              <a:rPr lang="en-US" dirty="0" err="1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a</a:t>
            </a:r>
            <a:r>
              <a:rPr lang="en-US" baseline="-25000" dirty="0" err="1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N</a:t>
            </a:r>
            <a:r>
              <a:rPr lang="en-US" dirty="0" err="1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x</a:t>
            </a:r>
            <a:r>
              <a:rPr lang="en-US" baseline="30000" dirty="0" err="1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N</a:t>
            </a:r>
            <a:r>
              <a:rPr lang="en-US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 + a</a:t>
            </a:r>
            <a:r>
              <a:rPr lang="en-US" baseline="-25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N-1</a:t>
            </a:r>
            <a:r>
              <a:rPr lang="en-US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x</a:t>
            </a:r>
            <a:r>
              <a:rPr lang="en-US" baseline="30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N-1 </a:t>
            </a:r>
            <a:r>
              <a:rPr lang="en-US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+ … + a</a:t>
            </a:r>
            <a:r>
              <a:rPr lang="en-US" baseline="-25000" dirty="0">
                <a:solidFill>
                  <a:schemeClr val="tx1"/>
                </a:solidFill>
                <a:latin typeface="Arial Narrow" charset="0"/>
                <a:ea typeface="ＭＳ Ｐゴシック" charset="0"/>
                <a:cs typeface="ＭＳ Ｐゴシック" charset="0"/>
              </a:rPr>
              <a:t>0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marL="742950" lvl="2" indent="-342900">
              <a:buFont typeface="Wingdings" charset="0"/>
              <a:buChar char="§"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evaluating this polynomial requires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Ω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(N) steps, since each coefficient must be processed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example: Towers of Hanoi puzzle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can prove, by induction, that moving a tower of size N requires </a:t>
            </a:r>
            <a:r>
              <a:rPr lang="en-US" dirty="0" err="1">
                <a:latin typeface="Arial Narrow" charset="0"/>
                <a:ea typeface="ＭＳ Ｐゴシック" charset="0"/>
                <a:cs typeface="ＭＳ Ｐゴシック" charset="0"/>
              </a:rPr>
              <a:t>Ω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(2</a:t>
            </a:r>
            <a:r>
              <a:rPr lang="en-US" baseline="30000" dirty="0">
                <a:latin typeface="Arial Narrow" charset="0"/>
                <a:ea typeface="ＭＳ Ｐゴシック" charset="0"/>
                <a:cs typeface="ＭＳ Ｐゴシック" charset="0"/>
              </a:rPr>
              <a:t>N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) steps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048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53C0403-FDD7-034A-B7BC-93E0257F8EB8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4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pic>
        <p:nvPicPr>
          <p:cNvPr id="20484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657600"/>
            <a:ext cx="38100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Information-theoretic arguments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8702675" cy="5410200"/>
          </a:xfrm>
        </p:spPr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can sometimes establish a lower bound based on the amount of information the solution must produce</a:t>
            </a:r>
          </a:p>
          <a:p>
            <a:endParaRPr lang="en-US" sz="2000">
              <a:latin typeface="Arial Narrow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example: guess a randomly selected number between 1 and N</a:t>
            </a: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with possible responses of "correct", "too low", or "too high"</a:t>
            </a:r>
          </a:p>
          <a:p>
            <a:pPr lvl="1"/>
            <a:endParaRPr lang="en-US">
              <a:latin typeface="Arial Narrow" charset="0"/>
              <a:ea typeface="ＭＳ Ｐゴシック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</a:rPr>
              <a:t>the amount of uncertainty is </a:t>
            </a:r>
            <a:r>
              <a:rPr lang="en-US">
                <a:latin typeface="Arial Narrow" charset="0"/>
                <a:ea typeface="ＭＳ Ｐゴシック" charset="0"/>
                <a:sym typeface="Symbol" charset="0"/>
              </a:rPr>
              <a:t></a:t>
            </a:r>
            <a:r>
              <a:rPr lang="en-US">
                <a:latin typeface="Arial Narrow" charset="0"/>
                <a:ea typeface="ＭＳ Ｐゴシック" charset="0"/>
              </a:rPr>
              <a:t>log</a:t>
            </a:r>
            <a:r>
              <a:rPr lang="en-US" baseline="-25000">
                <a:latin typeface="Arial Narrow" charset="0"/>
                <a:ea typeface="ＭＳ Ｐゴシック" charset="0"/>
              </a:rPr>
              <a:t>2 </a:t>
            </a:r>
            <a:r>
              <a:rPr lang="en-US">
                <a:latin typeface="Arial Narrow" charset="0"/>
                <a:ea typeface="ＭＳ Ｐゴシック" charset="0"/>
              </a:rPr>
              <a:t>N</a:t>
            </a:r>
            <a:r>
              <a:rPr lang="en-US">
                <a:latin typeface="Arial Narrow" charset="0"/>
                <a:ea typeface="ＭＳ Ｐゴシック" charset="0"/>
                <a:sym typeface="Symbol" charset="0"/>
              </a:rPr>
              <a:t>, the number of bits needed to specify the selected largest number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  <a:sym typeface="Symbol" charset="0"/>
              </a:rPr>
              <a:t>e.g., N = 127 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7 bits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	</a:t>
            </a:r>
            <a:endParaRPr lang="en-US">
              <a:latin typeface="Arial Narrow" charset="0"/>
              <a:ea typeface="ＭＳ Ｐゴシック" charset="0"/>
              <a:sym typeface="Symbol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  <a:sym typeface="Symbol" charset="0"/>
              </a:rPr>
              <a:t>each answer to a question yields at most 1 bit of information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  <a:sym typeface="Symbol" charset="0"/>
              </a:rPr>
              <a:t>if guess of 64 yields “too high,” then 1</a:t>
            </a:r>
            <a:r>
              <a:rPr lang="en-US" baseline="30000">
                <a:latin typeface="Arial Narrow" charset="0"/>
                <a:ea typeface="ＭＳ Ｐゴシック" charset="0"/>
                <a:sym typeface="Symbol" charset="0"/>
              </a:rPr>
              <a:t>st</a:t>
            </a:r>
            <a:r>
              <a:rPr lang="en-US">
                <a:latin typeface="Arial Narrow" charset="0"/>
                <a:ea typeface="ＭＳ Ｐゴシック" charset="0"/>
                <a:sym typeface="Symbol" charset="0"/>
              </a:rPr>
              <a:t> bit must be a 0 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 0xxxxxx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if next guess of 32 yields “too low,”, then 2</a:t>
            </a:r>
            <a:r>
              <a:rPr lang="en-US" baseline="30000">
                <a:latin typeface="Arial Narrow" charset="0"/>
                <a:ea typeface="ＭＳ Ｐゴシック" charset="0"/>
                <a:sym typeface="Wingdings" charset="0"/>
              </a:rPr>
              <a:t>nd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 bit must be 1  01xxxxx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if next guess of 48 yields “too low,” then 3</a:t>
            </a:r>
            <a:r>
              <a:rPr lang="en-US" baseline="30000">
                <a:latin typeface="Arial Narrow" charset="0"/>
                <a:ea typeface="ＭＳ Ｐゴシック" charset="0"/>
                <a:sym typeface="Wingdings" charset="0"/>
              </a:rPr>
              <a:t>rd</a:t>
            </a:r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 bit must be 1  011xxxx</a:t>
            </a:r>
          </a:p>
          <a:p>
            <a:pPr lvl="2"/>
            <a:r>
              <a:rPr lang="en-US">
                <a:latin typeface="Arial Narrow" charset="0"/>
                <a:ea typeface="ＭＳ Ｐゴシック" charset="0"/>
                <a:sym typeface="Wingdings" charset="0"/>
              </a:rPr>
              <a:t>. . .</a:t>
            </a:r>
          </a:p>
          <a:p>
            <a:pPr lvl="2"/>
            <a:endParaRPr lang="en-US">
              <a:latin typeface="Arial Narrow" charset="0"/>
              <a:ea typeface="ＭＳ Ｐゴシック" charset="0"/>
              <a:sym typeface="Symbol" charset="0"/>
            </a:endParaRPr>
          </a:p>
          <a:p>
            <a:pPr lvl="1"/>
            <a:r>
              <a:rPr lang="en-US">
                <a:latin typeface="Arial Narrow" charset="0"/>
                <a:ea typeface="ＭＳ Ｐゴシック" charset="0"/>
                <a:sym typeface="Symbol" charset="0"/>
              </a:rPr>
              <a:t>thus, </a:t>
            </a:r>
            <a:r>
              <a:rPr lang="en-US">
                <a:latin typeface="Arial Narrow" charset="0"/>
                <a:ea typeface="ＭＳ Ｐゴシック" charset="0"/>
              </a:rPr>
              <a:t>log</a:t>
            </a:r>
            <a:r>
              <a:rPr lang="en-US" baseline="-25000">
                <a:latin typeface="Arial Narrow" charset="0"/>
                <a:ea typeface="ＭＳ Ｐゴシック" charset="0"/>
              </a:rPr>
              <a:t>2 </a:t>
            </a:r>
            <a:r>
              <a:rPr lang="en-US">
                <a:latin typeface="Arial Narrow" charset="0"/>
                <a:ea typeface="ＭＳ Ｐゴシック" charset="0"/>
              </a:rPr>
              <a:t>N</a:t>
            </a:r>
            <a:r>
              <a:rPr lang="en-US">
                <a:latin typeface="Arial Narrow" charset="0"/>
                <a:ea typeface="ＭＳ Ｐゴシック" charset="0"/>
                <a:sym typeface="Symbol" charset="0"/>
              </a:rPr>
              <a:t> is a lower bound on the number of questions</a:t>
            </a:r>
            <a:endParaRPr lang="en-US" i="1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9D19984-99C5-8444-9EA7-F90DE427B35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5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Decision trees</a:t>
            </a:r>
          </a:p>
        </p:txBody>
      </p:sp>
      <p:sp>
        <p:nvSpPr>
          <p:cNvPr id="22530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8702675" cy="1219200"/>
          </a:xfrm>
        </p:spPr>
        <p:txBody>
          <a:bodyPr/>
          <a:lstStyle/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a useful structure for information-theoretic arguments is a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decision tree</a:t>
            </a:r>
          </a:p>
          <a:p>
            <a:endParaRPr lang="en-US" sz="1200" i="1" dirty="0">
              <a:latin typeface="Arial Narrow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example: guessing a number between 1 and 15 </a:t>
            </a: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  <a:sym typeface="Symbol" charset="0"/>
            </a:endParaRPr>
          </a:p>
        </p:txBody>
      </p:sp>
      <p:sp>
        <p:nvSpPr>
          <p:cNvPr id="22531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D8750D40-B2E6-6D47-8C3F-D4FB1B6BB59C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6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48" name="Content Placeholder 2"/>
          <p:cNvSpPr txBox="1">
            <a:spLocks/>
          </p:cNvSpPr>
          <p:nvPr/>
        </p:nvSpPr>
        <p:spPr bwMode="auto">
          <a:xfrm>
            <a:off x="685800" y="6096000"/>
            <a:ext cx="8702675" cy="409798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176213" lvl="1" indent="0">
              <a:spcBef>
                <a:spcPts val="0"/>
              </a:spcBef>
              <a:spcAft>
                <a:spcPts val="900"/>
              </a:spcAft>
              <a:buNone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min # of nodes in the decision tree? min height of binary tree with that many nodes?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816142" y="2590800"/>
            <a:ext cx="7816516" cy="3276600"/>
            <a:chOff x="816142" y="2590800"/>
            <a:chExt cx="7816516" cy="3276600"/>
          </a:xfrm>
        </p:grpSpPr>
        <p:sp>
          <p:nvSpPr>
            <p:cNvPr id="5" name="Rectangle 4"/>
            <p:cNvSpPr/>
            <p:nvPr/>
          </p:nvSpPr>
          <p:spPr bwMode="auto">
            <a:xfrm>
              <a:off x="4375484" y="2590800"/>
              <a:ext cx="794084" cy="356291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 anchorCtr="1"/>
            <a:lstStyle/>
            <a:p>
              <a:pPr>
                <a:defRPr/>
              </a:pPr>
              <a:r>
                <a:rPr lang="en-US" dirty="0">
                  <a:solidFill>
                    <a:schemeClr val="tx1"/>
                  </a:solidFill>
                  <a:latin typeface="Times New Roman" charset="0"/>
                </a:rPr>
                <a:t>8?</a:t>
              </a:r>
            </a:p>
          </p:txBody>
        </p:sp>
        <p:sp>
          <p:nvSpPr>
            <p:cNvPr id="6" name="Rectangle 5"/>
            <p:cNvSpPr/>
            <p:nvPr/>
          </p:nvSpPr>
          <p:spPr bwMode="auto">
            <a:xfrm>
              <a:off x="2390274" y="3540909"/>
              <a:ext cx="794084" cy="356291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 anchorCtr="1"/>
            <a:lstStyle/>
            <a:p>
              <a:pPr>
                <a:defRPr/>
              </a:pPr>
              <a:r>
                <a:rPr lang="en-US" dirty="0">
                  <a:solidFill>
                    <a:schemeClr val="tx1"/>
                  </a:solidFill>
                  <a:latin typeface="Times New Roman" charset="0"/>
                </a:rPr>
                <a:t>4?</a:t>
              </a:r>
            </a:p>
          </p:txBody>
        </p:sp>
        <p:sp>
          <p:nvSpPr>
            <p:cNvPr id="7" name="Rectangle 6"/>
            <p:cNvSpPr/>
            <p:nvPr/>
          </p:nvSpPr>
          <p:spPr bwMode="auto">
            <a:xfrm>
              <a:off x="6162174" y="3540909"/>
              <a:ext cx="794084" cy="356291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 anchorCtr="1"/>
            <a:lstStyle/>
            <a:p>
              <a:pPr>
                <a:defRPr/>
              </a:pPr>
              <a:r>
                <a:rPr lang="en-US" dirty="0">
                  <a:solidFill>
                    <a:schemeClr val="tx1"/>
                  </a:solidFill>
                  <a:latin typeface="Times New Roman" charset="0"/>
                </a:rPr>
                <a:t>12?</a:t>
              </a:r>
            </a:p>
          </p:txBody>
        </p:sp>
        <p:sp>
          <p:nvSpPr>
            <p:cNvPr id="8" name="Rectangle 7"/>
            <p:cNvSpPr/>
            <p:nvPr/>
          </p:nvSpPr>
          <p:spPr bwMode="auto">
            <a:xfrm>
              <a:off x="1463842" y="4372255"/>
              <a:ext cx="794084" cy="356291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 anchorCtr="1"/>
            <a:lstStyle/>
            <a:p>
              <a:pPr>
                <a:defRPr/>
              </a:pPr>
              <a:r>
                <a:rPr lang="en-US" dirty="0">
                  <a:solidFill>
                    <a:schemeClr val="tx1"/>
                  </a:solidFill>
                  <a:latin typeface="Times New Roman" charset="0"/>
                </a:rPr>
                <a:t>2?</a:t>
              </a: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3316705" y="4372255"/>
              <a:ext cx="794084" cy="356291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 anchorCtr="1"/>
            <a:lstStyle/>
            <a:p>
              <a:pPr>
                <a:defRPr/>
              </a:pPr>
              <a:r>
                <a:rPr lang="en-US" dirty="0">
                  <a:solidFill>
                    <a:schemeClr val="tx1"/>
                  </a:solidFill>
                  <a:latin typeface="Times New Roman" charset="0"/>
                </a:rPr>
                <a:t>6?</a:t>
              </a:r>
            </a:p>
          </p:txBody>
        </p:sp>
        <p:cxnSp>
          <p:nvCxnSpPr>
            <p:cNvPr id="22538" name="Straight Connector 12"/>
            <p:cNvCxnSpPr>
              <a:cxnSpLocks noChangeShapeType="1"/>
            </p:cNvCxnSpPr>
            <p:nvPr/>
          </p:nvCxnSpPr>
          <p:spPr bwMode="auto">
            <a:xfrm flipH="1">
              <a:off x="3184358" y="2947069"/>
              <a:ext cx="1191126" cy="59378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39" name="Straight Connector 14"/>
            <p:cNvCxnSpPr>
              <a:cxnSpLocks noChangeShapeType="1"/>
            </p:cNvCxnSpPr>
            <p:nvPr/>
          </p:nvCxnSpPr>
          <p:spPr bwMode="auto">
            <a:xfrm>
              <a:off x="5169568" y="2947069"/>
              <a:ext cx="992605" cy="59378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40" name="Straight Connector 16"/>
            <p:cNvCxnSpPr>
              <a:cxnSpLocks noChangeShapeType="1"/>
              <a:endCxn id="8" idx="0"/>
            </p:cNvCxnSpPr>
            <p:nvPr/>
          </p:nvCxnSpPr>
          <p:spPr bwMode="auto">
            <a:xfrm flipH="1">
              <a:off x="1860884" y="3918785"/>
              <a:ext cx="529389" cy="45336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41" name="Straight Connector 18"/>
            <p:cNvCxnSpPr>
              <a:cxnSpLocks noChangeShapeType="1"/>
              <a:endCxn id="9" idx="0"/>
            </p:cNvCxnSpPr>
            <p:nvPr/>
          </p:nvCxnSpPr>
          <p:spPr bwMode="auto">
            <a:xfrm>
              <a:off x="3184358" y="3918785"/>
              <a:ext cx="529389" cy="45336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42" name="Straight Connector 20"/>
            <p:cNvCxnSpPr>
              <a:cxnSpLocks noChangeShapeType="1"/>
              <a:endCxn id="68" idx="0"/>
            </p:cNvCxnSpPr>
            <p:nvPr/>
          </p:nvCxnSpPr>
          <p:spPr bwMode="auto">
            <a:xfrm flipH="1">
              <a:off x="5698958" y="3918785"/>
              <a:ext cx="463216" cy="45336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543" name="Straight Connector 22"/>
            <p:cNvCxnSpPr>
              <a:cxnSpLocks noChangeShapeType="1"/>
              <a:endCxn id="69" idx="0"/>
            </p:cNvCxnSpPr>
            <p:nvPr/>
          </p:nvCxnSpPr>
          <p:spPr bwMode="auto">
            <a:xfrm>
              <a:off x="6956258" y="3918785"/>
              <a:ext cx="595563" cy="45336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544" name="TextBox 27"/>
            <p:cNvSpPr txBox="1">
              <a:spLocks noChangeArrowheads="1"/>
            </p:cNvSpPr>
            <p:nvPr/>
          </p:nvSpPr>
          <p:spPr bwMode="auto">
            <a:xfrm>
              <a:off x="2895600" y="2822663"/>
              <a:ext cx="727911" cy="503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solidFill>
                    <a:schemeClr val="tx2"/>
                  </a:solidFill>
                </a:rPr>
                <a:t>high</a:t>
              </a:r>
              <a:r>
                <a:rPr lang="en-US" sz="1800" dirty="0">
                  <a:solidFill>
                    <a:schemeClr val="tx2"/>
                  </a:solidFill>
                  <a:sym typeface="Wingdings" charset="0"/>
                </a:rPr>
                <a:t>?</a:t>
              </a:r>
              <a:r>
                <a:rPr lang="en-US" sz="1800" dirty="0">
                  <a:solidFill>
                    <a:schemeClr val="tx2"/>
                  </a:solidFill>
                </a:rPr>
                <a:t> </a:t>
              </a:r>
              <a:endParaRPr lang="en-US" sz="1800" dirty="0">
                <a:solidFill>
                  <a:schemeClr val="tx2"/>
                </a:solidFill>
                <a:sym typeface="Wingdings" charset="0"/>
              </a:endParaRPr>
            </a:p>
            <a:p>
              <a:r>
                <a:rPr lang="en-US" sz="1800" dirty="0">
                  <a:solidFill>
                    <a:schemeClr val="tx2"/>
                  </a:solidFill>
                  <a:sym typeface="Wingdings" charset="0"/>
                </a:rPr>
                <a:t>0xxx</a:t>
              </a:r>
              <a:endParaRPr lang="en-US" sz="1800" dirty="0">
                <a:solidFill>
                  <a:schemeClr val="tx2"/>
                </a:solidFill>
              </a:endParaRPr>
            </a:p>
          </p:txBody>
        </p:sp>
        <p:sp>
          <p:nvSpPr>
            <p:cNvPr id="22545" name="TextBox 28"/>
            <p:cNvSpPr txBox="1">
              <a:spLocks noChangeArrowheads="1"/>
            </p:cNvSpPr>
            <p:nvPr/>
          </p:nvSpPr>
          <p:spPr bwMode="auto">
            <a:xfrm>
              <a:off x="5867400" y="2822663"/>
              <a:ext cx="794084" cy="503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solidFill>
                    <a:schemeClr val="tx2"/>
                  </a:solidFill>
                </a:rPr>
                <a:t>low</a:t>
              </a:r>
              <a:r>
                <a:rPr lang="en-US" sz="1800" dirty="0">
                  <a:solidFill>
                    <a:schemeClr val="tx2"/>
                  </a:solidFill>
                  <a:sym typeface="Wingdings" charset="0"/>
                </a:rPr>
                <a:t>?</a:t>
              </a:r>
            </a:p>
            <a:p>
              <a:r>
                <a:rPr lang="en-US" sz="1800" dirty="0">
                  <a:solidFill>
                    <a:schemeClr val="tx2"/>
                  </a:solidFill>
                  <a:sym typeface="Wingdings" charset="0"/>
                </a:rPr>
                <a:t>1xxx</a:t>
              </a:r>
              <a:endParaRPr lang="en-US" sz="1800" dirty="0">
                <a:solidFill>
                  <a:schemeClr val="tx2"/>
                </a:solidFill>
              </a:endParaRPr>
            </a:p>
          </p:txBody>
        </p:sp>
        <p:sp>
          <p:nvSpPr>
            <p:cNvPr id="22546" name="TextBox 29"/>
            <p:cNvSpPr txBox="1">
              <a:spLocks noChangeArrowheads="1"/>
            </p:cNvSpPr>
            <p:nvPr/>
          </p:nvSpPr>
          <p:spPr bwMode="auto">
            <a:xfrm>
              <a:off x="1371600" y="3750119"/>
              <a:ext cx="860258" cy="503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solidFill>
                    <a:schemeClr val="tx2"/>
                  </a:solidFill>
                </a:rPr>
                <a:t>high</a:t>
              </a:r>
              <a:r>
                <a:rPr lang="en-US" sz="1800" dirty="0">
                  <a:solidFill>
                    <a:schemeClr val="tx2"/>
                  </a:solidFill>
                  <a:sym typeface="Wingdings" charset="0"/>
                </a:rPr>
                <a:t>?</a:t>
              </a:r>
            </a:p>
            <a:p>
              <a:r>
                <a:rPr lang="en-US" sz="1800" dirty="0">
                  <a:solidFill>
                    <a:schemeClr val="tx2"/>
                  </a:solidFill>
                  <a:sym typeface="Wingdings" charset="0"/>
                </a:rPr>
                <a:t>00xx</a:t>
              </a:r>
              <a:endParaRPr lang="en-US" sz="1800" dirty="0">
                <a:solidFill>
                  <a:schemeClr val="tx2"/>
                </a:solidFill>
              </a:endParaRPr>
            </a:p>
          </p:txBody>
        </p:sp>
        <p:sp>
          <p:nvSpPr>
            <p:cNvPr id="22547" name="TextBox 30"/>
            <p:cNvSpPr txBox="1">
              <a:spLocks noChangeArrowheads="1"/>
            </p:cNvSpPr>
            <p:nvPr/>
          </p:nvSpPr>
          <p:spPr bwMode="auto">
            <a:xfrm>
              <a:off x="3559342" y="3750119"/>
              <a:ext cx="860258" cy="503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solidFill>
                    <a:schemeClr val="tx2"/>
                  </a:solidFill>
                </a:rPr>
                <a:t>low</a:t>
              </a:r>
              <a:r>
                <a:rPr lang="en-US" sz="1800" dirty="0">
                  <a:solidFill>
                    <a:schemeClr val="tx2"/>
                  </a:solidFill>
                  <a:sym typeface="Wingdings" charset="0"/>
                </a:rPr>
                <a:t>?</a:t>
              </a:r>
            </a:p>
            <a:p>
              <a:r>
                <a:rPr lang="en-US" sz="1800" dirty="0">
                  <a:solidFill>
                    <a:schemeClr val="tx2"/>
                  </a:solidFill>
                  <a:sym typeface="Wingdings" charset="0"/>
                </a:rPr>
                <a:t>01xx</a:t>
              </a:r>
              <a:endParaRPr lang="en-US" sz="1800" dirty="0">
                <a:solidFill>
                  <a:schemeClr val="tx2"/>
                </a:solidFill>
              </a:endParaRPr>
            </a:p>
          </p:txBody>
        </p:sp>
        <p:sp>
          <p:nvSpPr>
            <p:cNvPr id="22548" name="TextBox 31"/>
            <p:cNvSpPr txBox="1">
              <a:spLocks noChangeArrowheads="1"/>
            </p:cNvSpPr>
            <p:nvPr/>
          </p:nvSpPr>
          <p:spPr bwMode="auto">
            <a:xfrm>
              <a:off x="5181600" y="3750119"/>
              <a:ext cx="860258" cy="503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solidFill>
                    <a:schemeClr val="tx2"/>
                  </a:solidFill>
                </a:rPr>
                <a:t>high</a:t>
              </a:r>
              <a:r>
                <a:rPr lang="en-US" sz="1800" dirty="0">
                  <a:solidFill>
                    <a:schemeClr val="tx2"/>
                  </a:solidFill>
                  <a:sym typeface="Wingdings" charset="0"/>
                </a:rPr>
                <a:t>?</a:t>
              </a:r>
            </a:p>
            <a:p>
              <a:r>
                <a:rPr lang="en-US" sz="1800" dirty="0">
                  <a:solidFill>
                    <a:schemeClr val="tx2"/>
                  </a:solidFill>
                  <a:sym typeface="Wingdings" charset="0"/>
                </a:rPr>
                <a:t>10xx</a:t>
              </a:r>
              <a:endParaRPr lang="en-US" sz="1800" dirty="0">
                <a:solidFill>
                  <a:schemeClr val="tx2"/>
                </a:solidFill>
              </a:endParaRPr>
            </a:p>
          </p:txBody>
        </p:sp>
        <p:sp>
          <p:nvSpPr>
            <p:cNvPr id="22549" name="TextBox 32"/>
            <p:cNvSpPr txBox="1">
              <a:spLocks noChangeArrowheads="1"/>
            </p:cNvSpPr>
            <p:nvPr/>
          </p:nvSpPr>
          <p:spPr bwMode="auto">
            <a:xfrm>
              <a:off x="7369342" y="3750119"/>
              <a:ext cx="860258" cy="5036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solidFill>
                    <a:schemeClr val="tx2"/>
                  </a:solidFill>
                </a:rPr>
                <a:t>low</a:t>
              </a:r>
              <a:r>
                <a:rPr lang="en-US" sz="1800" dirty="0">
                  <a:solidFill>
                    <a:schemeClr val="tx2"/>
                  </a:solidFill>
                  <a:sym typeface="Wingdings" charset="0"/>
                </a:rPr>
                <a:t>?</a:t>
              </a:r>
            </a:p>
            <a:p>
              <a:r>
                <a:rPr lang="en-US" sz="1800" dirty="0">
                  <a:solidFill>
                    <a:schemeClr val="tx2"/>
                  </a:solidFill>
                  <a:sym typeface="Wingdings" charset="0"/>
                </a:rPr>
                <a:t>11xx</a:t>
              </a:r>
              <a:endParaRPr lang="en-US" sz="1800" dirty="0">
                <a:solidFill>
                  <a:schemeClr val="tx2"/>
                </a:solidFill>
              </a:endParaRPr>
            </a:p>
          </p:txBody>
        </p:sp>
        <p:cxnSp>
          <p:nvCxnSpPr>
            <p:cNvPr id="22550" name="Straight Connector 40"/>
            <p:cNvCxnSpPr>
              <a:cxnSpLocks noChangeShapeType="1"/>
              <a:endCxn id="50" idx="0"/>
            </p:cNvCxnSpPr>
            <p:nvPr/>
          </p:nvCxnSpPr>
          <p:spPr bwMode="auto">
            <a:xfrm flipH="1">
              <a:off x="1355558" y="4724400"/>
              <a:ext cx="212558" cy="457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22552" name="TextBox 44"/>
            <p:cNvSpPr txBox="1">
              <a:spLocks noChangeArrowheads="1"/>
            </p:cNvSpPr>
            <p:nvPr/>
          </p:nvSpPr>
          <p:spPr bwMode="auto">
            <a:xfrm>
              <a:off x="914400" y="5486400"/>
              <a:ext cx="838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dirty="0">
                  <a:solidFill>
                    <a:srgbClr val="008000"/>
                  </a:solidFill>
                  <a:sym typeface="Wingdings" charset="0"/>
                </a:rPr>
                <a:t>0001</a:t>
              </a:r>
              <a:endParaRPr lang="en-US" sz="1800" dirty="0">
                <a:solidFill>
                  <a:srgbClr val="008000"/>
                </a:solidFill>
              </a:endParaRPr>
            </a:p>
          </p:txBody>
        </p:sp>
        <p:sp>
          <p:nvSpPr>
            <p:cNvPr id="22553" name="TextBox 45"/>
            <p:cNvSpPr txBox="1">
              <a:spLocks noChangeArrowheads="1"/>
            </p:cNvSpPr>
            <p:nvPr/>
          </p:nvSpPr>
          <p:spPr bwMode="auto">
            <a:xfrm>
              <a:off x="1905001" y="5498068"/>
              <a:ext cx="838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dirty="0">
                  <a:solidFill>
                    <a:srgbClr val="008000"/>
                  </a:solidFill>
                  <a:sym typeface="Wingdings" charset="0"/>
                </a:rPr>
                <a:t>0011</a:t>
              </a:r>
              <a:endParaRPr lang="en-US" sz="1800" dirty="0">
                <a:solidFill>
                  <a:srgbClr val="008000"/>
                </a:solidFill>
              </a:endParaRPr>
            </a:p>
          </p:txBody>
        </p:sp>
        <p:sp>
          <p:nvSpPr>
            <p:cNvPr id="22554" name="TextBox 56"/>
            <p:cNvSpPr txBox="1">
              <a:spLocks noChangeArrowheads="1"/>
            </p:cNvSpPr>
            <p:nvPr/>
          </p:nvSpPr>
          <p:spPr bwMode="auto">
            <a:xfrm>
              <a:off x="1463842" y="4728417"/>
              <a:ext cx="794084" cy="2877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dirty="0">
                  <a:solidFill>
                    <a:srgbClr val="008000"/>
                  </a:solidFill>
                  <a:sym typeface="Wingdings" charset="0"/>
                </a:rPr>
                <a:t>0010</a:t>
              </a:r>
              <a:endParaRPr lang="en-US" sz="1800" dirty="0">
                <a:solidFill>
                  <a:srgbClr val="008000"/>
                </a:solidFill>
              </a:endParaRPr>
            </a:p>
          </p:txBody>
        </p:sp>
        <p:sp>
          <p:nvSpPr>
            <p:cNvPr id="22555" name="TextBox 57"/>
            <p:cNvSpPr txBox="1">
              <a:spLocks noChangeArrowheads="1"/>
            </p:cNvSpPr>
            <p:nvPr/>
          </p:nvSpPr>
          <p:spPr bwMode="auto">
            <a:xfrm>
              <a:off x="4375484" y="2947069"/>
              <a:ext cx="794084" cy="2877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>
                  <a:solidFill>
                    <a:srgbClr val="008000"/>
                  </a:solidFill>
                  <a:sym typeface="Wingdings" charset="0"/>
                </a:rPr>
                <a:t>1000</a:t>
              </a:r>
              <a:endParaRPr lang="en-US" sz="1800">
                <a:solidFill>
                  <a:srgbClr val="008000"/>
                </a:solidFill>
              </a:endParaRPr>
            </a:p>
          </p:txBody>
        </p:sp>
        <p:sp>
          <p:nvSpPr>
            <p:cNvPr id="22556" name="TextBox 58"/>
            <p:cNvSpPr txBox="1">
              <a:spLocks noChangeArrowheads="1"/>
            </p:cNvSpPr>
            <p:nvPr/>
          </p:nvSpPr>
          <p:spPr bwMode="auto">
            <a:xfrm>
              <a:off x="2390274" y="3897121"/>
              <a:ext cx="794084" cy="2877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>
                  <a:solidFill>
                    <a:srgbClr val="008000"/>
                  </a:solidFill>
                  <a:sym typeface="Wingdings" charset="0"/>
                </a:rPr>
                <a:t>0100</a:t>
              </a:r>
              <a:endParaRPr lang="en-US" sz="1800">
                <a:solidFill>
                  <a:srgbClr val="008000"/>
                </a:solidFill>
              </a:endParaRPr>
            </a:p>
          </p:txBody>
        </p:sp>
        <p:sp>
          <p:nvSpPr>
            <p:cNvPr id="22557" name="TextBox 59"/>
            <p:cNvSpPr txBox="1">
              <a:spLocks noChangeArrowheads="1"/>
            </p:cNvSpPr>
            <p:nvPr/>
          </p:nvSpPr>
          <p:spPr bwMode="auto">
            <a:xfrm>
              <a:off x="6162174" y="3897121"/>
              <a:ext cx="794084" cy="2877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>
                  <a:solidFill>
                    <a:srgbClr val="008000"/>
                  </a:solidFill>
                  <a:sym typeface="Wingdings" charset="0"/>
                </a:rPr>
                <a:t>1100</a:t>
              </a:r>
              <a:endParaRPr lang="en-US" sz="1800">
                <a:solidFill>
                  <a:srgbClr val="008000"/>
                </a:solidFill>
              </a:endParaRPr>
            </a:p>
          </p:txBody>
        </p:sp>
        <p:sp>
          <p:nvSpPr>
            <p:cNvPr id="22562" name="TextBox 64"/>
            <p:cNvSpPr txBox="1">
              <a:spLocks noChangeArrowheads="1"/>
            </p:cNvSpPr>
            <p:nvPr/>
          </p:nvSpPr>
          <p:spPr bwMode="auto">
            <a:xfrm>
              <a:off x="3316705" y="4728417"/>
              <a:ext cx="794084" cy="2877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>
                  <a:solidFill>
                    <a:srgbClr val="008000"/>
                  </a:solidFill>
                  <a:sym typeface="Wingdings" charset="0"/>
                </a:rPr>
                <a:t>0110</a:t>
              </a:r>
              <a:endParaRPr lang="en-US" sz="1800">
                <a:solidFill>
                  <a:srgbClr val="008000"/>
                </a:solidFill>
              </a:endParaRPr>
            </a:p>
          </p:txBody>
        </p:sp>
        <p:sp>
          <p:nvSpPr>
            <p:cNvPr id="68" name="Rectangle 67"/>
            <p:cNvSpPr/>
            <p:nvPr/>
          </p:nvSpPr>
          <p:spPr bwMode="auto">
            <a:xfrm>
              <a:off x="5301916" y="4372255"/>
              <a:ext cx="794084" cy="356291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 anchorCtr="1"/>
            <a:lstStyle/>
            <a:p>
              <a:pPr>
                <a:defRPr/>
              </a:pPr>
              <a:r>
                <a:rPr lang="en-US" dirty="0">
                  <a:solidFill>
                    <a:schemeClr val="tx1"/>
                  </a:solidFill>
                  <a:latin typeface="Times New Roman" charset="0"/>
                </a:rPr>
                <a:t>10?</a:t>
              </a:r>
            </a:p>
          </p:txBody>
        </p:sp>
        <p:sp>
          <p:nvSpPr>
            <p:cNvPr id="69" name="Rectangle 68"/>
            <p:cNvSpPr/>
            <p:nvPr/>
          </p:nvSpPr>
          <p:spPr bwMode="auto">
            <a:xfrm>
              <a:off x="7154779" y="4372255"/>
              <a:ext cx="794084" cy="356291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 anchorCtr="1"/>
            <a:lstStyle/>
            <a:p>
              <a:pPr>
                <a:defRPr/>
              </a:pPr>
              <a:r>
                <a:rPr lang="en-US" dirty="0">
                  <a:solidFill>
                    <a:schemeClr val="tx1"/>
                  </a:solidFill>
                  <a:latin typeface="Times New Roman" charset="0"/>
                </a:rPr>
                <a:t>14?</a:t>
              </a:r>
            </a:p>
          </p:txBody>
        </p:sp>
        <p:sp>
          <p:nvSpPr>
            <p:cNvPr id="49" name="TextBox 44"/>
            <p:cNvSpPr txBox="1">
              <a:spLocks noChangeArrowheads="1"/>
            </p:cNvSpPr>
            <p:nvPr/>
          </p:nvSpPr>
          <p:spPr bwMode="auto">
            <a:xfrm>
              <a:off x="816142" y="4812268"/>
              <a:ext cx="7078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solidFill>
                    <a:schemeClr val="tx2"/>
                  </a:solidFill>
                </a:rPr>
                <a:t>high</a:t>
              </a:r>
              <a:r>
                <a:rPr lang="en-US" sz="1800" dirty="0">
                  <a:solidFill>
                    <a:schemeClr val="tx2"/>
                  </a:solidFill>
                  <a:sym typeface="Wingdings" charset="0"/>
                </a:rPr>
                <a:t>?</a:t>
              </a:r>
            </a:p>
          </p:txBody>
        </p:sp>
        <p:sp>
          <p:nvSpPr>
            <p:cNvPr id="50" name="Rectangle 49"/>
            <p:cNvSpPr/>
            <p:nvPr/>
          </p:nvSpPr>
          <p:spPr bwMode="auto">
            <a:xfrm>
              <a:off x="958516" y="5181600"/>
              <a:ext cx="794084" cy="356291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 anchorCtr="1"/>
            <a:lstStyle/>
            <a:p>
              <a:pPr>
                <a:defRPr/>
              </a:pPr>
              <a:r>
                <a:rPr lang="en-US" dirty="0">
                  <a:solidFill>
                    <a:schemeClr val="tx1"/>
                  </a:solidFill>
                  <a:latin typeface="Times New Roman" charset="0"/>
                </a:rPr>
                <a:t>1?</a:t>
              </a:r>
            </a:p>
          </p:txBody>
        </p:sp>
        <p:cxnSp>
          <p:nvCxnSpPr>
            <p:cNvPr id="55" name="Straight Connector 40"/>
            <p:cNvCxnSpPr>
              <a:cxnSpLocks noChangeShapeType="1"/>
              <a:endCxn id="57" idx="0"/>
            </p:cNvCxnSpPr>
            <p:nvPr/>
          </p:nvCxnSpPr>
          <p:spPr bwMode="auto">
            <a:xfrm>
              <a:off x="2133600" y="4724400"/>
              <a:ext cx="168442" cy="457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57" name="Rectangle 56"/>
            <p:cNvSpPr/>
            <p:nvPr/>
          </p:nvSpPr>
          <p:spPr bwMode="auto">
            <a:xfrm>
              <a:off x="1905000" y="5181600"/>
              <a:ext cx="794084" cy="356291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 anchorCtr="1"/>
            <a:lstStyle/>
            <a:p>
              <a:pPr>
                <a:defRPr/>
              </a:pPr>
              <a:r>
                <a:rPr lang="en-US" dirty="0">
                  <a:solidFill>
                    <a:schemeClr val="tx1"/>
                  </a:solidFill>
                  <a:latin typeface="Times New Roman" charset="0"/>
                </a:rPr>
                <a:t>3?</a:t>
              </a:r>
            </a:p>
          </p:txBody>
        </p:sp>
        <p:cxnSp>
          <p:nvCxnSpPr>
            <p:cNvPr id="77" name="Straight Connector 40"/>
            <p:cNvCxnSpPr>
              <a:cxnSpLocks noChangeShapeType="1"/>
              <a:endCxn id="83" idx="0"/>
            </p:cNvCxnSpPr>
            <p:nvPr/>
          </p:nvCxnSpPr>
          <p:spPr bwMode="auto">
            <a:xfrm flipH="1">
              <a:off x="3238500" y="4724400"/>
              <a:ext cx="212558" cy="457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8" name="TextBox 44"/>
            <p:cNvSpPr txBox="1">
              <a:spLocks noChangeArrowheads="1"/>
            </p:cNvSpPr>
            <p:nvPr/>
          </p:nvSpPr>
          <p:spPr bwMode="auto">
            <a:xfrm>
              <a:off x="2797342" y="5486400"/>
              <a:ext cx="838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dirty="0">
                  <a:solidFill>
                    <a:srgbClr val="008000"/>
                  </a:solidFill>
                  <a:sym typeface="Wingdings" charset="0"/>
                </a:rPr>
                <a:t>0101</a:t>
              </a:r>
              <a:endParaRPr lang="en-US" sz="1800" dirty="0">
                <a:solidFill>
                  <a:srgbClr val="008000"/>
                </a:solidFill>
              </a:endParaRPr>
            </a:p>
          </p:txBody>
        </p:sp>
        <p:sp>
          <p:nvSpPr>
            <p:cNvPr id="79" name="TextBox 45"/>
            <p:cNvSpPr txBox="1">
              <a:spLocks noChangeArrowheads="1"/>
            </p:cNvSpPr>
            <p:nvPr/>
          </p:nvSpPr>
          <p:spPr bwMode="auto">
            <a:xfrm>
              <a:off x="3787943" y="5498068"/>
              <a:ext cx="838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dirty="0">
                  <a:solidFill>
                    <a:srgbClr val="008000"/>
                  </a:solidFill>
                  <a:sym typeface="Wingdings" charset="0"/>
                </a:rPr>
                <a:t>0111</a:t>
              </a:r>
              <a:endParaRPr lang="en-US" sz="1800" dirty="0">
                <a:solidFill>
                  <a:srgbClr val="008000"/>
                </a:solidFill>
              </a:endParaRPr>
            </a:p>
          </p:txBody>
        </p:sp>
        <p:sp>
          <p:nvSpPr>
            <p:cNvPr id="81" name="TextBox 44"/>
            <p:cNvSpPr txBox="1">
              <a:spLocks noChangeArrowheads="1"/>
            </p:cNvSpPr>
            <p:nvPr/>
          </p:nvSpPr>
          <p:spPr bwMode="auto">
            <a:xfrm>
              <a:off x="2721142" y="4812268"/>
              <a:ext cx="7078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solidFill>
                    <a:schemeClr val="tx2"/>
                  </a:solidFill>
                </a:rPr>
                <a:t>high</a:t>
              </a:r>
              <a:r>
                <a:rPr lang="en-US" sz="1800" dirty="0">
                  <a:solidFill>
                    <a:schemeClr val="tx2"/>
                  </a:solidFill>
                  <a:sym typeface="Wingdings" charset="0"/>
                </a:rPr>
                <a:t>?</a:t>
              </a:r>
            </a:p>
          </p:txBody>
        </p:sp>
        <p:sp>
          <p:nvSpPr>
            <p:cNvPr id="83" name="Rectangle 82"/>
            <p:cNvSpPr/>
            <p:nvPr/>
          </p:nvSpPr>
          <p:spPr bwMode="auto">
            <a:xfrm>
              <a:off x="2841458" y="5181600"/>
              <a:ext cx="794084" cy="356291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 anchorCtr="1"/>
            <a:lstStyle/>
            <a:p>
              <a:pPr>
                <a:defRPr/>
              </a:pPr>
              <a:r>
                <a:rPr lang="en-US" dirty="0">
                  <a:solidFill>
                    <a:schemeClr val="tx1"/>
                  </a:solidFill>
                  <a:latin typeface="Times New Roman" charset="0"/>
                </a:rPr>
                <a:t>5?</a:t>
              </a:r>
            </a:p>
          </p:txBody>
        </p:sp>
        <p:cxnSp>
          <p:nvCxnSpPr>
            <p:cNvPr id="84" name="Straight Connector 40"/>
            <p:cNvCxnSpPr>
              <a:cxnSpLocks noChangeShapeType="1"/>
              <a:endCxn id="86" idx="0"/>
            </p:cNvCxnSpPr>
            <p:nvPr/>
          </p:nvCxnSpPr>
          <p:spPr bwMode="auto">
            <a:xfrm>
              <a:off x="4016542" y="4724400"/>
              <a:ext cx="168442" cy="457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5" name="TextBox 44"/>
            <p:cNvSpPr txBox="1">
              <a:spLocks noChangeArrowheads="1"/>
            </p:cNvSpPr>
            <p:nvPr/>
          </p:nvSpPr>
          <p:spPr bwMode="auto">
            <a:xfrm>
              <a:off x="4092742" y="4800600"/>
              <a:ext cx="7078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solidFill>
                    <a:schemeClr val="tx2"/>
                  </a:solidFill>
                </a:rPr>
                <a:t>low</a:t>
              </a:r>
              <a:r>
                <a:rPr lang="en-US" sz="1800" dirty="0">
                  <a:solidFill>
                    <a:schemeClr val="tx2"/>
                  </a:solidFill>
                  <a:sym typeface="Wingdings" charset="0"/>
                </a:rPr>
                <a:t>?</a:t>
              </a:r>
            </a:p>
          </p:txBody>
        </p:sp>
        <p:sp>
          <p:nvSpPr>
            <p:cNvPr id="86" name="Rectangle 85"/>
            <p:cNvSpPr/>
            <p:nvPr/>
          </p:nvSpPr>
          <p:spPr bwMode="auto">
            <a:xfrm>
              <a:off x="3787942" y="5181600"/>
              <a:ext cx="794084" cy="356291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 anchorCtr="1"/>
            <a:lstStyle/>
            <a:p>
              <a:pPr>
                <a:defRPr/>
              </a:pPr>
              <a:r>
                <a:rPr lang="en-US" dirty="0">
                  <a:solidFill>
                    <a:schemeClr val="tx1"/>
                  </a:solidFill>
                  <a:latin typeface="Times New Roman" charset="0"/>
                </a:rPr>
                <a:t>7?</a:t>
              </a:r>
            </a:p>
          </p:txBody>
        </p:sp>
        <p:sp>
          <p:nvSpPr>
            <p:cNvPr id="87" name="TextBox 44"/>
            <p:cNvSpPr txBox="1">
              <a:spLocks noChangeArrowheads="1"/>
            </p:cNvSpPr>
            <p:nvPr/>
          </p:nvSpPr>
          <p:spPr bwMode="auto">
            <a:xfrm>
              <a:off x="2209800" y="4800600"/>
              <a:ext cx="7078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solidFill>
                    <a:schemeClr val="tx2"/>
                  </a:solidFill>
                </a:rPr>
                <a:t>low</a:t>
              </a:r>
              <a:r>
                <a:rPr lang="en-US" sz="1800" dirty="0">
                  <a:solidFill>
                    <a:schemeClr val="tx2"/>
                  </a:solidFill>
                  <a:sym typeface="Wingdings" charset="0"/>
                </a:rPr>
                <a:t>?</a:t>
              </a:r>
            </a:p>
          </p:txBody>
        </p:sp>
        <p:cxnSp>
          <p:nvCxnSpPr>
            <p:cNvPr id="88" name="Straight Connector 40"/>
            <p:cNvCxnSpPr>
              <a:cxnSpLocks noChangeShapeType="1"/>
              <a:endCxn id="94" idx="0"/>
            </p:cNvCxnSpPr>
            <p:nvPr/>
          </p:nvCxnSpPr>
          <p:spPr bwMode="auto">
            <a:xfrm flipH="1">
              <a:off x="5187616" y="4724400"/>
              <a:ext cx="212558" cy="457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89" name="TextBox 44"/>
            <p:cNvSpPr txBox="1">
              <a:spLocks noChangeArrowheads="1"/>
            </p:cNvSpPr>
            <p:nvPr/>
          </p:nvSpPr>
          <p:spPr bwMode="auto">
            <a:xfrm>
              <a:off x="4746458" y="5486400"/>
              <a:ext cx="838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dirty="0">
                  <a:solidFill>
                    <a:srgbClr val="008000"/>
                  </a:solidFill>
                  <a:sym typeface="Wingdings" charset="0"/>
                </a:rPr>
                <a:t>1001</a:t>
              </a:r>
              <a:endParaRPr lang="en-US" sz="1800" dirty="0">
                <a:solidFill>
                  <a:srgbClr val="008000"/>
                </a:solidFill>
              </a:endParaRPr>
            </a:p>
          </p:txBody>
        </p:sp>
        <p:sp>
          <p:nvSpPr>
            <p:cNvPr id="90" name="TextBox 45"/>
            <p:cNvSpPr txBox="1">
              <a:spLocks noChangeArrowheads="1"/>
            </p:cNvSpPr>
            <p:nvPr/>
          </p:nvSpPr>
          <p:spPr bwMode="auto">
            <a:xfrm>
              <a:off x="5737059" y="5498068"/>
              <a:ext cx="838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dirty="0">
                  <a:solidFill>
                    <a:srgbClr val="008000"/>
                  </a:solidFill>
                  <a:sym typeface="Wingdings" charset="0"/>
                </a:rPr>
                <a:t>1011</a:t>
              </a:r>
              <a:endParaRPr lang="en-US" sz="1800" dirty="0">
                <a:solidFill>
                  <a:srgbClr val="008000"/>
                </a:solidFill>
              </a:endParaRPr>
            </a:p>
          </p:txBody>
        </p:sp>
        <p:sp>
          <p:nvSpPr>
            <p:cNvPr id="91" name="TextBox 56"/>
            <p:cNvSpPr txBox="1">
              <a:spLocks noChangeArrowheads="1"/>
            </p:cNvSpPr>
            <p:nvPr/>
          </p:nvSpPr>
          <p:spPr bwMode="auto">
            <a:xfrm>
              <a:off x="5295900" y="4728417"/>
              <a:ext cx="79408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dirty="0">
                  <a:solidFill>
                    <a:srgbClr val="008000"/>
                  </a:solidFill>
                  <a:sym typeface="Wingdings" charset="0"/>
                </a:rPr>
                <a:t>1010</a:t>
              </a:r>
              <a:endParaRPr lang="en-US" sz="1800" dirty="0">
                <a:solidFill>
                  <a:srgbClr val="008000"/>
                </a:solidFill>
              </a:endParaRPr>
            </a:p>
          </p:txBody>
        </p:sp>
        <p:sp>
          <p:nvSpPr>
            <p:cNvPr id="92" name="TextBox 64"/>
            <p:cNvSpPr txBox="1">
              <a:spLocks noChangeArrowheads="1"/>
            </p:cNvSpPr>
            <p:nvPr/>
          </p:nvSpPr>
          <p:spPr bwMode="auto">
            <a:xfrm>
              <a:off x="7148763" y="4728417"/>
              <a:ext cx="794084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dirty="0">
                  <a:solidFill>
                    <a:srgbClr val="008000"/>
                  </a:solidFill>
                  <a:sym typeface="Wingdings" charset="0"/>
                </a:rPr>
                <a:t>1110</a:t>
              </a:r>
              <a:endParaRPr lang="en-US" sz="1800" dirty="0">
                <a:solidFill>
                  <a:srgbClr val="008000"/>
                </a:solidFill>
              </a:endParaRPr>
            </a:p>
          </p:txBody>
        </p:sp>
        <p:sp>
          <p:nvSpPr>
            <p:cNvPr id="93" name="TextBox 44"/>
            <p:cNvSpPr txBox="1">
              <a:spLocks noChangeArrowheads="1"/>
            </p:cNvSpPr>
            <p:nvPr/>
          </p:nvSpPr>
          <p:spPr bwMode="auto">
            <a:xfrm>
              <a:off x="4648200" y="4812268"/>
              <a:ext cx="7078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solidFill>
                    <a:schemeClr val="tx2"/>
                  </a:solidFill>
                </a:rPr>
                <a:t>high</a:t>
              </a:r>
              <a:r>
                <a:rPr lang="en-US" sz="1800" dirty="0">
                  <a:solidFill>
                    <a:schemeClr val="tx2"/>
                  </a:solidFill>
                  <a:sym typeface="Wingdings" charset="0"/>
                </a:rPr>
                <a:t>?</a:t>
              </a:r>
            </a:p>
          </p:txBody>
        </p:sp>
        <p:sp>
          <p:nvSpPr>
            <p:cNvPr id="94" name="Rectangle 93"/>
            <p:cNvSpPr/>
            <p:nvPr/>
          </p:nvSpPr>
          <p:spPr bwMode="auto">
            <a:xfrm>
              <a:off x="4790574" y="5181600"/>
              <a:ext cx="794084" cy="356291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 anchorCtr="1"/>
            <a:lstStyle/>
            <a:p>
              <a:pPr>
                <a:defRPr/>
              </a:pPr>
              <a:r>
                <a:rPr lang="en-US" dirty="0">
                  <a:solidFill>
                    <a:schemeClr val="tx1"/>
                  </a:solidFill>
                  <a:latin typeface="Times New Roman" charset="0"/>
                </a:rPr>
                <a:t>9?</a:t>
              </a:r>
            </a:p>
          </p:txBody>
        </p:sp>
        <p:cxnSp>
          <p:nvCxnSpPr>
            <p:cNvPr id="95" name="Straight Connector 40"/>
            <p:cNvCxnSpPr>
              <a:cxnSpLocks noChangeShapeType="1"/>
              <a:endCxn id="96" idx="0"/>
            </p:cNvCxnSpPr>
            <p:nvPr/>
          </p:nvCxnSpPr>
          <p:spPr bwMode="auto">
            <a:xfrm>
              <a:off x="5965658" y="4724400"/>
              <a:ext cx="168442" cy="457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6" name="Rectangle 95"/>
            <p:cNvSpPr/>
            <p:nvPr/>
          </p:nvSpPr>
          <p:spPr bwMode="auto">
            <a:xfrm>
              <a:off x="5737058" y="5181600"/>
              <a:ext cx="794084" cy="356291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 anchorCtr="1"/>
            <a:lstStyle/>
            <a:p>
              <a:pPr>
                <a:defRPr/>
              </a:pPr>
              <a:r>
                <a:rPr lang="en-US" dirty="0">
                  <a:solidFill>
                    <a:schemeClr val="tx1"/>
                  </a:solidFill>
                  <a:latin typeface="Times New Roman" charset="0"/>
                </a:rPr>
                <a:t>11?</a:t>
              </a:r>
            </a:p>
          </p:txBody>
        </p:sp>
        <p:cxnSp>
          <p:nvCxnSpPr>
            <p:cNvPr id="97" name="Straight Connector 40"/>
            <p:cNvCxnSpPr>
              <a:cxnSpLocks noChangeShapeType="1"/>
              <a:endCxn id="101" idx="0"/>
            </p:cNvCxnSpPr>
            <p:nvPr/>
          </p:nvCxnSpPr>
          <p:spPr bwMode="auto">
            <a:xfrm flipH="1">
              <a:off x="7070558" y="4724400"/>
              <a:ext cx="212558" cy="457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98" name="TextBox 44"/>
            <p:cNvSpPr txBox="1">
              <a:spLocks noChangeArrowheads="1"/>
            </p:cNvSpPr>
            <p:nvPr/>
          </p:nvSpPr>
          <p:spPr bwMode="auto">
            <a:xfrm>
              <a:off x="6629400" y="5486400"/>
              <a:ext cx="838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dirty="0">
                  <a:solidFill>
                    <a:srgbClr val="008000"/>
                  </a:solidFill>
                  <a:sym typeface="Wingdings" charset="0"/>
                </a:rPr>
                <a:t>1101</a:t>
              </a:r>
              <a:endParaRPr lang="en-US" sz="1800" dirty="0">
                <a:solidFill>
                  <a:srgbClr val="008000"/>
                </a:solidFill>
              </a:endParaRPr>
            </a:p>
          </p:txBody>
        </p:sp>
        <p:sp>
          <p:nvSpPr>
            <p:cNvPr id="99" name="TextBox 45"/>
            <p:cNvSpPr txBox="1">
              <a:spLocks noChangeArrowheads="1"/>
            </p:cNvSpPr>
            <p:nvPr/>
          </p:nvSpPr>
          <p:spPr bwMode="auto">
            <a:xfrm>
              <a:off x="7620001" y="5498068"/>
              <a:ext cx="838200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1800" dirty="0">
                  <a:solidFill>
                    <a:srgbClr val="008000"/>
                  </a:solidFill>
                  <a:sym typeface="Wingdings" charset="0"/>
                </a:rPr>
                <a:t>1111</a:t>
              </a:r>
              <a:endParaRPr lang="en-US" sz="1800" dirty="0">
                <a:solidFill>
                  <a:srgbClr val="008000"/>
                </a:solidFill>
              </a:endParaRPr>
            </a:p>
          </p:txBody>
        </p:sp>
        <p:sp>
          <p:nvSpPr>
            <p:cNvPr id="100" name="TextBox 44"/>
            <p:cNvSpPr txBox="1">
              <a:spLocks noChangeArrowheads="1"/>
            </p:cNvSpPr>
            <p:nvPr/>
          </p:nvSpPr>
          <p:spPr bwMode="auto">
            <a:xfrm>
              <a:off x="6553200" y="4812268"/>
              <a:ext cx="7078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solidFill>
                    <a:schemeClr val="tx2"/>
                  </a:solidFill>
                </a:rPr>
                <a:t>high</a:t>
              </a:r>
              <a:r>
                <a:rPr lang="en-US" sz="1800" dirty="0">
                  <a:solidFill>
                    <a:schemeClr val="tx2"/>
                  </a:solidFill>
                  <a:sym typeface="Wingdings" charset="0"/>
                </a:rPr>
                <a:t>?</a:t>
              </a:r>
            </a:p>
          </p:txBody>
        </p:sp>
        <p:sp>
          <p:nvSpPr>
            <p:cNvPr id="101" name="Rectangle 100"/>
            <p:cNvSpPr/>
            <p:nvPr/>
          </p:nvSpPr>
          <p:spPr bwMode="auto">
            <a:xfrm>
              <a:off x="6673516" y="5181600"/>
              <a:ext cx="794084" cy="356291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 anchorCtr="1"/>
            <a:lstStyle/>
            <a:p>
              <a:pPr>
                <a:defRPr/>
              </a:pPr>
              <a:r>
                <a:rPr lang="en-US" dirty="0">
                  <a:solidFill>
                    <a:schemeClr val="tx1"/>
                  </a:solidFill>
                  <a:latin typeface="Times New Roman" charset="0"/>
                </a:rPr>
                <a:t>13?</a:t>
              </a:r>
            </a:p>
          </p:txBody>
        </p:sp>
        <p:cxnSp>
          <p:nvCxnSpPr>
            <p:cNvPr id="102" name="Straight Connector 40"/>
            <p:cNvCxnSpPr>
              <a:cxnSpLocks noChangeShapeType="1"/>
              <a:endCxn id="104" idx="0"/>
            </p:cNvCxnSpPr>
            <p:nvPr/>
          </p:nvCxnSpPr>
          <p:spPr bwMode="auto">
            <a:xfrm>
              <a:off x="7848600" y="4724400"/>
              <a:ext cx="168442" cy="4572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03" name="TextBox 44"/>
            <p:cNvSpPr txBox="1">
              <a:spLocks noChangeArrowheads="1"/>
            </p:cNvSpPr>
            <p:nvPr/>
          </p:nvSpPr>
          <p:spPr bwMode="auto">
            <a:xfrm>
              <a:off x="7924800" y="4800600"/>
              <a:ext cx="7078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solidFill>
                    <a:schemeClr val="tx2"/>
                  </a:solidFill>
                </a:rPr>
                <a:t>low</a:t>
              </a:r>
              <a:r>
                <a:rPr lang="en-US" sz="1800" dirty="0">
                  <a:solidFill>
                    <a:schemeClr val="tx2"/>
                  </a:solidFill>
                  <a:sym typeface="Wingdings" charset="0"/>
                </a:rPr>
                <a:t>?</a:t>
              </a:r>
            </a:p>
          </p:txBody>
        </p:sp>
        <p:sp>
          <p:nvSpPr>
            <p:cNvPr id="104" name="Rectangle 103"/>
            <p:cNvSpPr/>
            <p:nvPr/>
          </p:nvSpPr>
          <p:spPr bwMode="auto">
            <a:xfrm>
              <a:off x="7620000" y="5181600"/>
              <a:ext cx="794084" cy="356291"/>
            </a:xfrm>
            <a:prstGeom prst="rect">
              <a:avLst/>
            </a:prstGeom>
            <a:ln>
              <a:headEnd type="none" w="sm" len="sm"/>
              <a:tailEnd type="none" w="sm" len="sm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anchor="ctr" anchorCtr="1"/>
            <a:lstStyle/>
            <a:p>
              <a:pPr>
                <a:defRPr/>
              </a:pPr>
              <a:r>
                <a:rPr lang="en-US" dirty="0">
                  <a:solidFill>
                    <a:schemeClr val="tx1"/>
                  </a:solidFill>
                  <a:latin typeface="Times New Roman" charset="0"/>
                </a:rPr>
                <a:t>15?</a:t>
              </a:r>
            </a:p>
          </p:txBody>
        </p:sp>
        <p:sp>
          <p:nvSpPr>
            <p:cNvPr id="105" name="TextBox 44"/>
            <p:cNvSpPr txBox="1">
              <a:spLocks noChangeArrowheads="1"/>
            </p:cNvSpPr>
            <p:nvPr/>
          </p:nvSpPr>
          <p:spPr bwMode="auto">
            <a:xfrm>
              <a:off x="6041858" y="4800600"/>
              <a:ext cx="707858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800" dirty="0">
                  <a:solidFill>
                    <a:schemeClr val="tx2"/>
                  </a:solidFill>
                </a:rPr>
                <a:t>low</a:t>
              </a:r>
              <a:r>
                <a:rPr lang="en-US" sz="1800" dirty="0">
                  <a:solidFill>
                    <a:schemeClr val="tx2"/>
                  </a:solidFill>
                  <a:sym typeface="Wingdings" charset="0"/>
                </a:rPr>
                <a:t>?</a:t>
              </a:r>
            </a:p>
          </p:txBody>
        </p:sp>
      </p:grpSp>
      <p:sp>
        <p:nvSpPr>
          <p:cNvPr id="65" name="Content Placeholder 2">
            <a:extLst>
              <a:ext uri="{FF2B5EF4-FFF2-40B4-BE49-F238E27FC236}">
                <a16:creationId xmlns:a16="http://schemas.microsoft.com/office/drawing/2014/main" id="{BF499918-7CF8-554C-9C4D-76272F5176E3}"/>
              </a:ext>
            </a:extLst>
          </p:cNvPr>
          <p:cNvSpPr txBox="1">
            <a:spLocks/>
          </p:cNvSpPr>
          <p:nvPr/>
        </p:nvSpPr>
        <p:spPr bwMode="auto">
          <a:xfrm>
            <a:off x="685800" y="6553200"/>
            <a:ext cx="8702675" cy="293132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xmlns="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defRPr sz="2400">
                <a:solidFill>
                  <a:schemeClr val="accent2"/>
                </a:solidFill>
                <a:latin typeface="+mn-lt"/>
                <a:ea typeface="ＭＳ Ｐゴシック" charset="-128"/>
                <a:cs typeface="ＭＳ Ｐゴシック" charset="-128"/>
              </a:defRPr>
            </a:lvl1pPr>
            <a:lvl2pPr marL="742950" indent="-28575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buFont typeface="Wingdings" charset="0"/>
              <a:buChar char="§"/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2pPr>
            <a:lvl3pPr marL="1143000" indent="-228600" algn="l" rtl="0" eaLnBrk="0" fontAlgn="base" hangingPunct="0">
              <a:lnSpc>
                <a:spcPct val="80000"/>
              </a:lnSpc>
              <a:spcBef>
                <a:spcPct val="2000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+mn-lt"/>
                <a:ea typeface="ＭＳ Ｐゴシック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Times New Roman" charset="0"/>
                <a:ea typeface="ＭＳ Ｐゴシック" charset="-128"/>
              </a:defRPr>
            </a:lvl9pPr>
          </a:lstStyle>
          <a:p>
            <a:pPr marL="176213" lvl="1" indent="0">
              <a:spcBef>
                <a:spcPts val="0"/>
              </a:spcBef>
              <a:spcAft>
                <a:spcPts val="900"/>
              </a:spcAft>
              <a:buNone/>
            </a:pP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this problem is </a:t>
            </a:r>
            <a:r>
              <a:rPr lang="en-US" i="1" dirty="0" err="1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Ω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  <a:sym typeface="Symbol" charset="0"/>
              </a:rPr>
              <a:t>(minimal decision tree height)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  <a:sym typeface="Wingdings" pitchFamily="2" charset="2"/>
              </a:rPr>
              <a:t> </a:t>
            </a:r>
            <a:r>
              <a:rPr lang="en-US" i="1" dirty="0" err="1">
                <a:latin typeface="Arial Narrow" charset="0"/>
                <a:ea typeface="ＭＳ Ｐゴシック" charset="0"/>
                <a:sym typeface="Symbol" charset="0"/>
              </a:rPr>
              <a:t>Ω</a:t>
            </a:r>
            <a:r>
              <a:rPr lang="en-US" i="1" dirty="0">
                <a:latin typeface="Arial Narrow" charset="0"/>
                <a:ea typeface="ＭＳ Ｐゴシック" charset="0"/>
                <a:sym typeface="Symbol" charset="0"/>
              </a:rPr>
              <a:t>(log N)</a:t>
            </a:r>
          </a:p>
          <a:p>
            <a:pPr marL="400050" lvl="1" indent="0">
              <a:spcBef>
                <a:spcPts val="0"/>
              </a:spcBef>
              <a:spcAft>
                <a:spcPts val="900"/>
              </a:spcAft>
              <a:buNone/>
            </a:pPr>
            <a:endParaRPr lang="en-US" i="1" dirty="0">
              <a:latin typeface="Arial Narrow" charset="0"/>
              <a:ea typeface="ＭＳ Ｐゴシック" charset="0"/>
              <a:cs typeface="ＭＳ Ｐゴシック" charset="0"/>
              <a:sym typeface="Symbol" charset="0"/>
            </a:endParaRPr>
          </a:p>
          <a:p>
            <a:endParaRPr lang="en-US" dirty="0">
              <a:latin typeface="Arial Narrow" charset="0"/>
              <a:ea typeface="ＭＳ Ｐゴシック" charset="0"/>
              <a:cs typeface="ＭＳ Ｐゴシック" charset="0"/>
              <a:sym typeface="Symbol" charset="0"/>
            </a:endParaRP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6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340D87D-6184-CB47-A345-997686C69737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7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Decision trees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39763" y="1163638"/>
            <a:ext cx="8961437" cy="1808162"/>
          </a:xfrm>
        </p:spPr>
        <p:txBody>
          <a:bodyPr/>
          <a:lstStyle/>
          <a:p>
            <a:pPr>
              <a:lnSpc>
                <a:spcPct val="80000"/>
              </a:lnSpc>
              <a:buFont typeface="Monotype Sorts" charset="0"/>
              <a:buNone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in general, a </a:t>
            </a:r>
            <a: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  <a:t>decision tree </a:t>
            </a: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is a model of an algorithm involving comparisons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internal nodes represent comparisons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leaves represent outcomes </a:t>
            </a:r>
            <a:br>
              <a:rPr lang="en-US" dirty="0">
                <a:latin typeface="Arial Narrow" charset="0"/>
                <a:ea typeface="ＭＳ Ｐゴシック" charset="0"/>
              </a:rPr>
            </a:br>
            <a:endParaRPr lang="en-US" dirty="0">
              <a:latin typeface="Arial Narrow" charset="0"/>
              <a:ea typeface="ＭＳ Ｐゴシック" charset="0"/>
            </a:endParaRPr>
          </a:p>
          <a:p>
            <a:pPr>
              <a:lnSpc>
                <a:spcPct val="80000"/>
              </a:lnSpc>
              <a:buFont typeface="Monotype Sorts" charset="0"/>
              <a:buNone/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e.g., decision tree for 3-element (comparison-based) sort:</a:t>
            </a:r>
          </a:p>
          <a:p>
            <a:pPr>
              <a:lnSpc>
                <a:spcPct val="80000"/>
              </a:lnSpc>
              <a:buFont typeface="Monotype Sorts" charset="0"/>
              <a:buNone/>
            </a:pPr>
            <a:endParaRPr lang="en-US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23556" name="Picture 4" descr="Fig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9963" y="3124200"/>
            <a:ext cx="7793037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6CAD229-D76A-C649-8B48-430BE1713AD1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8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Decision trees &amp; sorting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79425" y="2590800"/>
            <a:ext cx="8740775" cy="4322763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note that any comparison-based sorting algorithm can be represented by a decision tree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number of leaves (outcomes) 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 </a:t>
            </a:r>
            <a:r>
              <a:rPr lang="en-US" dirty="0">
                <a:latin typeface="Arial Narrow" charset="0"/>
                <a:ea typeface="ＭＳ Ｐゴシック" charset="0"/>
              </a:rPr>
              <a:t> N!</a:t>
            </a:r>
            <a:br>
              <a:rPr lang="en-US" dirty="0">
                <a:latin typeface="Arial Narrow" charset="0"/>
                <a:ea typeface="ＭＳ Ｐゴシック" charset="0"/>
              </a:rPr>
            </a:br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height of binary tree with N! leaves  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  </a:t>
            </a:r>
            <a:r>
              <a:rPr lang="en-US" dirty="0">
                <a:latin typeface="Arial Narrow" charset="0"/>
                <a:ea typeface="ＭＳ Ｐゴシック" charset="0"/>
              </a:rPr>
              <a:t>log</a:t>
            </a:r>
            <a:r>
              <a:rPr lang="en-US" baseline="-25000" dirty="0">
                <a:latin typeface="Arial Narrow" charset="0"/>
                <a:ea typeface="ＭＳ Ｐゴシック" charset="0"/>
              </a:rPr>
              <a:t>2 </a:t>
            </a:r>
            <a:r>
              <a:rPr lang="en-US" dirty="0">
                <a:latin typeface="Arial Narrow" charset="0"/>
                <a:ea typeface="ＭＳ Ｐゴシック" charset="0"/>
              </a:rPr>
              <a:t>N!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</a:t>
            </a:r>
          </a:p>
          <a:p>
            <a:pPr lvl="1"/>
            <a:endParaRPr lang="en-US" dirty="0">
              <a:latin typeface="Arial Narrow" charset="0"/>
              <a:ea typeface="ＭＳ Ｐゴシック" charset="0"/>
              <a:sym typeface="Symbol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therefore, the minimum number of worst-case comparisons required by any comparison-based sorting algorithm   </a:t>
            </a:r>
            <a:r>
              <a:rPr lang="en-US" dirty="0">
                <a:latin typeface="Arial Narrow" charset="0"/>
                <a:ea typeface="ＭＳ Ｐゴシック" charset="0"/>
              </a:rPr>
              <a:t>log</a:t>
            </a:r>
            <a:r>
              <a:rPr lang="en-US" baseline="-25000" dirty="0">
                <a:latin typeface="Arial Narrow" charset="0"/>
                <a:ea typeface="ＭＳ Ｐゴシック" charset="0"/>
              </a:rPr>
              <a:t>2 </a:t>
            </a:r>
            <a:r>
              <a:rPr lang="en-US" dirty="0">
                <a:latin typeface="Arial Narrow" charset="0"/>
                <a:ea typeface="ＭＳ Ｐゴシック" charset="0"/>
              </a:rPr>
              <a:t>N!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</a:t>
            </a:r>
            <a:br>
              <a:rPr lang="en-US" dirty="0">
                <a:latin typeface="Arial Narrow" charset="0"/>
                <a:ea typeface="ＭＳ Ｐゴシック" charset="0"/>
                <a:sym typeface="Symbol" charset="0"/>
              </a:rPr>
            </a:br>
            <a:endParaRPr lang="en-US" dirty="0">
              <a:latin typeface="Arial Narrow" charset="0"/>
              <a:ea typeface="ＭＳ Ｐゴシック" charset="0"/>
              <a:sym typeface="Symbol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since 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</a:t>
            </a:r>
            <a:r>
              <a:rPr lang="en-US" dirty="0">
                <a:latin typeface="Arial Narrow" charset="0"/>
                <a:ea typeface="ＭＳ Ｐゴシック" charset="0"/>
              </a:rPr>
              <a:t>log</a:t>
            </a:r>
            <a:r>
              <a:rPr lang="en-US" baseline="-25000" dirty="0">
                <a:latin typeface="Arial Narrow" charset="0"/>
                <a:ea typeface="ＭＳ Ｐゴシック" charset="0"/>
              </a:rPr>
              <a:t>2 </a:t>
            </a:r>
            <a:r>
              <a:rPr lang="en-US" dirty="0">
                <a:latin typeface="Arial Narrow" charset="0"/>
                <a:ea typeface="ＭＳ Ｐゴシック" charset="0"/>
              </a:rPr>
              <a:t>N!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  N </a:t>
            </a:r>
            <a:r>
              <a:rPr lang="en-US" dirty="0">
                <a:latin typeface="Arial Narrow" charset="0"/>
                <a:ea typeface="ＭＳ Ｐゴシック" charset="0"/>
              </a:rPr>
              <a:t>log</a:t>
            </a:r>
            <a:r>
              <a:rPr lang="en-US" baseline="-25000" dirty="0">
                <a:latin typeface="Arial Narrow" charset="0"/>
                <a:ea typeface="ＭＳ Ｐゴシック" charset="0"/>
              </a:rPr>
              <a:t>2</a:t>
            </a:r>
            <a:r>
              <a:rPr lang="en-US" dirty="0">
                <a:latin typeface="Arial Narrow" charset="0"/>
                <a:ea typeface="ＭＳ Ｐゴシック" charset="0"/>
              </a:rPr>
              <a:t> N (</a:t>
            </a:r>
            <a:r>
              <a:rPr lang="en-US" i="1" dirty="0">
                <a:latin typeface="Arial Narrow" charset="0"/>
                <a:ea typeface="ＭＳ Ｐゴシック" charset="0"/>
              </a:rPr>
              <a:t>proof not shown</a:t>
            </a:r>
            <a:r>
              <a:rPr lang="en-US" dirty="0">
                <a:latin typeface="Arial Narrow" charset="0"/>
                <a:ea typeface="ＭＳ Ｐゴシック" charset="0"/>
              </a:rPr>
              <a:t>), </a:t>
            </a:r>
            <a:r>
              <a:rPr lang="en-US" dirty="0" err="1">
                <a:latin typeface="Arial Narrow" charset="0"/>
                <a:ea typeface="ＭＳ Ｐゴシック" charset="0"/>
              </a:rPr>
              <a:t>Ω</a:t>
            </a:r>
            <a:r>
              <a:rPr lang="en-US" dirty="0">
                <a:latin typeface="Arial Narrow" charset="0"/>
                <a:ea typeface="ＭＳ Ｐゴシック" charset="0"/>
              </a:rPr>
              <a:t>(N log N) steps are required</a:t>
            </a:r>
          </a:p>
          <a:p>
            <a:pPr lvl="1"/>
            <a:endParaRPr lang="en-US" i="1" dirty="0">
              <a:latin typeface="Arial Narrow" charset="0"/>
              <a:ea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thus, merge/quick/heap sorts are as good as it gets</a:t>
            </a:r>
            <a:endParaRPr lang="en-US" i="1" dirty="0">
              <a:latin typeface="Arial Narrow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25604" name="Picture 4" descr="Fig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87350"/>
            <a:ext cx="4114800" cy="197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1A5F6E8-3FB8-A143-9B90-B5D620EB022A}" type="slidenum">
              <a:rPr lang="en-US" sz="1400">
                <a:solidFill>
                  <a:srgbClr val="FF0033"/>
                </a:solidFill>
                <a:latin typeface="Arial Narrow" charset="0"/>
              </a:rPr>
              <a:pPr/>
              <a:t>9</a:t>
            </a:fld>
            <a:endParaRPr lang="en-US" sz="1400">
              <a:solidFill>
                <a:srgbClr val="FF0033"/>
              </a:solidFill>
              <a:latin typeface="Arial Narrow" charset="0"/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 Narrow" charset="0"/>
                <a:ea typeface="ＭＳ Ｐゴシック" charset="0"/>
                <a:cs typeface="ＭＳ Ｐゴシック" charset="0"/>
              </a:rPr>
              <a:t>Decision trees &amp; searching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740775" cy="5689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similarly, we can use a decision tree to show that binary search is as good as it gets (assuming the list is sorted)</a:t>
            </a:r>
            <a:br>
              <a:rPr lang="en-US" i="1" dirty="0">
                <a:latin typeface="Arial Narrow" charset="0"/>
                <a:ea typeface="ＭＳ Ｐゴシック" charset="0"/>
                <a:cs typeface="ＭＳ Ｐゴシック" charset="0"/>
              </a:rPr>
            </a:br>
            <a:endParaRPr lang="en-US" i="1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decision tree for binary search </a:t>
            </a:r>
          </a:p>
          <a:p>
            <a:pPr>
              <a:lnSpc>
                <a:spcPct val="80000"/>
              </a:lnSpc>
            </a:pPr>
            <a:r>
              <a:rPr lang="en-US" dirty="0">
                <a:latin typeface="Arial Narrow" charset="0"/>
                <a:ea typeface="ＭＳ Ｐゴシック" charset="0"/>
                <a:cs typeface="ＭＳ Ｐゴシック" charset="0"/>
              </a:rPr>
              <a:t>of 4-element list: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internal nodes are found elements</a:t>
            </a: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leaves are ranges if not found</a:t>
            </a:r>
          </a:p>
          <a:p>
            <a:pPr>
              <a:lnSpc>
                <a:spcPct val="80000"/>
              </a:lnSpc>
            </a:pPr>
            <a:endParaRPr lang="en-US" i="1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>
              <a:lnSpc>
                <a:spcPct val="80000"/>
              </a:lnSpc>
            </a:pPr>
            <a:endParaRPr lang="en-US" i="1" dirty="0">
              <a:latin typeface="Arial Narrow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number of leaves (ranges where not found) 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=</a:t>
            </a:r>
            <a:r>
              <a:rPr lang="en-US" dirty="0">
                <a:latin typeface="Arial Narrow" charset="0"/>
                <a:ea typeface="ＭＳ Ｐゴシック" charset="0"/>
              </a:rPr>
              <a:t> N + 1</a:t>
            </a:r>
            <a:br>
              <a:rPr lang="en-US" dirty="0">
                <a:latin typeface="Arial Narrow" charset="0"/>
                <a:ea typeface="ＭＳ Ｐゴシック" charset="0"/>
              </a:rPr>
            </a:br>
            <a:endParaRPr lang="en-US" dirty="0">
              <a:latin typeface="Arial Narrow" charset="0"/>
              <a:ea typeface="ＭＳ Ｐゴシック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</a:rPr>
              <a:t>height of binary tree with N+1 leaves  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  </a:t>
            </a:r>
            <a:r>
              <a:rPr lang="en-US" dirty="0">
                <a:latin typeface="Arial Narrow" charset="0"/>
                <a:ea typeface="ＭＳ Ｐゴシック" charset="0"/>
              </a:rPr>
              <a:t>log</a:t>
            </a:r>
            <a:r>
              <a:rPr lang="en-US" baseline="-25000" dirty="0">
                <a:latin typeface="Arial Narrow" charset="0"/>
                <a:ea typeface="ＭＳ Ｐゴシック" charset="0"/>
              </a:rPr>
              <a:t>2 </a:t>
            </a:r>
            <a:r>
              <a:rPr lang="en-US" dirty="0">
                <a:latin typeface="Arial Narrow" charset="0"/>
                <a:ea typeface="ＭＳ Ｐゴシック" charset="0"/>
              </a:rPr>
              <a:t>(N+1)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</a:t>
            </a:r>
          </a:p>
          <a:p>
            <a:pPr lvl="1"/>
            <a:endParaRPr lang="en-US" dirty="0">
              <a:latin typeface="Arial Narrow" charset="0"/>
              <a:ea typeface="ＭＳ Ｐゴシック" charset="0"/>
              <a:sym typeface="Symbol" charset="0"/>
            </a:endParaRPr>
          </a:p>
          <a:p>
            <a:pPr lvl="1"/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therefore, the minimum number of comparisons required by any comparison-based searching algorithm   </a:t>
            </a:r>
            <a:r>
              <a:rPr lang="en-US" dirty="0">
                <a:latin typeface="Arial Narrow" charset="0"/>
                <a:ea typeface="ＭＳ Ｐゴシック" charset="0"/>
              </a:rPr>
              <a:t>log</a:t>
            </a:r>
            <a:r>
              <a:rPr lang="en-US" baseline="-25000" dirty="0">
                <a:latin typeface="Arial Narrow" charset="0"/>
                <a:ea typeface="ＭＳ Ｐゴシック" charset="0"/>
              </a:rPr>
              <a:t>2 </a:t>
            </a:r>
            <a:r>
              <a:rPr lang="en-US" dirty="0">
                <a:latin typeface="Arial Narrow" charset="0"/>
                <a:ea typeface="ＭＳ Ｐゴシック" charset="0"/>
              </a:rPr>
              <a:t>(N+1)</a:t>
            </a:r>
            <a:r>
              <a:rPr lang="en-US" dirty="0">
                <a:latin typeface="Arial Narrow" charset="0"/>
                <a:ea typeface="ＭＳ Ｐゴシック" charset="0"/>
                <a:sym typeface="Symbol" charset="0"/>
              </a:rPr>
              <a:t></a:t>
            </a:r>
            <a:br>
              <a:rPr lang="en-US" dirty="0">
                <a:latin typeface="Arial Narrow" charset="0"/>
                <a:ea typeface="ＭＳ Ｐゴシック" charset="0"/>
                <a:sym typeface="Symbol" charset="0"/>
              </a:rPr>
            </a:br>
            <a:endParaRPr lang="en-US" dirty="0">
              <a:latin typeface="Arial Narrow" charset="0"/>
              <a:ea typeface="ＭＳ Ｐゴシック" charset="0"/>
              <a:sym typeface="Symbol" charset="0"/>
            </a:endParaRPr>
          </a:p>
          <a:p>
            <a:pPr lvl="1"/>
            <a:r>
              <a:rPr lang="en-US" dirty="0" err="1">
                <a:latin typeface="Arial Narrow" charset="0"/>
                <a:ea typeface="ＭＳ Ｐゴシック" charset="0"/>
              </a:rPr>
              <a:t>Ω</a:t>
            </a:r>
            <a:r>
              <a:rPr lang="en-US" dirty="0">
                <a:latin typeface="Arial Narrow" charset="0"/>
                <a:ea typeface="ＭＳ Ｐゴシック" charset="0"/>
              </a:rPr>
              <a:t>(log N) steps are required</a:t>
            </a:r>
            <a:endParaRPr lang="en-US" i="1" dirty="0">
              <a:latin typeface="Arial Narrow" charset="0"/>
              <a:ea typeface="ＭＳ Ｐゴシック" charset="0"/>
            </a:endParaRPr>
          </a:p>
        </p:txBody>
      </p:sp>
      <p:pic>
        <p:nvPicPr>
          <p:cNvPr id="27652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2362200"/>
            <a:ext cx="4267200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FFFFFF"/>
      </a:lt1>
      <a:dk2>
        <a:srgbClr val="FF0033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6699FF"/>
      </a:hlink>
      <a:folHlink>
        <a:srgbClr val="B2B2B2"/>
      </a:folHlink>
    </a:clrScheme>
    <a:fontScheme name="Blank Presentation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C:\MSOffice\Templates\Blank Presentation.pot</Template>
  <TotalTime>12112</TotalTime>
  <Words>1053</Words>
  <Application>Microsoft Macintosh PowerPoint</Application>
  <PresentationFormat>Custom</PresentationFormat>
  <Paragraphs>254</Paragraphs>
  <Slides>14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 Narrow</vt:lpstr>
      <vt:lpstr>Monotype Sorts</vt:lpstr>
      <vt:lpstr>Times New Roman</vt:lpstr>
      <vt:lpstr>Wingdings</vt:lpstr>
      <vt:lpstr>Blank Presentation</vt:lpstr>
      <vt:lpstr>PowerPoint Presentation</vt:lpstr>
      <vt:lpstr>Analyzing problems</vt:lpstr>
      <vt:lpstr>Proving lower bounds</vt:lpstr>
      <vt:lpstr>Brute force arguments</vt:lpstr>
      <vt:lpstr>Information-theoretic arguments</vt:lpstr>
      <vt:lpstr>Decision trees</vt:lpstr>
      <vt:lpstr>Decision trees</vt:lpstr>
      <vt:lpstr>Decision trees &amp; sorting</vt:lpstr>
      <vt:lpstr>Decision trees &amp; searching</vt:lpstr>
      <vt:lpstr>Adversary arguments</vt:lpstr>
      <vt:lpstr>Problem reduction</vt:lpstr>
      <vt:lpstr>Problem reduction example</vt:lpstr>
      <vt:lpstr>Another example</vt:lpstr>
      <vt:lpstr>Tightness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Overview and History</dc:title>
  <dc:creator>Dave Reed</dc:creator>
  <cp:lastModifiedBy>Reed, Dave W</cp:lastModifiedBy>
  <cp:revision>272</cp:revision>
  <cp:lastPrinted>2001-09-04T05:55:52Z</cp:lastPrinted>
  <dcterms:created xsi:type="dcterms:W3CDTF">2013-04-26T16:31:38Z</dcterms:created>
  <dcterms:modified xsi:type="dcterms:W3CDTF">2019-04-07T03:50:02Z</dcterms:modified>
</cp:coreProperties>
</file>