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89" r:id="rId3"/>
    <p:sldId id="401" r:id="rId4"/>
    <p:sldId id="382" r:id="rId5"/>
    <p:sldId id="390" r:id="rId6"/>
    <p:sldId id="391" r:id="rId7"/>
    <p:sldId id="393" r:id="rId8"/>
    <p:sldId id="397" r:id="rId9"/>
    <p:sldId id="402" r:id="rId10"/>
    <p:sldId id="404" r:id="rId11"/>
    <p:sldId id="405" r:id="rId12"/>
    <p:sldId id="406" r:id="rId13"/>
    <p:sldId id="407" r:id="rId14"/>
    <p:sldId id="409" r:id="rId15"/>
    <p:sldId id="410" r:id="rId16"/>
    <p:sldId id="411" r:id="rId17"/>
    <p:sldId id="412" r:id="rId18"/>
    <p:sldId id="413" r:id="rId19"/>
    <p:sldId id="414" r:id="rId20"/>
    <p:sldId id="415" r:id="rId21"/>
    <p:sldId id="416" r:id="rId22"/>
    <p:sldId id="417" r:id="rId23"/>
    <p:sldId id="418" r:id="rId24"/>
    <p:sldId id="419" r:id="rId25"/>
    <p:sldId id="420" r:id="rId26"/>
    <p:sldId id="421" r:id="rId27"/>
    <p:sldId id="422" r:id="rId28"/>
    <p:sldId id="423" r:id="rId29"/>
    <p:sldId id="424" r:id="rId30"/>
    <p:sldId id="425" r:id="rId3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09" d="100"/>
          <a:sy n="109" d="100"/>
        </p:scale>
        <p:origin x="2016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55A95-BC15-BB42-9750-CC0FA6498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79D7D-FFC7-E847-A660-CC9612685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1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5" r:id="rId12"/>
    <p:sldLayoutId id="2147483876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en.wikibooks.org/wiki/Algorithm_Implementation/Geometry/Convex_hull/Monotone_chai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685800" y="2895600"/>
            <a:ext cx="87026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Transform &amp; conquer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transform-and-conquer approach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presorting, balanced search trees, heaps, Horner's Rule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problem reduction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space/time tradeoffs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heap sort, data structure redundancy, hashing</a:t>
            </a:r>
          </a:p>
          <a:p>
            <a:pPr marL="1200150" lvl="2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string matching: </a:t>
            </a:r>
            <a:r>
              <a:rPr lang="en-US" sz="2000" dirty="0" err="1">
                <a:latin typeface="Arial Narrow" charset="0"/>
              </a:rPr>
              <a:t>Horspool</a:t>
            </a:r>
            <a:r>
              <a:rPr lang="en-US" sz="2000" dirty="0">
                <a:latin typeface="Arial Narrow" charset="0"/>
              </a:rPr>
              <a:t> algorithm, Boyer-Moore algorithm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lcm &amp; gcd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calculating the least common multiple of two numbers m &amp; n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BRUTE FORCE: reduce each number to its prime factors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then multiply (factors in both m &amp; n) (factors only in m) (factors only in n)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24 = 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3		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60 = 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3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5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lcm(24, 60) = (2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3)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(2)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(5) = 12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5 = 120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TRANSFORM &amp; CONQUER: can recognize a relationship between lcm &amp; </a:t>
            </a:r>
            <a:r>
              <a:rPr lang="en-US" dirty="0" err="1">
                <a:latin typeface="Arial Narrow" charset="0"/>
                <a:ea typeface="ＭＳ Ｐゴシック" charset="0"/>
              </a:rPr>
              <a:t>gcd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lcm(m, n) = m x n / </a:t>
            </a:r>
            <a:r>
              <a:rPr lang="en-US" dirty="0" err="1">
                <a:latin typeface="Arial Narrow" charset="0"/>
                <a:ea typeface="ＭＳ Ｐゴシック" charset="0"/>
              </a:rPr>
              <a:t>gcd</a:t>
            </a:r>
            <a:r>
              <a:rPr lang="en-US" dirty="0">
                <a:latin typeface="Arial Narrow" charset="0"/>
                <a:ea typeface="ＭＳ Ｐゴシック" charset="0"/>
              </a:rPr>
              <a:t>(m, n)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lcm(24, 60) = 24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60 / 12 = 2 </a:t>
            </a:r>
            <a:r>
              <a:rPr lang="en-US" dirty="0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</a:rPr>
              <a:t> 60 = 120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 err="1">
                <a:latin typeface="Arial Narrow" charset="0"/>
                <a:ea typeface="ＭＳ Ｐゴシック" charset="0"/>
              </a:rPr>
              <a:t>gcd</a:t>
            </a:r>
            <a:r>
              <a:rPr lang="en-US" dirty="0">
                <a:latin typeface="Arial Narrow" charset="0"/>
                <a:ea typeface="ＭＳ Ｐゴシック" charset="0"/>
              </a:rPr>
              <a:t> can be calculated efficiently using Euclid's algorithm:</a:t>
            </a:r>
          </a:p>
          <a:p>
            <a:pPr marL="1371600" lvl="3">
              <a:buFontTx/>
              <a:buNone/>
            </a:pPr>
            <a:r>
              <a:rPr lang="en-US" dirty="0" err="1">
                <a:latin typeface="Arial Narrow" charset="0"/>
                <a:ea typeface="ＭＳ Ｐゴシック" charset="0"/>
              </a:rPr>
              <a:t>gcd</a:t>
            </a:r>
            <a:r>
              <a:rPr lang="en-US" dirty="0">
                <a:latin typeface="Arial Narrow" charset="0"/>
                <a:ea typeface="ＭＳ Ｐゴシック" charset="0"/>
              </a:rPr>
              <a:t>(a, 0) = a	</a:t>
            </a:r>
            <a:r>
              <a:rPr lang="en-US" dirty="0" err="1">
                <a:latin typeface="Arial Narrow" charset="0"/>
                <a:ea typeface="ＭＳ Ｐゴシック" charset="0"/>
              </a:rPr>
              <a:t>gcd</a:t>
            </a:r>
            <a:r>
              <a:rPr lang="en-US" dirty="0">
                <a:latin typeface="Arial Narrow" charset="0"/>
                <a:ea typeface="ＭＳ Ｐゴシック" charset="0"/>
              </a:rPr>
              <a:t>(a, b) = </a:t>
            </a:r>
            <a:r>
              <a:rPr lang="en-US" dirty="0" err="1">
                <a:latin typeface="Arial Narrow" charset="0"/>
                <a:ea typeface="ＭＳ Ｐゴシック" charset="0"/>
              </a:rPr>
              <a:t>gcd</a:t>
            </a:r>
            <a:r>
              <a:rPr lang="en-US" dirty="0">
                <a:latin typeface="Arial Narrow" charset="0"/>
                <a:ea typeface="ＭＳ Ｐゴシック" charset="0"/>
              </a:rPr>
              <a:t>(b, a % b)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C925B6-1BCD-7742-AA51-EFCDD3E75EA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Transforming to graph searches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many problems can be transformed into graph problems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12DAB9-95BD-7348-BC97-20B62818A0A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867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138" y="1981200"/>
            <a:ext cx="545306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7" name="Group 134"/>
          <p:cNvGrpSpPr>
            <a:grpSpLocks/>
          </p:cNvGrpSpPr>
          <p:nvPr/>
        </p:nvGrpSpPr>
        <p:grpSpPr bwMode="auto">
          <a:xfrm>
            <a:off x="639763" y="3810000"/>
            <a:ext cx="4084637" cy="2994025"/>
            <a:chOff x="1981200" y="3048000"/>
            <a:chExt cx="4085333" cy="2993078"/>
          </a:xfrm>
        </p:grpSpPr>
        <p:sp>
          <p:nvSpPr>
            <p:cNvPr id="7" name="Oval 6"/>
            <p:cNvSpPr/>
            <p:nvPr/>
          </p:nvSpPr>
          <p:spPr bwMode="auto">
            <a:xfrm>
              <a:off x="2819543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5¢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819543" y="5257101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10¢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3810312" y="5639568"/>
              <a:ext cx="409645" cy="40151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20¢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3810312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15¢</a:t>
              </a: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648654" y="3048000"/>
              <a:ext cx="409645" cy="401511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25¢</a:t>
              </a: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1981200" y="4038287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0¢</a:t>
              </a: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877293" y="5104749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30¢</a:t>
              </a:r>
            </a:p>
          </p:txBody>
        </p:sp>
        <p:cxnSp>
          <p:nvCxnSpPr>
            <p:cNvPr id="28685" name="Straight Arrow Connector 16"/>
            <p:cNvCxnSpPr>
              <a:cxnSpLocks noChangeShapeType="1"/>
              <a:stCxn id="12" idx="6"/>
              <a:endCxn id="7" idx="2"/>
            </p:cNvCxnSpPr>
            <p:nvPr/>
          </p:nvCxnSpPr>
          <p:spPr bwMode="auto">
            <a:xfrm>
              <a:off x="2390790" y="4239739"/>
              <a:ext cx="428610" cy="152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86" name="Straight Arrow Connector 21"/>
            <p:cNvCxnSpPr>
              <a:cxnSpLocks noChangeShapeType="1"/>
              <a:stCxn id="12" idx="5"/>
              <a:endCxn id="8" idx="1"/>
            </p:cNvCxnSpPr>
            <p:nvPr/>
          </p:nvCxnSpPr>
          <p:spPr bwMode="auto">
            <a:xfrm rot="16200000" flipH="1">
              <a:off x="2137722" y="4575051"/>
              <a:ext cx="9347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87" name="Straight Arrow Connector 23"/>
            <p:cNvCxnSpPr>
              <a:cxnSpLocks noChangeShapeType="1"/>
              <a:stCxn id="7" idx="4"/>
              <a:endCxn id="8" idx="0"/>
            </p:cNvCxnSpPr>
            <p:nvPr/>
          </p:nvCxnSpPr>
          <p:spPr bwMode="auto">
            <a:xfrm rot="5400000">
              <a:off x="2691934" y="4925539"/>
              <a:ext cx="664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88" name="Straight Arrow Connector 26"/>
            <p:cNvCxnSpPr>
              <a:cxnSpLocks noChangeShapeType="1"/>
              <a:stCxn id="7" idx="6"/>
              <a:endCxn id="10" idx="2"/>
            </p:cNvCxnSpPr>
            <p:nvPr/>
          </p:nvCxnSpPr>
          <p:spPr bwMode="auto">
            <a:xfrm>
              <a:off x="3228990" y="4392139"/>
              <a:ext cx="58101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89" name="Straight Arrow Connector 28"/>
            <p:cNvCxnSpPr>
              <a:cxnSpLocks noChangeShapeType="1"/>
              <a:stCxn id="8" idx="5"/>
              <a:endCxn id="9" idx="2"/>
            </p:cNvCxnSpPr>
            <p:nvPr/>
          </p:nvCxnSpPr>
          <p:spPr bwMode="auto">
            <a:xfrm rot="16200000" flipH="1">
              <a:off x="3370117" y="5400055"/>
              <a:ext cx="238773" cy="6409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90" name="Straight Arrow Connector 30"/>
            <p:cNvCxnSpPr>
              <a:cxnSpLocks noChangeShapeType="1"/>
              <a:stCxn id="10" idx="7"/>
              <a:endCxn id="11" idx="3"/>
            </p:cNvCxnSpPr>
            <p:nvPr/>
          </p:nvCxnSpPr>
          <p:spPr bwMode="auto">
            <a:xfrm rot="5400000" flipH="1" flipV="1">
              <a:off x="4004622" y="3546351"/>
              <a:ext cx="8585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91" name="Straight Arrow Connector 32"/>
            <p:cNvCxnSpPr>
              <a:cxnSpLocks noChangeShapeType="1"/>
              <a:stCxn id="9" idx="6"/>
              <a:endCxn id="13" idx="3"/>
            </p:cNvCxnSpPr>
            <p:nvPr/>
          </p:nvCxnSpPr>
          <p:spPr bwMode="auto">
            <a:xfrm flipV="1">
              <a:off x="4219590" y="5448766"/>
              <a:ext cx="717193" cy="39117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92" name="Straight Arrow Connector 34"/>
            <p:cNvCxnSpPr>
              <a:cxnSpLocks noChangeShapeType="1"/>
              <a:stCxn id="11" idx="5"/>
              <a:endCxn id="46" idx="1"/>
            </p:cNvCxnSpPr>
            <p:nvPr/>
          </p:nvCxnSpPr>
          <p:spPr bwMode="auto">
            <a:xfrm rot="16200000" flipH="1">
              <a:off x="5080494" y="3308678"/>
              <a:ext cx="553745" cy="7191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93" name="Straight Arrow Connector 37"/>
            <p:cNvCxnSpPr>
              <a:cxnSpLocks noChangeShapeType="1"/>
              <a:stCxn id="13" idx="7"/>
              <a:endCxn id="46" idx="3"/>
            </p:cNvCxnSpPr>
            <p:nvPr/>
          </p:nvCxnSpPr>
          <p:spPr bwMode="auto">
            <a:xfrm rot="5400000" flipH="1" flipV="1">
              <a:off x="5004293" y="4451680"/>
              <a:ext cx="934747" cy="4905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94" name="Straight Arrow Connector 39"/>
            <p:cNvCxnSpPr>
              <a:cxnSpLocks noChangeShapeType="1"/>
              <a:stCxn id="10" idx="4"/>
              <a:endCxn id="9" idx="0"/>
            </p:cNvCxnSpPr>
            <p:nvPr/>
          </p:nvCxnSpPr>
          <p:spPr bwMode="auto">
            <a:xfrm rot="5400000">
              <a:off x="3492034" y="5116039"/>
              <a:ext cx="1045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95" name="Straight Arrow Connector 41"/>
            <p:cNvCxnSpPr>
              <a:cxnSpLocks noChangeShapeType="1"/>
              <a:stCxn id="11" idx="4"/>
              <a:endCxn id="13" idx="0"/>
            </p:cNvCxnSpPr>
            <p:nvPr/>
          </p:nvCxnSpPr>
          <p:spPr bwMode="auto">
            <a:xfrm rot="16200000" flipH="1">
              <a:off x="4139734" y="4163539"/>
              <a:ext cx="1655122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96" name="Straight Arrow Connector 60"/>
            <p:cNvCxnSpPr>
              <a:cxnSpLocks noChangeShapeType="1"/>
              <a:stCxn id="12" idx="7"/>
              <a:endCxn id="11" idx="2"/>
            </p:cNvCxnSpPr>
            <p:nvPr/>
          </p:nvCxnSpPr>
          <p:spPr bwMode="auto">
            <a:xfrm rot="5400000" flipH="1" flipV="1">
              <a:off x="3065317" y="2514630"/>
              <a:ext cx="848373" cy="23173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697" name="Straight Arrow Connector 77"/>
            <p:cNvCxnSpPr>
              <a:cxnSpLocks noChangeShapeType="1"/>
              <a:stCxn id="7" idx="5"/>
              <a:endCxn id="13" idx="2"/>
            </p:cNvCxnSpPr>
            <p:nvPr/>
          </p:nvCxnSpPr>
          <p:spPr bwMode="auto">
            <a:xfrm rot="16200000" flipH="1">
              <a:off x="3636817" y="4066555"/>
              <a:ext cx="772173" cy="17077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8698" name="TextBox 79"/>
            <p:cNvSpPr txBox="1">
              <a:spLocks noChangeArrowheads="1"/>
            </p:cNvSpPr>
            <p:nvPr/>
          </p:nvSpPr>
          <p:spPr bwMode="auto">
            <a:xfrm>
              <a:off x="3048000" y="35052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28699" name="TextBox 80"/>
            <p:cNvSpPr txBox="1">
              <a:spLocks noChangeArrowheads="1"/>
            </p:cNvSpPr>
            <p:nvPr/>
          </p:nvSpPr>
          <p:spPr bwMode="auto">
            <a:xfrm>
              <a:off x="3124200" y="4495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28700" name="TextBox 81"/>
            <p:cNvSpPr txBox="1">
              <a:spLocks noChangeArrowheads="1"/>
            </p:cNvSpPr>
            <p:nvPr/>
          </p:nvSpPr>
          <p:spPr bwMode="auto">
            <a:xfrm>
              <a:off x="2362200" y="4876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28701" name="TextBox 82"/>
            <p:cNvSpPr txBox="1">
              <a:spLocks noChangeArrowheads="1"/>
            </p:cNvSpPr>
            <p:nvPr/>
          </p:nvSpPr>
          <p:spPr bwMode="auto">
            <a:xfrm>
              <a:off x="3200400" y="5638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28702" name="TextBox 83"/>
            <p:cNvSpPr txBox="1">
              <a:spLocks noChangeArrowheads="1"/>
            </p:cNvSpPr>
            <p:nvPr/>
          </p:nvSpPr>
          <p:spPr bwMode="auto">
            <a:xfrm>
              <a:off x="4419600" y="55904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28703" name="TextBox 84"/>
            <p:cNvSpPr txBox="1">
              <a:spLocks noChangeArrowheads="1"/>
            </p:cNvSpPr>
            <p:nvPr/>
          </p:nvSpPr>
          <p:spPr bwMode="auto">
            <a:xfrm>
              <a:off x="5181600" y="3581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28704" name="TextBox 85"/>
            <p:cNvSpPr txBox="1">
              <a:spLocks noChangeArrowheads="1"/>
            </p:cNvSpPr>
            <p:nvPr/>
          </p:nvSpPr>
          <p:spPr bwMode="auto">
            <a:xfrm>
              <a:off x="4038600" y="37616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28705" name="TextBox 86"/>
            <p:cNvSpPr txBox="1">
              <a:spLocks noChangeArrowheads="1"/>
            </p:cNvSpPr>
            <p:nvPr/>
          </p:nvSpPr>
          <p:spPr bwMode="auto">
            <a:xfrm>
              <a:off x="3276600" y="4114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28706" name="TextBox 87"/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28707" name="TextBox 88"/>
            <p:cNvSpPr txBox="1">
              <a:spLocks noChangeArrowheads="1"/>
            </p:cNvSpPr>
            <p:nvPr/>
          </p:nvSpPr>
          <p:spPr bwMode="auto">
            <a:xfrm>
              <a:off x="2971800" y="4724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28708" name="TextBox 89"/>
            <p:cNvSpPr txBox="1">
              <a:spLocks noChangeArrowheads="1"/>
            </p:cNvSpPr>
            <p:nvPr/>
          </p:nvSpPr>
          <p:spPr bwMode="auto">
            <a:xfrm>
              <a:off x="4876800" y="3962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28709" name="Straight Arrow Connector 91"/>
            <p:cNvCxnSpPr>
              <a:cxnSpLocks noChangeShapeType="1"/>
              <a:stCxn id="8" idx="7"/>
              <a:endCxn id="10" idx="3"/>
            </p:cNvCxnSpPr>
            <p:nvPr/>
          </p:nvCxnSpPr>
          <p:spPr bwMode="auto">
            <a:xfrm rot="5400000" flipH="1" flipV="1">
              <a:off x="3128322" y="4575051"/>
              <a:ext cx="782346" cy="7009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8710" name="Straight Arrow Connector 93"/>
            <p:cNvCxnSpPr>
              <a:cxnSpLocks noChangeShapeType="1"/>
              <a:stCxn id="9" idx="7"/>
              <a:endCxn id="11" idx="4"/>
            </p:cNvCxnSpPr>
            <p:nvPr/>
          </p:nvCxnSpPr>
          <p:spPr bwMode="auto">
            <a:xfrm rot="5400000" flipH="1" flipV="1">
              <a:off x="3382584" y="4227301"/>
              <a:ext cx="2247434" cy="6933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8711" name="TextBox 94"/>
            <p:cNvSpPr txBox="1">
              <a:spLocks noChangeArrowheads="1"/>
            </p:cNvSpPr>
            <p:nvPr/>
          </p:nvSpPr>
          <p:spPr bwMode="auto">
            <a:xfrm>
              <a:off x="34290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28712" name="Straight Arrow Connector 96"/>
            <p:cNvCxnSpPr>
              <a:cxnSpLocks noChangeShapeType="1"/>
              <a:stCxn id="8" idx="6"/>
              <a:endCxn id="46" idx="2"/>
            </p:cNvCxnSpPr>
            <p:nvPr/>
          </p:nvCxnSpPr>
          <p:spPr bwMode="auto">
            <a:xfrm flipV="1">
              <a:off x="3228990" y="4087338"/>
              <a:ext cx="2427953" cy="137160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8713" name="TextBox 99"/>
            <p:cNvSpPr txBox="1">
              <a:spLocks noChangeArrowheads="1"/>
            </p:cNvSpPr>
            <p:nvPr/>
          </p:nvSpPr>
          <p:spPr bwMode="auto">
            <a:xfrm>
              <a:off x="3429000" y="5181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28714" name="TextBox 100"/>
            <p:cNvSpPr txBox="1">
              <a:spLocks noChangeArrowheads="1"/>
            </p:cNvSpPr>
            <p:nvPr/>
          </p:nvSpPr>
          <p:spPr bwMode="auto">
            <a:xfrm>
              <a:off x="52578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28715" name="TextBox 123"/>
            <p:cNvSpPr txBox="1">
              <a:spLocks noChangeArrowheads="1"/>
            </p:cNvSpPr>
            <p:nvPr/>
          </p:nvSpPr>
          <p:spPr bwMode="auto">
            <a:xfrm>
              <a:off x="4191000" y="5257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28716" name="TextBox 124"/>
            <p:cNvSpPr txBox="1">
              <a:spLocks noChangeArrowheads="1"/>
            </p:cNvSpPr>
            <p:nvPr/>
          </p:nvSpPr>
          <p:spPr bwMode="auto">
            <a:xfrm>
              <a:off x="3962400" y="45720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5656888" y="3885935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35¢</a:t>
              </a:r>
            </a:p>
          </p:txBody>
        </p:sp>
        <p:sp>
          <p:nvSpPr>
            <p:cNvPr id="28718" name="Oval 127"/>
            <p:cNvSpPr>
              <a:spLocks noChangeArrowheads="1"/>
            </p:cNvSpPr>
            <p:nvPr/>
          </p:nvSpPr>
          <p:spPr bwMode="auto">
            <a:xfrm>
              <a:off x="5696991" y="3918978"/>
              <a:ext cx="335651" cy="3356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endParaRPr lang="en-US" sz="90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Water jug problem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pPr marL="0" indent="3175">
              <a:defRPr/>
            </a:pPr>
            <a:r>
              <a:rPr lang="en-US" dirty="0"/>
              <a:t>recall from </a:t>
            </a:r>
            <a:r>
              <a:rPr lang="en-US" i="1" dirty="0"/>
              <a:t>Die Hard with a Vengeance</a:t>
            </a:r>
            <a:endParaRPr lang="en-US" dirty="0"/>
          </a:p>
          <a:p>
            <a:pPr marL="627063" lvl="1" indent="-349250">
              <a:defRPr/>
            </a:pPr>
            <a:r>
              <a:rPr lang="en-US" dirty="0"/>
              <a:t>you have two empty water jugs (4-gallon &amp; 3-gallon capacity) &amp; water supply</a:t>
            </a:r>
          </a:p>
          <a:p>
            <a:pPr marL="627063" lvl="1" indent="-349250">
              <a:defRPr/>
            </a:pPr>
            <a:r>
              <a:rPr lang="en-US" dirty="0"/>
              <a:t>want to end up with exactly 2 gallons in a jug</a:t>
            </a:r>
          </a:p>
          <a:p>
            <a:pPr marL="914400" lvl="2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1965E09-5A0B-9B40-B762-E8A7ACB9935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2F725E9-B415-099E-3E41-4787E29FFFD5}"/>
              </a:ext>
            </a:extLst>
          </p:cNvPr>
          <p:cNvGrpSpPr/>
          <p:nvPr/>
        </p:nvGrpSpPr>
        <p:grpSpPr>
          <a:xfrm>
            <a:off x="1219200" y="2895601"/>
            <a:ext cx="6324600" cy="3962400"/>
            <a:chOff x="1219200" y="2895601"/>
            <a:chExt cx="6324600" cy="3962400"/>
          </a:xfrm>
        </p:grpSpPr>
        <p:sp>
          <p:nvSpPr>
            <p:cNvPr id="29701" name="TextBox 6"/>
            <p:cNvSpPr txBox="1">
              <a:spLocks noChangeArrowheads="1"/>
            </p:cNvSpPr>
            <p:nvPr/>
          </p:nvSpPr>
          <p:spPr bwMode="auto">
            <a:xfrm>
              <a:off x="3505200" y="28956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0-0</a:t>
              </a:r>
            </a:p>
          </p:txBody>
        </p:sp>
        <p:sp>
          <p:nvSpPr>
            <p:cNvPr id="29702" name="TextBox 7"/>
            <p:cNvSpPr txBox="1">
              <a:spLocks noChangeArrowheads="1"/>
            </p:cNvSpPr>
            <p:nvPr/>
          </p:nvSpPr>
          <p:spPr bwMode="auto">
            <a:xfrm>
              <a:off x="2057400" y="36576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4-0</a:t>
              </a:r>
            </a:p>
          </p:txBody>
        </p:sp>
        <p:sp>
          <p:nvSpPr>
            <p:cNvPr id="29703" name="TextBox 8"/>
            <p:cNvSpPr txBox="1">
              <a:spLocks noChangeArrowheads="1"/>
            </p:cNvSpPr>
            <p:nvPr/>
          </p:nvSpPr>
          <p:spPr bwMode="auto">
            <a:xfrm>
              <a:off x="5334000" y="38862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0-3</a:t>
              </a:r>
            </a:p>
          </p:txBody>
        </p:sp>
        <p:cxnSp>
          <p:nvCxnSpPr>
            <p:cNvPr id="29704" name="Straight Arrow Connector 14"/>
            <p:cNvCxnSpPr>
              <a:cxnSpLocks noChangeShapeType="1"/>
            </p:cNvCxnSpPr>
            <p:nvPr/>
          </p:nvCxnSpPr>
          <p:spPr bwMode="auto">
            <a:xfrm flipH="1">
              <a:off x="2667000" y="3200401"/>
              <a:ext cx="762000" cy="3810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05" name="Straight Arrow Connector 18"/>
            <p:cNvCxnSpPr>
              <a:cxnSpLocks noChangeShapeType="1"/>
            </p:cNvCxnSpPr>
            <p:nvPr/>
          </p:nvCxnSpPr>
          <p:spPr bwMode="auto">
            <a:xfrm>
              <a:off x="4191000" y="3352801"/>
              <a:ext cx="1295402" cy="4572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9706" name="TextBox 19"/>
            <p:cNvSpPr txBox="1">
              <a:spLocks noChangeArrowheads="1"/>
            </p:cNvSpPr>
            <p:nvPr/>
          </p:nvSpPr>
          <p:spPr bwMode="auto">
            <a:xfrm>
              <a:off x="3048000" y="56388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4-3</a:t>
              </a:r>
            </a:p>
          </p:txBody>
        </p:sp>
        <p:sp>
          <p:nvSpPr>
            <p:cNvPr id="29707" name="TextBox 20"/>
            <p:cNvSpPr txBox="1">
              <a:spLocks noChangeArrowheads="1"/>
            </p:cNvSpPr>
            <p:nvPr/>
          </p:nvSpPr>
          <p:spPr bwMode="auto">
            <a:xfrm>
              <a:off x="1219200" y="53340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1-3</a:t>
              </a:r>
            </a:p>
          </p:txBody>
        </p:sp>
        <p:cxnSp>
          <p:nvCxnSpPr>
            <p:cNvPr id="29708" name="Straight Arrow Connector 22"/>
            <p:cNvCxnSpPr>
              <a:cxnSpLocks noChangeShapeType="1"/>
            </p:cNvCxnSpPr>
            <p:nvPr/>
          </p:nvCxnSpPr>
          <p:spPr bwMode="auto">
            <a:xfrm>
              <a:off x="2590800" y="4267201"/>
              <a:ext cx="571500" cy="1295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09" name="Straight Arrow Connector 24"/>
            <p:cNvCxnSpPr>
              <a:cxnSpLocks noChangeShapeType="1"/>
            </p:cNvCxnSpPr>
            <p:nvPr/>
          </p:nvCxnSpPr>
          <p:spPr bwMode="auto">
            <a:xfrm flipH="1">
              <a:off x="1600200" y="4267201"/>
              <a:ext cx="457200" cy="990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9710" name="TextBox 30"/>
            <p:cNvSpPr txBox="1">
              <a:spLocks noChangeArrowheads="1"/>
            </p:cNvSpPr>
            <p:nvPr/>
          </p:nvSpPr>
          <p:spPr bwMode="auto">
            <a:xfrm>
              <a:off x="6629400" y="48006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3-0</a:t>
              </a:r>
            </a:p>
          </p:txBody>
        </p:sp>
        <p:cxnSp>
          <p:nvCxnSpPr>
            <p:cNvPr id="29711" name="Straight Arrow Connector 31"/>
            <p:cNvCxnSpPr>
              <a:cxnSpLocks noChangeShapeType="1"/>
            </p:cNvCxnSpPr>
            <p:nvPr/>
          </p:nvCxnSpPr>
          <p:spPr bwMode="auto">
            <a:xfrm flipH="1">
              <a:off x="3695700" y="4419601"/>
              <a:ext cx="1866900" cy="11430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12" name="Straight Arrow Connector 32"/>
            <p:cNvCxnSpPr>
              <a:cxnSpLocks noChangeShapeType="1"/>
            </p:cNvCxnSpPr>
            <p:nvPr/>
          </p:nvCxnSpPr>
          <p:spPr bwMode="auto">
            <a:xfrm>
              <a:off x="6057898" y="4343401"/>
              <a:ext cx="571502" cy="3810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9713" name="TextBox 53"/>
            <p:cNvSpPr txBox="1">
              <a:spLocks noChangeArrowheads="1"/>
            </p:cNvSpPr>
            <p:nvPr/>
          </p:nvSpPr>
          <p:spPr bwMode="auto">
            <a:xfrm>
              <a:off x="5410200" y="56388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3-3</a:t>
              </a:r>
            </a:p>
          </p:txBody>
        </p:sp>
        <p:cxnSp>
          <p:nvCxnSpPr>
            <p:cNvPr id="29714" name="Straight Arrow Connector 55"/>
            <p:cNvCxnSpPr>
              <a:cxnSpLocks noChangeShapeType="1"/>
            </p:cNvCxnSpPr>
            <p:nvPr/>
          </p:nvCxnSpPr>
          <p:spPr bwMode="auto">
            <a:xfrm flipH="1">
              <a:off x="6019800" y="5334001"/>
              <a:ext cx="609600" cy="3048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9715" name="TextBox 67"/>
            <p:cNvSpPr txBox="1">
              <a:spLocks noChangeArrowheads="1"/>
            </p:cNvSpPr>
            <p:nvPr/>
          </p:nvSpPr>
          <p:spPr bwMode="auto">
            <a:xfrm>
              <a:off x="4343400" y="64008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4-2</a:t>
              </a:r>
            </a:p>
          </p:txBody>
        </p:sp>
        <p:cxnSp>
          <p:nvCxnSpPr>
            <p:cNvPr id="29716" name="Straight Arrow Connector 69"/>
            <p:cNvCxnSpPr>
              <a:cxnSpLocks noChangeShapeType="1"/>
            </p:cNvCxnSpPr>
            <p:nvPr/>
          </p:nvCxnSpPr>
          <p:spPr bwMode="auto">
            <a:xfrm flipH="1">
              <a:off x="5029200" y="6172200"/>
              <a:ext cx="571500" cy="30480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17" name="Elbow Connector 78"/>
            <p:cNvCxnSpPr>
              <a:cxnSpLocks noChangeShapeType="1"/>
              <a:stCxn id="29710" idx="0"/>
            </p:cNvCxnSpPr>
            <p:nvPr/>
          </p:nvCxnSpPr>
          <p:spPr bwMode="auto">
            <a:xfrm rot="16200000" flipV="1">
              <a:off x="4731726" y="2598126"/>
              <a:ext cx="1676400" cy="2728549"/>
            </a:xfrm>
            <a:prstGeom prst="bent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18" name="Straight Arrow Connector 81"/>
            <p:cNvCxnSpPr>
              <a:cxnSpLocks noChangeShapeType="1"/>
              <a:stCxn id="29713" idx="1"/>
            </p:cNvCxnSpPr>
            <p:nvPr/>
          </p:nvCxnSpPr>
          <p:spPr bwMode="auto">
            <a:xfrm flipH="1">
              <a:off x="3695700" y="5867401"/>
              <a:ext cx="171450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19" name="Straight Arrow Connector 83"/>
            <p:cNvCxnSpPr>
              <a:cxnSpLocks noChangeShapeType="1"/>
              <a:stCxn id="29713" idx="0"/>
            </p:cNvCxnSpPr>
            <p:nvPr/>
          </p:nvCxnSpPr>
          <p:spPr bwMode="auto">
            <a:xfrm flipV="1">
              <a:off x="5715000" y="4419601"/>
              <a:ext cx="0" cy="12192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20" name="Straight Arrow Connector 85"/>
            <p:cNvCxnSpPr>
              <a:cxnSpLocks noChangeShapeType="1"/>
              <a:stCxn id="29715" idx="0"/>
            </p:cNvCxnSpPr>
            <p:nvPr/>
          </p:nvCxnSpPr>
          <p:spPr bwMode="auto">
            <a:xfrm flipH="1" flipV="1">
              <a:off x="3657600" y="6172201"/>
              <a:ext cx="990600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21" name="Elbow Connector 87"/>
            <p:cNvCxnSpPr>
              <a:cxnSpLocks noChangeShapeType="1"/>
              <a:stCxn id="29715" idx="1"/>
            </p:cNvCxnSpPr>
            <p:nvPr/>
          </p:nvCxnSpPr>
          <p:spPr bwMode="auto">
            <a:xfrm rot="10800000">
              <a:off x="2362200" y="4267201"/>
              <a:ext cx="1981200" cy="2362200"/>
            </a:xfrm>
            <a:prstGeom prst="bent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9722" name="TextBox 88"/>
            <p:cNvSpPr txBox="1">
              <a:spLocks noChangeArrowheads="1"/>
            </p:cNvSpPr>
            <p:nvPr/>
          </p:nvSpPr>
          <p:spPr bwMode="auto">
            <a:xfrm>
              <a:off x="6934200" y="5943601"/>
              <a:ext cx="609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/>
                <a:t>0-2</a:t>
              </a:r>
            </a:p>
          </p:txBody>
        </p:sp>
        <p:cxnSp>
          <p:nvCxnSpPr>
            <p:cNvPr id="29723" name="Straight Arrow Connector 90"/>
            <p:cNvCxnSpPr>
              <a:cxnSpLocks noChangeShapeType="1"/>
            </p:cNvCxnSpPr>
            <p:nvPr/>
          </p:nvCxnSpPr>
          <p:spPr bwMode="auto">
            <a:xfrm flipH="1">
              <a:off x="5037137" y="6248400"/>
              <a:ext cx="1858963" cy="3810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24" name="Straight Arrow Connector 92"/>
            <p:cNvCxnSpPr>
              <a:cxnSpLocks noChangeShapeType="1"/>
              <a:stCxn id="29707" idx="3"/>
            </p:cNvCxnSpPr>
            <p:nvPr/>
          </p:nvCxnSpPr>
          <p:spPr bwMode="auto">
            <a:xfrm>
              <a:off x="1828800" y="5562601"/>
              <a:ext cx="1104900" cy="3048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25" name="Straight Arrow Connector 94"/>
            <p:cNvCxnSpPr>
              <a:cxnSpLocks noChangeShapeType="1"/>
              <a:stCxn id="29707" idx="3"/>
            </p:cNvCxnSpPr>
            <p:nvPr/>
          </p:nvCxnSpPr>
          <p:spPr bwMode="auto">
            <a:xfrm flipV="1">
              <a:off x="1828800" y="4114801"/>
              <a:ext cx="3429000" cy="14478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27" name="Straight Arrow Connector 105"/>
            <p:cNvCxnSpPr>
              <a:cxnSpLocks noChangeShapeType="1"/>
              <a:stCxn id="29722" idx="2"/>
            </p:cNvCxnSpPr>
            <p:nvPr/>
          </p:nvCxnSpPr>
          <p:spPr bwMode="auto">
            <a:xfrm>
              <a:off x="7239000" y="6400801"/>
              <a:ext cx="0" cy="3048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9728" name="Straight Arrow Connector 107"/>
            <p:cNvCxnSpPr>
              <a:cxnSpLocks noChangeShapeType="1"/>
              <a:stCxn id="29707" idx="2"/>
            </p:cNvCxnSpPr>
            <p:nvPr/>
          </p:nvCxnSpPr>
          <p:spPr bwMode="auto">
            <a:xfrm>
              <a:off x="1524000" y="5791201"/>
              <a:ext cx="0" cy="3810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8" name="Elbow Connector 78">
              <a:extLst>
                <a:ext uri="{FF2B5EF4-FFF2-40B4-BE49-F238E27FC236}">
                  <a16:creationId xmlns:a16="http://schemas.microsoft.com/office/drawing/2014/main" id="{A74EA3D1-D006-D4DD-AA32-8B7825C061B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5786802" y="4347799"/>
              <a:ext cx="1746740" cy="1280743"/>
            </a:xfrm>
            <a:prstGeom prst="bentConnector3">
              <a:avLst>
                <a:gd name="adj1" fmla="val 99664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interesting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dirty="0"/>
              <a:t>multiplication can be transformed into squaring</a:t>
            </a:r>
          </a:p>
          <a:p>
            <a:endParaRPr lang="en-US" dirty="0">
              <a:hlinkClick r:id="rId2"/>
            </a:endParaRPr>
          </a:p>
          <a:p>
            <a:pPr marL="857250" lvl="2" indent="0"/>
            <a:r>
              <a:rPr lang="en-US" dirty="0"/>
              <a:t>a × b = ( (a + b)</a:t>
            </a:r>
            <a:r>
              <a:rPr lang="en-US" baseline="30000" dirty="0"/>
              <a:t>2</a:t>
            </a:r>
            <a:r>
              <a:rPr lang="en-US" dirty="0"/>
              <a:t> – (a – b)</a:t>
            </a:r>
            <a:r>
              <a:rPr lang="en-US" baseline="30000" dirty="0"/>
              <a:t>2 </a:t>
            </a:r>
            <a:r>
              <a:rPr lang="en-US" dirty="0"/>
              <a:t>) / 4</a:t>
            </a:r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r>
              <a:rPr lang="en-US" dirty="0"/>
              <a:t>find the shortest word ladder</a:t>
            </a:r>
            <a:endParaRPr lang="en-US" dirty="0">
              <a:hlinkClick r:id="rId2"/>
            </a:endParaRPr>
          </a:p>
          <a:p>
            <a:pPr lvl="1"/>
            <a:r>
              <a:rPr lang="en-US" dirty="0"/>
              <a:t>construct a graph:</a:t>
            </a:r>
          </a:p>
          <a:p>
            <a:pPr lvl="2"/>
            <a:r>
              <a:rPr lang="en-US" dirty="0"/>
              <a:t>vertices are the words in the dictionary</a:t>
            </a:r>
          </a:p>
          <a:p>
            <a:pPr lvl="2"/>
            <a:r>
              <a:rPr lang="en-US" dirty="0"/>
              <a:t>there is an edge between v</a:t>
            </a:r>
            <a:r>
              <a:rPr lang="en-US" baseline="-25000" dirty="0"/>
              <a:t>i</a:t>
            </a:r>
            <a:r>
              <a:rPr lang="en-US" dirty="0"/>
              <a:t> and </a:t>
            </a:r>
            <a:r>
              <a:rPr lang="en-US" dirty="0" err="1"/>
              <a:t>v</a:t>
            </a:r>
            <a:r>
              <a:rPr lang="en-US" baseline="-25000" dirty="0" err="1"/>
              <a:t>j</a:t>
            </a:r>
            <a:r>
              <a:rPr lang="en-US" dirty="0"/>
              <a:t> if they differ by one letter</a:t>
            </a:r>
          </a:p>
          <a:p>
            <a:pPr lvl="1"/>
            <a:r>
              <a:rPr lang="en-US" dirty="0"/>
              <a:t>perform a breadth first search, from start word to end word</a:t>
            </a:r>
          </a:p>
          <a:p>
            <a:pPr lvl="1"/>
            <a:endParaRPr lang="en-US" dirty="0">
              <a:hlinkClick r:id="rId2"/>
            </a:endParaRPr>
          </a:p>
          <a:p>
            <a:pPr lvl="1"/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Andrew's algorithm for complex hull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/>
              <a:t>transforms the graph into a sorted list of coordinates, then traverses &amp; collects</a:t>
            </a:r>
          </a:p>
          <a:p>
            <a:pPr lvl="1">
              <a:buFont typeface="Arial"/>
              <a:buChar char="•"/>
            </a:pPr>
            <a:endParaRPr lang="en-US" dirty="0"/>
          </a:p>
          <a:p>
            <a:pPr lvl="1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DC7EB-97A4-764F-A3C6-B12479B000B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8600" y="3200400"/>
            <a:ext cx="988866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258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Space vs. time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for many applications, it is possible to trade memory for speed</a:t>
            </a: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i.e., additional storage can allow for a more efficient algorithm</a:t>
            </a:r>
          </a:p>
          <a:p>
            <a:pPr>
              <a:defRPr/>
            </a:pPr>
            <a:endParaRPr lang="en-US" sz="1600" dirty="0">
              <a:ea typeface="ＭＳ Ｐゴシック" pitchFamily="-84" charset="-128"/>
              <a:cs typeface="ＭＳ Ｐゴシック" pitchFamily="-84" charset="-128"/>
            </a:endParaRP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>
                <a:solidFill>
                  <a:srgbClr val="00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dirty="0" err="1">
                <a:solidFill>
                  <a:srgbClr val="FF0033"/>
                </a:solidFill>
                <a:ea typeface="ＭＳ Ｐゴシック" pitchFamily="-84" charset="-128"/>
                <a:cs typeface="ＭＳ Ｐゴシック" pitchFamily="-84" charset="-128"/>
              </a:rPr>
              <a:t>ArrayList</a:t>
            </a:r>
            <a:r>
              <a:rPr lang="en-US" dirty="0">
                <a:solidFill>
                  <a:srgbClr val="FF0033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wastes space when it expands (doubles in size)</a:t>
            </a:r>
          </a:p>
          <a:p>
            <a:pPr lvl="2"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each expansion yields a list (slightly less than) half empty</a:t>
            </a:r>
          </a:p>
          <a:p>
            <a:pPr lvl="2"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improves overall performance since only log N expansions when adding N items</a:t>
            </a:r>
          </a:p>
          <a:p>
            <a:pPr lvl="1">
              <a:buFont typeface="Wingdings" pitchFamily="-84" charset="2"/>
              <a:buChar char="§"/>
              <a:defRPr/>
            </a:pPr>
            <a:endParaRPr lang="en-US" dirty="0">
              <a:ea typeface="ＭＳ Ｐゴシック" pitchFamily="-84" charset="-128"/>
              <a:cs typeface="ＭＳ Ｐゴシック" pitchFamily="-84" charset="-128"/>
            </a:endParaRP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>
                <a:solidFill>
                  <a:srgbClr val="00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dirty="0">
                <a:solidFill>
                  <a:srgbClr val="FF0033"/>
                </a:solidFill>
                <a:ea typeface="ＭＳ Ｐゴシック" pitchFamily="-84" charset="-128"/>
                <a:cs typeface="ＭＳ Ｐゴシック" pitchFamily="-84" charset="-128"/>
              </a:rPr>
              <a:t>linked structures 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sacrifice space (reference fields) for improved performance</a:t>
            </a:r>
          </a:p>
          <a:p>
            <a:pPr lvl="2">
              <a:defRPr/>
            </a:pPr>
            <a:r>
              <a:rPr lang="en-US" dirty="0"/>
              <a:t>e.g., a linked list takes up to twice the space, but provides O(1) add/remove from either end</a:t>
            </a:r>
          </a:p>
          <a:p>
            <a:pPr lvl="1">
              <a:buFont typeface="Wingdings" pitchFamily="-84" charset="2"/>
              <a:buChar char="§"/>
              <a:defRPr/>
            </a:pPr>
            <a:endParaRPr lang="en-US" dirty="0">
              <a:ea typeface="ＭＳ Ｐゴシック" pitchFamily="-84" charset="-128"/>
              <a:cs typeface="ＭＳ Ｐゴシック" pitchFamily="-84" charset="-128"/>
            </a:endParaRP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>
                <a:solidFill>
                  <a:schemeClr val="accent4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dirty="0">
                <a:solidFill>
                  <a:srgbClr val="FF0033"/>
                </a:solidFill>
                <a:ea typeface="ＭＳ Ｐゴシック" pitchFamily="-84" charset="-128"/>
                <a:cs typeface="ＭＳ Ｐゴシック" pitchFamily="-84" charset="-128"/>
              </a:rPr>
              <a:t>hash tables </a:t>
            </a:r>
            <a:r>
              <a:rPr lang="en-US" dirty="0"/>
              <a:t>can obtain O(1) add/remove/search if willing to waste space</a:t>
            </a:r>
          </a:p>
          <a:p>
            <a:pPr lvl="2">
              <a:defRPr/>
            </a:pPr>
            <a:r>
              <a:rPr lang="en-US" dirty="0"/>
              <a:t>to minimize the chance of collisions, must keep the load factor low</a:t>
            </a:r>
          </a:p>
          <a:p>
            <a:pPr lvl="2">
              <a:defRPr/>
            </a:pPr>
            <a:r>
              <a:rPr lang="en-US" dirty="0" err="1"/>
              <a:t>HashSet</a:t>
            </a:r>
            <a:r>
              <a:rPr lang="en-US" dirty="0"/>
              <a:t> &amp; </a:t>
            </a:r>
            <a:r>
              <a:rPr lang="en-US" dirty="0" err="1"/>
              <a:t>HashMap</a:t>
            </a:r>
            <a:r>
              <a:rPr lang="en-US" dirty="0"/>
              <a:t> resize (&amp; rehash) if load factor every reaches 75%</a:t>
            </a:r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5C81A1F-EC4C-4C4E-A319-023475D8A5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815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04800" y="3037344"/>
            <a:ext cx="9067800" cy="2677656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public static </a:t>
            </a:r>
            <a:r>
              <a:rPr lang="pt-BR" sz="1400" dirty="0">
                <a:solidFill>
                  <a:schemeClr val="accent2"/>
                </a:solidFill>
                <a:latin typeface="Courier New" charset="0"/>
              </a:rPr>
              <a:t>&lt;E </a:t>
            </a:r>
            <a:r>
              <a:rPr lang="pt-BR" sz="1400" dirty="0" err="1">
                <a:solidFill>
                  <a:schemeClr val="accent2"/>
                </a:solidFill>
                <a:latin typeface="Courier New" charset="0"/>
              </a:rPr>
              <a:t>extends</a:t>
            </a:r>
            <a:r>
              <a:rPr lang="pt-BR" sz="14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pt-BR" sz="1400" dirty="0" err="1">
                <a:solidFill>
                  <a:schemeClr val="accent2"/>
                </a:solidFill>
                <a:latin typeface="Courier New" charset="0"/>
              </a:rPr>
              <a:t>Comparable</a:t>
            </a:r>
            <a:r>
              <a:rPr lang="pt-BR" sz="1400" dirty="0">
                <a:solidFill>
                  <a:schemeClr val="accent2"/>
                </a:solidFill>
                <a:latin typeface="Courier New" charset="0"/>
              </a:rPr>
              <a:t>&lt;? super E&gt;&gt; 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void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heapSort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ArrayList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&lt;E&gt; items)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MinHeap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&lt;E&gt;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itemHeap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new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MinHeap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&lt;E&gt;();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for (int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0;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&lt;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items.size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itemHeap.add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items.get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));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4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for (int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= 0;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&lt;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items.size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();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++) {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items.set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,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itemHeap.minValue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itemHeap.remove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6C63849-1AED-7247-9129-051E6FBA83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sort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1447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utilize a heap to efficiently sort a list of values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start with the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 to be sorted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construct a heap out of the elements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repeatedly, remove min element and put back into the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334000" y="3658898"/>
            <a:ext cx="3886200" cy="1676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9250" lvl="1" indent="-2349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600" dirty="0">
                <a:latin typeface="Arial Narrow" charset="0"/>
              </a:rPr>
              <a:t>N items in list, each insertion can require O(log N) swaps to </a:t>
            </a:r>
            <a:r>
              <a:rPr lang="en-US" sz="1600" dirty="0" err="1">
                <a:latin typeface="Arial Narrow" charset="0"/>
              </a:rPr>
              <a:t>reheapify</a:t>
            </a:r>
            <a:endParaRPr lang="en-US" sz="1600" dirty="0">
              <a:latin typeface="Arial Narrow" charset="0"/>
            </a:endParaRP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Arial Narrow" charset="0"/>
                <a:sym typeface="Wingdings" charset="0"/>
              </a:rPr>
              <a:t></a:t>
            </a:r>
            <a:r>
              <a:rPr lang="en-US" sz="1600" dirty="0">
                <a:latin typeface="Arial Narrow" charset="0"/>
              </a:rPr>
              <a:t>construct heap in O(N log N) </a:t>
            </a: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</a:pPr>
            <a:endParaRPr lang="en-US" sz="1600" dirty="0">
              <a:latin typeface="Arial Narrow" charset="0"/>
            </a:endParaRPr>
          </a:p>
          <a:p>
            <a:pPr marL="349250" lvl="1" indent="-2349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600" dirty="0">
                <a:latin typeface="Arial Narrow" charset="0"/>
              </a:rPr>
              <a:t>N items in heap, each removal can require O(log N) swap to </a:t>
            </a:r>
            <a:r>
              <a:rPr lang="en-US" sz="1600" dirty="0" err="1">
                <a:latin typeface="Arial Narrow" charset="0"/>
              </a:rPr>
              <a:t>reheapify</a:t>
            </a:r>
            <a:endParaRPr lang="en-US" sz="1600" dirty="0">
              <a:latin typeface="Arial Narrow" charset="0"/>
            </a:endParaRPr>
          </a:p>
          <a:p>
            <a:pPr marL="692150" lvl="2" indent="-228600">
              <a:lnSpc>
                <a:spcPct val="80000"/>
              </a:lnSpc>
              <a:spcBef>
                <a:spcPct val="20000"/>
              </a:spcBef>
              <a:buFont typeface="Wingdings" charset="0"/>
              <a:buChar char="à"/>
            </a:pPr>
            <a:r>
              <a:rPr lang="en-US" sz="1600" dirty="0">
                <a:latin typeface="Arial Narrow" charset="0"/>
                <a:sym typeface="Wingdings" charset="0"/>
              </a:rPr>
              <a:t>copy back in O(N log N)</a:t>
            </a:r>
          </a:p>
        </p:txBody>
      </p:sp>
      <p:sp>
        <p:nvSpPr>
          <p:cNvPr id="460806" name="Rectangle 6"/>
          <p:cNvSpPr>
            <a:spLocks noChangeArrowheads="1"/>
          </p:cNvSpPr>
          <p:nvPr/>
        </p:nvSpPr>
        <p:spPr bwMode="auto">
          <a:xfrm>
            <a:off x="685800" y="6172200"/>
            <a:ext cx="853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can get the same effect by copying the values into a TreeSet, then iterating</a:t>
            </a:r>
          </a:p>
        </p:txBody>
      </p:sp>
    </p:spTree>
    <p:extLst>
      <p:ext uri="{BB962C8B-B14F-4D97-AF65-F5344CB8AC3E}">
        <p14:creationId xmlns:p14="http://schemas.microsoft.com/office/powerpoint/2010/main" val="2066848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6" grpId="0"/>
      <p:bldP spid="460806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space vs. time examples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have made similar space/time tradeoffs often in code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AnagramFinder</a:t>
            </a:r>
            <a:r>
              <a:rPr lang="en-US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(find all anagrams of a given word)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preprocess the dictionary &amp; build a map of words, keyed by sorted letters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then, each anagram lookup is O(1) </a:t>
            </a:r>
          </a:p>
          <a:p>
            <a:pPr lvl="3">
              <a:buFontTx/>
              <a:buNone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BinaryTree</a:t>
            </a:r>
            <a:r>
              <a:rPr lang="en-US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(HW3 modification)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kept track of the size and height of subtrees in node (updated on add/remove)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turned the O(N) 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size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and 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height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operations into O(1)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other examples?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866BAC0-B69B-A743-94FA-DB01C62ED53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382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 matching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many useful applications involve searching text for patterns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 processing (e.g., global find and replace)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data mining (e.g., looking for common parameters)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genomics (e.g., searching for gene sequences)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TTAAGGAC</a:t>
            </a: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CGC</a:t>
            </a:r>
            <a:r>
              <a:rPr lang="en-US">
                <a:latin typeface="Arial Narrow" charset="0"/>
                <a:ea typeface="ＭＳ Ｐゴシック" charset="0"/>
              </a:rPr>
              <a:t>ATGCCCTCGAATAGGCTTGAGCTTGCAATTAA</a:t>
            </a: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CGC</a:t>
            </a:r>
            <a:r>
              <a:rPr lang="en-US">
                <a:latin typeface="Arial Narrow" charset="0"/>
                <a:ea typeface="ＭＳ Ｐゴシック" charset="0"/>
              </a:rPr>
              <a:t>CCAC…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given a (potentially long) string S and need to find (relatively small) pattern P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an obvious, brute force solution exists: O(|S|</a:t>
            </a:r>
            <a:r>
              <a:rPr lang="en-US"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>
                <a:latin typeface="Arial Narrow" charset="0"/>
                <a:ea typeface="ＭＳ Ｐゴシック" charset="0"/>
              </a:rPr>
              <a:t>|P|)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however, utilizing preprocessing and additional memory can reduce this to O(|S|)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in practice, it is often &lt; |S|  	</a:t>
            </a: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HOW CAN THIS BE?!?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94364E-1B9B-6342-944F-90A5448DBF3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31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Brute force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String:	</a:t>
            </a:r>
            <a:r>
              <a:rPr lang="en-US" dirty="0">
                <a:latin typeface="Lucida Sans Typewriter" charset="0"/>
                <a:ea typeface="ＭＳ Ｐゴシック" charset="0"/>
                <a:cs typeface="Lucida Sans Typewriter" charset="0"/>
              </a:rPr>
              <a:t>FOOBARBIZBAZ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Pattern:	</a:t>
            </a:r>
            <a:r>
              <a:rPr lang="en-US" dirty="0">
                <a:latin typeface="Lucida Sans Typewriter" charset="0"/>
                <a:ea typeface="ＭＳ Ｐゴシック" charset="0"/>
                <a:cs typeface="Lucida Sans Typewriter" charset="0"/>
              </a:rPr>
              <a:t>BIZ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brute force approach would shift the pattern along, looking for a match: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FOO</a:t>
            </a:r>
            <a:r>
              <a:rPr lang="en-US" dirty="0">
                <a:latin typeface="Lucida Sans Typewriter" charset="0"/>
                <a:ea typeface="ＭＳ Ｐゴシック" charset="0"/>
                <a:cs typeface="Lucida Sans Typewriter" charset="0"/>
              </a:rPr>
              <a:t>BARBIZBAZ</a:t>
            </a:r>
          </a:p>
          <a:p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F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OOB</a:t>
            </a:r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ARBIZBAZ</a:t>
            </a:r>
          </a:p>
          <a:p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FO</a:t>
            </a:r>
            <a:r>
              <a:rPr lang="en-US" dirty="0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OBA</a:t>
            </a:r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RBIZBAZ</a:t>
            </a:r>
          </a:p>
          <a:p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FOO</a:t>
            </a:r>
            <a:r>
              <a:rPr lang="en-US" dirty="0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BAR</a:t>
            </a:r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BIZBAZ</a:t>
            </a:r>
          </a:p>
          <a:p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FOOB</a:t>
            </a:r>
            <a:r>
              <a:rPr lang="en-US" dirty="0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ARB</a:t>
            </a:r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IZBAZ</a:t>
            </a:r>
          </a:p>
          <a:p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FOOBA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RBI</a:t>
            </a:r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ZBAZ</a:t>
            </a:r>
          </a:p>
          <a:p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FOOBAR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BIZ</a:t>
            </a:r>
            <a:r>
              <a:rPr lang="en-US" dirty="0">
                <a:solidFill>
                  <a:srgbClr val="0000FF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BAZ</a:t>
            </a:r>
          </a:p>
          <a:p>
            <a:endParaRPr lang="en-US" dirty="0">
              <a:solidFill>
                <a:srgbClr val="0000FF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0824C8-1D50-1D48-A47D-D7199268898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3975100" y="3911600"/>
            <a:ext cx="4800600" cy="1631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Arial Narrow" charset="0"/>
              </a:rPr>
              <a:t>at worst:</a:t>
            </a:r>
          </a:p>
          <a:p>
            <a:pPr lvl="1"/>
            <a:r>
              <a:rPr lang="en-US" sz="2000" dirty="0">
                <a:latin typeface="Arial Narrow" charset="0"/>
              </a:rPr>
              <a:t>|S|-|P|+1 passes through the pattern</a:t>
            </a:r>
          </a:p>
          <a:p>
            <a:pPr lvl="1"/>
            <a:r>
              <a:rPr lang="en-US" sz="2000" dirty="0">
                <a:latin typeface="Arial Narrow" charset="0"/>
              </a:rPr>
              <a:t>each pass requires at most |P| comparisons</a:t>
            </a:r>
          </a:p>
          <a:p>
            <a:pPr lvl="1"/>
            <a:endParaRPr lang="en-US" sz="2000" dirty="0">
              <a:latin typeface="Arial Narrow" charset="0"/>
            </a:endParaRPr>
          </a:p>
          <a:p>
            <a:pPr lvl="1"/>
            <a:r>
              <a:rPr lang="en-US" sz="2000" dirty="0">
                <a:latin typeface="Arial Narrow" charset="0"/>
                <a:sym typeface="Wingdings" charset="0"/>
              </a:rPr>
              <a:t> O(|S|</a:t>
            </a:r>
            <a:r>
              <a:rPr lang="en-US" sz="2000" dirty="0">
                <a:latin typeface="Wingdings" charset="0"/>
                <a:cs typeface="Wingdings" charset="0"/>
              </a:rPr>
              <a:t></a:t>
            </a:r>
            <a:r>
              <a:rPr lang="en-US" sz="2000" dirty="0">
                <a:latin typeface="Arial Narrow" charset="0"/>
                <a:cs typeface="Wingdings" charset="0"/>
                <a:sym typeface="Wingdings" charset="0"/>
              </a:rPr>
              <a:t>|P|)</a:t>
            </a:r>
            <a:endParaRPr lang="en-US" sz="2000" dirty="0">
              <a:latin typeface="Arial Narrow" charset="0"/>
              <a:cs typeface="Wingding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246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Smart shifting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FOO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BARBIZBAZ</a:t>
            </a:r>
          </a:p>
          <a:p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BIZ</a:t>
            </a:r>
          </a:p>
          <a:p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suppose we look at the rightmost letter in the attempted match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here, compare Z in the pattern with O in the string</a:t>
            </a:r>
          </a:p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since there is no O in the pattern, can skip the next two comparisons</a:t>
            </a:r>
            <a:endParaRPr lang="en-US">
              <a:solidFill>
                <a:srgbClr val="0000FF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solidFill>
                <a:srgbClr val="0000FF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EE27BA7-D703-9345-B774-B3BBB2AB99D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38989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Lucida Sans Typewriter" charset="0"/>
                <a:cs typeface="Lucida Sans Typewriter" charset="0"/>
              </a:rPr>
              <a:t>FOO</a:t>
            </a:r>
            <a:r>
              <a:rPr lang="en-US">
                <a:solidFill>
                  <a:schemeClr val="tx2"/>
                </a:solidFill>
                <a:latin typeface="Lucida Sans Typewriter" charset="0"/>
                <a:cs typeface="Lucida Sans Typewriter" charset="0"/>
              </a:rPr>
              <a:t>BAR</a:t>
            </a:r>
            <a:r>
              <a:rPr lang="en-US">
                <a:solidFill>
                  <a:schemeClr val="accent2"/>
                </a:solidFill>
                <a:latin typeface="Lucida Sans Typewriter" charset="0"/>
                <a:cs typeface="Lucida Sans Typewriter" charset="0"/>
              </a:rPr>
              <a:t>BIZBBAZ</a:t>
            </a:r>
          </a:p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Lucida Sans Typewriter" charset="0"/>
                <a:cs typeface="Lucida Sans Typewriter" charset="0"/>
              </a:rPr>
              <a:t>   BIZ</a:t>
            </a:r>
          </a:p>
          <a:p>
            <a:pPr>
              <a:spcBef>
                <a:spcPct val="20000"/>
              </a:spcBef>
            </a:pPr>
            <a:endParaRPr lang="en-US" sz="1600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latin typeface="Arial Narrow" charset="0"/>
              </a:rPr>
              <a:t>again, no R in BIZ, so can skip another two comparisons</a:t>
            </a:r>
          </a:p>
          <a:p>
            <a:pPr>
              <a:spcBef>
                <a:spcPct val="20000"/>
              </a:spcBef>
            </a:pPr>
            <a:endParaRPr lang="en-US">
              <a:solidFill>
                <a:srgbClr val="0000FF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58547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rgbClr val="0000FF"/>
                </a:solidFill>
                <a:latin typeface="Lucida Sans Typewriter" charset="0"/>
                <a:cs typeface="Lucida Sans Typewriter" charset="0"/>
              </a:rPr>
              <a:t>FOOBAR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cs typeface="Lucida Sans Typewriter" charset="0"/>
              </a:rPr>
              <a:t>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cs typeface="Lucida Sans Typewriter" charset="0"/>
              </a:rPr>
              <a:t>BBAZ</a:t>
            </a: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cs typeface="Lucida Sans Typewriter" charset="0"/>
              </a:rPr>
              <a:t>      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cs typeface="Lucida Sans Typewriter" charset="0"/>
              </a:rPr>
              <a:t>BIZ</a:t>
            </a:r>
            <a:endParaRPr lang="en-US" dirty="0">
              <a:solidFill>
                <a:srgbClr val="00B050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01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Transform &amp; conquer</a:t>
            </a:r>
          </a:p>
        </p:txBody>
      </p:sp>
      <p:sp>
        <p:nvSpPr>
          <p:cNvPr id="18434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57150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idea behind transform-and-conquer is to transform the given problem into a slightly different problem that suffices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e.g., in HW2, generate-and-test Knapsack solution</a:t>
            </a:r>
          </a:p>
          <a:p>
            <a:pPr marL="581025" lvl="1" indent="-23177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needed to generate all subsets in some order – TRICKY</a:t>
            </a:r>
          </a:p>
          <a:p>
            <a:pPr marL="581025" lvl="1" indent="-23177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could map subsets to bit patterns – EASIER TO GENERATE BIT PATTERNS</a:t>
            </a:r>
          </a:p>
          <a:p>
            <a:pPr marL="581025" lvl="1" indent="-231775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e.g., presorting data in a list can simplify many algorithms</a:t>
            </a:r>
          </a:p>
          <a:p>
            <a:pPr marL="569913" lvl="1" indent="-23177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we want to determine if a list contains any duplicates</a:t>
            </a:r>
          </a:p>
          <a:p>
            <a:pPr marL="569913" lvl="1" indent="-231775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969963" lvl="2" indent="-23177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BRUTE FORCE: compare each item with every other item</a:t>
            </a:r>
          </a:p>
          <a:p>
            <a:pPr marL="1427163" lvl="3" indent="-231775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(N-1) + (N-2) + … + 1 = (N-1)N/2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O(N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)</a:t>
            </a:r>
          </a:p>
          <a:p>
            <a:pPr marL="1427163" lvl="3" indent="-231775">
              <a:buFontTx/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marL="969963" lvl="2" indent="-23177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TRANSFORM &amp; CONQUER: first sort the list, then make a single pass through the list and check for adjacent duplicates</a:t>
            </a:r>
          </a:p>
          <a:p>
            <a:pPr marL="1427163" lvl="3" indent="-231775">
              <a:buFontTx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O(N log N) + O(N)  O(N log N)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C3E3A8-F7CD-C043-9DED-603D4CADCEF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Horspool algorithm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9067800" cy="54102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given a string S and desired pattern P,</a:t>
            </a:r>
          </a:p>
          <a:p>
            <a:pPr marL="679450" lvl="1" indent="-33655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Construct a shift table containing each letter of the alphabet.</a:t>
            </a:r>
          </a:p>
          <a:p>
            <a:pPr marL="1079500" lvl="2" indent="6350"/>
            <a:r>
              <a:rPr lang="en-US" sz="1800" dirty="0">
                <a:latin typeface="Arial Narrow" charset="0"/>
                <a:ea typeface="ＭＳ Ｐゴシック" charset="0"/>
              </a:rPr>
              <a:t>if the letter appears in P (other than in the last index)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store distance from end</a:t>
            </a:r>
          </a:p>
          <a:p>
            <a:pPr marL="1136650" lvl="3" indent="6350">
              <a:buFontTx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otherwise, store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|P|</a:t>
            </a:r>
          </a:p>
          <a:p>
            <a:pPr marL="1079500" lvl="2" indent="6350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1079500" lvl="2" indent="6350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e.g., P = BIZ</a:t>
            </a:r>
          </a:p>
          <a:p>
            <a:pPr marL="1079500" lvl="2" indent="6350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1079500" lvl="2" indent="6350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1" indent="-33655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Align the pattern with the start of the string S, i.e., with  S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0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…S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|P|-1</a:t>
            </a: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1" indent="-336550">
              <a:buFont typeface="Arial Narrow" charset="0"/>
              <a:buAutoNum type="arabicPeriod"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1" indent="-33655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Repeatedly,</a:t>
            </a:r>
          </a:p>
          <a:p>
            <a:pPr marL="1079500" lvl="2" indent="6350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compare from right-to-left with the aligned sequence S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i+1…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i+|P|-1</a:t>
            </a: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1079500" lvl="2" indent="6350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all |P| letters match, then FOUND.</a:t>
            </a:r>
          </a:p>
          <a:p>
            <a:pPr marL="1079500" lvl="2" indent="6350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not, then shift P to the right by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shiftTable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[S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i+|P|-1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]  (offset for last char in aligned seq)</a:t>
            </a:r>
          </a:p>
          <a:p>
            <a:pPr marL="1079500" lvl="2" indent="6350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the shift falls off the end, then NOT FOUND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115CB5-FA0F-E443-88C0-D3862175D27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581400" y="2590800"/>
          <a:ext cx="4430713" cy="731838"/>
        </p:xfrm>
        <a:graphic>
          <a:graphicData uri="http://schemas.openxmlformats.org/drawingml/2006/table">
            <a:tbl>
              <a:tblPr/>
              <a:tblGrid>
                <a:gridCol w="492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I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X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738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Horspool example 1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104900"/>
            <a:ext cx="8702675" cy="54102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 = FOOBARBIZBAZ		P=BIZ</a:t>
            </a:r>
          </a:p>
          <a:p>
            <a:pPr marL="679450" lvl="2" indent="-336550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2" indent="-336550"/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shiftTable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for "BIZ"</a:t>
            </a:r>
          </a:p>
          <a:p>
            <a:pPr marL="679450" lvl="2" indent="-336550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2" indent="-336550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FOO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BARBIZBAZ</a:t>
            </a: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		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Z and O do not match, so shift </a:t>
            </a:r>
            <a:r>
              <a:rPr lang="en-US" dirty="0" err="1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shiftTable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[O] = 3 spots</a:t>
            </a:r>
          </a:p>
          <a:p>
            <a:pPr marL="679450" lvl="2" indent="-336550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FOO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BAR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BIZBAZ</a:t>
            </a: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BIZ	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Z and R do not match, so shift </a:t>
            </a:r>
            <a:r>
              <a:rPr lang="en-US" dirty="0" err="1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shiftTable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[R] = 3 spots</a:t>
            </a:r>
          </a:p>
          <a:p>
            <a:pPr marL="679450" lvl="2" indent="-336550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FOOBAR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BAZ</a:t>
            </a: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   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pattern is FOUND</a:t>
            </a:r>
          </a:p>
          <a:p>
            <a:pPr marL="679450" lvl="1" indent="-33655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marL="457200" indent="-457200">
              <a:buFont typeface="Wingdings" charset="0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total number of comparisons = 5</a:t>
            </a:r>
          </a:p>
          <a:p>
            <a:pPr marL="679450" lvl="2" indent="-336550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1D761B6-5721-C34A-A8E0-837B36A056B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352800" y="1739900"/>
          <a:ext cx="4430713" cy="731838"/>
        </p:xfrm>
        <a:graphic>
          <a:graphicData uri="http://schemas.openxmlformats.org/drawingml/2006/table">
            <a:tbl>
              <a:tblPr/>
              <a:tblGrid>
                <a:gridCol w="492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I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X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4804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Horspool example 2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104900"/>
            <a:ext cx="8702675" cy="54102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 = "FOZIZBARBIZBAZ"		P="BIZ"</a:t>
            </a:r>
          </a:p>
          <a:p>
            <a:pPr marL="679450" lvl="2" indent="-336550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2" indent="-336550"/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shiftTable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for "BIZ"</a:t>
            </a:r>
          </a:p>
          <a:p>
            <a:pPr marL="679450" lvl="2" indent="-336550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FOZ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IZBARBIZBAZ</a:t>
            </a: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	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Z and Z match, but not I and O, so shift </a:t>
            </a:r>
            <a:r>
              <a:rPr lang="en-US" dirty="0" err="1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shiftTable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[Z] = 3 spots</a:t>
            </a:r>
          </a:p>
          <a:p>
            <a:pPr marL="679450" lvl="2" indent="-336550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FOZ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IZB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ARBIZBAZ</a:t>
            </a: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BIZ	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Z and B do not match, so shift </a:t>
            </a:r>
            <a:r>
              <a:rPr lang="en-US" dirty="0" err="1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shiftTable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[B] = 2 spots</a:t>
            </a:r>
          </a:p>
          <a:p>
            <a:pPr marL="679450" lvl="2" indent="-336550">
              <a:buFont typeface="Wingdings" charset="0"/>
              <a:buChar char="§"/>
            </a:pPr>
            <a:endParaRPr lang="en-US" dirty="0">
              <a:solidFill>
                <a:srgbClr val="3333CC"/>
              </a:solidFill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rgbClr val="3333CC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FOZIZ</a:t>
            </a:r>
            <a:r>
              <a:rPr lang="en-US" dirty="0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BAR</a:t>
            </a:r>
            <a:r>
              <a:rPr lang="en-US" dirty="0">
                <a:solidFill>
                  <a:srgbClr val="3333CC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BIZBAZ</a:t>
            </a: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  BIZ	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Z and R do not match, so shift </a:t>
            </a:r>
            <a:r>
              <a:rPr lang="en-US" dirty="0" err="1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shiftTable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[R] = 3 spots</a:t>
            </a:r>
          </a:p>
          <a:p>
            <a:pPr marL="679450" lvl="1" indent="-33655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FOZIZBAR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BAZ</a:t>
            </a:r>
          </a:p>
          <a:p>
            <a:pPr marL="679450" lvl="1" indent="-336550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     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pattern is FOUND</a:t>
            </a:r>
          </a:p>
          <a:p>
            <a:pPr marL="679450" lvl="1" indent="-336550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marL="457200" indent="-457200">
              <a:buFont typeface="Wingdings" charset="0"/>
              <a:buChar char="§"/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total number of comparisons = 7</a:t>
            </a:r>
          </a:p>
          <a:p>
            <a:pPr marL="679450" lvl="2" indent="-336550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2E05425-E3DF-6542-B9FF-109851D20B6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352800" y="1739900"/>
          <a:ext cx="4430713" cy="731838"/>
        </p:xfrm>
        <a:graphic>
          <a:graphicData uri="http://schemas.openxmlformats.org/drawingml/2006/table">
            <a:tbl>
              <a:tblPr/>
              <a:tblGrid>
                <a:gridCol w="492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I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X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32475" y="5758715"/>
            <a:ext cx="3505200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33"/>
                </a:solidFill>
                <a:latin typeface="+mn-lt"/>
                <a:ea typeface="+mn-ea"/>
                <a:cs typeface="+mn-cs"/>
              </a:rPr>
              <a:t>when will fewest comparisons occur?  when will most?</a:t>
            </a:r>
          </a:p>
        </p:txBody>
      </p:sp>
    </p:spTree>
    <p:extLst>
      <p:ext uri="{BB962C8B-B14F-4D97-AF65-F5344CB8AC3E}">
        <p14:creationId xmlns:p14="http://schemas.microsoft.com/office/powerpoint/2010/main" val="149296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Horspool exercise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String:	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BANDANABA</a:t>
            </a:r>
            <a:r>
              <a:rPr lang="en-US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BANANA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N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Pattern:	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BANANA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solidFill>
                <a:srgbClr val="0000FF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Lucida Sans Typewriter" charset="0"/>
              </a:rPr>
              <a:t>shift table for BANANA?</a:t>
            </a:r>
          </a:p>
          <a:p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Lucida Sans Typewriter" charset="0"/>
              </a:rPr>
              <a:t>steps?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BANDAN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ABABANANAN</a:t>
            </a:r>
          </a:p>
          <a:p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BANANA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B701A1-7679-6449-A475-CEAFAA9D23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343400" y="3048000"/>
          <a:ext cx="4430713" cy="731838"/>
        </p:xfrm>
        <a:graphic>
          <a:graphicData uri="http://schemas.openxmlformats.org/drawingml/2006/table">
            <a:tbl>
              <a:tblPr/>
              <a:tblGrid>
                <a:gridCol w="492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C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6253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Horspool analysis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413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space &amp; time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requires storing shift table whose size is the alphabet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since the alphabet is usually fixed, table requires O(1) space</a:t>
            </a:r>
          </a:p>
          <a:p>
            <a:pPr lvl="1"/>
            <a:endParaRPr lang="en-US" dirty="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worst case is O(|S|</a:t>
            </a:r>
            <a:r>
              <a:rPr lang="en-US" dirty="0">
                <a:solidFill>
                  <a:srgbClr val="000000"/>
                </a:solidFill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 dirty="0">
                <a:latin typeface="Arial Narrow" charset="0"/>
                <a:ea typeface="ＭＳ Ｐゴシック" charset="0"/>
                <a:cs typeface="Wingdings" charset="0"/>
              </a:rPr>
              <a:t>|P|)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cs typeface="Wingdings" charset="0"/>
              </a:rPr>
              <a:t>this occurs when skips are infrequent &amp; close matches to the pattern appear often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Wingdings" charset="0"/>
              </a:rPr>
              <a:t>for random data, however, only O(|S|)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80FEB8A-11F5-7A45-A2CD-92E2EEFDE78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6" name="Content Placeholder 2"/>
          <p:cNvSpPr txBox="1">
            <a:spLocks/>
          </p:cNvSpPr>
          <p:nvPr/>
        </p:nvSpPr>
        <p:spPr bwMode="auto">
          <a:xfrm>
            <a:off x="685800" y="4216400"/>
            <a:ext cx="8702675" cy="241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Horspool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algorithm is a simplification of a more complex (and well-known) algorithm: Boyer-Moore algorithm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solidFill>
                  <a:srgbClr val="000000"/>
                </a:solidFill>
                <a:latin typeface="Arial Narrow" charset="0"/>
              </a:rPr>
              <a:t>in practice, </a:t>
            </a:r>
            <a:r>
              <a:rPr lang="en-US" sz="2000" dirty="0" err="1">
                <a:solidFill>
                  <a:srgbClr val="000000"/>
                </a:solidFill>
                <a:latin typeface="Arial Narrow" charset="0"/>
              </a:rPr>
              <a:t>Horspool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</a:rPr>
              <a:t> is often faster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solidFill>
                  <a:srgbClr val="000000"/>
                </a:solidFill>
                <a:latin typeface="Arial Narrow" charset="0"/>
              </a:rPr>
              <a:t>however, Boyer-Moore has O(|S|) worst case, instead of 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sym typeface="Wingdings" charset="0"/>
              </a:rPr>
              <a:t>O(|S|</a:t>
            </a:r>
            <a:r>
              <a:rPr lang="en-US" sz="2000" dirty="0">
                <a:solidFill>
                  <a:srgbClr val="000000"/>
                </a:solidFill>
                <a:latin typeface="Wingdings" charset="0"/>
                <a:cs typeface="Wingdings" charset="0"/>
              </a:rPr>
              <a:t>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sym typeface="Wingdings" charset="0"/>
              </a:rPr>
              <a:t>|P|)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solidFill>
                <a:srgbClr val="000000"/>
              </a:solidFill>
              <a:latin typeface="Arial Narrow" charset="0"/>
              <a:sym typeface="Wingdings" charset="0"/>
            </a:endParaRPr>
          </a:p>
          <a:p>
            <a:pPr marL="406400" indent="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000000"/>
                </a:solidFill>
                <a:latin typeface="Arial Narrow" charset="0"/>
                <a:sym typeface="Wingdings" charset="0"/>
              </a:rPr>
              <a:t>think quick sort vs. merge sort:</a:t>
            </a:r>
          </a:p>
          <a:p>
            <a:pPr lvl="1" indent="-276225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</a:pPr>
            <a:r>
              <a:rPr lang="en-US" sz="2000" dirty="0">
                <a:solidFill>
                  <a:srgbClr val="000000"/>
                </a:solidFill>
                <a:latin typeface="Arial Narrow" charset="0"/>
                <a:sym typeface="Wingdings" charset="0"/>
              </a:rPr>
              <a:t>quick sort is faster in practice, but can degrade to O(N</a:t>
            </a:r>
            <a:r>
              <a:rPr lang="en-US" sz="2000" baseline="30000" dirty="0">
                <a:solidFill>
                  <a:srgbClr val="000000"/>
                </a:solidFill>
                <a:latin typeface="Arial Narrow" charset="0"/>
                <a:sym typeface="Wingdings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sym typeface="Wingdings" charset="0"/>
              </a:rPr>
              <a:t>); merge sort slower but guaranteed O(N log N)</a:t>
            </a:r>
            <a:endParaRPr lang="en-US" sz="2000" dirty="0">
              <a:solidFill>
                <a:srgbClr val="000000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17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Boyer-Moore algorithm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based on two kinds of shifts (both compare right-to-left, find first mismatch)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first is bad-symbol shift (based on the symbol in S that caused the mismatch)</a:t>
            </a:r>
          </a:p>
          <a:p>
            <a:pPr lvl="1">
              <a:buFont typeface="Wingdings" charset="0"/>
              <a:buNone/>
            </a:pPr>
            <a:endParaRPr lang="en-US" dirty="0">
              <a:solidFill>
                <a:schemeClr val="tx2"/>
              </a:solidFill>
              <a:latin typeface="Lucida Sans Typewriter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endParaRPr lang="en-US" dirty="0">
              <a:solidFill>
                <a:schemeClr val="tx2"/>
              </a:solidFill>
              <a:latin typeface="Lucida Sans Typewriter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BIZFIZ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IBIZFIZBIZ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FIZB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		</a:t>
            </a:r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 and F don't match, shift to align F</a:t>
            </a:r>
          </a:p>
          <a:p>
            <a:pPr marL="1079500" lvl="2" indent="-336550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</a:t>
            </a:r>
            <a:r>
              <a:rPr lang="en-US" dirty="0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FIZIBI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ZFIZBIZ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FIZBIZ</a:t>
            </a:r>
            <a:r>
              <a:rPr lang="en-US" dirty="0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</a:t>
            </a:r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Z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 and I don't match, shift to align I</a:t>
            </a:r>
          </a:p>
          <a:p>
            <a:pPr marL="1079500" lvl="2" indent="-336550">
              <a:buFont typeface="Wingdings" charset="0"/>
              <a:buChar char="§"/>
            </a:pPr>
            <a:endParaRPr lang="en-US" dirty="0">
              <a:solidFill>
                <a:srgbClr val="3333CC"/>
              </a:solidFill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BIZF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IZIBIZ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 FIZ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	</a:t>
            </a:r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Z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 and I don't match, shift to align I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BIZFI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ZIBIZF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  FIZBIZ		</a:t>
            </a:r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Z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 and F don't match, shift to align F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BIZFIZIBIZ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       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FOUND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190DBA-749A-7744-9F3E-1DBE34509A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024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Bad symbol shift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9906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bad symbol table is |alphabet|</a:t>
            </a:r>
            <a:r>
              <a:rPr lang="en-US">
                <a:solidFill>
                  <a:schemeClr val="tx1"/>
                </a:solidFill>
                <a:latin typeface="Wingdings" charset="0"/>
                <a:ea typeface="ＭＳ Ｐゴシック" charset="0"/>
                <a:cs typeface="Wingdings" charset="0"/>
              </a:rPr>
              <a:t></a:t>
            </a:r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|P|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kth row contains shift amount if mismatch occurred at index k (from right)</a:t>
            </a:r>
            <a:endParaRPr lang="en-US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8158E24-255D-B04B-A6F3-6321C2616AC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191000" y="2209800"/>
          <a:ext cx="4056063" cy="1511300"/>
        </p:xfrm>
        <a:graphic>
          <a:graphicData uri="http://schemas.openxmlformats.org/drawingml/2006/table">
            <a:tbl>
              <a:tblPr/>
              <a:tblGrid>
                <a:gridCol w="36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9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98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83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841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C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F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I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Y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Z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42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-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-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-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-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-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33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0810" name="TextBox 6"/>
          <p:cNvSpPr txBox="1">
            <a:spLocks noChangeArrowheads="1"/>
          </p:cNvSpPr>
          <p:nvPr/>
        </p:nvSpPr>
        <p:spPr bwMode="auto">
          <a:xfrm>
            <a:off x="1143000" y="2819400"/>
            <a:ext cx="2971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latin typeface="Arial Narrow" charset="0"/>
              </a:rPr>
              <a:t>bad symbol table for FIZBIZ:</a:t>
            </a:r>
          </a:p>
        </p:txBody>
      </p:sp>
      <p:sp>
        <p:nvSpPr>
          <p:cNvPr id="30811" name="Rectangle 7"/>
          <p:cNvSpPr>
            <a:spLocks noChangeArrowheads="1"/>
          </p:cNvSpPr>
          <p:nvPr/>
        </p:nvSpPr>
        <p:spPr bwMode="auto">
          <a:xfrm>
            <a:off x="1219200" y="3886200"/>
            <a:ext cx="6934200" cy="3108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marL="679450" lvl="1" indent="-336550"/>
            <a:r>
              <a:rPr lang="en-US" sz="1400" dirty="0">
                <a:solidFill>
                  <a:schemeClr val="tx2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BIZFIZ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IBIZFIZBIZ</a:t>
            </a:r>
          </a:p>
          <a:p>
            <a:pPr marL="679450" lvl="1" indent="-336550">
              <a:buFont typeface="Wingdings" charset="0"/>
              <a:buNone/>
            </a:pP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F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sym typeface="Wingdings" charset="0"/>
              </a:rPr>
              <a:t>IZB</a:t>
            </a:r>
            <a:r>
              <a:rPr lang="en-US" sz="1400" dirty="0">
                <a:solidFill>
                  <a:srgbClr val="00B050"/>
                </a:solidFill>
                <a:latin typeface="Lucida Sans Typewriter" charset="0"/>
                <a:cs typeface="Lucida Sans Typewriter" charset="0"/>
                <a:sym typeface="Wingdings" charset="0"/>
              </a:rPr>
              <a:t>IZ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		</a:t>
            </a:r>
            <a:r>
              <a:rPr lang="en-US" sz="1400" dirty="0">
                <a:solidFill>
                  <a:schemeClr val="accent2"/>
                </a:solidFill>
                <a:latin typeface="Arial Narrow" charset="0"/>
                <a:cs typeface="Lucida Sans Typewriter" charset="0"/>
                <a:sym typeface="Wingdings" charset="0"/>
              </a:rPr>
              <a:t>B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 and F don't match  </a:t>
            </a:r>
            <a:r>
              <a:rPr lang="en-US" sz="1400" dirty="0" err="1">
                <a:latin typeface="Arial Narrow" charset="0"/>
                <a:cs typeface="Lucida Sans Typewriter" charset="0"/>
                <a:sym typeface="Wingdings" charset="0"/>
              </a:rPr>
              <a:t>badSymbolTable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(2, F) = 3 </a:t>
            </a:r>
          </a:p>
          <a:p>
            <a:pPr marL="679450" lvl="1" indent="-336550">
              <a:buFont typeface="Wingdings" charset="0"/>
              <a:buNone/>
            </a:pPr>
            <a:endParaRPr lang="en-US" sz="1400" dirty="0">
              <a:cs typeface="Lucida Sans Typewriter" charset="0"/>
              <a:sym typeface="Wingdings" charset="0"/>
            </a:endParaRPr>
          </a:p>
          <a:p>
            <a:pPr marL="679450" lvl="1" indent="-336550"/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</a:t>
            </a:r>
            <a:r>
              <a:rPr lang="en-US" sz="1400" dirty="0">
                <a:solidFill>
                  <a:srgbClr val="FF0033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FIZIBI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ZFIZBIZ</a:t>
            </a:r>
          </a:p>
          <a:p>
            <a:pPr marL="679450" lvl="1" indent="-336550"/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   FIZBIZ</a:t>
            </a:r>
            <a:r>
              <a:rPr lang="en-US" sz="1400" dirty="0">
                <a:solidFill>
                  <a:srgbClr val="FF0033"/>
                </a:solidFill>
                <a:latin typeface="Lucida Sans Typewriter" charset="0"/>
                <a:cs typeface="Lucida Sans Typewriter" charset="0"/>
                <a:sym typeface="Wingdings" charset="0"/>
              </a:rPr>
              <a:t>	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	</a:t>
            </a:r>
            <a:r>
              <a:rPr lang="en-US" sz="1400" dirty="0">
                <a:solidFill>
                  <a:schemeClr val="accent2"/>
                </a:solidFill>
                <a:latin typeface="Arial Narrow" charset="0"/>
                <a:cs typeface="Lucida Sans Typewriter" charset="0"/>
                <a:sym typeface="Wingdings" charset="0"/>
              </a:rPr>
              <a:t>Z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 and I don't match  </a:t>
            </a:r>
            <a:r>
              <a:rPr lang="en-US" sz="1400" dirty="0" err="1">
                <a:latin typeface="Arial Narrow" charset="0"/>
                <a:cs typeface="Lucida Sans Typewriter" charset="0"/>
                <a:sym typeface="Wingdings" charset="0"/>
              </a:rPr>
              <a:t>badSymbolTable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(0, I) = 1</a:t>
            </a:r>
          </a:p>
          <a:p>
            <a:pPr marL="1079500" lvl="2" indent="-336550">
              <a:buFont typeface="Wingdings" charset="0"/>
              <a:buChar char="§"/>
            </a:pPr>
            <a:endParaRPr lang="en-US" sz="1400" dirty="0">
              <a:solidFill>
                <a:srgbClr val="3333CC"/>
              </a:solidFill>
              <a:cs typeface="Lucida Sans Typewriter" charset="0"/>
              <a:sym typeface="Wingdings" charset="0"/>
            </a:endParaRPr>
          </a:p>
          <a:p>
            <a:pPr marL="679450" lvl="1" indent="-336550"/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BIZF</a:t>
            </a:r>
            <a:r>
              <a:rPr lang="en-US" sz="1400" dirty="0">
                <a:solidFill>
                  <a:schemeClr val="tx2"/>
                </a:solidFill>
                <a:latin typeface="Lucida Sans Typewriter" charset="0"/>
                <a:cs typeface="Lucida Sans Typewriter" charset="0"/>
                <a:sym typeface="Wingdings" charset="0"/>
              </a:rPr>
              <a:t>IZIBIZ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FIZBIZ</a:t>
            </a:r>
          </a:p>
          <a:p>
            <a:pPr marL="679450" lvl="1" indent="-336550"/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    FIZ</a:t>
            </a:r>
            <a:r>
              <a:rPr lang="en-US" sz="1400" dirty="0">
                <a:solidFill>
                  <a:srgbClr val="00B050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		</a:t>
            </a:r>
            <a:r>
              <a:rPr lang="en-US" sz="1400" dirty="0">
                <a:solidFill>
                  <a:schemeClr val="accent2"/>
                </a:solidFill>
                <a:latin typeface="Arial Narrow" charset="0"/>
                <a:cs typeface="Lucida Sans Typewriter" charset="0"/>
                <a:sym typeface="Wingdings" charset="0"/>
              </a:rPr>
              <a:t>Z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 and I don't match </a:t>
            </a:r>
            <a:r>
              <a:rPr lang="en-US" sz="1400" dirty="0">
                <a:cs typeface="Lucida Sans Typewriter" charset="0"/>
                <a:sym typeface="Wingdings" charset="0"/>
              </a:rPr>
              <a:t> </a:t>
            </a:r>
            <a:r>
              <a:rPr lang="en-US" sz="1400" dirty="0" err="1">
                <a:latin typeface="Arial Narrow" charset="0"/>
                <a:cs typeface="Lucida Sans Typewriter" charset="0"/>
                <a:sym typeface="Wingdings" charset="0"/>
              </a:rPr>
              <a:t>badSymbolTable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(3, I) = 1</a:t>
            </a:r>
          </a:p>
          <a:p>
            <a:pPr marL="679450" lvl="1" indent="-336550"/>
            <a:endParaRPr lang="en-US" sz="1400" dirty="0">
              <a:cs typeface="Lucida Sans Typewriter" charset="0"/>
              <a:sym typeface="Wingdings" charset="0"/>
            </a:endParaRPr>
          </a:p>
          <a:p>
            <a:pPr marL="679450" lvl="1" indent="-336550"/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BIZFI</a:t>
            </a:r>
            <a:r>
              <a:rPr lang="en-US" sz="1400" dirty="0">
                <a:solidFill>
                  <a:schemeClr val="tx2"/>
                </a:solidFill>
                <a:latin typeface="Lucida Sans Typewriter" charset="0"/>
                <a:cs typeface="Lucida Sans Typewriter" charset="0"/>
                <a:sym typeface="Wingdings" charset="0"/>
              </a:rPr>
              <a:t>ZIBIZF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IZBIZ</a:t>
            </a:r>
          </a:p>
          <a:p>
            <a:pPr marL="679450" lvl="1" indent="-336550"/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     FIZBIZ		</a:t>
            </a:r>
            <a:r>
              <a:rPr lang="en-US" sz="1400" dirty="0">
                <a:solidFill>
                  <a:schemeClr val="accent2"/>
                </a:solidFill>
                <a:latin typeface="Arial Narrow" charset="0"/>
                <a:cs typeface="Lucida Sans Typewriter" charset="0"/>
                <a:sym typeface="Wingdings" charset="0"/>
              </a:rPr>
              <a:t>Z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 and F don't match  </a:t>
            </a:r>
            <a:r>
              <a:rPr lang="en-US" sz="1400" dirty="0" err="1">
                <a:latin typeface="Arial Narrow" charset="0"/>
                <a:cs typeface="Lucida Sans Typewriter" charset="0"/>
                <a:sym typeface="Wingdings" charset="0"/>
              </a:rPr>
              <a:t>badSymbolTable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(0, F) = 5</a:t>
            </a:r>
          </a:p>
          <a:p>
            <a:pPr marL="679450" lvl="1" indent="-336550"/>
            <a:endParaRPr lang="en-US" sz="1400" dirty="0">
              <a:cs typeface="Lucida Sans Typewriter" charset="0"/>
              <a:sym typeface="Wingdings" charset="0"/>
            </a:endParaRPr>
          </a:p>
          <a:p>
            <a:pPr marL="679450" lvl="1" indent="-336550"/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BIZFIZIBIZ</a:t>
            </a:r>
            <a:r>
              <a:rPr lang="en-US" sz="1400" dirty="0">
                <a:solidFill>
                  <a:schemeClr val="tx2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FIZBIZ</a:t>
            </a:r>
          </a:p>
          <a:p>
            <a:pPr marL="679450" lvl="1" indent="-336550"/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          </a:t>
            </a:r>
            <a:r>
              <a:rPr lang="en-US" sz="1400" dirty="0">
                <a:solidFill>
                  <a:srgbClr val="00B050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FIZBIZ</a:t>
            </a:r>
            <a:r>
              <a:rPr lang="en-US" sz="14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	</a:t>
            </a:r>
            <a:r>
              <a:rPr lang="en-US" sz="1400" dirty="0">
                <a:latin typeface="Arial Narrow" charset="0"/>
                <a:cs typeface="Lucida Sans Typewriter" charset="0"/>
                <a:sym typeface="Wingdings" charset="0"/>
              </a:rPr>
              <a:t>FOUND</a:t>
            </a:r>
          </a:p>
        </p:txBody>
      </p:sp>
    </p:spTree>
    <p:extLst>
      <p:ext uri="{BB962C8B-B14F-4D97-AF65-F5344CB8AC3E}">
        <p14:creationId xmlns:p14="http://schemas.microsoft.com/office/powerpoint/2010/main" val="21181763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Good suffix shift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find the longest suffix that matches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if that suffix appears to the left in P preceded by a different char, shift to align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if not, then shift the entire length of the word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BIZFIZ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IBIZFIZBIZ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FIZB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	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IZ suffix matches, IZ appears to left so shift to align</a:t>
            </a:r>
          </a:p>
          <a:p>
            <a:pPr marL="1079500" lvl="2" indent="-336550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rgbClr val="3333CC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Z</a:t>
            </a:r>
            <a:r>
              <a:rPr lang="en-US" dirty="0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FIZIBI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ZFIZBIZ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FIZBIZ	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no suffix match, so shift 1 spot</a:t>
            </a:r>
          </a:p>
          <a:p>
            <a:pPr marL="1079500" lvl="2" indent="-336550">
              <a:buFont typeface="Wingdings" charset="0"/>
              <a:buChar char="§"/>
            </a:pPr>
            <a:endParaRPr lang="en-US" dirty="0">
              <a:solidFill>
                <a:srgbClr val="3333CC"/>
              </a:solidFill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rgbClr val="3333CC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BIZF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IZIBIZ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 FIZ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	</a:t>
            </a:r>
            <a:r>
              <a:rPr lang="en-US" dirty="0"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IZ suffix matches, doesn't appear again so full shift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rgbClr val="3333CC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BIZFIZI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BIZ</a:t>
            </a:r>
            <a:r>
              <a:rPr lang="en-US" dirty="0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FIZBIZ</a:t>
            </a:r>
          </a:p>
          <a:p>
            <a:pPr lvl="1"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          </a:t>
            </a:r>
            <a:r>
              <a:rPr lang="en-US" dirty="0">
                <a:solidFill>
                  <a:srgbClr val="00B050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FIZBIZ</a:t>
            </a:r>
            <a:r>
              <a:rPr lang="en-US" dirty="0">
                <a:solidFill>
                  <a:schemeClr val="accent2"/>
                </a:solidFill>
                <a:latin typeface="Lucida Sans Typewriter" charset="0"/>
                <a:ea typeface="ＭＳ Ｐゴシック" charset="0"/>
                <a:cs typeface="Lucida Sans Typewriter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cs typeface="Lucida Sans Typewriter" charset="0"/>
                <a:sym typeface="Wingdings" charset="0"/>
              </a:rPr>
              <a:t>FOUND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4E900F6-4B4F-1E45-9F08-BCE8449BDDC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266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Good suffix shift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9906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good suffix shift table is |P|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assume that suffix matches but char to the left does not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if that suffix appears to the left preceded by a different char, shift to align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if not, then can shift the entire length of the word</a:t>
            </a:r>
            <a:endParaRPr lang="en-US">
              <a:latin typeface="Arial Narrow" charset="0"/>
              <a:ea typeface="ＭＳ Ｐゴシック" charset="0"/>
              <a:cs typeface="Lucida Sans Typewriter" charset="0"/>
              <a:sym typeface="Wingdings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BE9415-6E18-4F44-AC7B-E5580144425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038600" y="2925763"/>
          <a:ext cx="4125913" cy="731838"/>
        </p:xfrm>
        <a:graphic>
          <a:graphicData uri="http://schemas.openxmlformats.org/drawingml/2006/table">
            <a:tbl>
              <a:tblPr/>
              <a:tblGrid>
                <a:gridCol w="68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7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7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73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IZBIZ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ZBIZ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BIZ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IZ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Z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3230563"/>
            <a:ext cx="27432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good suffix table for FIZBIZ</a:t>
            </a:r>
          </a:p>
        </p:txBody>
      </p:sp>
      <p:sp>
        <p:nvSpPr>
          <p:cNvPr id="32796" name="Rectangle 7"/>
          <p:cNvSpPr>
            <a:spLocks noChangeArrowheads="1"/>
          </p:cNvSpPr>
          <p:nvPr/>
        </p:nvSpPr>
        <p:spPr bwMode="auto">
          <a:xfrm>
            <a:off x="1143000" y="4114800"/>
            <a:ext cx="6934200" cy="2800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marL="679450" lvl="1" indent="-336550"/>
            <a:r>
              <a:rPr lang="en-US" sz="1600" dirty="0">
                <a:solidFill>
                  <a:schemeClr val="tx2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BIZFIZ</a:t>
            </a:r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IBIZFIZBIZ</a:t>
            </a:r>
          </a:p>
          <a:p>
            <a:pPr marL="679450" lvl="1" indent="-336550"/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FIZB</a:t>
            </a:r>
            <a:r>
              <a:rPr lang="en-US" sz="1600" dirty="0">
                <a:solidFill>
                  <a:srgbClr val="00B050"/>
                </a:solidFill>
                <a:latin typeface="Lucida Sans Typewriter" charset="0"/>
                <a:cs typeface="Lucida Sans Typewriter" charset="0"/>
                <a:sym typeface="Wingdings" charset="0"/>
              </a:rPr>
              <a:t>IZ</a:t>
            </a:r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		</a:t>
            </a:r>
            <a:r>
              <a:rPr lang="en-US" sz="1600" dirty="0">
                <a:latin typeface="Arial Narrow" charset="0"/>
                <a:cs typeface="Lucida Sans Typewriter" charset="0"/>
                <a:sym typeface="Wingdings" charset="0"/>
              </a:rPr>
              <a:t>IZ suffix matches  </a:t>
            </a:r>
            <a:r>
              <a:rPr lang="en-US" sz="1600" dirty="0" err="1">
                <a:latin typeface="Arial Narrow" charset="0"/>
                <a:cs typeface="Lucida Sans Typewriter" charset="0"/>
                <a:sym typeface="Wingdings" charset="0"/>
              </a:rPr>
              <a:t>goodSuffixTable</a:t>
            </a:r>
            <a:r>
              <a:rPr lang="en-US" sz="1600" dirty="0">
                <a:latin typeface="Arial Narrow" charset="0"/>
                <a:cs typeface="Lucida Sans Typewriter" charset="0"/>
                <a:sym typeface="Wingdings" charset="0"/>
              </a:rPr>
              <a:t>(IZ) = 3</a:t>
            </a:r>
          </a:p>
          <a:p>
            <a:pPr marL="1079500" lvl="2" indent="-336550">
              <a:buFont typeface="Wingdings" charset="0"/>
              <a:buChar char="§"/>
            </a:pPr>
            <a:endParaRPr lang="en-US" sz="1600" dirty="0">
              <a:cs typeface="Lucida Sans Typewriter" charset="0"/>
              <a:sym typeface="Wingdings" charset="0"/>
            </a:endParaRPr>
          </a:p>
          <a:p>
            <a:pPr marL="679450" lvl="1" indent="-336550"/>
            <a:r>
              <a:rPr lang="en-US" sz="1600" dirty="0">
                <a:solidFill>
                  <a:srgbClr val="3333CC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</a:t>
            </a:r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Z</a:t>
            </a:r>
            <a:r>
              <a:rPr lang="en-US" sz="1600" dirty="0">
                <a:solidFill>
                  <a:srgbClr val="FF0033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FIZIBI</a:t>
            </a:r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ZFIZBIZ</a:t>
            </a:r>
          </a:p>
          <a:p>
            <a:pPr marL="679450" lvl="1" indent="-336550"/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   FIZBIZ		</a:t>
            </a:r>
            <a:r>
              <a:rPr lang="en-US" sz="1600" dirty="0">
                <a:latin typeface="Arial Narrow" charset="0"/>
                <a:cs typeface="Lucida Sans Typewriter" charset="0"/>
                <a:sym typeface="Wingdings" charset="0"/>
              </a:rPr>
              <a:t>no suffix match  </a:t>
            </a:r>
            <a:r>
              <a:rPr lang="en-US" sz="1600" dirty="0" err="1">
                <a:latin typeface="Arial Narrow" charset="0"/>
                <a:cs typeface="Lucida Sans Typewriter" charset="0"/>
                <a:sym typeface="Wingdings" charset="0"/>
              </a:rPr>
              <a:t>goodSuffixTable</a:t>
            </a:r>
            <a:r>
              <a:rPr lang="en-US" sz="1600" dirty="0">
                <a:latin typeface="Arial Narrow" charset="0"/>
                <a:cs typeface="Lucida Sans Typewriter" charset="0"/>
                <a:sym typeface="Wingdings" charset="0"/>
              </a:rPr>
              <a:t>() = 1</a:t>
            </a:r>
          </a:p>
          <a:p>
            <a:pPr marL="1079500" lvl="2" indent="-336550">
              <a:buFont typeface="Wingdings" charset="0"/>
              <a:buChar char="§"/>
            </a:pPr>
            <a:endParaRPr lang="en-US" sz="1600" dirty="0">
              <a:solidFill>
                <a:srgbClr val="3333CC"/>
              </a:solidFill>
              <a:cs typeface="Lucida Sans Typewriter" charset="0"/>
              <a:sym typeface="Wingdings" charset="0"/>
            </a:endParaRPr>
          </a:p>
          <a:p>
            <a:pPr marL="679450" lvl="1" indent="-336550"/>
            <a:r>
              <a:rPr lang="en-US" sz="1600" dirty="0">
                <a:solidFill>
                  <a:srgbClr val="3333CC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BIZF</a:t>
            </a:r>
            <a:r>
              <a:rPr lang="en-US" sz="1600" dirty="0">
                <a:solidFill>
                  <a:schemeClr val="tx2"/>
                </a:solidFill>
                <a:latin typeface="Lucida Sans Typewriter" charset="0"/>
                <a:cs typeface="Lucida Sans Typewriter" charset="0"/>
                <a:sym typeface="Wingdings" charset="0"/>
              </a:rPr>
              <a:t>IZIBIZ</a:t>
            </a:r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FIZBIZ</a:t>
            </a:r>
          </a:p>
          <a:p>
            <a:pPr marL="679450" lvl="1" indent="-336550"/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    FIZ</a:t>
            </a:r>
            <a:r>
              <a:rPr lang="en-US" sz="1600" dirty="0">
                <a:solidFill>
                  <a:srgbClr val="00B050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</a:t>
            </a:r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		</a:t>
            </a:r>
            <a:r>
              <a:rPr lang="en-US" sz="1600" dirty="0">
                <a:latin typeface="Arial Narrow" charset="0"/>
                <a:cs typeface="Lucida Sans Typewriter" charset="0"/>
                <a:sym typeface="Wingdings" charset="0"/>
              </a:rPr>
              <a:t>BIZ suffix matches  </a:t>
            </a:r>
            <a:r>
              <a:rPr lang="en-US" sz="1600" dirty="0" err="1">
                <a:latin typeface="Arial Narrow" charset="0"/>
                <a:cs typeface="Lucida Sans Typewriter" charset="0"/>
                <a:sym typeface="Wingdings" charset="0"/>
              </a:rPr>
              <a:t>goodSuffixTable</a:t>
            </a:r>
            <a:r>
              <a:rPr lang="en-US" sz="1600" dirty="0">
                <a:latin typeface="Arial Narrow" charset="0"/>
                <a:cs typeface="Lucida Sans Typewriter" charset="0"/>
                <a:sym typeface="Wingdings" charset="0"/>
              </a:rPr>
              <a:t>(BIZ) = 6</a:t>
            </a:r>
            <a:endParaRPr lang="en-US" sz="1600" dirty="0">
              <a:cs typeface="Lucida Sans Typewriter" charset="0"/>
              <a:sym typeface="Wingdings" charset="0"/>
            </a:endParaRPr>
          </a:p>
          <a:p>
            <a:pPr marL="679450" lvl="1" indent="-336550"/>
            <a:endParaRPr lang="en-US" sz="1600" dirty="0">
              <a:cs typeface="Lucida Sans Typewriter" charset="0"/>
              <a:sym typeface="Wingdings" charset="0"/>
            </a:endParaRPr>
          </a:p>
          <a:p>
            <a:pPr marL="679450" lvl="1" indent="-336550"/>
            <a:r>
              <a:rPr lang="en-US" sz="1600" dirty="0">
                <a:solidFill>
                  <a:srgbClr val="3333CC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BIZFIZI</a:t>
            </a:r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BIZ</a:t>
            </a:r>
            <a:r>
              <a:rPr lang="en-US" sz="1600" dirty="0">
                <a:solidFill>
                  <a:schemeClr val="tx2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FIZBIZ</a:t>
            </a:r>
          </a:p>
          <a:p>
            <a:pPr marL="679450" lvl="1" indent="-336550"/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          </a:t>
            </a:r>
            <a:r>
              <a:rPr lang="en-US" sz="1600" dirty="0">
                <a:solidFill>
                  <a:srgbClr val="00B050"/>
                </a:solidFill>
                <a:latin typeface="Lucida Sans Typewriter" charset="0"/>
                <a:cs typeface="Lucida Sans Typewriter" charset="0"/>
                <a:sym typeface="Wingdings" charset="0"/>
              </a:rPr>
              <a:t>FIZBIZ</a:t>
            </a:r>
            <a:r>
              <a:rPr lang="en-US" sz="1600" dirty="0">
                <a:solidFill>
                  <a:schemeClr val="accent2"/>
                </a:solidFill>
                <a:latin typeface="Lucida Sans Typewriter" charset="0"/>
                <a:cs typeface="Lucida Sans Typewriter" charset="0"/>
                <a:sym typeface="Wingdings" charset="0"/>
              </a:rPr>
              <a:t>	</a:t>
            </a:r>
            <a:r>
              <a:rPr lang="en-US" sz="1600" dirty="0">
                <a:latin typeface="Arial Narrow" charset="0"/>
                <a:cs typeface="Lucida Sans Typewriter" charset="0"/>
                <a:sym typeface="Wingdings" charset="0"/>
              </a:rPr>
              <a:t>FOUND</a:t>
            </a:r>
          </a:p>
        </p:txBody>
      </p:sp>
    </p:spTree>
    <p:extLst>
      <p:ext uri="{BB962C8B-B14F-4D97-AF65-F5344CB8AC3E}">
        <p14:creationId xmlns:p14="http://schemas.microsoft.com/office/powerpoint/2010/main" val="2585180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Boyer-Moore string search algorithm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pPr marL="457200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calculate the bad symbol and good suffix shift tables</a:t>
            </a:r>
          </a:p>
          <a:p>
            <a:pPr marL="457200" indent="-457200"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while match not found and not off the edge</a:t>
            </a:r>
          </a:p>
          <a:p>
            <a:pPr marL="914400" lvl="1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</a:rPr>
              <a:t>compare pattern with string section</a:t>
            </a:r>
          </a:p>
          <a:p>
            <a:pPr marL="914400" lvl="1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</a:rPr>
              <a:t>shift1 = bad symbol shift of rightmost non-matching char</a:t>
            </a:r>
          </a:p>
          <a:p>
            <a:pPr marL="914400" lvl="1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</a:rPr>
              <a:t>shift2 = good suffix shift of longest matching suffix</a:t>
            </a:r>
          </a:p>
          <a:p>
            <a:pPr marL="914400" lvl="1" indent="-457200">
              <a:buFont typeface="Arial Narrow" charset="0"/>
              <a:buAutoNum type="alphaLcParenR"/>
            </a:pPr>
            <a:r>
              <a:rPr lang="en-US">
                <a:latin typeface="Arial Narrow" charset="0"/>
                <a:ea typeface="ＭＳ Ｐゴシック" charset="0"/>
              </a:rPr>
              <a:t>shift string section for comparison by max(shift1, shift2)</a:t>
            </a:r>
          </a:p>
          <a:p>
            <a:pPr marL="457200" indent="-45720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4E1EA1A-5244-214C-9463-AA1A179A585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685800" y="41148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algorithm has been proven to require at most 3*|S| comparisons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so, O(|S|)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in practice, can require fewer than |S| comparisons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requires storing O(|P|) bad symbol shift table and O(|P|) good suffix shift table</a:t>
            </a: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135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Balanced search trees</a:t>
            </a:r>
          </a:p>
        </p:txBody>
      </p:sp>
      <p:sp>
        <p:nvSpPr>
          <p:cNvPr id="19458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binary search trees – we need to keep the tree balanced to ensure O(N log N) search/add/remove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OR DO WE?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it suffices to ensure O(log N) height, not necessarily minimal height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transform the problem of "tree balance" to "relative tree balance"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several specialized structures/algorithms exist: </a:t>
            </a:r>
          </a:p>
          <a:p>
            <a:pPr marL="742950" lvl="2" indent="-342900">
              <a:lnSpc>
                <a:spcPct val="100000"/>
              </a:lnSpc>
              <a:buFont typeface="Wingdings" charset="0"/>
              <a:buChar char="§"/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AVL trees</a:t>
            </a:r>
          </a:p>
          <a:p>
            <a:pPr marL="742950" lvl="2" indent="-342900">
              <a:lnSpc>
                <a:spcPct val="100000"/>
              </a:lnSpc>
              <a:buFont typeface="Wingdings" charset="0"/>
              <a:buChar char="§"/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2-3 trees</a:t>
            </a:r>
          </a:p>
          <a:p>
            <a:pPr marL="742950" lvl="2" indent="-342900">
              <a:lnSpc>
                <a:spcPct val="100000"/>
              </a:lnSpc>
              <a:buFont typeface="Wingdings" charset="0"/>
              <a:buChar char="§"/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red-black trees</a:t>
            </a:r>
          </a:p>
          <a:p>
            <a:pPr marL="742950" lvl="2" indent="-342900">
              <a:lnSpc>
                <a:spcPct val="100000"/>
              </a:lnSpc>
              <a:buFont typeface="Wingdings" charset="0"/>
              <a:buChar char="§"/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approach from HW3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EBB4CC-F93C-0544-A040-E74B15AB2E4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Boyer-Moore exercise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String:	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BANDANABA</a:t>
            </a:r>
            <a:r>
              <a:rPr lang="en-US">
                <a:solidFill>
                  <a:schemeClr val="tx2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BANANA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N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Pattern:	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BANANA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Lucida Sans Typewriter" charset="0"/>
              </a:rPr>
              <a:t>bad symbol table for BANANA?</a:t>
            </a:r>
          </a:p>
          <a:p>
            <a:endParaRPr lang="en-US">
              <a:solidFill>
                <a:schemeClr val="tx1"/>
              </a:solidFill>
              <a:latin typeface="Arial Narrow" charset="0"/>
              <a:ea typeface="ＭＳ Ｐゴシック" charset="0"/>
              <a:cs typeface="Lucida Sans Typewriter" charset="0"/>
            </a:endParaRPr>
          </a:p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Lucida Sans Typewriter" charset="0"/>
              </a:rPr>
              <a:t>good suffix table for BANANA?</a:t>
            </a:r>
          </a:p>
          <a:p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solidFill>
                  <a:schemeClr val="tx1"/>
                </a:solidFill>
                <a:latin typeface="Arial Narrow" charset="0"/>
                <a:ea typeface="ＭＳ Ｐゴシック" charset="0"/>
                <a:cs typeface="Lucida Sans Typewriter" charset="0"/>
              </a:rPr>
              <a:t>steps?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solidFill>
                  <a:srgbClr val="FF0033"/>
                </a:solidFill>
                <a:latin typeface="Lucida Sans Typewriter" charset="0"/>
                <a:ea typeface="ＭＳ Ｐゴシック" charset="0"/>
                <a:cs typeface="Lucida Sans Typewriter" charset="0"/>
              </a:rPr>
              <a:t>BANDAN</a:t>
            </a:r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ABABANANAN</a:t>
            </a:r>
          </a:p>
          <a:p>
            <a:r>
              <a:rPr lang="en-US">
                <a:latin typeface="Lucida Sans Typewriter" charset="0"/>
                <a:ea typeface="ＭＳ Ｐゴシック" charset="0"/>
                <a:cs typeface="Lucida Sans Typewriter" charset="0"/>
              </a:rPr>
              <a:t>BANANA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EAED818-E842-1C49-83E6-9DC280B40D8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76800" y="1905000"/>
          <a:ext cx="4449767" cy="1981199"/>
        </p:xfrm>
        <a:graphic>
          <a:graphicData uri="http://schemas.openxmlformats.org/drawingml/2006/table">
            <a:tbl>
              <a:tblPr/>
              <a:tblGrid>
                <a:gridCol w="444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4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4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6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44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63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44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44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44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3349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C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D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Y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Z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4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33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4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33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4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33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4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33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54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33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038600" y="4068763"/>
          <a:ext cx="5257799" cy="731838"/>
        </p:xfrm>
        <a:graphic>
          <a:graphicData uri="http://schemas.openxmlformats.org/drawingml/2006/table">
            <a:tbl>
              <a:tblPr/>
              <a:tblGrid>
                <a:gridCol w="875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79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5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5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59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ANANA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NANA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ANA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NA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642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F0B6ABF-BB62-044B-B79E-4BB66166F1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Red-black trees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667000"/>
          </a:xfrm>
        </p:spPr>
        <p:txBody>
          <a:bodyPr/>
          <a:lstStyle/>
          <a:p>
            <a:pPr marL="438150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red-black tree is a binary search tree in which each node is assigned a color (either red or black) such that</a:t>
            </a:r>
          </a:p>
          <a:p>
            <a:pPr marL="838200" lvl="1" indent="-381000">
              <a:lnSpc>
                <a:spcPct val="7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 marL="1295400" lvl="2" indent="-381000">
              <a:lnSpc>
                <a:spcPct val="70000"/>
              </a:lnSpc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the root is black</a:t>
            </a:r>
          </a:p>
          <a:p>
            <a:pPr marL="1295400" lvl="2" indent="-381000">
              <a:lnSpc>
                <a:spcPct val="70000"/>
              </a:lnSpc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a red node never has a red child</a:t>
            </a:r>
          </a:p>
          <a:p>
            <a:pPr marL="1295400" lvl="2" indent="-381000">
              <a:lnSpc>
                <a:spcPct val="70000"/>
              </a:lnSpc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every path from root to leaf has the same number of black nodes</a:t>
            </a:r>
          </a:p>
          <a:p>
            <a:pPr marL="1295400" lvl="2" indent="-381000">
              <a:lnSpc>
                <a:spcPct val="70000"/>
              </a:lnSpc>
              <a:buFontTx/>
              <a:buAutoNum type="arabicPeriod"/>
            </a:pPr>
            <a:endParaRPr lang="en-US" sz="1000" i="1">
              <a:latin typeface="Arial Narrow" charset="0"/>
              <a:ea typeface="ＭＳ Ｐゴシック" charset="0"/>
            </a:endParaRPr>
          </a:p>
          <a:p>
            <a:pPr marL="838200" lvl="1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add &amp; remove preserve these properties (complex, but still O(log N))</a:t>
            </a:r>
          </a:p>
          <a:p>
            <a:pPr marL="838200" lvl="1" indent="-38100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red-black properties ensure that tree height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&lt;</a:t>
            </a:r>
            <a:r>
              <a:rPr lang="en-US">
                <a:latin typeface="Arial Narrow" charset="0"/>
                <a:ea typeface="ＭＳ Ｐゴシック" charset="0"/>
              </a:rPr>
              <a:t> 2 log(N+1) 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O(log N) search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962400"/>
            <a:ext cx="5943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19CE6C-FCF3-D94D-B569-638EF94E0DA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TreeSets &amp; TreeMaps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702675" cy="419100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java.util.TreeSet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uses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red-black trees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to store values</a:t>
            </a:r>
          </a:p>
          <a:p>
            <a:pPr marL="857250" lvl="1" indent="-457200">
              <a:lnSpc>
                <a:spcPct val="90000"/>
              </a:lnSpc>
              <a:buFont typeface="Wingdings" charset="0"/>
              <a:buChar char="è"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O(log N) efficiency on add, remove, contains</a:t>
            </a:r>
          </a:p>
          <a:p>
            <a:pPr marL="857250" lvl="1" indent="-457200">
              <a:lnSpc>
                <a:spcPct val="90000"/>
              </a:lnSpc>
              <a:buFont typeface="Wingdings" charset="0"/>
              <a:buChar char="è"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marL="857250" lvl="1" indent="-457200">
              <a:lnSpc>
                <a:spcPct val="90000"/>
              </a:lnSpc>
              <a:buFont typeface="Wingdings" charset="0"/>
              <a:buChar char="è"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java.util.TreeMap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uses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red-black trees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to store the key-value pairs</a:t>
            </a:r>
          </a:p>
          <a:p>
            <a:pPr marL="857250" lvl="1" indent="-457200">
              <a:lnSpc>
                <a:spcPct val="90000"/>
              </a:lnSpc>
              <a:buFont typeface="Wingdings" charset="0"/>
              <a:buChar char="è"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O(log N) efficiency on put, get, containsKey</a:t>
            </a:r>
          </a:p>
          <a:p>
            <a:pPr marL="857250" lvl="1" indent="-457200">
              <a:lnSpc>
                <a:spcPct val="90000"/>
              </a:lnSpc>
              <a:buFont typeface="Wingdings" charset="0"/>
              <a:buChar char="è"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marL="857250" lvl="1" indent="-457200">
              <a:lnSpc>
                <a:spcPct val="90000"/>
              </a:lnSpc>
              <a:buFont typeface="Wingdings" charset="0"/>
              <a:buChar char="è"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thus, the original goal of an efficient tree structure is met</a:t>
            </a:r>
          </a:p>
          <a:p>
            <a:pPr marL="85725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even though the subgoal of balancing a tree was transformed into "relatively balancing" a tree</a:t>
            </a:r>
          </a:p>
          <a:p>
            <a:pPr marL="457200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3D02726-21E0-B345-B982-6D8D4C5857A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Scheduling &amp; priority queues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many real-world applications involve optimal scheduling</a:t>
            </a: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balancing transmission of multiple signals over limited bandwidth</a:t>
            </a: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selecting a job from a printer queue</a:t>
            </a: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selecting the next disk sector to access from among a backlog</a:t>
            </a:r>
          </a:p>
          <a:p>
            <a:pPr lvl="1">
              <a:buFont typeface="Wingdings" pitchFamily="-84" charset="2"/>
              <a:buChar char="§"/>
              <a:defRPr/>
            </a:pPr>
            <a:r>
              <a:rPr lang="en-US" dirty="0"/>
              <a:t>multiprogramming/multitasking</a:t>
            </a:r>
          </a:p>
          <a:p>
            <a:pPr lvl="1">
              <a:buFont typeface="Wingdings" pitchFamily="-84" charset="2"/>
              <a:buChar char="§"/>
              <a:defRPr/>
            </a:pPr>
            <a:endParaRPr lang="en-US" dirty="0"/>
          </a:p>
          <a:p>
            <a:pPr lvl="1">
              <a:buFont typeface="Wingdings" pitchFamily="-84" charset="2"/>
              <a:buChar char="§"/>
              <a:defRPr/>
            </a:pPr>
            <a:endParaRPr lang="en-US" dirty="0"/>
          </a:p>
          <a:p>
            <a:pPr>
              <a:lnSpc>
                <a:spcPct val="90000"/>
              </a:lnSpc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a</a:t>
            </a:r>
            <a:r>
              <a:rPr lang="en-US" i="1" dirty="0">
                <a:ea typeface="ＭＳ Ｐゴシック" pitchFamily="-84" charset="-128"/>
                <a:cs typeface="ＭＳ Ｐゴシック" pitchFamily="-84" charset="-128"/>
              </a:rPr>
              <a:t> priority queue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 encapsulates these three optimal scheduling operations:</a:t>
            </a:r>
          </a:p>
          <a:p>
            <a:pPr lvl="1">
              <a:lnSpc>
                <a:spcPct val="70000"/>
              </a:lnSpc>
              <a:buFont typeface="Wingdings" pitchFamily="-84" charset="2"/>
              <a:buChar char="ü"/>
              <a:defRPr/>
            </a:pPr>
            <a:r>
              <a:rPr lang="en-US" i="1" dirty="0"/>
              <a:t>add item (with a given priority)</a:t>
            </a:r>
          </a:p>
          <a:p>
            <a:pPr lvl="1">
              <a:lnSpc>
                <a:spcPct val="70000"/>
              </a:lnSpc>
              <a:buFont typeface="Wingdings" pitchFamily="-84" charset="2"/>
              <a:buChar char="ü"/>
              <a:defRPr/>
            </a:pPr>
            <a:r>
              <a:rPr lang="en-US" i="1" dirty="0"/>
              <a:t>find highest priority item</a:t>
            </a:r>
          </a:p>
          <a:p>
            <a:pPr lvl="1">
              <a:lnSpc>
                <a:spcPct val="70000"/>
              </a:lnSpc>
              <a:buFont typeface="Wingdings" pitchFamily="-84" charset="2"/>
              <a:buChar char="ü"/>
              <a:defRPr/>
            </a:pPr>
            <a:r>
              <a:rPr lang="en-US" i="1" dirty="0"/>
              <a:t>remove highest priority item</a:t>
            </a:r>
          </a:p>
          <a:p>
            <a:pPr lvl="1">
              <a:lnSpc>
                <a:spcPct val="70000"/>
              </a:lnSpc>
              <a:buClr>
                <a:schemeClr val="tx2"/>
              </a:buClr>
              <a:buFont typeface="Wingdings" pitchFamily="-84" charset="2"/>
              <a:buChar char="ü"/>
              <a:defRPr/>
            </a:pPr>
            <a:endParaRPr lang="en-US" i="1" dirty="0"/>
          </a:p>
          <a:p>
            <a:pPr lvl="1">
              <a:lnSpc>
                <a:spcPct val="70000"/>
              </a:lnSpc>
              <a:buFont typeface="Wingdings" charset="2"/>
              <a:buChar char="§"/>
              <a:defRPr/>
            </a:pPr>
            <a:r>
              <a:rPr lang="en-US" dirty="0">
                <a:solidFill>
                  <a:srgbClr val="000000"/>
                </a:solidFill>
              </a:rPr>
              <a:t>can be implemented as an unordered list</a:t>
            </a:r>
          </a:p>
          <a:p>
            <a:pPr marL="1371600" lvl="2" indent="-457200">
              <a:lnSpc>
                <a:spcPct val="70000"/>
              </a:lnSpc>
              <a:defRPr/>
            </a:pPr>
            <a:r>
              <a:rPr lang="en-US" dirty="0">
                <a:solidFill>
                  <a:srgbClr val="000000"/>
                </a:solidFill>
                <a:sym typeface="Wingdings"/>
              </a:rPr>
              <a:t> </a:t>
            </a:r>
            <a:r>
              <a:rPr lang="en-US" dirty="0">
                <a:solidFill>
                  <a:srgbClr val="000000"/>
                </a:solidFill>
              </a:rPr>
              <a:t>add is O(1), </a:t>
            </a:r>
            <a:r>
              <a:rPr lang="en-US" dirty="0" err="1">
                <a:solidFill>
                  <a:srgbClr val="000000"/>
                </a:solidFill>
              </a:rPr>
              <a:t>findHighest</a:t>
            </a:r>
            <a:r>
              <a:rPr lang="en-US" dirty="0">
                <a:solidFill>
                  <a:srgbClr val="000000"/>
                </a:solidFill>
              </a:rPr>
              <a:t> is O(N), </a:t>
            </a:r>
            <a:r>
              <a:rPr lang="en-US" dirty="0" err="1">
                <a:solidFill>
                  <a:srgbClr val="000000"/>
                </a:solidFill>
              </a:rPr>
              <a:t>removeHighest</a:t>
            </a:r>
            <a:r>
              <a:rPr lang="en-US" dirty="0">
                <a:solidFill>
                  <a:srgbClr val="000000"/>
                </a:solidFill>
              </a:rPr>
              <a:t> is O(N)</a:t>
            </a:r>
          </a:p>
          <a:p>
            <a:pPr lvl="2">
              <a:lnSpc>
                <a:spcPct val="70000"/>
              </a:lnSpc>
              <a:buFont typeface="Wingdings" charset="2"/>
              <a:buChar char="§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lvl="1">
              <a:lnSpc>
                <a:spcPct val="70000"/>
              </a:lnSpc>
              <a:buFont typeface="Wingdings" charset="2"/>
              <a:buChar char="§"/>
              <a:defRPr/>
            </a:pPr>
            <a:r>
              <a:rPr lang="en-US" dirty="0">
                <a:solidFill>
                  <a:srgbClr val="000000"/>
                </a:solidFill>
              </a:rPr>
              <a:t>can be implemented as an ordered list</a:t>
            </a:r>
          </a:p>
          <a:p>
            <a:pPr lvl="2">
              <a:lnSpc>
                <a:spcPct val="70000"/>
              </a:lnSpc>
              <a:defRPr/>
            </a:pPr>
            <a:r>
              <a:rPr lang="en-US" dirty="0" err="1">
                <a:solidFill>
                  <a:srgbClr val="000000"/>
                </a:solidFill>
                <a:sym typeface="Wingdings"/>
              </a:rPr>
              <a:t></a:t>
            </a:r>
            <a:r>
              <a:rPr lang="en-US" dirty="0">
                <a:solidFill>
                  <a:srgbClr val="000000"/>
                </a:solidFill>
                <a:sym typeface="Wingdings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add is O(N), </a:t>
            </a:r>
            <a:r>
              <a:rPr lang="en-US" dirty="0" err="1">
                <a:solidFill>
                  <a:srgbClr val="000000"/>
                </a:solidFill>
              </a:rPr>
              <a:t>findHighest</a:t>
            </a:r>
            <a:r>
              <a:rPr lang="en-US" dirty="0">
                <a:solidFill>
                  <a:srgbClr val="000000"/>
                </a:solidFill>
              </a:rPr>
              <a:t> is O(1), </a:t>
            </a:r>
            <a:r>
              <a:rPr lang="en-US" dirty="0" err="1">
                <a:solidFill>
                  <a:srgbClr val="000000"/>
                </a:solidFill>
              </a:rPr>
              <a:t>removeHighest</a:t>
            </a:r>
            <a:r>
              <a:rPr lang="en-US" dirty="0">
                <a:solidFill>
                  <a:srgbClr val="000000"/>
                </a:solidFill>
              </a:rPr>
              <a:t> is O(1)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73B3A3-6CC9-D942-964B-FCAF65F951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provides a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java.util.PriorityQueue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underlying data structure is not a list or queue at all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it is a tree structure called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heap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6629" name="Rectangle 16"/>
          <p:cNvSpPr>
            <a:spLocks noChangeArrowheads="1"/>
          </p:cNvSpPr>
          <p:nvPr/>
        </p:nvSpPr>
        <p:spPr bwMode="auto">
          <a:xfrm>
            <a:off x="685800" y="2438400"/>
            <a:ext cx="8610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  <a:tabLst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complete tree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is a tree in which </a:t>
            </a:r>
            <a:endParaRPr lang="en-US">
              <a:solidFill>
                <a:schemeClr val="accent2"/>
              </a:solidFill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all leaves are on the same level or else on 2 adjacent levels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all leaves at the lowest level are as far left as possible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note: a complete tree with N nodes will have minimal height = </a:t>
            </a:r>
            <a:r>
              <a:rPr lang="en-US" sz="2000">
                <a:latin typeface="Arial Narrow" charset="0"/>
                <a:sym typeface="Symbol" charset="0"/>
              </a:rPr>
              <a:t></a:t>
            </a:r>
            <a:r>
              <a:rPr lang="en-US" sz="2000">
                <a:latin typeface="Arial Narrow" charset="0"/>
                <a:sym typeface="Wingdings" charset="0"/>
              </a:rPr>
              <a:t>log2 N</a:t>
            </a:r>
            <a:r>
              <a:rPr lang="en-US" sz="2000">
                <a:latin typeface="Arial Narrow" charset="0"/>
                <a:sym typeface="Symbol" charset="0"/>
              </a:rPr>
              <a:t>+1</a:t>
            </a:r>
            <a:endParaRPr lang="en-US" sz="2000">
              <a:latin typeface="Arial Narrow" charset="0"/>
            </a:endParaRPr>
          </a:p>
        </p:txBody>
      </p:sp>
      <p:sp>
        <p:nvSpPr>
          <p:cNvPr id="8" name="Rectangle 20"/>
          <p:cNvSpPr txBox="1">
            <a:spLocks noChangeArrowheads="1"/>
          </p:cNvSpPr>
          <p:nvPr/>
        </p:nvSpPr>
        <p:spPr bwMode="auto">
          <a:xfrm>
            <a:off x="685800" y="38100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a </a:t>
            </a:r>
            <a:r>
              <a:rPr lang="en-US" i="1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heap</a:t>
            </a: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 is complete binary tree in which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for every node, the value stored is </a:t>
            </a:r>
            <a:r>
              <a:rPr lang="en-US" sz="2000" kern="0" dirty="0" err="1">
                <a:latin typeface="+mn-lt"/>
                <a:ea typeface="ＭＳ Ｐゴシック" charset="-128"/>
                <a:cs typeface="+mn-cs"/>
                <a:sym typeface="Symbol" pitchFamily="-84" charset="2"/>
              </a:rPr>
              <a:t></a:t>
            </a: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 the values stored in both </a:t>
            </a:r>
            <a:r>
              <a:rPr lang="en-US" sz="2000" kern="0" dirty="0" err="1">
                <a:latin typeface="+mn-lt"/>
                <a:ea typeface="ＭＳ Ｐゴシック" charset="-128"/>
                <a:cs typeface="+mn-cs"/>
              </a:rPr>
              <a:t>subtrees</a:t>
            </a:r>
            <a:endParaRPr lang="en-US" sz="2000" kern="0" dirty="0">
              <a:latin typeface="+mn-lt"/>
              <a:ea typeface="ＭＳ Ｐゴシック" charset="-128"/>
              <a:cs typeface="+mn-cs"/>
            </a:endParaRPr>
          </a:p>
          <a:p>
            <a:pPr marL="857250" lvl="2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i="1" kern="0" dirty="0">
                <a:latin typeface="+mn-lt"/>
                <a:ea typeface="ＭＳ Ｐゴシック" pitchFamily="-84" charset="-128"/>
                <a:cs typeface="+mn-cs"/>
              </a:rPr>
              <a:t>(technically, this is a min-heap -- can also define a max-heap where the value is </a:t>
            </a:r>
            <a:r>
              <a:rPr lang="en-US" sz="1800" i="1" kern="0" dirty="0" err="1">
                <a:latin typeface="+mn-lt"/>
                <a:ea typeface="ＭＳ Ｐゴシック" pitchFamily="-84" charset="-128"/>
                <a:cs typeface="+mn-cs"/>
                <a:sym typeface="Symbol" pitchFamily="-84" charset="2"/>
              </a:rPr>
              <a:t></a:t>
            </a:r>
            <a:r>
              <a:rPr lang="en-US" sz="1800" i="1" kern="0" dirty="0">
                <a:latin typeface="+mn-lt"/>
                <a:ea typeface="ＭＳ Ｐゴシック" pitchFamily="-84" charset="-128"/>
                <a:cs typeface="+mn-cs"/>
              </a:rPr>
              <a:t> )</a:t>
            </a:r>
          </a:p>
        </p:txBody>
      </p:sp>
      <p:pic>
        <p:nvPicPr>
          <p:cNvPr id="9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5016500"/>
            <a:ext cx="3962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614863" y="5008563"/>
            <a:ext cx="4598987" cy="1697037"/>
            <a:chOff x="1056" y="1824"/>
            <a:chExt cx="3984" cy="1918"/>
          </a:xfrm>
        </p:grpSpPr>
        <p:pic>
          <p:nvPicPr>
            <p:cNvPr id="23560" name="Picture 2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824"/>
              <a:ext cx="3984" cy="1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23561" name="Picture 2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4" y="2706"/>
              <a:ext cx="16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23562" name="Picture 2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2" y="3111"/>
              <a:ext cx="1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23563" name="Picture 2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1" y="2688"/>
              <a:ext cx="15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23564" name="Picture 2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3111"/>
              <a:ext cx="1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8F7AAD-ED23-104A-BB70-E2F416E947B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a heap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534400" cy="1295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heap provides for O(1) find min, O(log N) insertion and min removal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also has a simple, List-based implementation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since there are no holes in a heap, can store nodes in an ArrayList, level-by-level</a:t>
            </a:r>
          </a:p>
        </p:txBody>
      </p:sp>
      <p:graphicFrame>
        <p:nvGraphicFramePr>
          <p:cNvPr id="454691" name="Group 35"/>
          <p:cNvGraphicFramePr>
            <a:graphicFrameLocks noGrp="1"/>
          </p:cNvGraphicFramePr>
          <p:nvPr>
            <p:ph sz="quarter" idx="3"/>
          </p:nvPr>
        </p:nvGraphicFramePr>
        <p:xfrm>
          <a:off x="677863" y="5410200"/>
          <a:ext cx="4275137" cy="396875"/>
        </p:xfrm>
        <a:graphic>
          <a:graphicData uri="http://schemas.openxmlformats.org/drawingml/2006/table">
            <a:tbl>
              <a:tblPr/>
              <a:tblGrid>
                <a:gridCol w="427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7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270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70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30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60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36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71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66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71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83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40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94</a:t>
                      </a:r>
                    </a:p>
                  </a:txBody>
                  <a:tcPr marT="45793" marB="45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604" name="Text Box 36"/>
          <p:cNvSpPr txBox="1">
            <a:spLocks noChangeArrowheads="1"/>
          </p:cNvSpPr>
          <p:nvPr/>
        </p:nvSpPr>
        <p:spPr bwMode="auto">
          <a:xfrm>
            <a:off x="5562600" y="3048000"/>
            <a:ext cx="3352800" cy="280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root is at index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0</a:t>
            </a:r>
          </a:p>
          <a:p>
            <a:pPr>
              <a:buFont typeface="Wingdings" charset="0"/>
              <a:buChar char="§"/>
            </a:pPr>
            <a:endParaRPr lang="en-US" sz="2000">
              <a:solidFill>
                <a:schemeClr val="accent2"/>
              </a:solidFill>
              <a:latin typeface="Arial Narrow" charset="0"/>
            </a:endParaRPr>
          </a:p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last leaf is at index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size()-1</a:t>
            </a:r>
          </a:p>
          <a:p>
            <a:pPr>
              <a:buFont typeface="Wingdings" charset="0"/>
              <a:buChar char="§"/>
            </a:pPr>
            <a:endParaRPr lang="en-US" sz="2000">
              <a:solidFill>
                <a:schemeClr val="accent2"/>
              </a:solidFill>
              <a:latin typeface="Arial Narrow" charset="0"/>
            </a:endParaRPr>
          </a:p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for a node at index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i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, children are at 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2*i+1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and 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2*i+2</a:t>
            </a:r>
          </a:p>
          <a:p>
            <a:pPr lvl="1">
              <a:buFont typeface="Wingdings" charset="0"/>
              <a:buChar char="§"/>
            </a:pPr>
            <a:endParaRPr lang="en-US" sz="1800">
              <a:solidFill>
                <a:schemeClr val="accent2"/>
              </a:solidFill>
              <a:latin typeface="Courier New" charset="0"/>
            </a:endParaRPr>
          </a:p>
          <a:p>
            <a:pPr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to add at next available leaf, simply add at end </a:t>
            </a:r>
          </a:p>
        </p:txBody>
      </p:sp>
      <p:grpSp>
        <p:nvGrpSpPr>
          <p:cNvPr id="24605" name="Group 39"/>
          <p:cNvGrpSpPr>
            <a:grpSpLocks/>
          </p:cNvGrpSpPr>
          <p:nvPr/>
        </p:nvGrpSpPr>
        <p:grpSpPr bwMode="auto">
          <a:xfrm>
            <a:off x="685800" y="2971800"/>
            <a:ext cx="4267200" cy="2209800"/>
            <a:chOff x="3216" y="2160"/>
            <a:chExt cx="2448" cy="1104"/>
          </a:xfrm>
        </p:grpSpPr>
        <p:pic>
          <p:nvPicPr>
            <p:cNvPr id="24606" name="Picture 4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2160"/>
              <a:ext cx="244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24607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6" y="2817"/>
              <a:ext cx="97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  <p:pic>
          <p:nvPicPr>
            <p:cNvPr id="24608" name="Picture 4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3" y="3122"/>
              <a:ext cx="10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Horner's rule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702675" cy="1981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polynomials are used extensively in mathematics and algorithm analysis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p(x) = a</a:t>
            </a:r>
            <a:r>
              <a:rPr lang="en-US" baseline="-25000">
                <a:latin typeface="Arial Narrow" charset="0"/>
                <a:ea typeface="ＭＳ Ｐゴシック" charset="0"/>
              </a:rPr>
              <a:t>n</a:t>
            </a:r>
            <a:r>
              <a:rPr lang="en-US">
                <a:latin typeface="Arial Narrow" charset="0"/>
                <a:ea typeface="ＭＳ Ｐゴシック" charset="0"/>
              </a:rPr>
              <a:t>x</a:t>
            </a:r>
            <a:r>
              <a:rPr lang="en-US" baseline="30000">
                <a:latin typeface="Arial Narrow" charset="0"/>
                <a:ea typeface="ＭＳ Ｐゴシック" charset="0"/>
              </a:rPr>
              <a:t>n</a:t>
            </a:r>
            <a:r>
              <a:rPr lang="en-US">
                <a:latin typeface="Arial Narrow" charset="0"/>
                <a:ea typeface="ＭＳ Ｐゴシック" charset="0"/>
              </a:rPr>
              <a:t> + a</a:t>
            </a:r>
            <a:r>
              <a:rPr lang="en-US" baseline="-25000">
                <a:latin typeface="Arial Narrow" charset="0"/>
                <a:ea typeface="ＭＳ Ｐゴシック" charset="0"/>
              </a:rPr>
              <a:t>n-1</a:t>
            </a:r>
            <a:r>
              <a:rPr lang="en-US">
                <a:latin typeface="Arial Narrow" charset="0"/>
                <a:ea typeface="ＭＳ Ｐゴシック" charset="0"/>
              </a:rPr>
              <a:t>x</a:t>
            </a:r>
            <a:r>
              <a:rPr lang="en-US" baseline="30000">
                <a:latin typeface="Arial Narrow" charset="0"/>
                <a:ea typeface="ＭＳ Ｐゴシック" charset="0"/>
              </a:rPr>
              <a:t>n-1 </a:t>
            </a:r>
            <a:r>
              <a:rPr lang="en-US">
                <a:latin typeface="Arial Narrow" charset="0"/>
                <a:ea typeface="ＭＳ Ｐゴシック" charset="0"/>
              </a:rPr>
              <a:t>+ a</a:t>
            </a:r>
            <a:r>
              <a:rPr lang="en-US" baseline="-25000">
                <a:latin typeface="Arial Narrow" charset="0"/>
                <a:ea typeface="ＭＳ Ｐゴシック" charset="0"/>
              </a:rPr>
              <a:t>n-2</a:t>
            </a:r>
            <a:r>
              <a:rPr lang="en-US">
                <a:latin typeface="Arial Narrow" charset="0"/>
                <a:ea typeface="ＭＳ Ｐゴシック" charset="0"/>
              </a:rPr>
              <a:t>x</a:t>
            </a:r>
            <a:r>
              <a:rPr lang="en-US" baseline="30000">
                <a:latin typeface="Arial Narrow" charset="0"/>
                <a:ea typeface="ＭＳ Ｐゴシック" charset="0"/>
              </a:rPr>
              <a:t>n-2 </a:t>
            </a:r>
            <a:r>
              <a:rPr lang="en-US">
                <a:latin typeface="Arial Narrow" charset="0"/>
                <a:ea typeface="ＭＳ Ｐゴシック" charset="0"/>
              </a:rPr>
              <a:t>+ ... + a</a:t>
            </a:r>
            <a:r>
              <a:rPr lang="en-US" baseline="-25000"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x + a</a:t>
            </a:r>
            <a:r>
              <a:rPr lang="en-US" baseline="-25000">
                <a:latin typeface="Arial Narrow" charset="0"/>
                <a:ea typeface="ＭＳ Ｐゴシック" charset="0"/>
              </a:rPr>
              <a:t>0</a:t>
            </a:r>
          </a:p>
          <a:p>
            <a:pPr lvl="1">
              <a:buFont typeface="Wingdings" charset="0"/>
              <a:buNone/>
            </a:pPr>
            <a:endParaRPr lang="en-US" baseline="-250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baseline="-250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how many multiplications would it take to evaluate this function for some value of x?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3F6556-5113-A245-A98B-0E728F703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038600"/>
            <a:ext cx="87026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W.G. Horner devised a new formula that transforms the problem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p(x) = ( … (((a</a:t>
            </a:r>
            <a:r>
              <a:rPr lang="en-US" sz="2000" baseline="-25000">
                <a:latin typeface="Arial Narrow" charset="0"/>
              </a:rPr>
              <a:t>n</a:t>
            </a:r>
            <a:r>
              <a:rPr lang="en-US" sz="2000">
                <a:latin typeface="Arial Narrow" charset="0"/>
              </a:rPr>
              <a:t>x + a</a:t>
            </a:r>
            <a:r>
              <a:rPr lang="en-US" sz="2000" baseline="-25000">
                <a:latin typeface="Arial Narrow" charset="0"/>
              </a:rPr>
              <a:t>n-1</a:t>
            </a:r>
            <a:r>
              <a:rPr lang="en-US" sz="2000">
                <a:latin typeface="Arial Narrow" charset="0"/>
              </a:rPr>
              <a:t>)x</a:t>
            </a:r>
            <a:r>
              <a:rPr lang="en-US" sz="2000" baseline="30000">
                <a:latin typeface="Arial Narrow" charset="0"/>
              </a:rPr>
              <a:t> </a:t>
            </a:r>
            <a:r>
              <a:rPr lang="en-US" sz="2000">
                <a:latin typeface="Arial Narrow" charset="0"/>
              </a:rPr>
              <a:t>+ a</a:t>
            </a:r>
            <a:r>
              <a:rPr lang="en-US" sz="2000" baseline="-25000">
                <a:latin typeface="Arial Narrow" charset="0"/>
              </a:rPr>
              <a:t>n-2</a:t>
            </a:r>
            <a:r>
              <a:rPr lang="en-US" sz="2000">
                <a:latin typeface="Arial Narrow" charset="0"/>
              </a:rPr>
              <a:t>)x</a:t>
            </a:r>
            <a:r>
              <a:rPr lang="en-US" sz="2000" baseline="30000">
                <a:latin typeface="Arial Narrow" charset="0"/>
              </a:rPr>
              <a:t> </a:t>
            </a:r>
            <a:r>
              <a:rPr lang="en-US" sz="2000">
                <a:latin typeface="Arial Narrow" charset="0"/>
              </a:rPr>
              <a:t>+ ... + a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)x + a</a:t>
            </a:r>
            <a:r>
              <a:rPr lang="en-US" sz="2000" baseline="-25000">
                <a:latin typeface="Arial Narrow" charset="0"/>
              </a:rPr>
              <a:t>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baseline="-25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baseline="-25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can evaluate in only n multiplications and n additions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5137</TotalTime>
  <Words>3144</Words>
  <Application>Microsoft Macintosh PowerPoint</Application>
  <PresentationFormat>Custom</PresentationFormat>
  <Paragraphs>668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ＭＳ Ｐゴシック</vt:lpstr>
      <vt:lpstr>Arial</vt:lpstr>
      <vt:lpstr>Arial Narrow</vt:lpstr>
      <vt:lpstr>Courier New</vt:lpstr>
      <vt:lpstr>Lucida Sans Typewriter</vt:lpstr>
      <vt:lpstr>Times New Roman</vt:lpstr>
      <vt:lpstr>Wingdings</vt:lpstr>
      <vt:lpstr>Blank Presentation</vt:lpstr>
      <vt:lpstr>PowerPoint Presentation</vt:lpstr>
      <vt:lpstr>Transform &amp; conquer</vt:lpstr>
      <vt:lpstr>Balanced search trees</vt:lpstr>
      <vt:lpstr>Red-black trees</vt:lpstr>
      <vt:lpstr>TreeSets &amp; TreeMaps</vt:lpstr>
      <vt:lpstr>Scheduling &amp; priority queues</vt:lpstr>
      <vt:lpstr>Heaps</vt:lpstr>
      <vt:lpstr>Implementing a heap</vt:lpstr>
      <vt:lpstr>Horner's rule</vt:lpstr>
      <vt:lpstr>lcm &amp; gcd</vt:lpstr>
      <vt:lpstr>Transforming to graph searches</vt:lpstr>
      <vt:lpstr>Water jug problem </vt:lpstr>
      <vt:lpstr>Other interesting examples</vt:lpstr>
      <vt:lpstr>Space vs. time</vt:lpstr>
      <vt:lpstr>Heap sort</vt:lpstr>
      <vt:lpstr>Other space vs. time examples</vt:lpstr>
      <vt:lpstr>String matching</vt:lpstr>
      <vt:lpstr>Brute force</vt:lpstr>
      <vt:lpstr>Smart shifting</vt:lpstr>
      <vt:lpstr>Horspool algorithm</vt:lpstr>
      <vt:lpstr>Horspool example 1</vt:lpstr>
      <vt:lpstr>Horspool example 2</vt:lpstr>
      <vt:lpstr>Horspool exercise</vt:lpstr>
      <vt:lpstr>Horspool analysis</vt:lpstr>
      <vt:lpstr>Boyer-Moore algorithm</vt:lpstr>
      <vt:lpstr>Bad symbol shift</vt:lpstr>
      <vt:lpstr>Good suffix shift</vt:lpstr>
      <vt:lpstr>Good suffix shift</vt:lpstr>
      <vt:lpstr>Boyer-Moore string search algorithm</vt:lpstr>
      <vt:lpstr>Boyer-Moore exercise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127</cp:revision>
  <cp:lastPrinted>2011-08-17T06:01:10Z</cp:lastPrinted>
  <dcterms:created xsi:type="dcterms:W3CDTF">2014-01-09T17:55:42Z</dcterms:created>
  <dcterms:modified xsi:type="dcterms:W3CDTF">2024-09-26T05:51:45Z</dcterms:modified>
</cp:coreProperties>
</file>