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2" r:id="rId3"/>
    <p:sldId id="627" r:id="rId4"/>
    <p:sldId id="332" r:id="rId5"/>
    <p:sldId id="323" r:id="rId6"/>
    <p:sldId id="333" r:id="rId7"/>
    <p:sldId id="334" r:id="rId8"/>
    <p:sldId id="326" r:id="rId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109" d="100"/>
          <a:sy n="109" d="100"/>
        </p:scale>
        <p:origin x="808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dave-reed.com/csc42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lvl="2" indent="-342900"/>
            <a:r>
              <a:rPr lang="en-US" dirty="0">
                <a:solidFill>
                  <a:schemeClr val="accent2"/>
                </a:solidFill>
                <a:latin typeface="Arial Narrow" charset="0"/>
              </a:rPr>
              <a:t>See online syllabus:  </a:t>
            </a:r>
            <a:r>
              <a:rPr lang="en-US" u="sng" dirty="0">
                <a:solidFill>
                  <a:schemeClr val="tx2"/>
                </a:solidFill>
                <a:latin typeface="Arial Narrow" charset="0"/>
                <a:hlinkClick r:id="rId2"/>
              </a:rPr>
              <a:t>http://dave-reed.com/csc421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   (also on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BlueLine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) </a:t>
            </a:r>
          </a:p>
          <a:p>
            <a:pPr marL="342900" lvl="2" indent="-342900"/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lvl="2" indent="-342900">
              <a:tabLst>
                <a:tab pos="615950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Text:	</a:t>
            </a:r>
            <a:r>
              <a:rPr lang="en-US" sz="2000" i="1" dirty="0">
                <a:latin typeface="Arial Narrow" charset="0"/>
              </a:rPr>
              <a:t>The Design &amp; Analysis of Algorithms, 3</a:t>
            </a:r>
            <a:r>
              <a:rPr lang="en-US" sz="2000" i="1" baseline="30000" dirty="0">
                <a:latin typeface="Arial Narrow" charset="0"/>
              </a:rPr>
              <a:t>rd</a:t>
            </a:r>
            <a:r>
              <a:rPr lang="en-US" sz="2000" i="1" dirty="0">
                <a:latin typeface="Arial Narrow" charset="0"/>
              </a:rPr>
              <a:t> ed.</a:t>
            </a:r>
          </a:p>
          <a:p>
            <a:pPr marL="342900" lvl="2" indent="-342900">
              <a:tabLst>
                <a:tab pos="615950" algn="l"/>
              </a:tabLst>
            </a:pPr>
            <a:r>
              <a:rPr lang="en-US" sz="2000" dirty="0">
                <a:latin typeface="Arial Narrow" charset="0"/>
              </a:rPr>
              <a:t>		</a:t>
            </a:r>
            <a:r>
              <a:rPr lang="en-US" sz="2000" dirty="0" err="1">
                <a:latin typeface="Arial Narrow" charset="0"/>
              </a:rPr>
              <a:t>Anany</a:t>
            </a:r>
            <a:r>
              <a:rPr lang="en-US" sz="2000" dirty="0">
                <a:latin typeface="Arial Narrow" charset="0"/>
              </a:rPr>
              <a:t> Levitin, Pearson, 2012.	</a:t>
            </a:r>
          </a:p>
          <a:p>
            <a:pPr marL="342900" lvl="2" indent="-342900">
              <a:tabLst>
                <a:tab pos="615950" algn="l"/>
              </a:tabLst>
            </a:pPr>
            <a:endParaRPr lang="en-US" sz="2000" dirty="0">
              <a:latin typeface="Arial Narrow" charset="0"/>
            </a:endParaRPr>
          </a:p>
          <a:p>
            <a:pPr marL="800100" lvl="3" indent="-342900">
              <a:tabLst>
                <a:tab pos="615950" algn="l"/>
              </a:tabLst>
            </a:pPr>
            <a:r>
              <a:rPr lang="en-US" sz="2000" i="1" dirty="0">
                <a:latin typeface="Arial Narrow" charset="0"/>
              </a:rPr>
              <a:t>	note: free PDFs are readily available online</a:t>
            </a:r>
          </a:p>
          <a:p>
            <a:pPr marL="342900" indent="-342900"/>
            <a:endParaRPr lang="en-US" sz="1400" u="sng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endParaRPr lang="en-US" sz="1400" u="sng" dirty="0">
              <a:solidFill>
                <a:schemeClr val="accent2"/>
              </a:solidFill>
              <a:latin typeface="Arial Narrow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18BF9FA-1631-2A60-C9B6-0B35A1895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240645" cy="285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BC5250-106F-B64A-8B2F-9F6D6A1295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Course goals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1219200"/>
            <a:ext cx="8305800" cy="5334000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To appreciate the role of algorithms in problem solving and software design, recognizing that a given problem might be solved with a variety of algorithms.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  <a:latin typeface="Arial Narrow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To be capable of selecting among competing algorithms and justifying their selection based on efficiency.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  <a:latin typeface="Arial Narrow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To be capable of selecting and utilizing appropriate data structures in implementing algorithms as computer programs.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  <a:latin typeface="Arial Narrow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To develop programs using different problem-solving approaches (divide-and-conquer, backtracking, dynamic programming), and be able to recognize when one approach is a better fit for a given problem.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  <a:latin typeface="Arial Narrow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To design and implement programs to model real-world systems, and subsequently analyze their behavior.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BC5250-106F-B64A-8B2F-9F6D6A1295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Your programming evolution…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221: programming in the small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focused on the design &amp; implementation of small programs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introduced fundamental programming concepts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variables, assignments, expressions, I/O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control structures (if, if-else, while, for), strings, lists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functions, parameters, OO philosophy</a:t>
            </a:r>
          </a:p>
        </p:txBody>
      </p:sp>
      <p:sp>
        <p:nvSpPr>
          <p:cNvPr id="257028" name="Rectangle 4"/>
          <p:cNvSpPr>
            <a:spLocks noChangeArrowheads="1"/>
          </p:cNvSpPr>
          <p:nvPr/>
        </p:nvSpPr>
        <p:spPr bwMode="auto">
          <a:xfrm>
            <a:off x="669925" y="2971800"/>
            <a:ext cx="7940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222: programming in the medium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focused on the design &amp; analysis of more complex programs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introduced object-oriented approach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classes, objects, fields, methods, object composition, libraries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interfaces, inheritance, polymorphism, system modeling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searching &amp; sorting, Big-Oh efficiency, recursion, GUIs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7696200" y="1524000"/>
            <a:ext cx="1524000" cy="258532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accent2"/>
                </a:solidFill>
                <a:latin typeface="Arial Narrow" charset="0"/>
              </a:rPr>
              <a:t>you should be familiar with these concepts (we will do some review but you should review your own notes &amp; text)</a:t>
            </a:r>
          </a:p>
        </p:txBody>
      </p:sp>
      <p:sp>
        <p:nvSpPr>
          <p:cNvPr id="257030" name="Rectangle 6"/>
          <p:cNvSpPr>
            <a:spLocks noChangeArrowheads="1"/>
          </p:cNvSpPr>
          <p:nvPr/>
        </p:nvSpPr>
        <p:spPr bwMode="auto">
          <a:xfrm>
            <a:off x="685800" y="5029200"/>
            <a:ext cx="8382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321: programming in the larger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focus on more complex problems where data structure choices matter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introduce standard data structures, design techniques, performance analysis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stacks, queues, sets, maps, linked structures, trees, graphs, hash tables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algorithm design, data structure selection/comparison/analysis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ü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algorithm analysis, recurrence relations, counting &amp; proof techniques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93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8" grpId="0"/>
      <p:bldP spid="257029" grpId="0" animBg="1"/>
      <p:bldP spid="2570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421: programming in the even larger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33E4F7-3F6C-CE4E-B65F-8857458E22E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702675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still not developing large-scale, multi-programmer systems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CSC 548, CSC 599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tackle medium-sized (3-10 interacting classes) projects in which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may be multiple approaches, with different performance characteristics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choice of algorithm and accompanying data structure is important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wrong choice can make a solution infeasible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consider multiple design paradigms and problem characteristics that suggest which paradigm to apply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brute force, decrease &amp; conquer, divide &amp; conquer, transform &amp; conquer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greedy algorithms, backtracking, dynamic programming, space/time tradeoffs 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also study the notions of computability and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feasibilty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P vs. NP, NP-hard problems, approximation algorithms</a:t>
            </a:r>
          </a:p>
          <a:p>
            <a:pPr lvl="2">
              <a:lnSpc>
                <a:spcPct val="70000"/>
              </a:lnSpc>
              <a:buFont typeface="Wingdings" charset="0"/>
              <a:buChar char="ü"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C4E3C0-1F6D-9146-87C8-34AE2F04E3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problems start to get complex…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160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…choosing the right algorithm and data structures are important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phone book lookup, checkerboard puzzle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develop problem-solving approaches (e.g., divide&amp;conquer, backtracking)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be able to identify appropriate data structures (e.g., lists, trees, sets, maps)</a:t>
            </a:r>
          </a:p>
        </p:txBody>
      </p:sp>
      <p:sp>
        <p:nvSpPr>
          <p:cNvPr id="258053" name="Rectangle 5"/>
          <p:cNvSpPr>
            <a:spLocks noChangeArrowheads="1"/>
          </p:cNvSpPr>
          <p:nvPr/>
        </p:nvSpPr>
        <p:spPr bwMode="auto">
          <a:xfrm>
            <a:off x="3733800" y="3657600"/>
            <a:ext cx="56546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EXAMPLE: solving a Sudoku puzzle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need to be able to represent the grid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devise an algorithm to fill in the blanks so that every row, column &amp; </a:t>
            </a:r>
            <a:r>
              <a:rPr lang="en-US" sz="2000" dirty="0" err="1">
                <a:latin typeface="Arial Narrow" charset="0"/>
              </a:rPr>
              <a:t>subsquare</a:t>
            </a:r>
            <a:r>
              <a:rPr lang="en-US" sz="2000" dirty="0">
                <a:latin typeface="Arial Narrow" charset="0"/>
              </a:rPr>
              <a:t> contains 1-9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do you solve Sudoku puzzles?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should the computer use the same approach?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complicated/fast would it be?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33800"/>
            <a:ext cx="26670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35000" y="1123950"/>
            <a:ext cx="8702675" cy="1143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two-player, perfect-knowledge strategy games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tic-tac-toe, checkers, chess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05EAD2-0850-BC4E-9D55-C30CBA0A66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105400" y="2324100"/>
            <a:ext cx="39624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need to be able to represent the board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identify winning/losing state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select the best move at any given state of the game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how do you play tic-tac-toe? chess?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should the computer use the same approach?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are the approaches to tic-tac-toe and chess similar?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F83AC287-40CE-C843-827C-091A0B6E2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15679"/>
              </p:ext>
            </p:extLst>
          </p:nvPr>
        </p:nvGraphicFramePr>
        <p:xfrm>
          <a:off x="1066800" y="2361712"/>
          <a:ext cx="35433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543300" imgH="1670304" progId="Visio.Drawing.5">
                  <p:embed/>
                </p:oleObj>
              </mc:Choice>
              <mc:Fallback>
                <p:oleObj name="VISIO" r:id="rId2" imgW="3543300" imgH="1670304" progId="Visio.Drawing.5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F83AC287-40CE-C843-827C-091A0B6E27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1712"/>
                        <a:ext cx="35433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utoShape 2" descr="Image result for chess board image">
            <a:extLst>
              <a:ext uri="{FF2B5EF4-FFF2-40B4-BE49-F238E27FC236}">
                <a16:creationId xmlns:a16="http://schemas.microsoft.com/office/drawing/2014/main" id="{4E19E715-6566-8C4A-9865-476A39E89C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10100" y="3467100"/>
            <a:ext cx="3778250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BFCB0B2-C83B-E54B-B05E-382165278899}"/>
              </a:ext>
            </a:extLst>
          </p:cNvPr>
          <p:cNvGrpSpPr/>
          <p:nvPr/>
        </p:nvGrpSpPr>
        <p:grpSpPr>
          <a:xfrm>
            <a:off x="1066800" y="4572000"/>
            <a:ext cx="3733800" cy="1905000"/>
            <a:chOff x="1066800" y="4572000"/>
            <a:chExt cx="3733800" cy="1905000"/>
          </a:xfrm>
        </p:grpSpPr>
        <p:pic>
          <p:nvPicPr>
            <p:cNvPr id="1028" name="Picture 4" descr="File:AAA SVG Chessboard and chess pieces 06.svg">
              <a:extLst>
                <a:ext uri="{FF2B5EF4-FFF2-40B4-BE49-F238E27FC236}">
                  <a16:creationId xmlns:a16="http://schemas.microsoft.com/office/drawing/2014/main" id="{B00C1885-4F99-264E-A796-F42D7CCA8D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4572000"/>
              <a:ext cx="1905000" cy="1905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E09C181-0CF9-6F4C-A535-7535AD2666B1}"/>
                </a:ext>
              </a:extLst>
            </p:cNvPr>
            <p:cNvSpPr txBox="1"/>
            <p:nvPr/>
          </p:nvSpPr>
          <p:spPr>
            <a:xfrm>
              <a:off x="3124200" y="5029200"/>
              <a:ext cx="1676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what is white’s rational move?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you are given a set of integers (positive and negative)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 sz="2800">
                <a:latin typeface="Arial Narrow" charset="0"/>
                <a:ea typeface="ＭＳ Ｐゴシック" charset="0"/>
              </a:rPr>
              <a:t>{ 4,  -9,  3,  4,  -1,  -5,  8 }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there a subset of integers that add up to 0?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7BF477-6058-8548-8123-4B70217472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19200" y="3657600"/>
            <a:ext cx="7620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this is known as the </a:t>
            </a:r>
            <a:r>
              <a:rPr lang="en-US" sz="2000" i="1">
                <a:latin typeface="Arial Narrow" charset="0"/>
              </a:rPr>
              <a:t>subset sum problem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it turns out that there is no known efficient algorithm to solve this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may have to exhaustively try every possible subset of numbers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how many subsets of N items can there be?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endParaRPr lang="en-US" sz="2800">
              <a:solidFill>
                <a:srgbClr val="FF0000"/>
              </a:solidFill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C8AF44-3BC0-1041-B5C9-F90EC793A7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and code reuse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when solving large problems, code reuse is important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designing, implementing, and testing large software projects is HARD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whenever possible, want to utilize existing, debugged code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reusable code is: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clear and readable (well documented, uses meaningful names, no tricks)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modular (general, independent routines – test &amp; debug once, then reuse)</a:t>
            </a:r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3886200"/>
            <a:ext cx="8702675" cy="2971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is the standard approach to software engineering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philosophy: modularity and reuse apply to data as well as functions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when solving a problem, must identify the objects involved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e.g., banking system: customer, checking account, savings account, …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develop a software model of the objects in the form of abstract data types (ADTs)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program is a collection of interacting software objects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utilize inheritance to derive new classes from existing ones</a:t>
            </a:r>
            <a:endParaRPr lang="en-US" i="1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50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5067</TotalTime>
  <Words>907</Words>
  <Application>Microsoft Macintosh PowerPoint</Application>
  <PresentationFormat>Custom</PresentationFormat>
  <Paragraphs>117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Narrow</vt:lpstr>
      <vt:lpstr>Times New Roman</vt:lpstr>
      <vt:lpstr>Wingdings</vt:lpstr>
      <vt:lpstr>Blank Presentation</vt:lpstr>
      <vt:lpstr>VISIO</vt:lpstr>
      <vt:lpstr>PowerPoint Presentation</vt:lpstr>
      <vt:lpstr>Course goals</vt:lpstr>
      <vt:lpstr>Your programming evolution…</vt:lpstr>
      <vt:lpstr>421: programming in the even larger</vt:lpstr>
      <vt:lpstr>When problems start to get complex…</vt:lpstr>
      <vt:lpstr>Another example</vt:lpstr>
      <vt:lpstr>Another example</vt:lpstr>
      <vt:lpstr>OOP and code reuse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125</cp:revision>
  <cp:lastPrinted>2011-08-17T06:01:10Z</cp:lastPrinted>
  <dcterms:created xsi:type="dcterms:W3CDTF">2014-01-09T17:55:42Z</dcterms:created>
  <dcterms:modified xsi:type="dcterms:W3CDTF">2024-08-15T21:02:19Z</dcterms:modified>
</cp:coreProperties>
</file>