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60" r:id="rId5"/>
    <p:sldId id="304" r:id="rId6"/>
    <p:sldId id="305" r:id="rId7"/>
    <p:sldId id="306" r:id="rId8"/>
    <p:sldId id="307" r:id="rId9"/>
    <p:sldId id="309" r:id="rId10"/>
    <p:sldId id="310" r:id="rId11"/>
    <p:sldId id="311" r:id="rId12"/>
    <p:sldId id="283" r:id="rId13"/>
    <p:sldId id="298" r:id="rId14"/>
    <p:sldId id="299" r:id="rId15"/>
    <p:sldId id="303" r:id="rId16"/>
    <p:sldId id="301" r:id="rId17"/>
    <p:sldId id="297" r:id="rId18"/>
    <p:sldId id="284" r:id="rId19"/>
    <p:sldId id="285" r:id="rId20"/>
    <p:sldId id="286" r:id="rId21"/>
    <p:sldId id="287" r:id="rId22"/>
    <p:sldId id="300" r:id="rId23"/>
    <p:sldId id="288" r:id="rId24"/>
    <p:sldId id="290" r:id="rId25"/>
    <p:sldId id="291" r:id="rId26"/>
    <p:sldId id="292" r:id="rId27"/>
    <p:sldId id="293" r:id="rId28"/>
    <p:sldId id="294" r:id="rId29"/>
    <p:sldId id="295" r:id="rId30"/>
    <p:sldId id="261" r:id="rId3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09" d="100"/>
          <a:sy n="109" d="100"/>
        </p:scale>
        <p:origin x="2016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ADF30-4C42-E043-ABA6-26434F12A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7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B0B9A2A-A2DE-9F07-E4D1-C1C44A54C66D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11E10-3182-AF9B-0487-2C8E0C2EDED1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Fall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E370B-3D4F-3704-7E57-755264A89973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compprog.wordpress.com/2007/11/09/minimal-spanning-trees-prims-algorith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golist.com/Dijkstra's_algorithm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2024</a:t>
            </a:r>
          </a:p>
        </p:txBody>
      </p:sp>
      <p:sp>
        <p:nvSpPr>
          <p:cNvPr id="2" name="Rectangle 13">
            <a:extLst>
              <a:ext uri="{FF2B5EF4-FFF2-40B4-BE49-F238E27FC236}">
                <a16:creationId xmlns:a16="http://schemas.microsoft.com/office/drawing/2014/main" id="{CEB57873-AF9C-CBA4-6C18-6D25ACFB2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Greedy algorithms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greedy algorithms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examples: optimal change, job scheduling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Prim's algorithm (minimal spanning tree)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Dijkstra's algorithm (shortest path)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Huffman codes (data compression)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applicability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9FD90-D304-B3FD-DCAD-3CB83EBBB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5275" y="240321"/>
            <a:ext cx="3962400" cy="685800"/>
          </a:xfrm>
        </p:spPr>
        <p:txBody>
          <a:bodyPr/>
          <a:lstStyle/>
          <a:p>
            <a:r>
              <a:rPr lang="en-US" dirty="0"/>
              <a:t>Comparator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3F22A-EB10-0F09-D75F-0F95A7472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886"/>
            <a:ext cx="8458200" cy="6741993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java.util.ArrayList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java.util.Collections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java.util.Comparator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java.util.TreeSet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StringDriver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&lt;String&gt; fruits = new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&lt;String&gt;();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&lt;String&gt;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fruitSet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&lt;String&gt;();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fruitSet.addAll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(fruits);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fruitSet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   // in alphabetical order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Collections.sort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(fruits);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(fruits);     // in alphabetical order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&lt;String&gt;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lenSet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&lt;String&gt;(</a:t>
            </a:r>
            <a:r>
              <a:rPr lang="en-US" sz="16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shortestFirst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lenSet.addAll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(fruits);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lenSet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     // ordered by length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Collections.sort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(fruits, </a:t>
            </a:r>
            <a:r>
              <a:rPr lang="en-US" sz="16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shortestFirst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(fruits);     // ordered by length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2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////////////////////////////////////////////////////////////////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05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public static Comparator&lt;String&gt; </a:t>
            </a:r>
            <a:r>
              <a:rPr lang="en-US" sz="16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shortestFirst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ShortComp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05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en-US" sz="16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private static class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ShortComp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implements Comparator&lt;String&gt;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public int compare(String s1, String s2)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return s1.length() - s2.length();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20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F277B-E4D8-2E6D-67E3-B3DD6037D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535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9FD90-D304-B3FD-DCAD-3CB83EBBB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399" y="240321"/>
            <a:ext cx="3089275" cy="685800"/>
          </a:xfrm>
        </p:spPr>
        <p:txBody>
          <a:bodyPr/>
          <a:lstStyle/>
          <a:p>
            <a:r>
              <a:rPr lang="en-US" dirty="0"/>
              <a:t>Person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3F22A-EB10-0F09-D75F-0F95A7472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886"/>
            <a:ext cx="8458200" cy="6820389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java.util.ArrayList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java.util.Collections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java.util.Comparator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java.util.TreeSet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2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PersonDriver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&lt;Person&gt; people = new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&lt;Person&gt;();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&lt;Person&gt;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ageQ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&lt;Person&gt;(</a:t>
            </a:r>
            <a:r>
              <a:rPr lang="en-US" sz="16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youngestFirst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ageQ.addAll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(people);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ageQ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        // ordered by age first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Collections.sort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(people, </a:t>
            </a:r>
            <a:r>
              <a:rPr lang="en-US" sz="16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youngestFirst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(people);      // ordered by age first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0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/////////////////////////////////////////////////////////////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0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public static Comparator&lt;Person&gt; </a:t>
            </a:r>
            <a:r>
              <a:rPr lang="en-US" sz="16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youngestFirst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AgeComp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2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private static class 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AgeComp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implements Comparator&lt;Person&gt;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public int compare(Person p1, Person p2)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if (p1.getAge() != p2.getAge())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return p1.getAge() - p2.getAge();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else if (!p1.getLast().equals(p2.getLast()))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return p1.getLast().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(p2.getLast());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else {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return p1.getFirst().</a:t>
            </a:r>
            <a:r>
              <a:rPr lang="en-US" sz="1600" dirty="0" err="1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(p2.getFirst());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20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F277B-E4D8-2E6D-67E3-B3DD6037D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64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Application: minimal spanning tree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05800" cy="2362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the problem of finding a minimal spanning tree of a graph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</a:rPr>
              <a:t>spanning tree </a:t>
            </a:r>
            <a:r>
              <a:rPr lang="en-US">
                <a:latin typeface="Arial Narrow" charset="0"/>
                <a:ea typeface="ＭＳ Ｐゴシック" charset="0"/>
              </a:rPr>
              <a:t>of a graph G is a tree (no cycles) made up of all the vertices and a subset of the edges of 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</a:rPr>
              <a:t>minimal spanning tree </a:t>
            </a:r>
            <a:r>
              <a:rPr lang="en-US">
                <a:latin typeface="Arial Narrow" charset="0"/>
                <a:ea typeface="ＭＳ Ｐゴシック" charset="0"/>
              </a:rPr>
              <a:t>for a weighted graph G is a spanning tree with minimal total weight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minimal spanning trees arise in many real-world applications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e.g., wiring a network of computers; connecting rural houses with roads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08F4A06-8262-4B4D-95C6-8591E231297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1447800" y="6172200"/>
            <a:ext cx="3276600" cy="30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Arial Narrow" charset="0"/>
                <a:cs typeface="Courier New" charset="0"/>
              </a:rPr>
              <a:t>example from </a:t>
            </a:r>
            <a:r>
              <a:rPr lang="en-US" sz="1400">
                <a:latin typeface="Arial Narrow" charset="0"/>
                <a:cs typeface="Courier New" charset="0"/>
                <a:hlinkClick r:id="rId2"/>
              </a:rPr>
              <a:t>http://compprog.wordpress.com/</a:t>
            </a:r>
            <a:endParaRPr lang="en-US" sz="1400">
              <a:latin typeface="Arial Narrow" charset="0"/>
              <a:cs typeface="Courier New" charset="0"/>
            </a:endParaRPr>
          </a:p>
        </p:txBody>
      </p:sp>
      <p:pic>
        <p:nvPicPr>
          <p:cNvPr id="21509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127500"/>
            <a:ext cx="27178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181600" y="4267200"/>
            <a:ext cx="3352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spanning tree?</a:t>
            </a:r>
          </a:p>
          <a:p>
            <a:pPr>
              <a:defRPr/>
            </a:pPr>
            <a:endParaRPr lang="en-US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minimal spanning tree?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Prim's algorithm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find a minimal spanning tree (MST):</a:t>
            </a:r>
          </a:p>
          <a:p>
            <a:pPr marL="85725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select any vertex as the root of the tree</a:t>
            </a:r>
          </a:p>
          <a:p>
            <a:pPr marL="85725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repeatedly, until all vertices have been added:</a:t>
            </a:r>
          </a:p>
          <a:p>
            <a:pPr marL="1257300" lvl="2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find the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lowest weight edge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with exactly one vertex in the tree</a:t>
            </a:r>
          </a:p>
          <a:p>
            <a:pPr marL="1257300" lvl="2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select that edge and vertex and add to the tree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124D2E4-B6C3-AA4F-973E-800BA3A6AC2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335338"/>
            <a:ext cx="2286000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295400" y="4783138"/>
            <a:ext cx="2362200" cy="2032000"/>
            <a:chOff x="1295400" y="4783136"/>
            <a:chExt cx="2362200" cy="2032003"/>
          </a:xfrm>
        </p:grpSpPr>
        <p:pic>
          <p:nvPicPr>
            <p:cNvPr id="22543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1600" y="5410200"/>
              <a:ext cx="2286000" cy="140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2544" name="Straight Arrow Connector 10"/>
            <p:cNvCxnSpPr>
              <a:cxnSpLocks noChangeShapeType="1"/>
            </p:cNvCxnSpPr>
            <p:nvPr/>
          </p:nvCxnSpPr>
          <p:spPr bwMode="auto">
            <a:xfrm>
              <a:off x="1295400" y="4783136"/>
              <a:ext cx="653143" cy="480170"/>
            </a:xfrm>
            <a:prstGeom prst="straightConnector1">
              <a:avLst/>
            </a:prstGeom>
            <a:noFill/>
            <a:ln w="76200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495800" y="4783138"/>
            <a:ext cx="2819400" cy="2032000"/>
            <a:chOff x="4495800" y="4783136"/>
            <a:chExt cx="2819400" cy="2032003"/>
          </a:xfrm>
        </p:grpSpPr>
        <p:pic>
          <p:nvPicPr>
            <p:cNvPr id="22541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5410200"/>
              <a:ext cx="2286000" cy="140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2542" name="Straight Arrow Connector 12"/>
            <p:cNvCxnSpPr>
              <a:cxnSpLocks noChangeShapeType="1"/>
            </p:cNvCxnSpPr>
            <p:nvPr/>
          </p:nvCxnSpPr>
          <p:spPr bwMode="auto">
            <a:xfrm>
              <a:off x="4495800" y="4783136"/>
              <a:ext cx="653143" cy="480170"/>
            </a:xfrm>
            <a:prstGeom prst="straightConnector1">
              <a:avLst/>
            </a:prstGeom>
            <a:noFill/>
            <a:ln w="76200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2971800" y="3335338"/>
            <a:ext cx="2971800" cy="1922462"/>
            <a:chOff x="2971800" y="3335336"/>
            <a:chExt cx="2971800" cy="1922464"/>
          </a:xfrm>
        </p:grpSpPr>
        <p:pic>
          <p:nvPicPr>
            <p:cNvPr id="22539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7600" y="3335336"/>
              <a:ext cx="2286000" cy="140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2540" name="Straight Arrow Connector 10"/>
            <p:cNvCxnSpPr>
              <a:cxnSpLocks noChangeShapeType="1"/>
            </p:cNvCxnSpPr>
            <p:nvPr/>
          </p:nvCxnSpPr>
          <p:spPr bwMode="auto">
            <a:xfrm flipV="1">
              <a:off x="2971800" y="4777630"/>
              <a:ext cx="653143" cy="480170"/>
            </a:xfrm>
            <a:prstGeom prst="straightConnector1">
              <a:avLst/>
            </a:prstGeom>
            <a:noFill/>
            <a:ln w="76200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6248400" y="3335338"/>
            <a:ext cx="2895600" cy="1922462"/>
            <a:chOff x="6248400" y="3335336"/>
            <a:chExt cx="2895600" cy="1922464"/>
          </a:xfrm>
        </p:grpSpPr>
        <p:pic>
          <p:nvPicPr>
            <p:cNvPr id="22537" name="Picture 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0" y="3335336"/>
              <a:ext cx="2286000" cy="140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2538" name="Straight Arrow Connector 10"/>
            <p:cNvCxnSpPr>
              <a:cxnSpLocks noChangeShapeType="1"/>
            </p:cNvCxnSpPr>
            <p:nvPr/>
          </p:nvCxnSpPr>
          <p:spPr bwMode="auto">
            <a:xfrm flipV="1">
              <a:off x="6248400" y="4777630"/>
              <a:ext cx="653143" cy="480170"/>
            </a:xfrm>
            <a:prstGeom prst="straightConnector1">
              <a:avLst/>
            </a:prstGeom>
            <a:noFill/>
            <a:ln w="76200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Another example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Prim's Algorithm: </a:t>
            </a:r>
          </a:p>
          <a:p>
            <a:pPr marL="862013" lvl="1" indent="-455613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select any vertex as the root of the tree</a:t>
            </a:r>
          </a:p>
          <a:p>
            <a:pPr marL="857250" lvl="1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repeatedly, until all vertices have been added:</a:t>
            </a:r>
          </a:p>
          <a:p>
            <a:pPr marL="1257300" lvl="2" indent="-457200">
              <a:buFont typeface="Arial Narrow" charset="0"/>
              <a:buAutoNum type="alphaLcParenR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find the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lowest weight edge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with exactly one vertex in the tree</a:t>
            </a:r>
          </a:p>
          <a:p>
            <a:pPr marL="1257300" lvl="2" indent="-457200">
              <a:buFont typeface="Arial Narrow" charset="0"/>
              <a:buAutoNum type="alphaLcParenR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select that edge and vertex and add to the tree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D65B59-99C0-CB42-ABA3-CCE76EAF372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3556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81400"/>
            <a:ext cx="4330700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5562600" y="4267200"/>
            <a:ext cx="2971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minimal spanning tree?</a:t>
            </a:r>
          </a:p>
          <a:p>
            <a:pPr>
              <a:defRPr/>
            </a:pPr>
            <a:endParaRPr lang="en-US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is it unique?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Correctness of Prim's algorithm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4343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Proof (by induction): Each subtree T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T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…, T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|V|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Prim's algorithm is contained in a MST.  [Thus, T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</a:rPr>
              <a:t>|V| 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is a MST.]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BASE CASE: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 contains a single vertex, so is contained in a MST.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ASSUME: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, …,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i-1 </a:t>
            </a:r>
            <a:r>
              <a:rPr lang="en-US" dirty="0">
                <a:latin typeface="Arial Narrow" charset="0"/>
                <a:ea typeface="ＭＳ Ｐゴシック" charset="0"/>
              </a:rPr>
              <a:t>are contained in a MST.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STEP: Must show </a:t>
            </a:r>
            <a:r>
              <a:rPr lang="en-US" dirty="0" err="1">
                <a:latin typeface="Arial Narrow" charset="0"/>
                <a:ea typeface="ＭＳ Ｐゴシック" charset="0"/>
              </a:rPr>
              <a:t>T</a:t>
            </a:r>
            <a:r>
              <a:rPr lang="en-US" sz="16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is contained in a MST.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Assume the opposite, that </a:t>
            </a:r>
            <a:r>
              <a:rPr lang="en-US" dirty="0" err="1">
                <a:latin typeface="Arial Narrow" charset="0"/>
                <a:ea typeface="ＭＳ Ｐゴシック" charset="0"/>
              </a:rPr>
              <a:t>T</a:t>
            </a:r>
            <a:r>
              <a:rPr lang="en-US" sz="14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is not contained in a MST.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Let </a:t>
            </a:r>
            <a:r>
              <a:rPr lang="en-US" dirty="0" err="1">
                <a:latin typeface="Arial Narrow" charset="0"/>
                <a:ea typeface="ＭＳ Ｐゴシック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be the new edge (i.e., minimum weight edge with exactly one vertex in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i-1</a:t>
            </a:r>
            <a:r>
              <a:rPr lang="en-US" dirty="0">
                <a:latin typeface="Arial Narrow" charset="0"/>
                <a:ea typeface="ＭＳ Ｐゴシック" charset="0"/>
              </a:rPr>
              <a:t>).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Since we assumed </a:t>
            </a:r>
            <a:r>
              <a:rPr lang="en-US" dirty="0" err="1">
                <a:latin typeface="Arial Narrow" charset="0"/>
                <a:ea typeface="ＭＳ Ｐゴシック" charset="0"/>
              </a:rPr>
              <a:t>T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is not part of any MST, adding </a:t>
            </a:r>
            <a:r>
              <a:rPr lang="en-US" dirty="0" err="1">
                <a:latin typeface="Arial Narrow" charset="0"/>
                <a:ea typeface="ＭＳ Ｐゴシック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to a MST will yield a cycle.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That cycle must contain another edge with exactly one vertex in T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i-1 </a:t>
            </a:r>
            <a:r>
              <a:rPr lang="en-US" dirty="0">
                <a:latin typeface="Arial Narrow" charset="0"/>
                <a:ea typeface="ＭＳ Ｐゴシック" charset="0"/>
              </a:rPr>
              <a:t>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Replacing that edge with </a:t>
            </a:r>
            <a:r>
              <a:rPr lang="en-US" dirty="0" err="1">
                <a:latin typeface="Arial Narrow" charset="0"/>
                <a:ea typeface="ＭＳ Ｐゴシック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yields a spanning tree, and since </a:t>
            </a:r>
            <a:r>
              <a:rPr lang="en-US" dirty="0" err="1">
                <a:latin typeface="Arial Narrow" charset="0"/>
                <a:ea typeface="ＭＳ Ｐゴシック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had the minimal weight of any edge with exactly one vertex in T</a:t>
            </a:r>
            <a:r>
              <a:rPr lang="en-US" sz="1800" baseline="-25000" dirty="0">
                <a:latin typeface="Arial Narrow" charset="0"/>
                <a:ea typeface="ＭＳ Ｐゴシック" charset="0"/>
              </a:rPr>
              <a:t>i-1</a:t>
            </a:r>
            <a:r>
              <a:rPr lang="en-US" dirty="0">
                <a:latin typeface="Arial Narrow" charset="0"/>
                <a:ea typeface="ＭＳ Ｐゴシック" charset="0"/>
              </a:rPr>
              <a:t>, it is a MST.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Thus, </a:t>
            </a:r>
            <a:r>
              <a:rPr lang="en-US" dirty="0" err="1">
                <a:latin typeface="Arial Narrow" charset="0"/>
                <a:ea typeface="ＭＳ Ｐゴシック" charset="0"/>
              </a:rPr>
              <a:t>T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is contained in a MST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</a:t>
            </a:r>
            <a:r>
              <a:rPr lang="en-US" dirty="0">
                <a:latin typeface="Arial Narrow" charset="0"/>
                <a:ea typeface="ＭＳ Ｐゴシック" charset="0"/>
              </a:rPr>
              <a:t>CONTRADICTION!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518587-D0F9-1A4B-A93F-0F9C05C026E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4580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486400"/>
            <a:ext cx="36449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Prim's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886200"/>
            <a:ext cx="8702675" cy="2743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smarter implementation: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use a priority queue (min-heap) to store vertices, along with minimal weight edge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 select each vertex &amp; remove from PQ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|V| * O(log |V|) = O(|V| log |V|)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to update each adjacent vertex after removal (at most once per edge) </a:t>
            </a:r>
          </a:p>
          <a:p>
            <a:pPr lvl="2">
              <a:buFont typeface="Wingdings" charset="0"/>
              <a:buChar char="à"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|E| * O(log |V|) = O(|E| log |V|)</a:t>
            </a:r>
          </a:p>
          <a:p>
            <a:pPr lvl="2">
              <a:buFont typeface="Wingdings" charset="0"/>
              <a:buChar char="à"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overall efficiency is O( (|E|+|V|) log |V| 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2CF0041-6D91-C149-B117-03324449DF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4" name="Content Placeholder 2"/>
          <p:cNvSpPr txBox="1">
            <a:spLocks/>
          </p:cNvSpPr>
          <p:nvPr/>
        </p:nvSpPr>
        <p:spPr bwMode="auto">
          <a:xfrm>
            <a:off x="685800" y="1371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2001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573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brute force (i.e., adjacency matrix):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simple (conservative) analysis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for each vertex, must select the least weight edge </a:t>
            </a:r>
            <a:r>
              <a:rPr lang="en-US" sz="2000">
                <a:latin typeface="Arial Narrow" charset="0"/>
                <a:sym typeface="Wingdings" charset="0"/>
              </a:rPr>
              <a:t> O(|V| * |E|)</a:t>
            </a: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more careful analysis: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note that the number of eligible edges is shrinking as the tree grows</a:t>
            </a:r>
          </a:p>
          <a:p>
            <a:pPr lvl="3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Σ (|V| * deg(v</a:t>
            </a:r>
            <a:r>
              <a:rPr lang="en-US" sz="2000" baseline="-25000">
                <a:latin typeface="Arial Narrow" charset="0"/>
                <a:sym typeface="Wingdings" charset="0"/>
              </a:rPr>
              <a:t>i</a:t>
            </a:r>
            <a:r>
              <a:rPr lang="en-US" sz="2000">
                <a:latin typeface="Arial Narrow" charset="0"/>
                <a:sym typeface="Wingdings" charset="0"/>
              </a:rPr>
              <a:t>)) = O(|V|</a:t>
            </a:r>
            <a:r>
              <a:rPr lang="en-US" sz="2000" baseline="30000">
                <a:latin typeface="Arial Narrow" charset="0"/>
                <a:sym typeface="Wingdings" charset="0"/>
              </a:rPr>
              <a:t>2</a:t>
            </a:r>
            <a:r>
              <a:rPr lang="en-US" sz="2000">
                <a:latin typeface="Arial Narrow" charset="0"/>
                <a:sym typeface="Wingdings" charset="0"/>
              </a:rPr>
              <a:t> + |E|) = O(|V|</a:t>
            </a:r>
            <a:r>
              <a:rPr lang="en-US" sz="2000" baseline="30000">
                <a:latin typeface="Arial Narrow" charset="0"/>
                <a:sym typeface="Wingdings" charset="0"/>
              </a:rPr>
              <a:t>2</a:t>
            </a:r>
            <a:r>
              <a:rPr lang="en-US" sz="2000">
                <a:latin typeface="Arial Narrow" charset="0"/>
                <a:sym typeface="Wingdings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Application: shortest path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05800" cy="1905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the general problem of finding the shortest path between two nodes in a graph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 flight planning and word ladder are examples of this problem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- in these cases, edges have uniform cost (shortest path = fewest edges)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we allow non-uniform edges, want to find lowest cost/shortest distance path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75BF5B-0156-4B43-9F50-6D5ABF739F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662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3365500"/>
            <a:ext cx="6591300" cy="334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381000" y="6781800"/>
            <a:ext cx="3962400" cy="30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Arial Narrow" charset="0"/>
                <a:cs typeface="Courier New" charset="0"/>
              </a:rPr>
              <a:t>example from </a:t>
            </a:r>
            <a:r>
              <a:rPr lang="en-US" sz="1400">
                <a:latin typeface="Arial Narrow" charset="0"/>
                <a:cs typeface="Courier New" charset="0"/>
                <a:hlinkClick r:id="rId3"/>
              </a:rPr>
              <a:t>http://www.algolist.com/Dijkstra's_algorithm</a:t>
            </a:r>
            <a:endParaRPr lang="en-US" sz="1400">
              <a:latin typeface="Arial Narrow" charset="0"/>
              <a:cs typeface="Courier New" charset="0"/>
            </a:endParaRPr>
          </a:p>
        </p:txBody>
      </p:sp>
      <p:sp>
        <p:nvSpPr>
          <p:cNvPr id="26630" name="TextBox 6"/>
          <p:cNvSpPr txBox="1">
            <a:spLocks noChangeArrowheads="1"/>
          </p:cNvSpPr>
          <p:nvPr/>
        </p:nvSpPr>
        <p:spPr bwMode="auto">
          <a:xfrm>
            <a:off x="6400800" y="386715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latin typeface="Arial Narrow" charset="0"/>
              </a:rPr>
              <a:t>Redville </a:t>
            </a:r>
            <a:r>
              <a:rPr lang="en-US" sz="2000">
                <a:latin typeface="Arial Narrow" charset="0"/>
                <a:sym typeface="Wingdings" charset="0"/>
              </a:rPr>
              <a:t> Purpleville ?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Modified BFS solution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495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could modify the BFS approach to take cost into account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instead of adding each newly expanded path to the end (i.e., queue), add in order of path cost (i.e., priority queue)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[Redville]:0 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Blueville]:5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Orangeville]:8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Greenville]:10 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[Redville, Orangeville]:8,</a:t>
            </a: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[Redville, Blueville, Greenville]:8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Greenville]:10,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Blueville, Purpleville]:12 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[Redville, Blueville, Greenville]:8,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Greenville]:10,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Orangeville, Purpleville]:10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Blueville, Purpleville]:12 ]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[Redville, Greenville]:10,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Orangeville, Purpleville]:10,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Blueville, Purpleville]:12 ]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[ [Redville, Orangeville, Purpleville]:10, 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[Redville, Blueville, Purpleville]:12,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[Redville, Greenville, Blueville]:13</a:t>
            </a: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]</a:t>
            </a: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2E0159-B98B-C94D-AD90-82B04C68257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7652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601913"/>
            <a:ext cx="4340225" cy="219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257800" y="5257800"/>
            <a:ext cx="3657600" cy="144621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note: as before, requires lots of memory to store all the paths</a:t>
            </a:r>
          </a:p>
          <a:p>
            <a:pPr>
              <a:defRPr/>
            </a:pPr>
            <a:endParaRPr lang="en-US" sz="1600" dirty="0">
              <a:solidFill>
                <a:schemeClr val="accent6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HOW MANY?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Dijkstra's algorithm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458200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alternatively, there is a straightforward greedy algorithm for shortest path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Dijkstra's algorithm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Associate two labels with each node: a value and visited/unvisited. Set the start node's value to 0 and all other values to infinity. Mark all nodes as unvisited.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For each unvisited node that is adjacent to the current node:</a:t>
            </a:r>
          </a:p>
          <a:p>
            <a:pPr marL="1314450" lvl="2" indent="-393700">
              <a:buFont typeface="Arial Narrow" charset="0"/>
              <a:buAutoNum type="alphaLcParenR"/>
            </a:pPr>
            <a:r>
              <a:rPr lang="en-US" dirty="0">
                <a:latin typeface="Arial Narrow" charset="0"/>
                <a:ea typeface="ＭＳ Ｐゴシック" charset="0"/>
              </a:rPr>
              <a:t>If (value of current node + value of edge) &lt; (value of adjacent node), change the value of the adjacent node to this value. </a:t>
            </a:r>
          </a:p>
          <a:p>
            <a:pPr marL="1314450" lvl="2" indent="-393700">
              <a:buFont typeface="Arial Narrow" charset="0"/>
              <a:buAutoNum type="alphaLcParenR"/>
            </a:pPr>
            <a:r>
              <a:rPr lang="en-US" dirty="0">
                <a:latin typeface="Arial Narrow" charset="0"/>
                <a:ea typeface="ＭＳ Ｐゴシック" charset="0"/>
              </a:rPr>
              <a:t>Otherwise leave the value as is.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Set the current node to visited.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If unvisited nodes remain, select the one with smallest value and go to step 2.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If there are no unvisited nodes, then DONE.</a:t>
            </a:r>
          </a:p>
          <a:p>
            <a:pPr marL="914400" lvl="1" indent="-457200">
              <a:buFont typeface="Arial Narrow" charset="0"/>
              <a:buAutoNum type="arabicPeriod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914400" lvl="1" indent="-457200">
              <a:buFont typeface="Arial Narrow" charset="0"/>
              <a:buAutoNum type="arabicPeriod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this algorithm is O(N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), requires only O(N) additional storage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A9572A-F8A1-7840-8200-AF9C1A61DD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5C35F48-7A09-B848-8CFF-17FE4BF30A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Greedy algorithms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greedy approach to problem solving  involves making a sequence of choices/actions, each of which simply looks best at the moment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local view: choose the locally optimal option</a:t>
            </a:r>
          </a:p>
          <a:p>
            <a:pPr marL="400050"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hopefully, a sequence of locally optimal solutions leads to a globally optimal solution</a:t>
            </a:r>
          </a:p>
        </p:txBody>
      </p:sp>
      <p:sp>
        <p:nvSpPr>
          <p:cNvPr id="501764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example: optimal change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given a monetary amount, make change using the fewest coins possible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amount = 16¢	coins?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amount = 96¢	coins?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Dijkstra's algorithm: example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want to find shortest path from Redville to Purpleville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FF38CFF-EA58-D44F-A3E5-9CDF1E92A2F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970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4511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572000"/>
            <a:ext cx="4438650" cy="224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791200" y="2514600"/>
            <a:ext cx="34290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lvl="1" indent="-342900">
              <a:buFont typeface="+mj-lt"/>
              <a:buAutoNum type="arabicPeriod"/>
              <a:defRPr/>
            </a:pPr>
            <a:r>
              <a:rPr lang="en-US" sz="1400" dirty="0">
                <a:latin typeface="Arial Narrow" charset="0"/>
                <a:ea typeface="ＭＳ Ｐゴシック" charset="0"/>
              </a:rPr>
              <a:t>Set the start node's value to 0 and all other values to infinity. Mark all nodes as unvisited.</a:t>
            </a:r>
          </a:p>
          <a:p>
            <a:pPr marL="342900" lvl="1" indent="-342900">
              <a:buFont typeface="+mj-lt"/>
              <a:buAutoNum type="arabicPeriod"/>
              <a:defRPr/>
            </a:pPr>
            <a:endParaRPr lang="en-US" sz="1400" dirty="0"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4876800"/>
            <a:ext cx="327660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 startAt="2"/>
              <a:defRPr/>
            </a:pPr>
            <a:r>
              <a:rPr lang="en-US" sz="1400" dirty="0">
                <a:latin typeface="+mn-lt"/>
                <a:ea typeface="+mn-ea"/>
                <a:cs typeface="+mn-cs"/>
              </a:rPr>
              <a:t>For each unvisited node that is adjacent to the current node:</a:t>
            </a:r>
          </a:p>
          <a:p>
            <a:pPr marL="857250" lvl="1" indent="-393700">
              <a:buFont typeface="+mj-lt"/>
              <a:buAutoNum type="alphaLcParenR"/>
              <a:defRPr/>
            </a:pPr>
            <a:r>
              <a:rPr lang="en-US" sz="1400" dirty="0">
                <a:latin typeface="+mn-lt"/>
                <a:ea typeface="+mn-ea"/>
                <a:cs typeface="+mn-cs"/>
              </a:rPr>
              <a:t>If (value of current node + value of edge) &lt; (value of adjacent node), change the value of the adjacent node to this value. </a:t>
            </a:r>
          </a:p>
          <a:p>
            <a:pPr marL="857250" lvl="1" indent="-393700">
              <a:buFont typeface="+mj-lt"/>
              <a:buAutoNum type="alphaLcParenR"/>
              <a:defRPr/>
            </a:pPr>
            <a:r>
              <a:rPr lang="en-US" sz="1400" dirty="0">
                <a:latin typeface="+mn-lt"/>
                <a:ea typeface="+mn-ea"/>
                <a:cs typeface="+mn-cs"/>
              </a:rPr>
              <a:t>Otherwise leave the value as is.</a:t>
            </a:r>
          </a:p>
          <a:p>
            <a:pPr marL="457200" indent="-457200">
              <a:buFont typeface="+mj-lt"/>
              <a:buAutoNum type="arabicPeriod" startAt="2"/>
              <a:defRPr/>
            </a:pPr>
            <a:r>
              <a:rPr lang="en-US" sz="1400" dirty="0">
                <a:latin typeface="+mn-lt"/>
                <a:ea typeface="+mn-ea"/>
                <a:cs typeface="+mn-cs"/>
              </a:rPr>
              <a:t>Set the current node to visited.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Dijkstra's algorithm: example cont.</a:t>
            </a:r>
          </a:p>
        </p:txBody>
      </p:sp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AD1C8B-6D98-0846-A0F7-B4B5C7F67A9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072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95400"/>
            <a:ext cx="4470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745524"/>
            <a:ext cx="436086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Box 6"/>
          <p:cNvSpPr txBox="1">
            <a:spLocks noChangeArrowheads="1"/>
          </p:cNvSpPr>
          <p:nvPr/>
        </p:nvSpPr>
        <p:spPr bwMode="auto">
          <a:xfrm>
            <a:off x="5546725" y="1498221"/>
            <a:ext cx="35814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buFont typeface="Arial Narrow" charset="0"/>
              <a:buAutoNum type="arabicPeriod" startAt="4"/>
            </a:pPr>
            <a:r>
              <a:rPr lang="en-US" sz="1400" dirty="0">
                <a:latin typeface="Arial Narrow" charset="0"/>
              </a:rPr>
              <a:t>If unvisited nodes remain, select the one with smallest value and go to step 2.</a:t>
            </a:r>
          </a:p>
          <a:p>
            <a:pPr lvl="1">
              <a:buFont typeface="Arial Narrow" charset="0"/>
              <a:buAutoNum type="arabicPeriod" startAt="4"/>
            </a:pPr>
            <a:endParaRPr lang="en-US" sz="1400" dirty="0">
              <a:latin typeface="Arial Narrow" charset="0"/>
            </a:endParaRPr>
          </a:p>
          <a:p>
            <a:pPr marL="628650" lvl="1" indent="-338138"/>
            <a:r>
              <a:rPr lang="en-US" sz="1400" i="1" dirty="0" err="1">
                <a:latin typeface="Arial Narrow" charset="0"/>
              </a:rPr>
              <a:t>Blueville</a:t>
            </a:r>
            <a:r>
              <a:rPr lang="en-US" sz="1400" i="1" dirty="0">
                <a:latin typeface="Arial Narrow" charset="0"/>
              </a:rPr>
              <a:t>: set Greenville to 8 and </a:t>
            </a:r>
            <a:r>
              <a:rPr lang="en-US" sz="1400" i="1" dirty="0" err="1">
                <a:latin typeface="Arial Narrow" charset="0"/>
              </a:rPr>
              <a:t>Purpleville</a:t>
            </a:r>
            <a:r>
              <a:rPr lang="en-US" sz="1400" i="1" dirty="0">
                <a:latin typeface="Arial Narrow" charset="0"/>
              </a:rPr>
              <a:t> to 12; mark as visited.</a:t>
            </a:r>
          </a:p>
          <a:p>
            <a:pPr marL="628650" lvl="1" indent="-338138"/>
            <a:endParaRPr lang="en-US" sz="1400" i="1" dirty="0">
              <a:latin typeface="Arial Narrow" charset="0"/>
            </a:endParaRPr>
          </a:p>
          <a:p>
            <a:pPr marL="628650" lvl="1" indent="-338138"/>
            <a:r>
              <a:rPr lang="en-US" sz="1400" i="1" dirty="0">
                <a:latin typeface="Arial Narrow" charset="0"/>
              </a:rPr>
              <a:t>Greenville: no unvisited neighbors; mark as visited.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4254500"/>
            <a:ext cx="3886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indent="0"/>
            <a:endParaRPr lang="en-US" sz="1400" dirty="0">
              <a:latin typeface="Arial Narrow" charset="0"/>
            </a:endParaRPr>
          </a:p>
          <a:p>
            <a:pPr marL="687388" lvl="1" indent="-338138"/>
            <a:r>
              <a:rPr lang="en-US" sz="1400" i="1" dirty="0">
                <a:latin typeface="Arial Narrow" charset="0"/>
              </a:rPr>
              <a:t>Orangeville: set </a:t>
            </a:r>
            <a:r>
              <a:rPr lang="en-US" sz="1400" i="1" dirty="0" err="1">
                <a:latin typeface="Arial Narrow" charset="0"/>
              </a:rPr>
              <a:t>Purpleville</a:t>
            </a:r>
            <a:r>
              <a:rPr lang="en-US" sz="1400" i="1" dirty="0">
                <a:latin typeface="Arial Narrow" charset="0"/>
              </a:rPr>
              <a:t> to 10; mark as visited.</a:t>
            </a:r>
          </a:p>
          <a:p>
            <a:pPr marL="687388" lvl="1" indent="-338138"/>
            <a:endParaRPr lang="en-US" sz="1400" i="1" dirty="0">
              <a:latin typeface="Arial Narrow" charset="0"/>
            </a:endParaRPr>
          </a:p>
          <a:p>
            <a:pPr marL="687388" lvl="1" indent="-338138"/>
            <a:r>
              <a:rPr lang="en-US" sz="1400" i="1" dirty="0" err="1">
                <a:latin typeface="Arial Narrow" charset="0"/>
              </a:rPr>
              <a:t>Purpleville</a:t>
            </a:r>
            <a:r>
              <a:rPr lang="en-US" sz="1400" i="1" dirty="0">
                <a:latin typeface="Arial Narrow" charset="0"/>
              </a:rPr>
              <a:t>: no unvisited neighbors; mark as visited.</a:t>
            </a:r>
          </a:p>
          <a:p>
            <a:pPr lvl="1"/>
            <a:endParaRPr lang="en-US" sz="1400" i="1" dirty="0">
              <a:latin typeface="Arial Narrow" charset="0"/>
            </a:endParaRPr>
          </a:p>
          <a:p>
            <a:pPr lvl="1">
              <a:buFont typeface="Arial Narrow" charset="0"/>
              <a:buAutoNum type="arabicPeriod" startAt="5"/>
            </a:pPr>
            <a:r>
              <a:rPr lang="en-US" sz="1400" dirty="0">
                <a:latin typeface="Arial Narrow" charset="0"/>
              </a:rPr>
              <a:t>If there are no unvisited nodes, then DONE</a:t>
            </a:r>
            <a:r>
              <a:rPr lang="en-US" sz="1400" dirty="0"/>
              <a:t>.</a:t>
            </a:r>
            <a:endParaRPr lang="en-US" sz="1400" i="1" dirty="0">
              <a:latin typeface="Arial Narrow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6472238"/>
            <a:ext cx="8305800" cy="4619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With all nodes labeled, can easily construct the shortest path – 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Correctness &amp; efficiency of Dijkstra's algorithm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702675" cy="5334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analysis of Dijkstra's algorithm is similar to Prim's algorithm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show that each greedy selection is safe, leads to shortest path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brute force (i.e., adjacency matrix) approach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for each vertex, need to select shortest edge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O(|V| * |E|)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or, more carefully, Σ (|V| * deg(v</a:t>
            </a:r>
            <a:r>
              <a:rPr lang="en-US" baseline="-25000">
                <a:latin typeface="Arial Narrow" charset="0"/>
                <a:ea typeface="ＭＳ Ｐゴシック" charset="0"/>
                <a:sym typeface="Wingdings" charset="0"/>
              </a:rPr>
              <a:t>i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)) = O(|V|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+ |E|) = O(|V|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2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smarter implementation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use a priority queue (min-heap) to store vertices, along with minimal weight edge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to select each vertex &amp; remove from PQ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|V| * O(log |V|) = O(|V| log |V|)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to update each adjacent vertex after removal  |E| * O(log |V|) = O(|E| log |V|)</a:t>
            </a:r>
          </a:p>
          <a:p>
            <a:pPr lvl="3">
              <a:buFont typeface="Wingdings" charset="0"/>
              <a:buChar char="à"/>
            </a:pPr>
            <a:endParaRPr lang="en-US">
              <a:ea typeface="ＭＳ Ｐゴシック" charset="0"/>
              <a:sym typeface="Wingdings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overall efficiency is O( (|E|+|V|) log |V| )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8655784-D619-C941-9225-E0BDA0BD6FD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B184FD8-12EA-DA4A-8F3A-E9DDE80C2B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application: data compression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305800" cy="304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 multimedia world, document sizes continue to increase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 6 megapixel digital picture is 2-4 MB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an MP3 song is ~3-6 MB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 full-length MPEG movie is ~800 MB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storing multimedia files can take up a lot of disk space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perhaps more importantly, downloading multimedia requires significant bandwidth</a:t>
            </a:r>
          </a:p>
        </p:txBody>
      </p:sp>
      <p:sp>
        <p:nvSpPr>
          <p:cNvPr id="468996" name="Rectangle 4"/>
          <p:cNvSpPr>
            <a:spLocks noChangeArrowheads="1"/>
          </p:cNvSpPr>
          <p:nvPr/>
        </p:nvSpPr>
        <p:spPr bwMode="auto">
          <a:xfrm>
            <a:off x="685800" y="4495800"/>
            <a:ext cx="8229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it could be a lot worse!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image/sound/video formats rely heavily on data compression to limit file size e.g., if no compression,  6 megapixels * 3 bytes/pixel = ~18 MB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JPEG format provides 10:1 to 20:1 compression without visible loss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99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9322A8-1C1B-BC45-80E6-95CAFD5D16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Audio, video, &amp; text compression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02675" cy="2286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audio &amp; video compression algorithms rely on domain-specific tricks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lossless image formats (GIF, PNG) recognize repeating patterns (e.g. a sequence of white pixels) and store as a group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lossy image formats (JPG, XPM) round pixel values and combine close values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video formats (MPEG, AVI) take advantage of the fact that little changes from one frame to next, so store initial frame and changes in subsequent frames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audio formats (MP3, WAV) remove sound out of hearing range, overlapping noises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what about text files?</a:t>
            </a:r>
          </a:p>
        </p:txBody>
      </p:sp>
      <p:sp>
        <p:nvSpPr>
          <p:cNvPr id="472068" name="Rectangle 4"/>
          <p:cNvSpPr>
            <a:spLocks noChangeArrowheads="1"/>
          </p:cNvSpPr>
          <p:nvPr/>
        </p:nvSpPr>
        <p:spPr bwMode="auto">
          <a:xfrm>
            <a:off x="533400" y="41910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 the absence of domain-specific knowledge, can't do better than a fixed-width code 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ASCII code uses 8-bits for each character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'0': 00110000 	'A': 01000001 	'a': 01100001 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'1': 00110001 	'B': 01000010 	'b': 01100010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'2': 00110010 	'C': 01000011 	'c': 01100011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 . 		 .		 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 .			 .		 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 .			 .		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53E5005-30C1-D944-B16A-0F9A8F0E1F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Fixed- vs. variable-width codes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819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we had a document that contained only the letters a-f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 can devise a fixed-width code to cover only those letters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3 bits for each character, e.g., </a:t>
            </a:r>
          </a:p>
          <a:p>
            <a:pPr lvl="1"/>
            <a:endParaRPr lang="en-US" sz="10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8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a  000		d  011</a:t>
            </a:r>
          </a:p>
          <a:p>
            <a:pPr lvl="2"/>
            <a:r>
              <a:rPr lang="en-US" sz="18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b  001		e  100 	</a:t>
            </a:r>
          </a:p>
          <a:p>
            <a:pPr lvl="2"/>
            <a:r>
              <a:rPr lang="en-US" sz="18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c  010		f  101</a:t>
            </a:r>
          </a:p>
          <a:p>
            <a:pPr lvl="1"/>
            <a:endParaRPr lang="en-US" sz="12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the document contained 100 characters, 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100 * 3 = 300 bits required vs. 100 * 8 = 800 bits using ASCII</a:t>
            </a:r>
            <a:endParaRPr lang="en-US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474116" name="Rectangle 4"/>
          <p:cNvSpPr>
            <a:spLocks noChangeArrowheads="1"/>
          </p:cNvSpPr>
          <p:nvPr/>
        </p:nvSpPr>
        <p:spPr bwMode="auto">
          <a:xfrm>
            <a:off x="709246" y="4185138"/>
            <a:ext cx="87026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however, suppose we knew the distribution of letters in the document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Courier New" charset="0"/>
              </a:rPr>
              <a:t>a:45,  b:13,  c:12,  d:16,  e:9,  f:5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customize a variable-width code, optimized for that specific file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a  0		d  111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b  101		e  1101 	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c  100		f  1100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requires only 45*1 + 13*3 + 12*3 + 16*3 + 9*4 + 5*4 = 224 bits</a:t>
            </a:r>
            <a:endParaRPr lang="en-US" sz="2000" dirty="0">
              <a:solidFill>
                <a:schemeClr val="tx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CAA37C8-3CF6-7E49-82A3-92F58CD7501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codes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8229600" cy="556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compression is a technique for constructing an optimal*    variable-length code for text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*optimal in that it represents a </a:t>
            </a:r>
            <a:r>
              <a:rPr lang="en-US" i="1">
                <a:latin typeface="Arial Narrow" charset="0"/>
                <a:ea typeface="ＭＳ Ｐゴシック" charset="0"/>
              </a:rPr>
              <a:t>specific</a:t>
            </a:r>
            <a:r>
              <a:rPr lang="en-US">
                <a:latin typeface="Arial Narrow" charset="0"/>
                <a:ea typeface="ＭＳ Ｐゴシック" charset="0"/>
              </a:rPr>
              <a:t> file using the fewest bits 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(among all symbol-for-symbol codes)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codes are also known as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prefix codes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no individual code is a prefix of any other code</a:t>
            </a:r>
          </a:p>
          <a:p>
            <a:pPr lvl="1"/>
            <a:endParaRPr lang="en-US" sz="140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8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a  0		d  111</a:t>
            </a:r>
          </a:p>
          <a:p>
            <a:pPr lvl="2"/>
            <a:r>
              <a:rPr lang="en-US" sz="18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b  101		e  1101 	</a:t>
            </a:r>
          </a:p>
          <a:p>
            <a:pPr lvl="2"/>
            <a:r>
              <a:rPr lang="en-US" sz="18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c  100		f  1100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this makes decompression unambiguous:   </a:t>
            </a:r>
            <a:r>
              <a:rPr lang="en-US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1010111110001001101</a:t>
            </a:r>
            <a:endParaRPr lang="en-US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lvl="1"/>
            <a:r>
              <a:rPr lang="en-US" i="1">
                <a:latin typeface="Arial Narrow" charset="0"/>
                <a:ea typeface="ＭＳ Ｐゴシック" charset="0"/>
              </a:rPr>
              <a:t>note:</a:t>
            </a:r>
            <a:r>
              <a:rPr lang="en-US">
                <a:latin typeface="Arial Narrow" charset="0"/>
                <a:ea typeface="ＭＳ Ｐゴシック" charset="0"/>
              </a:rPr>
              <a:t> since the code is specific to a particular file, it must be stored along with the compressed file in order to allow for eventual decompression</a:t>
            </a:r>
          </a:p>
          <a:p>
            <a:pPr lvl="1">
              <a:buFont typeface="Wingdings" charset="0"/>
              <a:buNone/>
            </a:pPr>
            <a:endParaRPr lang="en-US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B6988DA-F9F5-6E4C-AA2E-5827181F05B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trees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4419600" cy="5638800"/>
          </a:xfrm>
        </p:spPr>
        <p:txBody>
          <a:bodyPr/>
          <a:lstStyle/>
          <a:p>
            <a:pPr marL="0" indent="7938">
              <a:lnSpc>
                <a:spcPct val="85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construct a Huffman code for a specific file, utilize a </a:t>
            </a:r>
            <a:r>
              <a:rPr lang="en-US" u="sng">
                <a:latin typeface="Arial Narrow" charset="0"/>
                <a:ea typeface="ＭＳ Ｐゴシック" charset="0"/>
                <a:cs typeface="ＭＳ Ｐゴシック" charset="0"/>
              </a:rPr>
              <a:t>greedy algorithm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to construct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Huffman tree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463550" lvl="1" indent="-266700">
              <a:lnSpc>
                <a:spcPct val="85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process the file and count the frequency for each letter in the file</a:t>
            </a:r>
          </a:p>
          <a:p>
            <a:pPr marL="463550" lvl="1" indent="-266700">
              <a:lnSpc>
                <a:spcPct val="85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create a single-node tree for each letter, labeled with its frequency</a:t>
            </a:r>
          </a:p>
          <a:p>
            <a:pPr marL="463550" lvl="1" indent="-266700">
              <a:lnSpc>
                <a:spcPct val="85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repeatedly, </a:t>
            </a:r>
          </a:p>
          <a:p>
            <a:pPr marL="958850" lvl="2" indent="-381000">
              <a:lnSpc>
                <a:spcPct val="85000"/>
              </a:lnSpc>
              <a:buFont typeface="Wingdings" charset="0"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pick the two trees </a:t>
            </a:r>
            <a:r>
              <a:rPr lang="en-US" u="sng">
                <a:latin typeface="Arial Narrow" charset="0"/>
                <a:ea typeface="ＭＳ Ｐゴシック" charset="0"/>
              </a:rPr>
              <a:t>with smallest root values</a:t>
            </a:r>
          </a:p>
          <a:p>
            <a:pPr marL="958850" lvl="2" indent="-381000">
              <a:lnSpc>
                <a:spcPct val="85000"/>
              </a:lnSpc>
              <a:buFont typeface="Wingdings" charset="0"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combine these two trees into a single tree whose root is labeled with the sum of the two subtree frequencies</a:t>
            </a:r>
          </a:p>
          <a:p>
            <a:pPr marL="463550" lvl="1" indent="-266700">
              <a:lnSpc>
                <a:spcPct val="85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when only one tree remains, can extract the codes from the Huffman tree by following edges from root to each leaf (left edge = 0, right edge = 1)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524000"/>
            <a:ext cx="3975100" cy="4905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51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895600"/>
            <a:ext cx="4003675" cy="113188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514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953000"/>
            <a:ext cx="4038600" cy="120808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5144" name="AutoShape 8"/>
          <p:cNvSpPr>
            <a:spLocks noChangeArrowheads="1"/>
          </p:cNvSpPr>
          <p:nvPr/>
        </p:nvSpPr>
        <p:spPr bwMode="auto">
          <a:xfrm>
            <a:off x="7010400" y="2133600"/>
            <a:ext cx="304800" cy="609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475145" name="AutoShape 9"/>
          <p:cNvSpPr>
            <a:spLocks noChangeArrowheads="1"/>
          </p:cNvSpPr>
          <p:nvPr/>
        </p:nvSpPr>
        <p:spPr bwMode="auto">
          <a:xfrm>
            <a:off x="7010400" y="4191000"/>
            <a:ext cx="304800" cy="609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44" grpId="0" animBg="1"/>
      <p:bldP spid="47514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75746-4209-4248-A7FB-653B3BAB10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tree construction (cont.)</a:t>
            </a:r>
          </a:p>
        </p:txBody>
      </p:sp>
      <p:pic>
        <p:nvPicPr>
          <p:cNvPr id="3789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5400"/>
            <a:ext cx="3657600" cy="109378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616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751388"/>
            <a:ext cx="3235325" cy="2335212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616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295400"/>
            <a:ext cx="3024188" cy="31432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6172" name="Text Box 12"/>
          <p:cNvSpPr txBox="1">
            <a:spLocks noChangeArrowheads="1"/>
          </p:cNvSpPr>
          <p:nvPr/>
        </p:nvSpPr>
        <p:spPr bwMode="auto">
          <a:xfrm>
            <a:off x="4953000" y="4648200"/>
            <a:ext cx="40386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the code corresponding to each letter can be read by following the edges from the root: left edge = 0, right edge = 1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	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	a: 0	d: 111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	b: 101	e: 1101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	c: 100	f: 1100</a:t>
            </a:r>
          </a:p>
        </p:txBody>
      </p:sp>
      <p:sp>
        <p:nvSpPr>
          <p:cNvPr id="476173" name="AutoShape 13"/>
          <p:cNvSpPr>
            <a:spLocks noChangeArrowheads="1"/>
          </p:cNvSpPr>
          <p:nvPr/>
        </p:nvSpPr>
        <p:spPr bwMode="auto">
          <a:xfrm>
            <a:off x="2514600" y="24384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476174" name="AutoShape 14"/>
          <p:cNvSpPr>
            <a:spLocks noChangeArrowheads="1"/>
          </p:cNvSpPr>
          <p:nvPr/>
        </p:nvSpPr>
        <p:spPr bwMode="auto">
          <a:xfrm rot="-8227915">
            <a:off x="4648200" y="3962400"/>
            <a:ext cx="304800" cy="1146175"/>
          </a:xfrm>
          <a:prstGeom prst="downArrow">
            <a:avLst>
              <a:gd name="adj1" fmla="val 50000"/>
              <a:gd name="adj2" fmla="val 9401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7897" name="AutoShape 15"/>
          <p:cNvSpPr>
            <a:spLocks noChangeArrowheads="1"/>
          </p:cNvSpPr>
          <p:nvPr/>
        </p:nvSpPr>
        <p:spPr bwMode="auto">
          <a:xfrm rot="1278306">
            <a:off x="457200" y="13716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76176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43200"/>
            <a:ext cx="3581400" cy="16637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6177" name="AutoShape 17"/>
          <p:cNvSpPr>
            <a:spLocks noChangeArrowheads="1"/>
          </p:cNvSpPr>
          <p:nvPr/>
        </p:nvSpPr>
        <p:spPr bwMode="auto">
          <a:xfrm>
            <a:off x="2514600" y="44958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72" grpId="0"/>
      <p:bldP spid="476173" grpId="0" animBg="1"/>
      <p:bldP spid="476174" grpId="0" animBg="1"/>
      <p:bldP spid="47617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2B4578-FEDF-C647-8EC5-EE5C4BD162A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Huffman code compression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534400" cy="2895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 that at each step, need to pick the two trees with smallest root values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perfect application for a priority queue (min-heap)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store each single-node tree in a priority queue (PQ) 		O(N log N)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repeatedly,	O(N) times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remove the two min-value trees from the PQ			O(log N)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combine into a new tree with sum at root and insert back into PQ 	O(log N)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		                                                                  ======================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		                                                                    total efficiency = O(N log N)</a:t>
            </a:r>
          </a:p>
        </p:txBody>
      </p:sp>
      <p:sp>
        <p:nvSpPr>
          <p:cNvPr id="481284" name="Rectangle 4"/>
          <p:cNvSpPr>
            <a:spLocks noChangeArrowheads="1"/>
          </p:cNvSpPr>
          <p:nvPr/>
        </p:nvSpPr>
        <p:spPr bwMode="auto">
          <a:xfrm>
            <a:off x="685800" y="4648200"/>
            <a:ext cx="8305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while designed for compressing text, it is interesting to note that Huffman codes are used in a variety of applications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last step in the JPEG algorithm, after image-specific techniques are applied, is to compress the resulting file using a Huffman code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similarly, Huffman codes are used to compress frames in MPEG (MP4)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EC4EB1-8D59-0943-8788-D89AB5DEDC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greedy change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while the amount remaining is not 0: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select the largest coin that is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</a:t>
            </a:r>
            <a:r>
              <a:rPr lang="en-US">
                <a:latin typeface="Arial Narrow" charset="0"/>
                <a:ea typeface="ＭＳ Ｐゴシック" charset="0"/>
              </a:rPr>
              <a:t> the amount remaining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add a coin of that type to the change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subtract the value of that coin from the amount remaining 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96¢ = 50¢ + 25¢ + 10¢ + 10¢ + 1¢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will this greedy algorithm always yield the optimal solution?</a:t>
            </a:r>
          </a:p>
        </p:txBody>
      </p:sp>
      <p:sp>
        <p:nvSpPr>
          <p:cNvPr id="502788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U.S. currency, the answer is YES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arbitrary coin sets, the answer is NO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suppose the U.S. Treasury added a 12¢ coin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GREEDY:  16¢ = 12¢ + 1¢ + 1¢ + 1¢ + 1¢	(5 coins)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OPTIMAL: 16¢ = 10¢ + 5¢ + 1¢ 		(3 coins)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8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E63CDF-72C9-554F-86FE-6DD26BD8709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Greed is good?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5867400" cy="2438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IMPORTANT: the greedy approach is not applicable to all problems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but when applicable, it is very effective (no planning or coordination necessary)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GREEDY approach for N-Queens: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start with first row, find a valid position in current row, place a queen in that position then move on to the next row</a:t>
            </a:r>
          </a:p>
        </p:txBody>
      </p:sp>
      <p:graphicFrame>
        <p:nvGraphicFramePr>
          <p:cNvPr id="504873" name="Group 41"/>
          <p:cNvGraphicFramePr>
            <a:graphicFrameLocks noGrp="1"/>
          </p:cNvGraphicFramePr>
          <p:nvPr>
            <p:ph sz="half" idx="2"/>
          </p:nvPr>
        </p:nvGraphicFramePr>
        <p:xfrm>
          <a:off x="6781800" y="1447800"/>
          <a:ext cx="2362200" cy="2362200"/>
        </p:xfrm>
        <a:graphic>
          <a:graphicData uri="http://schemas.openxmlformats.org/drawingml/2006/table">
            <a:tbl>
              <a:tblPr/>
              <a:tblGrid>
                <a:gridCol w="592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8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04874" name="Text Box 42"/>
          <p:cNvSpPr txBox="1">
            <a:spLocks noChangeArrowheads="1"/>
          </p:cNvSpPr>
          <p:nvPr/>
        </p:nvSpPr>
        <p:spPr bwMode="auto">
          <a:xfrm>
            <a:off x="762000" y="4800600"/>
            <a:ext cx="86106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</a:rPr>
              <a:t>since queen placements are not independent, local choices do not necessarily lead to a global solution 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</a:rPr>
              <a:t>GREEDY does not work – need a more holistic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DC0AF0F-520C-884F-8503-BB93BD4071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job scheduling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669925" y="1371600"/>
            <a:ext cx="87026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rgbClr val="2D2DB9"/>
                </a:solidFill>
                <a:latin typeface="Arial Narrow" charset="0"/>
              </a:rPr>
              <a:t>suppose you have a collection of jobs to execute and know their lengths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want to schedule the jobs so as to </a:t>
            </a:r>
            <a:r>
              <a:rPr lang="en-US" sz="2000" i="1">
                <a:latin typeface="Arial Narrow" charset="0"/>
              </a:rPr>
              <a:t>minimize</a:t>
            </a:r>
            <a:r>
              <a:rPr lang="en-US" sz="2000">
                <a:latin typeface="Arial Narrow" charset="0"/>
              </a:rPr>
              <a:t> waiting time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Job 1:	  5 minutes	Schedule 1-2-3: 0 + 5 + 15 = 20 minutes waiting</a:t>
            </a: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Job 2:	10 minutes	Schedule 3-2-1: 0 + 4 + 14 = 18 minutes waiting</a:t>
            </a: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Job 3: 	  4 minutes	Schedule 3-1-2: 0 + 4 + 9 = 13 minutes waiting</a:t>
            </a: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GREEDY ALGORITHM: do the shortest job first</a:t>
            </a: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endParaRPr lang="en-US" sz="1000">
              <a:latin typeface="Arial Narrow" charset="0"/>
            </a:endParaRPr>
          </a:p>
          <a:p>
            <a:pPr marL="12954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i.e., while there are still jobs to execute, schedule the shortest remaining job</a:t>
            </a:r>
          </a:p>
        </p:txBody>
      </p:sp>
      <p:sp>
        <p:nvSpPr>
          <p:cNvPr id="503813" name="Rectangle 5"/>
          <p:cNvSpPr>
            <a:spLocks noChangeArrowheads="1"/>
          </p:cNvSpPr>
          <p:nvPr/>
        </p:nvSpPr>
        <p:spPr bwMode="auto">
          <a:xfrm>
            <a:off x="609600" y="5181600"/>
            <a:ext cx="8702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does the greedy approach guarantee the optimal schedule?  efficiency?</a:t>
            </a:r>
            <a:endParaRPr lang="en-US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EEE53-9EF1-AF91-8605-DB39ED957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HW4: Greedy event 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1A7A8-4AC3-D63D-C735-81DA4A2C4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702675" cy="3121819"/>
          </a:xfrm>
        </p:spPr>
        <p:txBody>
          <a:bodyPr/>
          <a:lstStyle/>
          <a:p>
            <a:r>
              <a:rPr lang="en-US" dirty="0"/>
              <a:t>you are to automate creating schedules using multiple greedy algorithms </a:t>
            </a:r>
          </a:p>
          <a:p>
            <a:pPr lvl="1"/>
            <a:r>
              <a:rPr lang="en-US" dirty="0"/>
              <a:t>given a list of possible events (time interval &amp; descriptor)</a:t>
            </a:r>
          </a:p>
          <a:p>
            <a:pPr lvl="1"/>
            <a:r>
              <a:rPr lang="en-US" dirty="0"/>
              <a:t>an event labeled REQ must be included in every schedule</a:t>
            </a:r>
          </a:p>
          <a:p>
            <a:endParaRPr lang="en-US" sz="1600" dirty="0"/>
          </a:p>
          <a:p>
            <a:pPr marL="2293938" indent="-336550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7:00 –  8:30      Sleep in</a:t>
            </a:r>
          </a:p>
          <a:p>
            <a:pPr marL="2293938" indent="-336550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8:15 –  9:00  REQ Breakfast</a:t>
            </a:r>
          </a:p>
          <a:p>
            <a:pPr marL="2293938" indent="-336550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9:00 – 10:30      Social Media</a:t>
            </a:r>
          </a:p>
          <a:p>
            <a:pPr marL="2293938" indent="-336550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9:15 – 10:15      Exercise</a:t>
            </a:r>
          </a:p>
          <a:p>
            <a:pPr marL="2293938" indent="-336550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9:45 – 11:45      Study</a:t>
            </a:r>
          </a:p>
          <a:p>
            <a:pPr marL="1374775" indent="-338138"/>
            <a:endParaRPr lang="en-US" sz="1800" dirty="0">
              <a:latin typeface="Lucida Console" panose="020B0609040504020204" pitchFamily="49" charset="0"/>
            </a:endParaRPr>
          </a:p>
          <a:p>
            <a:pPr marL="1374775" indent="-338138"/>
            <a:endParaRPr lang="en-US" sz="1800" dirty="0">
              <a:latin typeface="Lucida Console" panose="020B060904050402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77496-7380-5F58-B4D7-95FA5995F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CF0159-3A25-AD35-8FD3-7D1BDBCAAB2F}"/>
              </a:ext>
            </a:extLst>
          </p:cNvPr>
          <p:cNvSpPr txBox="1"/>
          <p:nvPr/>
        </p:nvSpPr>
        <p:spPr>
          <a:xfrm>
            <a:off x="914398" y="4483894"/>
            <a:ext cx="3821558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+mn-lt"/>
              </a:rPr>
              <a:t>Earliest start time first</a:t>
            </a:r>
          </a:p>
          <a:p>
            <a:endParaRPr lang="en-US" sz="1400" u="sng" dirty="0">
              <a:latin typeface="+mn-lt"/>
            </a:endParaRPr>
          </a:p>
          <a:p>
            <a:pPr marL="349250" indent="-338138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8:15 –  9:00  Breakfast</a:t>
            </a:r>
          </a:p>
          <a:p>
            <a:pPr marL="349250" indent="-338138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9:00 – 10:30  Social Media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988929-5669-81CB-4864-79C8142AAA51}"/>
              </a:ext>
            </a:extLst>
          </p:cNvPr>
          <p:cNvSpPr txBox="1"/>
          <p:nvPr/>
        </p:nvSpPr>
        <p:spPr>
          <a:xfrm>
            <a:off x="914398" y="5779294"/>
            <a:ext cx="3821558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+mn-lt"/>
              </a:rPr>
              <a:t>Earliest end time first</a:t>
            </a:r>
          </a:p>
          <a:p>
            <a:endParaRPr lang="en-US" sz="1400" u="sng" dirty="0">
              <a:latin typeface="+mn-lt"/>
            </a:endParaRPr>
          </a:p>
          <a:p>
            <a:pPr marL="349250" indent="-338138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8:15 –  9:00  Breakfast</a:t>
            </a:r>
          </a:p>
          <a:p>
            <a:pPr marL="349250" indent="-338138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9:15 – 10:15  Exercise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2E4D8-A9A7-E10D-9EFB-C5F4C3EDE0DB}"/>
              </a:ext>
            </a:extLst>
          </p:cNvPr>
          <p:cNvSpPr txBox="1"/>
          <p:nvPr/>
        </p:nvSpPr>
        <p:spPr>
          <a:xfrm>
            <a:off x="5017642" y="4483894"/>
            <a:ext cx="3821558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+mn-lt"/>
              </a:rPr>
              <a:t>Shortest event first</a:t>
            </a:r>
          </a:p>
          <a:p>
            <a:endParaRPr lang="en-US" sz="1400" u="sng" dirty="0">
              <a:latin typeface="+mn-lt"/>
            </a:endParaRPr>
          </a:p>
          <a:p>
            <a:pPr marL="349250" indent="-338138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8:15 –  9:00  Breakfast</a:t>
            </a:r>
          </a:p>
          <a:p>
            <a:pPr marL="349250" indent="-338138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9:15 – 10:15  Exercise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4639D6-C16A-D56A-E12D-DDD4B910D93C}"/>
              </a:ext>
            </a:extLst>
          </p:cNvPr>
          <p:cNvSpPr txBox="1"/>
          <p:nvPr/>
        </p:nvSpPr>
        <p:spPr>
          <a:xfrm>
            <a:off x="5017640" y="5779294"/>
            <a:ext cx="3821558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+mn-lt"/>
              </a:rPr>
              <a:t>Longest event first</a:t>
            </a:r>
          </a:p>
          <a:p>
            <a:endParaRPr lang="en-US" sz="1400" u="sng" dirty="0">
              <a:latin typeface="+mn-lt"/>
            </a:endParaRPr>
          </a:p>
          <a:p>
            <a:pPr marL="349250" indent="-338138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8:15 –  9:00  Breakfast</a:t>
            </a:r>
          </a:p>
          <a:p>
            <a:pPr marL="349250" indent="-338138"/>
            <a:r>
              <a:rPr lang="en-US" sz="1800" dirty="0">
                <a:solidFill>
                  <a:srgbClr val="FF0000"/>
                </a:solidFill>
                <a:latin typeface="Lucida Console" panose="020B0609040504020204" pitchFamily="49" charset="0"/>
              </a:rPr>
              <a:t>9:45 – 11:45  Study</a:t>
            </a:r>
          </a:p>
        </p:txBody>
      </p:sp>
    </p:spTree>
    <p:extLst>
      <p:ext uri="{BB962C8B-B14F-4D97-AF65-F5344CB8AC3E}">
        <p14:creationId xmlns:p14="http://schemas.microsoft.com/office/powerpoint/2010/main" val="140694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78434-9ACD-A27E-C1D5-749788B78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Comparable &amp; Comparator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A823F-4DF5-0942-E81A-32E771D13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702675" cy="5934075"/>
          </a:xfrm>
        </p:spPr>
        <p:txBody>
          <a:bodyPr/>
          <a:lstStyle/>
          <a:p>
            <a:r>
              <a:rPr lang="en-US" dirty="0"/>
              <a:t>for HW4, it might be useful to know Comparable and Comparator interfaces</a:t>
            </a:r>
          </a:p>
          <a:p>
            <a:endParaRPr lang="en-US" dirty="0"/>
          </a:p>
          <a:p>
            <a:r>
              <a:rPr lang="en-US" dirty="0"/>
              <a:t>we have seen Comparable before</a:t>
            </a:r>
          </a:p>
          <a:p>
            <a:pPr lvl="1"/>
            <a:r>
              <a:rPr lang="en-US" dirty="0"/>
              <a:t>required for elements of </a:t>
            </a:r>
            <a:r>
              <a:rPr lang="en-US" dirty="0" err="1"/>
              <a:t>TreeSet</a:t>
            </a:r>
            <a:r>
              <a:rPr lang="en-US" dirty="0"/>
              <a:t>, </a:t>
            </a:r>
            <a:r>
              <a:rPr lang="en-US" dirty="0" err="1"/>
              <a:t>TreeMap</a:t>
            </a:r>
            <a:r>
              <a:rPr lang="en-US" dirty="0"/>
              <a:t>, </a:t>
            </a:r>
            <a:r>
              <a:rPr lang="en-US" dirty="0" err="1"/>
              <a:t>PriorityQueue</a:t>
            </a:r>
            <a:r>
              <a:rPr lang="en-US" dirty="0"/>
              <a:t>, …</a:t>
            </a:r>
          </a:p>
          <a:p>
            <a:pPr lvl="1"/>
            <a:r>
              <a:rPr lang="en-US" dirty="0"/>
              <a:t>required of List/array elements for </a:t>
            </a:r>
            <a:r>
              <a:rPr lang="en-US" dirty="0" err="1"/>
              <a:t>Collections.sort</a:t>
            </a:r>
            <a:r>
              <a:rPr lang="en-US" dirty="0"/>
              <a:t>, </a:t>
            </a:r>
            <a:r>
              <a:rPr lang="en-US" dirty="0" err="1"/>
              <a:t>Arrays.sort</a:t>
            </a:r>
            <a:r>
              <a:rPr lang="en-US" dirty="0"/>
              <a:t>, …</a:t>
            </a:r>
          </a:p>
          <a:p>
            <a:pPr lvl="1"/>
            <a:endParaRPr lang="en-US" dirty="0"/>
          </a:p>
          <a:p>
            <a:pPr marL="862013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public interface Comparable&lt;Type&gt; {</a:t>
            </a:r>
          </a:p>
          <a:p>
            <a:pPr marL="862013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int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(Type other);</a:t>
            </a:r>
          </a:p>
          <a:p>
            <a:pPr marL="862013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62013" lvl="1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4538" lvl="1" indent="-279400"/>
            <a:r>
              <a:rPr lang="en-US" dirty="0"/>
              <a:t>e.g., since String implements the Comparable interface</a:t>
            </a:r>
          </a:p>
          <a:p>
            <a:pPr marL="744538" lvl="1" indent="-279400"/>
            <a:endParaRPr lang="en-US" dirty="0"/>
          </a:p>
          <a:p>
            <a:pPr marL="862013" lvl="1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&lt;String&gt;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wordTree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&lt;String&gt;();</a:t>
            </a:r>
          </a:p>
          <a:p>
            <a:pPr marL="862013" lvl="1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wordTree.add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("foo");</a:t>
            </a:r>
          </a:p>
          <a:p>
            <a:pPr marL="862013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 . .</a:t>
            </a:r>
          </a:p>
          <a:p>
            <a:pPr marL="862013" lvl="1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 lvl="1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&lt;String&gt;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wordList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&lt;String&gt;();</a:t>
            </a:r>
          </a:p>
          <a:p>
            <a:pPr marL="862013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 . .</a:t>
            </a:r>
          </a:p>
          <a:p>
            <a:pPr marL="862013" lvl="1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Collections.sort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wordList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862013" lvl="1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BA2DD3-7D5A-F127-EDCD-8826C2BC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8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44770-E433-E814-7901-46C55CEAB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Comparable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CC11D-9F03-9BDB-0E72-41BB96129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 dirty="0"/>
              <a:t>by convention,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val1.compareTo(val2) </a:t>
            </a:r>
            <a:r>
              <a:rPr lang="en-US" dirty="0"/>
              <a:t>returns</a:t>
            </a:r>
          </a:p>
          <a:p>
            <a:pPr marL="457200" lvl="1" indent="0">
              <a:buNone/>
            </a:pPr>
            <a:r>
              <a:rPr lang="en-US" dirty="0"/>
              <a:t>negative if (val1 &lt; val2)</a:t>
            </a:r>
            <a:r>
              <a:rPr lang="en-US" dirty="0">
                <a:sym typeface="Wingdings" pitchFamily="2" charset="2"/>
              </a:rPr>
              <a:t>;     0 if (val1 == val2);     positive if (val1 &gt; val2)  pos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E7F4AE-712E-8330-C91A-997DE8A2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18356A-960F-471C-2F7E-AB83F243A18D}"/>
              </a:ext>
            </a:extLst>
          </p:cNvPr>
          <p:cNvSpPr txBox="1"/>
          <p:nvPr/>
        </p:nvSpPr>
        <p:spPr>
          <a:xfrm>
            <a:off x="914400" y="2362200"/>
            <a:ext cx="8077200" cy="4770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public class Person 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implements Comparable&lt;Person&gt;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private String 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private String 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private int age;</a:t>
            </a:r>
          </a:p>
          <a:p>
            <a:endParaRPr lang="en-US" sz="1600" dirty="0"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. . .</a:t>
            </a:r>
          </a:p>
          <a:p>
            <a:endParaRPr lang="en-US" sz="1600" dirty="0"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public int 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(Person other) {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if (!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this.lastName.equals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other.lastName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 {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this.lastName.compareTo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other.lastName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else if (!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this.firstName.equals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other.firstName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 {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this.firstName.compareTo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other.firstName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else {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this.age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other.age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516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44770-E433-E814-7901-46C55CEAB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</a:t>
            </a:r>
            <a:r>
              <a:rPr lang="en-US" dirty="0" err="1"/>
              <a:t>Comparables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E7F4AE-712E-8330-C91A-997DE8A2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18356A-960F-471C-2F7E-AB83F243A18D}"/>
              </a:ext>
            </a:extLst>
          </p:cNvPr>
          <p:cNvSpPr txBox="1"/>
          <p:nvPr/>
        </p:nvSpPr>
        <p:spPr>
          <a:xfrm>
            <a:off x="1109052" y="1528579"/>
            <a:ext cx="7459296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&lt;Person&gt; people = new 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&lt;Person&gt;();</a:t>
            </a:r>
          </a:p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people.add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(new Person("Jane", "Doe", 22));</a:t>
            </a:r>
          </a:p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people.add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(new Person("Joe", "College", 20));</a:t>
            </a:r>
          </a:p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people.add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(new Person("Buck", "Doe", 19));</a:t>
            </a:r>
          </a:p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people.add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(new Person("Jane", "Doe", 24));</a:t>
            </a:r>
          </a:p>
          <a:p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&lt;Person&gt; 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peopleQ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&lt;Person&gt;();</a:t>
            </a:r>
          </a:p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peopleQ.addAll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(people);</a:t>
            </a:r>
          </a:p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peopleQ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);  // displays people in order,</a:t>
            </a:r>
          </a:p>
          <a:p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// by 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last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firstage</a:t>
            </a: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Collections.sort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(people);</a:t>
            </a:r>
          </a:p>
          <a:p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(people);   // ditto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6F7F18D-6DAF-757A-5F3D-C9FEC4BA0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104" y="5037346"/>
            <a:ext cx="8114933" cy="914400"/>
          </a:xfrm>
        </p:spPr>
        <p:txBody>
          <a:bodyPr/>
          <a:lstStyle/>
          <a:p>
            <a:r>
              <a:rPr lang="en-US" dirty="0"/>
              <a:t>but what if we wanted to order the data in multiple ways?</a:t>
            </a:r>
          </a:p>
          <a:p>
            <a:pPr lvl="1"/>
            <a:r>
              <a:rPr lang="en-US" dirty="0"/>
              <a:t>e.g., might want to sort the people by age first</a:t>
            </a:r>
          </a:p>
        </p:txBody>
      </p:sp>
    </p:spTree>
    <p:extLst>
      <p:ext uri="{BB962C8B-B14F-4D97-AF65-F5344CB8AC3E}">
        <p14:creationId xmlns:p14="http://schemas.microsoft.com/office/powerpoint/2010/main" val="399485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9F634-EBEB-2BCD-AFF4-551ABC5D2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Comparator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57B6A-4AA8-05DA-C30A-F13AA53E0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229600" cy="5867400"/>
          </a:xfrm>
        </p:spPr>
        <p:txBody>
          <a:bodyPr/>
          <a:lstStyle/>
          <a:p>
            <a:r>
              <a:rPr lang="en-US" dirty="0"/>
              <a:t>Java provides a similar interface, Comparator, for when you need to order data in multiple ways</a:t>
            </a:r>
          </a:p>
          <a:p>
            <a:endParaRPr lang="en-US" dirty="0"/>
          </a:p>
          <a:p>
            <a:pPr marL="862013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public interface Comparator&lt;Type&gt; {</a:t>
            </a:r>
          </a:p>
          <a:p>
            <a:pPr marL="862013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int compare(Type val1, Type val2);</a:t>
            </a:r>
          </a:p>
          <a:p>
            <a:pPr marL="862013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62013" lvl="1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4538" lvl="1" indent="-279400"/>
            <a:r>
              <a:rPr lang="en-US" dirty="0"/>
              <a:t>note: method is named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dirty="0"/>
              <a:t> (not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US" dirty="0"/>
              <a:t>) and takes 2 parameters</a:t>
            </a:r>
          </a:p>
          <a:p>
            <a:pPr marL="744538" lvl="1" indent="-279400"/>
            <a:r>
              <a:rPr lang="en-US" dirty="0"/>
              <a:t>Comparators are typically defined outside of the class they are comparing</a:t>
            </a:r>
          </a:p>
          <a:p>
            <a:pPr marL="465138" lvl="1" indent="0">
              <a:buNone/>
            </a:pPr>
            <a:endParaRPr lang="en-US" dirty="0"/>
          </a:p>
          <a:p>
            <a:pPr marL="744538" lvl="1" indent="-279400"/>
            <a:endParaRPr lang="en-US" dirty="0"/>
          </a:p>
          <a:p>
            <a:pPr marL="344488" indent="-279400"/>
            <a:r>
              <a:rPr lang="en-US" dirty="0"/>
              <a:t>many classes/methods have an optional parameter for a Comparator</a:t>
            </a:r>
          </a:p>
          <a:p>
            <a:pPr marL="744538" lvl="1" indent="-279400"/>
            <a:endParaRPr lang="en-US" dirty="0"/>
          </a:p>
          <a:p>
            <a:pPr marL="862013" lvl="1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&lt;String&gt;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wordTree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862013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new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TreeSet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&lt;String&gt;(</a:t>
            </a:r>
            <a:r>
              <a:rPr lang="en-US" sz="18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shortestFirst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862013" lvl="1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 lvl="1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Collections.sort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wordList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shortestFirst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D9BE28-3C5A-76D8-5196-F04351BEE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68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5558</TotalTime>
  <Words>3877</Words>
  <Application>Microsoft Macintosh PowerPoint</Application>
  <PresentationFormat>Custom</PresentationFormat>
  <Paragraphs>495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ＭＳ Ｐゴシック</vt:lpstr>
      <vt:lpstr>Arial Narrow</vt:lpstr>
      <vt:lpstr>Courier New</vt:lpstr>
      <vt:lpstr>Lucida Console</vt:lpstr>
      <vt:lpstr>Times New Roman</vt:lpstr>
      <vt:lpstr>Wingdings</vt:lpstr>
      <vt:lpstr>Blank Presentation</vt:lpstr>
      <vt:lpstr>PowerPoint Presentation</vt:lpstr>
      <vt:lpstr>Greedy algorithms</vt:lpstr>
      <vt:lpstr>Example: greedy change</vt:lpstr>
      <vt:lpstr>Example: job scheduling</vt:lpstr>
      <vt:lpstr>HW4: Greedy event scheduling</vt:lpstr>
      <vt:lpstr>Comparable &amp; Comparator</vt:lpstr>
      <vt:lpstr>Implementing Comparable</vt:lpstr>
      <vt:lpstr>Ordering Comparables</vt:lpstr>
      <vt:lpstr>Comparator interface</vt:lpstr>
      <vt:lpstr>Comparator example</vt:lpstr>
      <vt:lpstr>Person example</vt:lpstr>
      <vt:lpstr>Application: minimal spanning tree</vt:lpstr>
      <vt:lpstr>Prim's algorithm</vt:lpstr>
      <vt:lpstr>Another example</vt:lpstr>
      <vt:lpstr>Correctness of Prim's algorithm</vt:lpstr>
      <vt:lpstr>Efficiency of Prim's algorithm</vt:lpstr>
      <vt:lpstr>Application: shortest path</vt:lpstr>
      <vt:lpstr>Modified BFS solution</vt:lpstr>
      <vt:lpstr>Dijkstra's algorithm</vt:lpstr>
      <vt:lpstr>Dijkstra's algorithm: example</vt:lpstr>
      <vt:lpstr>Dijkstra's algorithm: example cont.</vt:lpstr>
      <vt:lpstr>Correctness &amp; efficiency of Dijkstra's algorithm</vt:lpstr>
      <vt:lpstr>Another application: data compression</vt:lpstr>
      <vt:lpstr>Audio, video, &amp; text compression</vt:lpstr>
      <vt:lpstr>Fixed- vs. variable-width codes</vt:lpstr>
      <vt:lpstr>Huffman codes</vt:lpstr>
      <vt:lpstr>Huffman trees</vt:lpstr>
      <vt:lpstr>Huffman tree construction (cont.)</vt:lpstr>
      <vt:lpstr>Huffman code compression</vt:lpstr>
      <vt:lpstr>Greed is good?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127</cp:revision>
  <cp:lastPrinted>2011-08-17T06:01:10Z</cp:lastPrinted>
  <dcterms:created xsi:type="dcterms:W3CDTF">2014-01-09T17:55:42Z</dcterms:created>
  <dcterms:modified xsi:type="dcterms:W3CDTF">2024-10-02T20:46:50Z</dcterms:modified>
</cp:coreProperties>
</file>