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88" r:id="rId3"/>
    <p:sldId id="289" r:id="rId4"/>
    <p:sldId id="277" r:id="rId5"/>
    <p:sldId id="280" r:id="rId6"/>
    <p:sldId id="279" r:id="rId7"/>
    <p:sldId id="281" r:id="rId8"/>
    <p:sldId id="291" r:id="rId9"/>
    <p:sldId id="297" r:id="rId10"/>
    <p:sldId id="298" r:id="rId11"/>
    <p:sldId id="296" r:id="rId12"/>
    <p:sldId id="292" r:id="rId13"/>
    <p:sldId id="293" r:id="rId14"/>
    <p:sldId id="294" r:id="rId15"/>
    <p:sldId id="299" r:id="rId16"/>
    <p:sldId id="300" r:id="rId17"/>
    <p:sldId id="295" r:id="rId18"/>
    <p:sldId id="290" r:id="rId19"/>
    <p:sldId id="272" r:id="rId20"/>
    <p:sldId id="273" r:id="rId21"/>
    <p:sldId id="284" r:id="rId22"/>
    <p:sldId id="274" r:id="rId23"/>
    <p:sldId id="275" r:id="rId24"/>
    <p:sldId id="276" r:id="rId25"/>
    <p:sldId id="283" r:id="rId26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09" d="100"/>
          <a:sy n="109" d="100"/>
        </p:scale>
        <p:origin x="2016" y="192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87674DA-862A-5A45-83B4-AB26B296D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41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7543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EE10117D-AC1F-6E4C-8EF7-006E153FC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7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54D49-C472-7743-9AAC-759C8ED72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8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A6F7-2AC8-4F41-BC3B-9D1CEBA0B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61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AD98F-56F9-6347-A8E9-0184E1B5A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39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8B834-0C1A-F24E-949E-802CA2C86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76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82992-FF34-9049-A984-11C446293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5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47E50-713F-C441-BB89-704427ECD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0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605EA-D7C3-7841-9557-ADB87859F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2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DA9E-93BA-FA4A-BE08-6DD85ED05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2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D0483-3BC7-0C4D-A8CA-D74426187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9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7D8D7-7E20-B044-AC12-3F0C06D8B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11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15FAD-86AB-0C49-8B35-8334981A7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8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A8365733-B7C1-554B-8F17-9E399ADAE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B0B9A2A-A2DE-9F07-E4D1-C1C44A54C66D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F11E10-3182-AF9B-0487-2C8E0C2EDED1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+mn-lt"/>
              </a:rPr>
              <a:t>Fall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4E370B-3D4F-3704-7E57-755264A89973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5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oracleofbacon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90A486-1DC3-6046-8443-CD95494CA9D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and Analysis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Fall 2024</a:t>
            </a:r>
          </a:p>
        </p:txBody>
      </p:sp>
      <p:sp>
        <p:nvSpPr>
          <p:cNvPr id="16387" name="Rectangle 13"/>
          <p:cNvSpPr>
            <a:spLocks noChangeArrowheads="1"/>
          </p:cNvSpPr>
          <p:nvPr/>
        </p:nvSpPr>
        <p:spPr bwMode="auto">
          <a:xfrm>
            <a:off x="854076" y="2895600"/>
            <a:ext cx="8534399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Dynamic programming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top-down vs. bottom-up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divide &amp; conquer vs. dynamic programming</a:t>
            </a:r>
            <a:r>
              <a:rPr lang="en-US" dirty="0"/>
              <a:t> 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examples: Fibonacci sequence, binomial coefficient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examples: World Series puzzle, Floyd's algorithm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top-down with caching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example: making change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problem-solving approaches summary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FA8AB-D630-7742-BBD0-4F662CB40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approach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BA8178-4D65-4449-B3A6-6B9305A67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B6D7BF-B063-C24F-BDC2-94BE4D83EDE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E1B2647-72EB-B84E-98C9-E621D2F33E23}"/>
              </a:ext>
            </a:extLst>
          </p:cNvPr>
          <p:cNvGraphicFramePr>
            <a:graphicFrameLocks noGrp="1"/>
          </p:cNvGraphicFramePr>
          <p:nvPr/>
        </p:nvGraphicFramePr>
        <p:xfrm>
          <a:off x="946148" y="2709096"/>
          <a:ext cx="7391402" cy="4065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149761309"/>
                    </a:ext>
                  </a:extLst>
                </a:gridCol>
                <a:gridCol w="1187452">
                  <a:extLst>
                    <a:ext uri="{9D8B030D-6E8A-4147-A177-3AD203B41FA5}">
                      <a16:colId xmlns:a16="http://schemas.microsoft.com/office/drawing/2014/main" val="3808774869"/>
                    </a:ext>
                  </a:extLst>
                </a:gridCol>
                <a:gridCol w="1233364">
                  <a:extLst>
                    <a:ext uri="{9D8B030D-6E8A-4147-A177-3AD203B41FA5}">
                      <a16:colId xmlns:a16="http://schemas.microsoft.com/office/drawing/2014/main" val="4043491358"/>
                    </a:ext>
                  </a:extLst>
                </a:gridCol>
                <a:gridCol w="1205036">
                  <a:extLst>
                    <a:ext uri="{9D8B030D-6E8A-4147-A177-3AD203B41FA5}">
                      <a16:colId xmlns:a16="http://schemas.microsoft.com/office/drawing/2014/main" val="325114126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250160454"/>
                    </a:ext>
                  </a:extLst>
                </a:gridCol>
                <a:gridCol w="1479550">
                  <a:extLst>
                    <a:ext uri="{9D8B030D-6E8A-4147-A177-3AD203B41FA5}">
                      <a16:colId xmlns:a16="http://schemas.microsoft.com/office/drawing/2014/main" val="3150729991"/>
                    </a:ext>
                  </a:extLst>
                </a:gridCol>
              </a:tblGrid>
              <a:tr h="665008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     L</a:t>
                      </a:r>
                      <a:endParaRPr lang="en-US" dirty="0">
                        <a:solidFill>
                          <a:schemeClr val="tx1"/>
                        </a:solidFill>
                        <a:sym typeface="Wingdings" pitchFamily="2" charset="2"/>
                      </a:endParaRPr>
                    </a:p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1843925"/>
                  </a:ext>
                </a:extLst>
              </a:tr>
              <a:tr h="680105">
                <a:tc>
                  <a:txBody>
                    <a:bodyPr/>
                    <a:lstStyle/>
                    <a:p>
                      <a:pPr algn="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3749609"/>
                  </a:ext>
                </a:extLst>
              </a:tr>
              <a:tr h="680105">
                <a:tc>
                  <a:txBody>
                    <a:bodyPr/>
                    <a:lstStyle/>
                    <a:p>
                      <a:pPr algn="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867740"/>
                  </a:ext>
                </a:extLst>
              </a:tr>
              <a:tr h="680105">
                <a:tc>
                  <a:txBody>
                    <a:bodyPr/>
                    <a:lstStyle/>
                    <a:p>
                      <a:pPr algn="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6830068"/>
                  </a:ext>
                </a:extLst>
              </a:tr>
              <a:tr h="680105">
                <a:tc>
                  <a:txBody>
                    <a:bodyPr/>
                    <a:lstStyle/>
                    <a:p>
                      <a:pPr algn="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6895678"/>
                  </a:ext>
                </a:extLst>
              </a:tr>
              <a:tr h="680105">
                <a:tc>
                  <a:txBody>
                    <a:bodyPr/>
                    <a:lstStyle/>
                    <a:p>
                      <a:pPr algn="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098930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C97E9A5-1634-EC43-9613-E830850D5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600200"/>
          </a:xfrm>
        </p:spPr>
        <p:txBody>
          <a:bodyPr/>
          <a:lstStyle/>
          <a:p>
            <a:r>
              <a:rPr lang="en-US" dirty="0"/>
              <a:t>fill in a table, where each entry is winnings(row, column)</a:t>
            </a:r>
            <a:r>
              <a:rPr lang="en-US" dirty="0">
                <a:sym typeface="Wingdings" pitchFamily="2" charset="2"/>
              </a:rPr>
              <a:t>	</a:t>
            </a:r>
          </a:p>
          <a:p>
            <a:pPr lvl="1"/>
            <a:r>
              <a:rPr lang="en-US" dirty="0">
                <a:sym typeface="Wingdings" pitchFamily="2" charset="2"/>
              </a:rPr>
              <a:t>base cases are row 4 (win $1000) and column 4 (lose $1000)	</a:t>
            </a:r>
          </a:p>
          <a:p>
            <a:pPr lvl="1"/>
            <a:r>
              <a:rPr lang="en-US" dirty="0">
                <a:sym typeface="Wingdings" pitchFamily="2" charset="2"/>
              </a:rPr>
              <a:t>for other cells, average cell below and to right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405A316-BC9B-4B4B-BEDC-130F01D4BB86}"/>
              </a:ext>
            </a:extLst>
          </p:cNvPr>
          <p:cNvCxnSpPr/>
          <p:nvPr/>
        </p:nvCxnSpPr>
        <p:spPr bwMode="auto">
          <a:xfrm>
            <a:off x="914400" y="2709096"/>
            <a:ext cx="990600" cy="64370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3083583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World Series puzzle code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85799" y="1219201"/>
            <a:ext cx="8651875" cy="24384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private static double 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winningsTopDown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(int 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numWins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, int 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numLosses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if (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numWins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== GAMES_TO_WIN)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return FINAL_WORTH;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else if (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numLosses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== GAMES_TO_WIN)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return -FINAL_WORTH;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else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return (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winningsTopDown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(numWins+1, 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numLosses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) +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winningsTopDown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numWins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, numLosses+1))/2;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EB69E30-FD35-1E46-9082-66DE5117F37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5798" y="3733800"/>
            <a:ext cx="8651875" cy="34532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600" dirty="0">
                <a:latin typeface="Courier New" charset="0"/>
                <a:cs typeface="Courier New" charset="0"/>
              </a:rPr>
              <a:t>private static double </a:t>
            </a:r>
            <a:r>
              <a:rPr lang="en-US" sz="1600" dirty="0" err="1">
                <a:latin typeface="Courier New" charset="0"/>
                <a:cs typeface="Courier New" charset="0"/>
              </a:rPr>
              <a:t>winningsBottomUp</a:t>
            </a:r>
            <a:r>
              <a:rPr lang="en-US" sz="1600" dirty="0">
                <a:latin typeface="Courier New" charset="0"/>
                <a:cs typeface="Courier New" charset="0"/>
              </a:rPr>
              <a:t>(int </a:t>
            </a:r>
            <a:r>
              <a:rPr lang="en-US" sz="1600" dirty="0" err="1">
                <a:latin typeface="Courier New" charset="0"/>
                <a:cs typeface="Courier New" charset="0"/>
              </a:rPr>
              <a:t>numWins</a:t>
            </a:r>
            <a:r>
              <a:rPr lang="en-US" sz="1600" dirty="0">
                <a:latin typeface="Courier New" charset="0"/>
                <a:cs typeface="Courier New" charset="0"/>
              </a:rPr>
              <a:t>, int </a:t>
            </a:r>
            <a:r>
              <a:rPr lang="en-US" sz="1600" dirty="0" err="1">
                <a:latin typeface="Courier New" charset="0"/>
                <a:cs typeface="Courier New" charset="0"/>
              </a:rPr>
              <a:t>numLosses</a:t>
            </a:r>
            <a:r>
              <a:rPr lang="en-US" sz="16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Courier New" charset="0"/>
                <a:cs typeface="Courier New" charset="0"/>
              </a:rPr>
              <a:t>  double </a:t>
            </a:r>
            <a:r>
              <a:rPr lang="en-US" sz="1600" dirty="0" err="1">
                <a:latin typeface="Courier New" charset="0"/>
                <a:cs typeface="Courier New" charset="0"/>
              </a:rPr>
              <a:t>winGrid</a:t>
            </a:r>
            <a:r>
              <a:rPr lang="en-US" sz="1600" dirty="0">
                <a:latin typeface="Courier New" charset="0"/>
                <a:cs typeface="Courier New" charset="0"/>
              </a:rPr>
              <a:t>[][] = new double[GAMES_TO_WIN+1][GAMES_TO_WIN+1];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Courier New" charset="0"/>
                <a:cs typeface="Courier New" charset="0"/>
              </a:rPr>
              <a:t>  for (int w = GAMES_TO_WIN; w &gt;= </a:t>
            </a:r>
            <a:r>
              <a:rPr lang="en-US" sz="1600" dirty="0" err="1">
                <a:latin typeface="Courier New" charset="0"/>
                <a:cs typeface="Courier New" charset="0"/>
              </a:rPr>
              <a:t>numWins</a:t>
            </a:r>
            <a:r>
              <a:rPr lang="en-US" sz="1600" dirty="0">
                <a:latin typeface="Courier New" charset="0"/>
                <a:cs typeface="Courier New" charset="0"/>
              </a:rPr>
              <a:t>; w--) {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Courier New" charset="0"/>
                <a:cs typeface="Courier New" charset="0"/>
              </a:rPr>
              <a:t>    for (int l = GAMES_TO_WIN; l &gt;= </a:t>
            </a:r>
            <a:r>
              <a:rPr lang="en-US" sz="1600" dirty="0" err="1">
                <a:latin typeface="Courier New" charset="0"/>
                <a:cs typeface="Courier New" charset="0"/>
              </a:rPr>
              <a:t>numLosses</a:t>
            </a:r>
            <a:r>
              <a:rPr lang="en-US" sz="1600" dirty="0">
                <a:latin typeface="Courier New" charset="0"/>
                <a:cs typeface="Courier New" charset="0"/>
              </a:rPr>
              <a:t>; l--) {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Courier New" charset="0"/>
                <a:cs typeface="Courier New" charset="0"/>
              </a:rPr>
              <a:t>      if (w == GAMES_TO_WIN) {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Courier New" charset="0"/>
                <a:cs typeface="Courier New" charset="0"/>
              </a:rPr>
              <a:t>        </a:t>
            </a:r>
            <a:r>
              <a:rPr lang="en-US" sz="1600" dirty="0" err="1">
                <a:latin typeface="Courier New" charset="0"/>
                <a:cs typeface="Courier New" charset="0"/>
              </a:rPr>
              <a:t>winGrid</a:t>
            </a:r>
            <a:r>
              <a:rPr lang="en-US" sz="1600" dirty="0">
                <a:latin typeface="Courier New" charset="0"/>
                <a:cs typeface="Courier New" charset="0"/>
              </a:rPr>
              <a:t>[w][l] = FINAL_WORTH;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Courier New" charset="0"/>
                <a:cs typeface="Courier New" charset="0"/>
              </a:rPr>
              <a:t>      }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Courier New" charset="0"/>
                <a:cs typeface="Courier New" charset="0"/>
              </a:rPr>
              <a:t>      else if (l == GAMES_TO_WIN) {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Courier New" charset="0"/>
                <a:cs typeface="Courier New" charset="0"/>
              </a:rPr>
              <a:t>        </a:t>
            </a:r>
            <a:r>
              <a:rPr lang="en-US" sz="1600" dirty="0" err="1">
                <a:latin typeface="Courier New" charset="0"/>
                <a:cs typeface="Courier New" charset="0"/>
              </a:rPr>
              <a:t>winGrid</a:t>
            </a:r>
            <a:r>
              <a:rPr lang="en-US" sz="1600" dirty="0">
                <a:latin typeface="Courier New" charset="0"/>
                <a:cs typeface="Courier New" charset="0"/>
              </a:rPr>
              <a:t>[w][l] = -FINAL_WORTH;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Courier New" charset="0"/>
                <a:cs typeface="Courier New" charset="0"/>
              </a:rPr>
              <a:t>      }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Courier New" charset="0"/>
                <a:cs typeface="Courier New" charset="0"/>
              </a:rPr>
              <a:t>      else {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Courier New" charset="0"/>
                <a:cs typeface="Courier New" charset="0"/>
              </a:rPr>
              <a:t>        </a:t>
            </a:r>
            <a:r>
              <a:rPr lang="en-US" sz="1600" dirty="0" err="1">
                <a:latin typeface="Courier New" charset="0"/>
                <a:cs typeface="Courier New" charset="0"/>
              </a:rPr>
              <a:t>winGrid</a:t>
            </a:r>
            <a:r>
              <a:rPr lang="en-US" sz="1600" dirty="0">
                <a:latin typeface="Courier New" charset="0"/>
                <a:cs typeface="Courier New" charset="0"/>
              </a:rPr>
              <a:t>[w][l] = (</a:t>
            </a:r>
            <a:r>
              <a:rPr lang="en-US" sz="1600" dirty="0" err="1">
                <a:latin typeface="Courier New" charset="0"/>
                <a:cs typeface="Courier New" charset="0"/>
              </a:rPr>
              <a:t>winGrid</a:t>
            </a:r>
            <a:r>
              <a:rPr lang="en-US" sz="1600" dirty="0">
                <a:latin typeface="Courier New" charset="0"/>
                <a:cs typeface="Courier New" charset="0"/>
              </a:rPr>
              <a:t>[w+1][l]+</a:t>
            </a:r>
            <a:r>
              <a:rPr lang="en-US" sz="1600" dirty="0" err="1">
                <a:latin typeface="Courier New" charset="0"/>
                <a:cs typeface="Courier New" charset="0"/>
              </a:rPr>
              <a:t>winGrid</a:t>
            </a:r>
            <a:r>
              <a:rPr lang="en-US" sz="1600" dirty="0">
                <a:latin typeface="Courier New" charset="0"/>
                <a:cs typeface="Courier New" charset="0"/>
              </a:rPr>
              <a:t>[w][l+1])/2;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Courier New" charset="0"/>
                <a:cs typeface="Courier New" charset="0"/>
              </a:rPr>
              <a:t>      }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Courier New" charset="0"/>
                <a:cs typeface="Courier New" charset="0"/>
              </a:rPr>
              <a:t>  return </a:t>
            </a:r>
            <a:r>
              <a:rPr lang="en-US" sz="1600" dirty="0" err="1">
                <a:latin typeface="Courier New" charset="0"/>
                <a:cs typeface="Courier New" charset="0"/>
              </a:rPr>
              <a:t>winGrid</a:t>
            </a:r>
            <a:r>
              <a:rPr lang="en-US" sz="1600" dirty="0">
                <a:latin typeface="Courier New" charset="0"/>
                <a:cs typeface="Courier New" charset="0"/>
              </a:rPr>
              <a:t>[</a:t>
            </a:r>
            <a:r>
              <a:rPr lang="en-US" sz="1600" dirty="0" err="1">
                <a:latin typeface="Courier New" charset="0"/>
                <a:cs typeface="Courier New" charset="0"/>
              </a:rPr>
              <a:t>numWins</a:t>
            </a:r>
            <a:r>
              <a:rPr lang="en-US" sz="1600" dirty="0">
                <a:latin typeface="Courier New" charset="0"/>
                <a:cs typeface="Courier New" charset="0"/>
              </a:rPr>
              <a:t>][</a:t>
            </a:r>
            <a:r>
              <a:rPr lang="en-US" sz="1600" dirty="0" err="1">
                <a:latin typeface="Courier New" charset="0"/>
                <a:cs typeface="Courier New" charset="0"/>
              </a:rPr>
              <a:t>numLosses</a:t>
            </a:r>
            <a:r>
              <a:rPr lang="en-US" sz="1600" dirty="0">
                <a:latin typeface="Courier New" charset="0"/>
                <a:cs typeface="Courier New" charset="0"/>
              </a:rPr>
              <a:t>];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39000" y="1832525"/>
            <a:ext cx="213360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divide &amp; conquer solution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29400" y="4763050"/>
            <a:ext cx="274320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dynamic programming 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All-pairs shortest path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743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 Dijkstra's algorithm for finding the shortest path between two vertices in a graph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simple implementation is O(|V|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trickier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implementaion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O((|E| + |V|) log |V|)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suppose we wanted to find the shortest paths between all pairs of vertices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e.g.,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hlinkClick r:id="rId2"/>
              </a:rPr>
              <a:t>oracleofbacon.org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55DF7E4-0BF6-C24A-81D4-C2B4B1E0524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4" name="Content Placeholder 2"/>
          <p:cNvSpPr txBox="1">
            <a:spLocks/>
          </p:cNvSpPr>
          <p:nvPr/>
        </p:nvSpPr>
        <p:spPr bwMode="auto">
          <a:xfrm>
            <a:off x="685800" y="44958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brute force solution: run Dijkstra's algorithm for every pair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O(|V|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 pairs x O(|V|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 </a:t>
            </a:r>
            <a:r>
              <a:rPr lang="en-US" sz="2000">
                <a:latin typeface="Arial Narrow" charset="0"/>
                <a:sym typeface="Wingdings" charset="0"/>
              </a:rPr>
              <a:t> </a:t>
            </a:r>
            <a:r>
              <a:rPr lang="en-US" sz="2000">
                <a:latin typeface="Arial Narrow" charset="0"/>
              </a:rPr>
              <a:t>O(|V|</a:t>
            </a:r>
            <a:r>
              <a:rPr lang="en-US" sz="2000" baseline="30000">
                <a:latin typeface="Arial Narrow" charset="0"/>
              </a:rPr>
              <a:t>4</a:t>
            </a:r>
            <a:r>
              <a:rPr lang="en-US" sz="2000">
                <a:latin typeface="Arial Narrow" charset="0"/>
              </a:rPr>
              <a:t>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O(|V|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 pairs x O((|E| + |V|) log |V|) </a:t>
            </a:r>
            <a:r>
              <a:rPr lang="en-US" sz="2000">
                <a:latin typeface="Arial Narrow" charset="0"/>
                <a:sym typeface="Wingdings" charset="0"/>
              </a:rPr>
              <a:t> </a:t>
            </a:r>
            <a:r>
              <a:rPr lang="en-US" sz="2000">
                <a:latin typeface="Arial Narrow" charset="0"/>
              </a:rPr>
              <a:t>O((|E||V|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+ |V|</a:t>
            </a:r>
            <a:r>
              <a:rPr lang="en-US" sz="2000" baseline="30000">
                <a:latin typeface="Arial Narrow" charset="0"/>
              </a:rPr>
              <a:t>3</a:t>
            </a:r>
            <a:r>
              <a:rPr lang="en-US" sz="2000">
                <a:latin typeface="Arial Narrow" charset="0"/>
              </a:rPr>
              <a:t>) log |V|)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we can do much better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Floyd's algorithm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334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Floyd's algorithm uses a dynamic programming approach to find all shortest path in O(|V|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3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computes a series of distance matrices D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(0)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, D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(1)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, …, D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(|V|)</a:t>
            </a:r>
          </a:p>
          <a:p>
            <a:pPr lvl="1"/>
            <a:endParaRPr lang="en-US" baseline="30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(0)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is is the weight matrix for the graph (D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(0)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[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][j] is weight of edge from v</a:t>
            </a:r>
            <a:r>
              <a:rPr lang="en-US" baseline="-25000" dirty="0">
                <a:latin typeface="Arial Narrow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to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v</a:t>
            </a:r>
            <a:r>
              <a:rPr lang="en-US" baseline="-25000" dirty="0" err="1">
                <a:latin typeface="Arial Narrow" charset="0"/>
                <a:ea typeface="ＭＳ Ｐゴシック" charset="0"/>
                <a:cs typeface="ＭＳ Ｐゴシック" charset="0"/>
              </a:rPr>
              <a:t>j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represents the minimum distances if no intermediate vertices are allowed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(1)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allows paths with v</a:t>
            </a:r>
            <a:r>
              <a:rPr lang="en-US" baseline="-25000" dirty="0"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as intermediate vertex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(2)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allows paths with v</a:t>
            </a:r>
            <a:r>
              <a:rPr lang="en-US" baseline="-25000" dirty="0">
                <a:latin typeface="Arial Narrow" charset="0"/>
                <a:ea typeface="ＭＳ Ｐゴシック" charset="0"/>
                <a:cs typeface="ＭＳ Ｐゴシック" charset="0"/>
              </a:rPr>
              <a:t>1,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v</a:t>
            </a:r>
            <a:r>
              <a:rPr lang="en-US" baseline="-25000" dirty="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as intermediate vertices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…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(|V|)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allows paths with v</a:t>
            </a:r>
            <a:r>
              <a:rPr lang="en-US" baseline="-25000" dirty="0">
                <a:latin typeface="Arial Narrow" charset="0"/>
                <a:ea typeface="ＭＳ Ｐゴシック" charset="0"/>
                <a:cs typeface="ＭＳ Ｐゴシック" charset="0"/>
              </a:rPr>
              <a:t>1,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v</a:t>
            </a:r>
            <a:r>
              <a:rPr lang="en-US" baseline="-25000" dirty="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, …,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v</a:t>
            </a:r>
            <a:r>
              <a:rPr lang="en-US" baseline="-25000" dirty="0" err="1">
                <a:latin typeface="Arial Narrow" charset="0"/>
                <a:ea typeface="ＭＳ Ｐゴシック" charset="0"/>
                <a:cs typeface="ＭＳ Ｐゴシック" charset="0"/>
              </a:rPr>
              <a:t>|V</a:t>
            </a:r>
            <a:r>
              <a:rPr lang="en-US" baseline="-25000" dirty="0">
                <a:latin typeface="Arial Narrow" charset="0"/>
                <a:ea typeface="ＭＳ Ｐゴシック" charset="0"/>
                <a:cs typeface="ＭＳ Ｐゴシック" charset="0"/>
              </a:rPr>
              <a:t>|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as intermediate vertices (i.e., all paths)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when calculating the entries in D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(k)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shortest path connecting v</a:t>
            </a:r>
            <a:r>
              <a:rPr lang="en-US" baseline="-25000" dirty="0">
                <a:latin typeface="Arial Narrow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v</a:t>
            </a:r>
            <a:r>
              <a:rPr lang="en-US" baseline="-25000" dirty="0" err="1">
                <a:latin typeface="Arial Narrow" charset="0"/>
                <a:ea typeface="ＭＳ Ｐゴシック" charset="0"/>
                <a:cs typeface="ＭＳ Ｐゴシック" charset="0"/>
              </a:rPr>
              <a:t>j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either uses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v</a:t>
            </a:r>
            <a:r>
              <a:rPr lang="en-US" baseline="-25000" dirty="0" err="1">
                <a:latin typeface="Arial Narrow" charset="0"/>
                <a:ea typeface="ＭＳ Ｐゴシック" charset="0"/>
                <a:cs typeface="ＭＳ Ｐゴシック" charset="0"/>
              </a:rPr>
              <a:t>k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or it doesn't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(k)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[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][j] = min(D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(k-1)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[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][j], D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(k-1)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[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][k] + D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(k-1)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[k][j] ) 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baseline="30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baseline="30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baseline="30000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BF9CE9-C922-5144-90A8-3B4836FABE8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Floyd's example</a:t>
            </a:r>
          </a:p>
        </p:txBody>
      </p:sp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DA8FF2C-57E2-0641-AF3E-E60FEA67EE2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7651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287" y="1676400"/>
            <a:ext cx="6270625" cy="535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TextBox 5"/>
          <p:cNvSpPr txBox="1">
            <a:spLocks noChangeArrowheads="1"/>
          </p:cNvSpPr>
          <p:nvPr/>
        </p:nvSpPr>
        <p:spPr bwMode="auto">
          <a:xfrm>
            <a:off x="4191000" y="609600"/>
            <a:ext cx="4953000" cy="7080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2"/>
            <a:r>
              <a:rPr lang="en-US" sz="2000">
                <a:solidFill>
                  <a:srgbClr val="FF0000"/>
                </a:solidFill>
                <a:latin typeface="Arial Narrow" charset="0"/>
              </a:rPr>
              <a:t>D</a:t>
            </a:r>
            <a:r>
              <a:rPr lang="en-US" sz="2000" baseline="30000">
                <a:solidFill>
                  <a:srgbClr val="FF0000"/>
                </a:solidFill>
                <a:latin typeface="Arial Narrow" charset="0"/>
              </a:rPr>
              <a:t>(0)</a:t>
            </a:r>
            <a:r>
              <a:rPr lang="en-US" sz="2000">
                <a:solidFill>
                  <a:srgbClr val="FF0000"/>
                </a:solidFill>
                <a:latin typeface="Arial Narrow" charset="0"/>
              </a:rPr>
              <a:t>[i][j] = w</a:t>
            </a:r>
            <a:r>
              <a:rPr lang="en-US" sz="2000" baseline="-25000">
                <a:solidFill>
                  <a:srgbClr val="FF0000"/>
                </a:solidFill>
                <a:latin typeface="Arial Narrow" charset="0"/>
              </a:rPr>
              <a:t>ij</a:t>
            </a:r>
          </a:p>
          <a:p>
            <a:pPr marL="0" lvl="2"/>
            <a:r>
              <a:rPr lang="en-US" sz="2000">
                <a:solidFill>
                  <a:srgbClr val="FF0000"/>
                </a:solidFill>
                <a:latin typeface="Arial Narrow" charset="0"/>
              </a:rPr>
              <a:t>D</a:t>
            </a:r>
            <a:r>
              <a:rPr lang="en-US" sz="2000" baseline="30000">
                <a:solidFill>
                  <a:srgbClr val="FF0000"/>
                </a:solidFill>
                <a:latin typeface="Arial Narrow" charset="0"/>
              </a:rPr>
              <a:t>(k)</a:t>
            </a:r>
            <a:r>
              <a:rPr lang="en-US" sz="2000">
                <a:solidFill>
                  <a:srgbClr val="FF0000"/>
                </a:solidFill>
                <a:latin typeface="Arial Narrow" charset="0"/>
              </a:rPr>
              <a:t>[i][j] = min(D</a:t>
            </a:r>
            <a:r>
              <a:rPr lang="en-US" sz="2000" baseline="30000">
                <a:solidFill>
                  <a:srgbClr val="FF0000"/>
                </a:solidFill>
                <a:latin typeface="Arial Narrow" charset="0"/>
              </a:rPr>
              <a:t>(k-1)</a:t>
            </a:r>
            <a:r>
              <a:rPr lang="en-US" sz="2000">
                <a:solidFill>
                  <a:srgbClr val="FF0000"/>
                </a:solidFill>
                <a:latin typeface="Arial Narrow" charset="0"/>
              </a:rPr>
              <a:t>[i][j], D</a:t>
            </a:r>
            <a:r>
              <a:rPr lang="en-US" sz="2000" baseline="30000">
                <a:solidFill>
                  <a:srgbClr val="FF0000"/>
                </a:solidFill>
                <a:latin typeface="Arial Narrow" charset="0"/>
              </a:rPr>
              <a:t>(k-1)</a:t>
            </a:r>
            <a:r>
              <a:rPr lang="en-US" sz="2000">
                <a:solidFill>
                  <a:srgbClr val="FF0000"/>
                </a:solidFill>
                <a:latin typeface="Arial Narrow" charset="0"/>
              </a:rPr>
              <a:t>[i][k] + D</a:t>
            </a:r>
            <a:r>
              <a:rPr lang="en-US" sz="2000" baseline="30000">
                <a:solidFill>
                  <a:srgbClr val="FF0000"/>
                </a:solidFill>
                <a:latin typeface="Arial Narrow" charset="0"/>
              </a:rPr>
              <a:t>(k-1)</a:t>
            </a:r>
            <a:r>
              <a:rPr lang="en-US" sz="2000">
                <a:solidFill>
                  <a:srgbClr val="FF0000"/>
                </a:solidFill>
                <a:latin typeface="Arial Narrow" charset="0"/>
              </a:rPr>
              <a:t>[k][j] )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3E688-67E7-7A85-A86D-07499D61D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57E6B5-AD6D-6099-BABA-D76468DF0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08B834-0C1A-F24E-949E-802CA2C862F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89B501A-292E-33BC-9F13-3E3E60A5CD02}"/>
              </a:ext>
            </a:extLst>
          </p:cNvPr>
          <p:cNvSpPr/>
          <p:nvPr/>
        </p:nvSpPr>
        <p:spPr bwMode="auto">
          <a:xfrm flipH="1">
            <a:off x="914400" y="1676400"/>
            <a:ext cx="457200" cy="45720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a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EB344A1-8A8E-02CB-F93F-FE8A4BD05928}"/>
              </a:ext>
            </a:extLst>
          </p:cNvPr>
          <p:cNvSpPr/>
          <p:nvPr/>
        </p:nvSpPr>
        <p:spPr bwMode="auto">
          <a:xfrm flipH="1">
            <a:off x="2362200" y="1676400"/>
            <a:ext cx="457200" cy="45720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b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C6D39D4-EA83-EF1B-799D-844577AE01C8}"/>
              </a:ext>
            </a:extLst>
          </p:cNvPr>
          <p:cNvSpPr/>
          <p:nvPr/>
        </p:nvSpPr>
        <p:spPr bwMode="auto">
          <a:xfrm flipH="1">
            <a:off x="1600200" y="2743200"/>
            <a:ext cx="457200" cy="45720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c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8734155-A53A-33D5-41AB-980E8373019C}"/>
              </a:ext>
            </a:extLst>
          </p:cNvPr>
          <p:cNvCxnSpPr>
            <a:cxnSpLocks/>
            <a:stCxn id="5" idx="4"/>
          </p:cNvCxnSpPr>
          <p:nvPr/>
        </p:nvCxnSpPr>
        <p:spPr bwMode="auto">
          <a:xfrm>
            <a:off x="1143000" y="2133600"/>
            <a:ext cx="453817" cy="6096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F05DDE5-47A7-88B6-1441-A74309E91248}"/>
              </a:ext>
            </a:extLst>
          </p:cNvPr>
          <p:cNvCxnSpPr>
            <a:cxnSpLocks/>
            <a:stCxn id="9" idx="0"/>
          </p:cNvCxnSpPr>
          <p:nvPr/>
        </p:nvCxnSpPr>
        <p:spPr bwMode="auto">
          <a:xfrm flipH="1" flipV="1">
            <a:off x="1333500" y="2141409"/>
            <a:ext cx="495300" cy="60179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0261B31-B03E-1796-0585-8B82B55B944B}"/>
              </a:ext>
            </a:extLst>
          </p:cNvPr>
          <p:cNvCxnSpPr>
            <a:stCxn id="5" idx="1"/>
          </p:cNvCxnSpPr>
          <p:nvPr/>
        </p:nvCxnSpPr>
        <p:spPr bwMode="auto">
          <a:xfrm>
            <a:off x="1304645" y="1743355"/>
            <a:ext cx="1057555" cy="92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AFCC2D8-25A1-94E3-AB97-23881D822878}"/>
              </a:ext>
            </a:extLst>
          </p:cNvPr>
          <p:cNvCxnSpPr>
            <a:stCxn id="8" idx="6"/>
          </p:cNvCxnSpPr>
          <p:nvPr/>
        </p:nvCxnSpPr>
        <p:spPr bwMode="auto">
          <a:xfrm flipH="1">
            <a:off x="1447800" y="1905000"/>
            <a:ext cx="91440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172FAFB-A2DF-BEBD-C0A0-04558B1403C9}"/>
              </a:ext>
            </a:extLst>
          </p:cNvPr>
          <p:cNvCxnSpPr>
            <a:stCxn id="9" idx="1"/>
          </p:cNvCxnSpPr>
          <p:nvPr/>
        </p:nvCxnSpPr>
        <p:spPr bwMode="auto">
          <a:xfrm flipV="1">
            <a:off x="1990445" y="2209800"/>
            <a:ext cx="447955" cy="6003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55B92AF-4E16-F3DF-E701-5A75C854DD70}"/>
              </a:ext>
            </a:extLst>
          </p:cNvPr>
          <p:cNvSpPr txBox="1"/>
          <p:nvPr/>
        </p:nvSpPr>
        <p:spPr>
          <a:xfrm>
            <a:off x="2244969" y="2509977"/>
            <a:ext cx="269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4F16687-8179-C289-91AD-7B7B22EE0248}"/>
              </a:ext>
            </a:extLst>
          </p:cNvPr>
          <p:cNvSpPr txBox="1"/>
          <p:nvPr/>
        </p:nvSpPr>
        <p:spPr>
          <a:xfrm>
            <a:off x="1720814" y="1396992"/>
            <a:ext cx="269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8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706A4CD-8D1B-C2D3-6652-DA8F5EE10A8C}"/>
              </a:ext>
            </a:extLst>
          </p:cNvPr>
          <p:cNvSpPr txBox="1"/>
          <p:nvPr/>
        </p:nvSpPr>
        <p:spPr>
          <a:xfrm>
            <a:off x="1060938" y="2351892"/>
            <a:ext cx="269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3538F22-7B03-C3C0-630D-2E81C125CB12}"/>
              </a:ext>
            </a:extLst>
          </p:cNvPr>
          <p:cNvSpPr txBox="1"/>
          <p:nvPr/>
        </p:nvSpPr>
        <p:spPr>
          <a:xfrm>
            <a:off x="1600200" y="2182615"/>
            <a:ext cx="269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2C5DF1-46CB-5B1B-0FCA-FDCC6D8BEA5E}"/>
              </a:ext>
            </a:extLst>
          </p:cNvPr>
          <p:cNvSpPr txBox="1"/>
          <p:nvPr/>
        </p:nvSpPr>
        <p:spPr>
          <a:xfrm>
            <a:off x="1873214" y="1860937"/>
            <a:ext cx="269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91697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D52AC-A046-2BBD-0759-C44AC6806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B81E6-EC1B-8A3A-EE6A-229A716DF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B65FE1-01AD-86DE-E1E1-56C970A7D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08B834-0C1A-F24E-949E-802CA2C862F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F78020E-54DB-4AFA-742C-694B0C7416E1}"/>
              </a:ext>
            </a:extLst>
          </p:cNvPr>
          <p:cNvSpPr/>
          <p:nvPr/>
        </p:nvSpPr>
        <p:spPr bwMode="auto">
          <a:xfrm flipH="1">
            <a:off x="914400" y="1676400"/>
            <a:ext cx="457200" cy="45720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a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DDC042C-C4B9-80EB-4CCF-60B127A63603}"/>
              </a:ext>
            </a:extLst>
          </p:cNvPr>
          <p:cNvSpPr/>
          <p:nvPr/>
        </p:nvSpPr>
        <p:spPr bwMode="auto">
          <a:xfrm flipH="1">
            <a:off x="2362200" y="1676400"/>
            <a:ext cx="457200" cy="45720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b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C42AF27-8821-27F7-3F55-3D2846583376}"/>
              </a:ext>
            </a:extLst>
          </p:cNvPr>
          <p:cNvSpPr/>
          <p:nvPr/>
        </p:nvSpPr>
        <p:spPr bwMode="auto">
          <a:xfrm flipH="1">
            <a:off x="1600200" y="2743200"/>
            <a:ext cx="457200" cy="45720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c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FA64927-E93F-A5CE-504A-EE3B6BB18EFC}"/>
              </a:ext>
            </a:extLst>
          </p:cNvPr>
          <p:cNvCxnSpPr>
            <a:cxnSpLocks/>
            <a:stCxn id="5" idx="4"/>
          </p:cNvCxnSpPr>
          <p:nvPr/>
        </p:nvCxnSpPr>
        <p:spPr bwMode="auto">
          <a:xfrm>
            <a:off x="1143000" y="2133600"/>
            <a:ext cx="453817" cy="6096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7647BF0-752D-3C55-D301-73BA08760E54}"/>
              </a:ext>
            </a:extLst>
          </p:cNvPr>
          <p:cNvCxnSpPr>
            <a:cxnSpLocks/>
            <a:stCxn id="9" idx="0"/>
          </p:cNvCxnSpPr>
          <p:nvPr/>
        </p:nvCxnSpPr>
        <p:spPr bwMode="auto">
          <a:xfrm flipH="1" flipV="1">
            <a:off x="1333500" y="2141409"/>
            <a:ext cx="495300" cy="60179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B8F0BE7-FE35-B4C7-C429-BA4B1EB37DAB}"/>
              </a:ext>
            </a:extLst>
          </p:cNvPr>
          <p:cNvCxnSpPr>
            <a:stCxn id="5" idx="1"/>
          </p:cNvCxnSpPr>
          <p:nvPr/>
        </p:nvCxnSpPr>
        <p:spPr bwMode="auto">
          <a:xfrm>
            <a:off x="1304645" y="1743355"/>
            <a:ext cx="1057555" cy="92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0EAEE2D-D98C-40D1-07D9-D0281A7F2F1A}"/>
              </a:ext>
            </a:extLst>
          </p:cNvPr>
          <p:cNvCxnSpPr>
            <a:stCxn id="8" idx="6"/>
          </p:cNvCxnSpPr>
          <p:nvPr/>
        </p:nvCxnSpPr>
        <p:spPr bwMode="auto">
          <a:xfrm flipH="1">
            <a:off x="1447800" y="1905000"/>
            <a:ext cx="91440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0C2496C-86EA-7546-5497-D5BFC447FA8B}"/>
              </a:ext>
            </a:extLst>
          </p:cNvPr>
          <p:cNvCxnSpPr>
            <a:stCxn id="9" idx="1"/>
          </p:cNvCxnSpPr>
          <p:nvPr/>
        </p:nvCxnSpPr>
        <p:spPr bwMode="auto">
          <a:xfrm flipV="1">
            <a:off x="1990445" y="2209800"/>
            <a:ext cx="447955" cy="6003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4E5CDC5-491B-13EC-1D22-8385DF0F2FE2}"/>
              </a:ext>
            </a:extLst>
          </p:cNvPr>
          <p:cNvSpPr txBox="1"/>
          <p:nvPr/>
        </p:nvSpPr>
        <p:spPr>
          <a:xfrm>
            <a:off x="2168769" y="2362200"/>
            <a:ext cx="269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EE799EC-5EF3-C644-69B3-88064671F1AA}"/>
              </a:ext>
            </a:extLst>
          </p:cNvPr>
          <p:cNvSpPr txBox="1"/>
          <p:nvPr/>
        </p:nvSpPr>
        <p:spPr>
          <a:xfrm>
            <a:off x="1720814" y="1396992"/>
            <a:ext cx="269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8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C1F9631-D8E5-9715-C174-2B632E5CECAA}"/>
              </a:ext>
            </a:extLst>
          </p:cNvPr>
          <p:cNvSpPr txBox="1"/>
          <p:nvPr/>
        </p:nvSpPr>
        <p:spPr>
          <a:xfrm>
            <a:off x="1060938" y="2351892"/>
            <a:ext cx="269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94472E8-496E-4DC2-6FF8-676C5FF9F7EF}"/>
              </a:ext>
            </a:extLst>
          </p:cNvPr>
          <p:cNvSpPr txBox="1"/>
          <p:nvPr/>
        </p:nvSpPr>
        <p:spPr>
          <a:xfrm>
            <a:off x="1600200" y="2182615"/>
            <a:ext cx="269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898A441-2C57-68A5-C9EB-6E502999EB08}"/>
              </a:ext>
            </a:extLst>
          </p:cNvPr>
          <p:cNvSpPr txBox="1"/>
          <p:nvPr/>
        </p:nvSpPr>
        <p:spPr>
          <a:xfrm>
            <a:off x="1873214" y="1860937"/>
            <a:ext cx="269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29CA29C-420D-8158-0BA9-9A597CBAFE29}"/>
              </a:ext>
            </a:extLst>
          </p:cNvPr>
          <p:cNvSpPr/>
          <p:nvPr/>
        </p:nvSpPr>
        <p:spPr bwMode="auto">
          <a:xfrm flipH="1">
            <a:off x="2971800" y="2743200"/>
            <a:ext cx="457200" cy="45720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d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F9CB932-F1AB-3048-0C76-42B4564487DA}"/>
              </a:ext>
            </a:extLst>
          </p:cNvPr>
          <p:cNvCxnSpPr>
            <a:stCxn id="9" idx="3"/>
          </p:cNvCxnSpPr>
          <p:nvPr/>
        </p:nvCxnSpPr>
        <p:spPr bwMode="auto">
          <a:xfrm flipV="1">
            <a:off x="1990445" y="3124200"/>
            <a:ext cx="905155" cy="92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A955302-7C35-85E3-7FA9-FE7FBEDCAFAF}"/>
              </a:ext>
            </a:extLst>
          </p:cNvPr>
          <p:cNvCxnSpPr>
            <a:stCxn id="3" idx="6"/>
          </p:cNvCxnSpPr>
          <p:nvPr/>
        </p:nvCxnSpPr>
        <p:spPr bwMode="auto">
          <a:xfrm flipH="1">
            <a:off x="2142845" y="2971800"/>
            <a:ext cx="828955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DF0A5ED-FE97-4E0F-46CE-0AAB71A585A6}"/>
              </a:ext>
            </a:extLst>
          </p:cNvPr>
          <p:cNvCxnSpPr>
            <a:stCxn id="3" idx="0"/>
          </p:cNvCxnSpPr>
          <p:nvPr/>
        </p:nvCxnSpPr>
        <p:spPr bwMode="auto">
          <a:xfrm flipH="1" flipV="1">
            <a:off x="2819400" y="2182615"/>
            <a:ext cx="381000" cy="5605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8CB32F8D-A6A4-8462-220C-112AE283DB61}"/>
              </a:ext>
            </a:extLst>
          </p:cNvPr>
          <p:cNvSpPr txBox="1"/>
          <p:nvPr/>
        </p:nvSpPr>
        <p:spPr>
          <a:xfrm>
            <a:off x="2980139" y="2209246"/>
            <a:ext cx="269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E8D2E23-39C1-7AFD-2CD9-362BCEFB602B}"/>
              </a:ext>
            </a:extLst>
          </p:cNvPr>
          <p:cNvSpPr txBox="1"/>
          <p:nvPr/>
        </p:nvSpPr>
        <p:spPr>
          <a:xfrm>
            <a:off x="2325339" y="3124200"/>
            <a:ext cx="269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2026C17-C85B-B1E5-3D07-2E252E6FAD3B}"/>
              </a:ext>
            </a:extLst>
          </p:cNvPr>
          <p:cNvSpPr txBox="1"/>
          <p:nvPr/>
        </p:nvSpPr>
        <p:spPr>
          <a:xfrm>
            <a:off x="2528801" y="2640878"/>
            <a:ext cx="269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43191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Floyd's algorithm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Courier New" charset="0"/>
              </a:rPr>
              <a:t>bottom-up algorithm statement:</a:t>
            </a:r>
          </a:p>
          <a:p>
            <a:endParaRPr lang="en-US" dirty="0">
              <a:latin typeface="Arial Narrow" charset="0"/>
              <a:ea typeface="ＭＳ Ｐゴシック" charset="0"/>
              <a:cs typeface="Courier New" charset="0"/>
            </a:endParaRPr>
          </a:p>
          <a:p>
            <a:pPr lvl="1"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  <a:cs typeface="Courier New" charset="0"/>
              </a:rPr>
              <a:t>D = weight matrix</a:t>
            </a:r>
          </a:p>
          <a:p>
            <a:pPr lvl="1"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  <a:cs typeface="Courier New" charset="0"/>
              </a:rPr>
              <a:t>for k from 1 to |V|:</a:t>
            </a:r>
          </a:p>
          <a:p>
            <a:pPr lvl="1"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  <a:cs typeface="Courier New" charset="0"/>
              </a:rPr>
              <a:t>    for </a:t>
            </a:r>
            <a:r>
              <a:rPr lang="en-US" sz="1800" dirty="0" err="1">
                <a:latin typeface="Courier New" charset="0"/>
                <a:ea typeface="ＭＳ Ｐゴシック" charset="0"/>
                <a:cs typeface="Courier New" charset="0"/>
              </a:rPr>
              <a:t>i</a:t>
            </a:r>
            <a:r>
              <a:rPr lang="en-US" sz="1800" dirty="0">
                <a:latin typeface="Courier New" charset="0"/>
                <a:ea typeface="ＭＳ Ｐゴシック" charset="0"/>
                <a:cs typeface="Courier New" charset="0"/>
              </a:rPr>
              <a:t> from 1 to |V|:</a:t>
            </a:r>
          </a:p>
          <a:p>
            <a:pPr lvl="1"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  <a:cs typeface="Courier New" charset="0"/>
              </a:rPr>
              <a:t>        for j from 1 to |V|:</a:t>
            </a:r>
          </a:p>
          <a:p>
            <a:pPr lvl="1"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  <a:cs typeface="Courier New" charset="0"/>
              </a:rPr>
              <a:t>            D[</a:t>
            </a:r>
            <a:r>
              <a:rPr lang="en-US" sz="1800" dirty="0" err="1">
                <a:latin typeface="Courier New" charset="0"/>
                <a:ea typeface="ＭＳ Ｐゴシック" charset="0"/>
                <a:cs typeface="Courier New" charset="0"/>
              </a:rPr>
              <a:t>i</a:t>
            </a:r>
            <a:r>
              <a:rPr lang="en-US" sz="1800" dirty="0">
                <a:latin typeface="Courier New" charset="0"/>
                <a:ea typeface="ＭＳ Ｐゴシック" charset="0"/>
                <a:cs typeface="Courier New" charset="0"/>
              </a:rPr>
              <a:t>][j] = min( D[</a:t>
            </a:r>
            <a:r>
              <a:rPr lang="en-US" sz="1800" dirty="0" err="1">
                <a:latin typeface="Courier New" charset="0"/>
                <a:ea typeface="ＭＳ Ｐゴシック" charset="0"/>
                <a:cs typeface="Courier New" charset="0"/>
              </a:rPr>
              <a:t>i</a:t>
            </a:r>
            <a:r>
              <a:rPr lang="en-US" sz="1800" dirty="0">
                <a:latin typeface="Courier New" charset="0"/>
                <a:ea typeface="ＭＳ Ｐゴシック" charset="0"/>
                <a:cs typeface="Courier New" charset="0"/>
              </a:rPr>
              <a:t>][j], D[</a:t>
            </a:r>
            <a:r>
              <a:rPr lang="en-US" sz="1800" dirty="0" err="1">
                <a:latin typeface="Courier New" charset="0"/>
                <a:ea typeface="ＭＳ Ｐゴシック" charset="0"/>
                <a:cs typeface="Courier New" charset="0"/>
              </a:rPr>
              <a:t>i</a:t>
            </a:r>
            <a:r>
              <a:rPr lang="en-US" sz="1800" dirty="0">
                <a:latin typeface="Courier New" charset="0"/>
                <a:ea typeface="ＭＳ Ｐゴシック" charset="0"/>
                <a:cs typeface="Courier New" charset="0"/>
              </a:rPr>
              <a:t>][k] + D[k][j] );</a:t>
            </a:r>
          </a:p>
          <a:p>
            <a:pPr lvl="1">
              <a:buFont typeface="Wingdings" charset="0"/>
              <a:buNone/>
            </a:pPr>
            <a:endParaRPr lang="en-US" sz="1800" dirty="0">
              <a:latin typeface="Courier New" charset="0"/>
              <a:ea typeface="ＭＳ Ｐゴシック" charset="0"/>
              <a:cs typeface="Courier New" charset="0"/>
            </a:endParaRPr>
          </a:p>
          <a:p>
            <a:pPr lvl="1">
              <a:buFont typeface="Wingdings" charset="0"/>
              <a:buNone/>
            </a:pPr>
            <a:endParaRPr lang="en-US" sz="1800" dirty="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Courier New" charset="0"/>
              </a:rPr>
              <a:t>clearly, this is O(|V|</a:t>
            </a:r>
            <a:r>
              <a:rPr lang="en-US" baseline="30000" dirty="0">
                <a:latin typeface="Arial Narrow" charset="0"/>
                <a:ea typeface="ＭＳ Ｐゴシック" charset="0"/>
                <a:cs typeface="Courier New" charset="0"/>
              </a:rPr>
              <a:t>3</a:t>
            </a:r>
            <a:r>
              <a:rPr lang="en-US" dirty="0">
                <a:latin typeface="Arial Narrow" charset="0"/>
                <a:ea typeface="ＭＳ Ｐゴシック" charset="0"/>
                <a:cs typeface="Courier New" charset="0"/>
              </a:rPr>
              <a:t>)</a:t>
            </a:r>
          </a:p>
          <a:p>
            <a:endParaRPr lang="en-US" dirty="0">
              <a:latin typeface="Arial Narrow" charset="0"/>
              <a:ea typeface="ＭＳ Ｐゴシック" charset="0"/>
              <a:cs typeface="Courier New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Courier New" charset="0"/>
              </a:rPr>
              <a:t>could be formulated top-down (requires 3 dimensions)</a:t>
            </a:r>
          </a:p>
          <a:p>
            <a:pPr lvl="2">
              <a:spcBef>
                <a:spcPts val="1638"/>
              </a:spcBef>
            </a:pPr>
            <a:r>
              <a:rPr lang="en-US" dirty="0">
                <a:latin typeface="Arial Narrow" charset="0"/>
                <a:ea typeface="ＭＳ Ｐゴシック" charset="0"/>
                <a:cs typeface="Courier New" charset="0"/>
              </a:rPr>
              <a:t>solve(0, </a:t>
            </a:r>
            <a:r>
              <a:rPr lang="en-US" dirty="0" err="1">
                <a:latin typeface="Arial Narrow" charset="0"/>
                <a:ea typeface="ＭＳ Ｐゴシック" charset="0"/>
                <a:cs typeface="Courier New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  <a:cs typeface="Courier New" charset="0"/>
              </a:rPr>
              <a:t>, j) </a:t>
            </a:r>
            <a:r>
              <a:rPr lang="en-US" dirty="0">
                <a:latin typeface="Arial Narrow" charset="0"/>
                <a:ea typeface="ＭＳ Ｐゴシック" charset="0"/>
                <a:cs typeface="Courier New" charset="0"/>
                <a:sym typeface="Wingdings" charset="0"/>
              </a:rPr>
              <a:t> weight[</a:t>
            </a:r>
            <a:r>
              <a:rPr lang="en-US" dirty="0" err="1">
                <a:latin typeface="Arial Narrow" charset="0"/>
                <a:ea typeface="ＭＳ Ｐゴシック" charset="0"/>
                <a:cs typeface="Courier New" charset="0"/>
                <a:sym typeface="Wingdings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  <a:cs typeface="Courier New" charset="0"/>
                <a:sym typeface="Wingdings" charset="0"/>
              </a:rPr>
              <a:t>][j]</a:t>
            </a:r>
            <a:endParaRPr lang="en-US" dirty="0">
              <a:latin typeface="Arial Narrow" charset="0"/>
              <a:ea typeface="ＭＳ Ｐゴシック" charset="0"/>
              <a:cs typeface="Courier New" charset="0"/>
            </a:endParaRPr>
          </a:p>
          <a:p>
            <a:pPr lvl="2">
              <a:spcBef>
                <a:spcPts val="1638"/>
              </a:spcBef>
            </a:pPr>
            <a:r>
              <a:rPr lang="en-US" dirty="0">
                <a:latin typeface="Arial Narrow" charset="0"/>
                <a:ea typeface="ＭＳ Ｐゴシック" charset="0"/>
                <a:cs typeface="Courier New" charset="0"/>
              </a:rPr>
              <a:t>solve(k, </a:t>
            </a:r>
            <a:r>
              <a:rPr lang="en-US" dirty="0" err="1">
                <a:latin typeface="Arial Narrow" charset="0"/>
                <a:ea typeface="ＭＳ Ｐゴシック" charset="0"/>
                <a:cs typeface="Courier New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  <a:cs typeface="Courier New" charset="0"/>
              </a:rPr>
              <a:t>, j) </a:t>
            </a:r>
            <a:r>
              <a:rPr lang="en-US" dirty="0">
                <a:latin typeface="Arial Narrow" charset="0"/>
                <a:ea typeface="ＭＳ Ｐゴシック" charset="0"/>
                <a:cs typeface="Courier New" charset="0"/>
                <a:sym typeface="Wingdings" charset="0"/>
              </a:rPr>
              <a:t> min( solve(k-1, </a:t>
            </a:r>
            <a:r>
              <a:rPr lang="en-US" dirty="0" err="1">
                <a:latin typeface="Arial Narrow" charset="0"/>
                <a:ea typeface="ＭＳ Ｐゴシック" charset="0"/>
                <a:cs typeface="Courier New" charset="0"/>
                <a:sym typeface="Wingdings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  <a:cs typeface="Courier New" charset="0"/>
                <a:sym typeface="Wingdings" charset="0"/>
              </a:rPr>
              <a:t>, j), solve(k-1, </a:t>
            </a:r>
            <a:r>
              <a:rPr lang="en-US" dirty="0" err="1">
                <a:latin typeface="Arial Narrow" charset="0"/>
                <a:ea typeface="ＭＳ Ｐゴシック" charset="0"/>
                <a:cs typeface="Courier New" charset="0"/>
                <a:sym typeface="Wingdings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  <a:cs typeface="Courier New" charset="0"/>
                <a:sym typeface="Wingdings" charset="0"/>
              </a:rPr>
              <a:t>, k) + solve(k-1, k, j) )</a:t>
            </a:r>
            <a:endParaRPr lang="en-US" dirty="0">
              <a:latin typeface="Arial Narrow" charset="0"/>
              <a:ea typeface="ＭＳ Ｐゴシック" charset="0"/>
              <a:cs typeface="Courier New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Courier New" charset="0"/>
            </a:endParaRP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A756F97-5495-8743-AC42-DECAA724FFB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94759DF-0165-0047-AD91-DF94D463EE8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Exhaustive dynamic programming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699" name="Rectangle 3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685800" y="1371600"/>
                <a:ext cx="5334000" cy="2971800"/>
              </a:xfrm>
            </p:spPr>
            <p:txBody>
              <a:bodyPr/>
              <a:lstStyle/>
              <a:p>
                <a:pPr marL="0" indent="0"/>
                <a:r>
                  <a:rPr lang="en-US" dirty="0">
                    <a:latin typeface="Arial Narrow" charset="0"/>
                    <a:ea typeface="ＭＳ Ｐゴシック" charset="0"/>
                    <a:cs typeface="ＭＳ Ｐゴシック" charset="0"/>
                  </a:rPr>
                  <a:t>some dynamic programming algorithms utilize all subproblems, starting with the base cases</a:t>
                </a:r>
              </a:p>
              <a:p>
                <a:pPr marL="400050" lvl="1" indent="-168275"/>
                <a:r>
                  <a:rPr lang="en-US" dirty="0">
                    <a:latin typeface="Arial Narrow" charset="0"/>
                    <a:ea typeface="ＭＳ Ｐゴシック" charset="0"/>
                    <a:cs typeface="ＭＳ Ｐゴシック" charset="0"/>
                  </a:rPr>
                  <a:t>e.g., combinatorial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  <a:ea typeface="ＭＳ Ｐゴシック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  <a:ea typeface="ＭＳ Ｐゴシック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  <a:ea typeface="ＭＳ Ｐゴシック" charset="0"/>
                                </a:rPr>
                                <m:t>𝑛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ＭＳ Ｐゴシック" charset="0"/>
                                </a:rPr>
                                <m:t>𝑘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Arial Narrow" charset="0"/>
                    <a:ea typeface="ＭＳ Ｐゴシック" charset="0"/>
                    <a:cs typeface="ＭＳ Ｐゴシック" charset="0"/>
                  </a:rPr>
                  <a:t> requires filling the entire table (or at least lower triangle)</a:t>
                </a:r>
              </a:p>
              <a:p>
                <a:pPr marL="400050" lvl="1" indent="-168275"/>
                <a:r>
                  <a:rPr lang="en-US" dirty="0">
                    <a:latin typeface="Arial Narrow" charset="0"/>
                    <a:ea typeface="ＭＳ Ｐゴシック" charset="0"/>
                    <a:cs typeface="ＭＳ Ｐゴシック" charset="0"/>
                  </a:rPr>
                  <a:t>e.g., World Series Puzzle requires filling the entire table (or at least lower triangle)</a:t>
                </a:r>
              </a:p>
              <a:p>
                <a:pPr marL="0" indent="0"/>
                <a:r>
                  <a:rPr lang="en-US" dirty="0">
                    <a:latin typeface="Arial Narrow" charset="0"/>
                    <a:ea typeface="ＭＳ Ｐゴシック" charset="0"/>
                    <a:sym typeface="Wingdings" charset="0"/>
                  </a:rPr>
                  <a:t> </a:t>
                </a:r>
                <a:r>
                  <a:rPr lang="en-US" dirty="0">
                    <a:latin typeface="Arial Narrow" charset="0"/>
                    <a:ea typeface="ＭＳ Ｐゴシック" charset="0"/>
                  </a:rPr>
                  <a:t>bottom-up does not waste any work</a:t>
                </a:r>
              </a:p>
            </p:txBody>
          </p:sp>
        </mc:Choice>
        <mc:Fallback>
          <p:sp>
            <p:nvSpPr>
              <p:cNvPr id="2969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685800" y="1371600"/>
                <a:ext cx="5334000" cy="2971800"/>
              </a:xfrm>
              <a:blipFill>
                <a:blip r:embed="rId2"/>
                <a:stretch>
                  <a:fillRect l="-1900" t="-1702" r="-19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44772" name="Group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69584382"/>
              </p:ext>
            </p:extLst>
          </p:nvPr>
        </p:nvGraphicFramePr>
        <p:xfrm>
          <a:off x="6793190" y="528955"/>
          <a:ext cx="1844675" cy="1920240"/>
        </p:xfrm>
        <a:graphic>
          <a:graphicData uri="http://schemas.openxmlformats.org/drawingml/2006/table">
            <a:tbl>
              <a:tblPr/>
              <a:tblGrid>
                <a:gridCol w="263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6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6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25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29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4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2497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97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97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97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97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97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97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44852" name="Rectangle 84"/>
          <p:cNvSpPr>
            <a:spLocks noChangeArrowheads="1"/>
          </p:cNvSpPr>
          <p:nvPr/>
        </p:nvSpPr>
        <p:spPr bwMode="auto">
          <a:xfrm>
            <a:off x="691906" y="4692919"/>
            <a:ext cx="8610600" cy="201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for many problems, this is not the case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solving a problem may require only a subset of smaller problems to be solved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constructing a table and exhaustively working up from the base cases could do lots of wasted work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can dynamic programming still be applied?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755B7A-8413-D164-C61F-475135F8E4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598" y="2621598"/>
            <a:ext cx="2781857" cy="15747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85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BC04E4D-537C-0248-99AC-BB265DB5B8E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programming contest problem</a:t>
            </a:r>
          </a:p>
        </p:txBody>
      </p:sp>
      <p:pic>
        <p:nvPicPr>
          <p:cNvPr id="30723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1143000"/>
            <a:ext cx="8610600" cy="5578475"/>
          </a:xfrm>
          <a:ln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D3D2772-BF24-C64C-9CB7-FC72B03150C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Divide and conquer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200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divide/decrease &amp; conquer are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top-down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approaches to problem solving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start with the problem to be solved (i.e., the top)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break that problem down into smaller piece(s) and solve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continue breaking down until reach base/trivial case (i.e., the bottom)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they work well when the pieces can be solved independently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e.g., merge sort – sorting each half can be done independently, no overlap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what about Fibonacci numbers?  1, 1, 2, 3, 5, 8, 13, 21, …</a:t>
            </a:r>
          </a:p>
        </p:txBody>
      </p:sp>
      <p:sp>
        <p:nvSpPr>
          <p:cNvPr id="541700" name="Rectangle 4"/>
          <p:cNvSpPr>
            <a:spLocks noChangeArrowheads="1"/>
          </p:cNvSpPr>
          <p:nvPr/>
        </p:nvSpPr>
        <p:spPr bwMode="auto">
          <a:xfrm>
            <a:off x="2400300" y="4724400"/>
            <a:ext cx="487680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public static int fib(int n) {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if (n &lt;= 1) {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    return 1;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}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else {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    return fib(n-1) + fib(n-2);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}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}</a:t>
            </a:r>
            <a:endParaRPr lang="en-US" sz="28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170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B27612F-F19A-944A-8D9B-7EC3C961C5E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991600" cy="685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Divide &amp; conquer approach</a:t>
            </a:r>
          </a:p>
        </p:txBody>
      </p:sp>
      <p:sp>
        <p:nvSpPr>
          <p:cNvPr id="31747" name="Rectangle 6"/>
          <p:cNvSpPr>
            <a:spLocks noChangeArrowheads="1"/>
          </p:cNvSpPr>
          <p:nvPr/>
        </p:nvSpPr>
        <p:spPr bwMode="auto">
          <a:xfrm>
            <a:off x="381000" y="1219200"/>
            <a:ext cx="9007475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let </a:t>
            </a:r>
            <a:r>
              <a:rPr lang="en-US" sz="2000" dirty="0" err="1">
                <a:solidFill>
                  <a:schemeClr val="accent2"/>
                </a:solidFill>
                <a:latin typeface="Courier New" charset="0"/>
              </a:rPr>
              <a:t>getChange</a:t>
            </a:r>
            <a:r>
              <a:rPr lang="en-US" sz="2000" dirty="0">
                <a:solidFill>
                  <a:schemeClr val="accent2"/>
                </a:solidFill>
                <a:latin typeface="Courier New" charset="0"/>
              </a:rPr>
              <a:t>(amount, </a:t>
            </a:r>
            <a:r>
              <a:rPr lang="en-US" sz="2000" dirty="0" err="1">
                <a:solidFill>
                  <a:schemeClr val="accent2"/>
                </a:solidFill>
                <a:latin typeface="Courier New" charset="0"/>
              </a:rPr>
              <a:t>coinList</a:t>
            </a:r>
            <a:r>
              <a:rPr lang="en-US" sz="2000" dirty="0">
                <a:solidFill>
                  <a:schemeClr val="accent2"/>
                </a:solidFill>
                <a:latin typeface="Courier New" charset="0"/>
              </a:rPr>
              <a:t>)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represent the number of ways to get an amount using the specified list of coins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  </a:t>
            </a:r>
            <a:r>
              <a:rPr lang="en-US" sz="1400" dirty="0" err="1">
                <a:latin typeface="Courier New" charset="0"/>
              </a:rPr>
              <a:t>getChange</a:t>
            </a:r>
            <a:r>
              <a:rPr lang="en-US" sz="1400" dirty="0">
                <a:latin typeface="Courier New" charset="0"/>
              </a:rPr>
              <a:t>(amount, </a:t>
            </a:r>
            <a:r>
              <a:rPr lang="en-US" sz="1400" dirty="0" err="1">
                <a:latin typeface="Courier New" charset="0"/>
              </a:rPr>
              <a:t>coinList</a:t>
            </a:r>
            <a:r>
              <a:rPr lang="en-US" sz="1400" dirty="0">
                <a:latin typeface="Courier New" charset="0"/>
              </a:rPr>
              <a:t>) = 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getChange</a:t>
            </a:r>
            <a:r>
              <a:rPr lang="en-US" sz="1400" dirty="0">
                <a:latin typeface="Courier New" charset="0"/>
              </a:rPr>
              <a:t>(amount-</a:t>
            </a:r>
            <a:r>
              <a:rPr lang="en-US" sz="1400" dirty="0" err="1">
                <a:latin typeface="Courier New" charset="0"/>
              </a:rPr>
              <a:t>biggestCoinValue</a:t>
            </a:r>
            <a:r>
              <a:rPr lang="en-US" sz="1400" dirty="0">
                <a:latin typeface="Courier New" charset="0"/>
              </a:rPr>
              <a:t>, </a:t>
            </a:r>
            <a:r>
              <a:rPr lang="en-US" sz="1400" dirty="0" err="1">
                <a:latin typeface="Courier New" charset="0"/>
              </a:rPr>
              <a:t>coinList</a:t>
            </a:r>
            <a:r>
              <a:rPr lang="en-US" sz="1400" dirty="0">
                <a:latin typeface="Courier New" charset="0"/>
              </a:rPr>
              <a:t>)  // # of ways that use at least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	  +					       //   one of the biggest coin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	  </a:t>
            </a:r>
            <a:r>
              <a:rPr lang="en-US" sz="1400" dirty="0" err="1">
                <a:latin typeface="Courier New" charset="0"/>
              </a:rPr>
              <a:t>getChange</a:t>
            </a:r>
            <a:r>
              <a:rPr lang="en-US" sz="1400" dirty="0">
                <a:latin typeface="Courier New" charset="0"/>
              </a:rPr>
              <a:t>(amount, </a:t>
            </a:r>
            <a:r>
              <a:rPr lang="en-US" sz="1400" dirty="0" err="1">
                <a:latin typeface="Courier New" charset="0"/>
              </a:rPr>
              <a:t>coinList-biggestCoin</a:t>
            </a:r>
            <a:r>
              <a:rPr lang="en-US" sz="1400" dirty="0">
                <a:latin typeface="Courier New" charset="0"/>
              </a:rPr>
              <a:t>);     // # of ways that don't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						       //   involve the biggest coin</a:t>
            </a:r>
            <a:endParaRPr lang="en-US" dirty="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523272" name="Rectangle 8"/>
          <p:cNvSpPr>
            <a:spLocks noChangeArrowheads="1"/>
          </p:cNvSpPr>
          <p:nvPr/>
        </p:nvSpPr>
        <p:spPr bwMode="auto">
          <a:xfrm>
            <a:off x="685800" y="3810000"/>
            <a:ext cx="87026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2743200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e.g., suppose want to get 10¢ using only pennies and nickels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743200" algn="l"/>
              </a:tabLst>
            </a:pPr>
            <a:r>
              <a:rPr lang="en-US" sz="2000">
                <a:latin typeface="Arial Narrow" charset="0"/>
              </a:rPr>
              <a:t>	                                 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743200" algn="l"/>
              </a:tabLst>
            </a:pPr>
            <a:r>
              <a:rPr lang="en-US" sz="1800">
                <a:latin typeface="Arial Narrow" charset="0"/>
              </a:rPr>
              <a:t>                                                    getChange(10, [1¢, 5¢])	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743200" algn="l"/>
              </a:tabLst>
            </a:pPr>
            <a:endParaRPr lang="en-US" sz="18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743200" algn="l"/>
              </a:tabLst>
            </a:pPr>
            <a:r>
              <a:rPr lang="en-US" sz="1800">
                <a:latin typeface="Arial Narrow" charset="0"/>
              </a:rPr>
              <a:t>              getChange(5, [1¢, 5¢])	         + 	          getChange(10, [1¢])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743200" algn="l"/>
              </a:tabLst>
            </a:pPr>
            <a:endParaRPr lang="en-US" sz="18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tabLst>
                <a:tab pos="2743200" algn="l"/>
              </a:tabLst>
            </a:pPr>
            <a:r>
              <a:rPr lang="en-US" sz="1800">
                <a:latin typeface="Arial Narrow" charset="0"/>
              </a:rPr>
              <a:t>getChange(0, [1¢, 5¢])  +  getChange(5, [1¢]) 	                      </a:t>
            </a:r>
            <a:r>
              <a:rPr lang="en-US" sz="1800">
                <a:solidFill>
                  <a:schemeClr val="tx2"/>
                </a:solidFill>
                <a:latin typeface="Arial Narrow" charset="0"/>
              </a:rPr>
              <a:t>1</a:t>
            </a:r>
          </a:p>
          <a:p>
            <a:pPr marL="342900" indent="-342900">
              <a:spcBef>
                <a:spcPct val="20000"/>
              </a:spcBef>
              <a:tabLst>
                <a:tab pos="2743200" algn="l"/>
              </a:tabLst>
            </a:pPr>
            <a:endParaRPr lang="en-US" sz="1800">
              <a:solidFill>
                <a:schemeClr val="tx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tabLst>
                <a:tab pos="2743200" algn="l"/>
              </a:tabLst>
            </a:pPr>
            <a:r>
              <a:rPr lang="en-US" sz="1800">
                <a:solidFill>
                  <a:schemeClr val="tx2"/>
                </a:solidFill>
                <a:latin typeface="Arial Narrow" charset="0"/>
              </a:rPr>
              <a:t>             1                                        1</a:t>
            </a:r>
          </a:p>
          <a:p>
            <a:pPr marL="342900" indent="-342900">
              <a:spcBef>
                <a:spcPct val="20000"/>
              </a:spcBef>
              <a:tabLst>
                <a:tab pos="2743200" algn="l"/>
              </a:tabLst>
            </a:pPr>
            <a:endParaRPr lang="en-US" sz="18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523273" name="Line 9"/>
          <p:cNvSpPr>
            <a:spLocks noChangeShapeType="1"/>
          </p:cNvSpPr>
          <p:nvPr/>
        </p:nvSpPr>
        <p:spPr bwMode="auto">
          <a:xfrm flipV="1">
            <a:off x="3886200" y="4876800"/>
            <a:ext cx="1066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3274" name="Line 10"/>
          <p:cNvSpPr>
            <a:spLocks noChangeShapeType="1"/>
          </p:cNvSpPr>
          <p:nvPr/>
        </p:nvSpPr>
        <p:spPr bwMode="auto">
          <a:xfrm flipH="1" flipV="1">
            <a:off x="4953000" y="4876800"/>
            <a:ext cx="1066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3275" name="Line 11"/>
          <p:cNvSpPr>
            <a:spLocks noChangeShapeType="1"/>
          </p:cNvSpPr>
          <p:nvPr/>
        </p:nvSpPr>
        <p:spPr bwMode="auto">
          <a:xfrm flipV="1">
            <a:off x="1752600" y="5410200"/>
            <a:ext cx="1066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3276" name="Line 12"/>
          <p:cNvSpPr>
            <a:spLocks noChangeShapeType="1"/>
          </p:cNvSpPr>
          <p:nvPr/>
        </p:nvSpPr>
        <p:spPr bwMode="auto">
          <a:xfrm flipH="1" flipV="1">
            <a:off x="2819400" y="5410200"/>
            <a:ext cx="1066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3277" name="Line 13"/>
          <p:cNvSpPr>
            <a:spLocks noChangeShapeType="1"/>
          </p:cNvSpPr>
          <p:nvPr/>
        </p:nvSpPr>
        <p:spPr bwMode="auto">
          <a:xfrm>
            <a:off x="1524000" y="601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3278" name="Line 14"/>
          <p:cNvSpPr>
            <a:spLocks noChangeShapeType="1"/>
          </p:cNvSpPr>
          <p:nvPr/>
        </p:nvSpPr>
        <p:spPr bwMode="auto">
          <a:xfrm>
            <a:off x="3733800" y="601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3279" name="Line 15"/>
          <p:cNvSpPr>
            <a:spLocks noChangeShapeType="1"/>
          </p:cNvSpPr>
          <p:nvPr/>
        </p:nvSpPr>
        <p:spPr bwMode="auto">
          <a:xfrm>
            <a:off x="6553200" y="5334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3272" grpId="0" build="allAtOnce"/>
      <p:bldP spid="523273" grpId="0" animBg="1"/>
      <p:bldP spid="523274" grpId="0" animBg="1"/>
      <p:bldP spid="523275" grpId="0" animBg="1"/>
      <p:bldP spid="523276" grpId="0" animBg="1"/>
      <p:bldP spid="523277" grpId="0" animBg="1"/>
      <p:bldP spid="523278" grpId="0" animBg="1"/>
      <p:bldP spid="52327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0204025-BA1C-984B-8E3C-B17A6D96D0F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991600" cy="685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Divide &amp; conquer solution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514599"/>
            <a:ext cx="8991599" cy="463867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ChangeMaker1 {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ArrayList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&lt;Integer&gt; coins;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 ChangeMaker1(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ArrayList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&lt;Integer&gt; coins) {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this.coins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coins;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 int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getChange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(int amount) {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return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this.getChange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(amount,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this.coins.size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()-1)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 int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getChange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(int amount, int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maxIndex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if (amount &lt; 0 ||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maxIndex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 0) {	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return 0;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}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else if (amount == 0) {			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return 1;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}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else {					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return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this.getChange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(amount-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this.coins.get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maxIndex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),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maxIndex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+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this.getChange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(amount, maxIndex-1)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}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7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32772" name="Text Box 5"/>
          <p:cNvSpPr txBox="1">
            <a:spLocks noChangeArrowheads="1"/>
          </p:cNvSpPr>
          <p:nvPr/>
        </p:nvSpPr>
        <p:spPr bwMode="auto">
          <a:xfrm>
            <a:off x="6400800" y="2749551"/>
            <a:ext cx="3124200" cy="3152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accent2"/>
                </a:solidFill>
                <a:latin typeface="Arial Narrow" charset="0"/>
              </a:rPr>
              <a:t>base case: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if amount or max coin index becomes negative, then can't be done</a:t>
            </a:r>
          </a:p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accent2"/>
                </a:solidFill>
                <a:latin typeface="Arial Narrow" charset="0"/>
              </a:rPr>
              <a:t>base case: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if amount is zero, then have made exact change</a:t>
            </a:r>
          </a:p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accent2"/>
                </a:solidFill>
                <a:latin typeface="Arial Narrow" charset="0"/>
              </a:rPr>
              <a:t>recursive case: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 count how many ways using a largest coin + how many ways not using a largest coin</a:t>
            </a:r>
          </a:p>
        </p:txBody>
      </p:sp>
      <p:sp>
        <p:nvSpPr>
          <p:cNvPr id="32773" name="Rectangle 6"/>
          <p:cNvSpPr>
            <a:spLocks noChangeArrowheads="1"/>
          </p:cNvSpPr>
          <p:nvPr/>
        </p:nvSpPr>
        <p:spPr bwMode="auto">
          <a:xfrm>
            <a:off x="685800" y="1219200"/>
            <a:ext cx="87026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could implement as a </a:t>
            </a:r>
            <a:r>
              <a:rPr lang="en-US" sz="2000">
                <a:solidFill>
                  <a:schemeClr val="accent2"/>
                </a:solidFill>
                <a:latin typeface="Courier New" charset="0"/>
              </a:rPr>
              <a:t>ChangeMaker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class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when constructing, specify a sorted list of available coins  </a:t>
            </a:r>
            <a:r>
              <a:rPr lang="en-US" sz="2000">
                <a:solidFill>
                  <a:schemeClr val="tx2"/>
                </a:solidFill>
                <a:latin typeface="Arial Narrow" charset="0"/>
              </a:rPr>
              <a:t>(why sorted?)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recursive helper method works with a possibly restricted coin list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45F3AD2-E97E-EC4E-AC9D-426907C48DB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Will this solution work?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33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certainly, it will produce the correct answer -- but, how quickly?</a:t>
            </a:r>
          </a:p>
        </p:txBody>
      </p:sp>
      <p:sp>
        <p:nvSpPr>
          <p:cNvPr id="524292" name="Rectangle 4"/>
          <p:cNvSpPr>
            <a:spLocks noChangeArrowheads="1"/>
          </p:cNvSpPr>
          <p:nvPr/>
        </p:nvSpPr>
        <p:spPr bwMode="auto">
          <a:xfrm>
            <a:off x="685800" y="1752600"/>
            <a:ext cx="8702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at most 10 coins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worst case: 1 2 3 4 5 6 7 8 9 10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6,292,069 combinations</a:t>
            </a:r>
            <a:r>
              <a:rPr lang="en-US">
                <a:latin typeface="Arial Narrow" charset="0"/>
              </a:rPr>
              <a:t> </a:t>
            </a:r>
            <a:r>
              <a:rPr lang="en-US">
                <a:latin typeface="Arial Narrow" charset="0"/>
                <a:sym typeface="Wingdings" charset="0"/>
              </a:rPr>
              <a:t> </a:t>
            </a:r>
            <a:r>
              <a:rPr lang="en-US" sz="2000">
                <a:latin typeface="Arial Narrow" charset="0"/>
              </a:rPr>
              <a:t>depending on your CPU, this can take a while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# of combinations will explode if more than 10 coins allowed</a:t>
            </a:r>
          </a:p>
        </p:txBody>
      </p:sp>
      <p:sp>
        <p:nvSpPr>
          <p:cNvPr id="524294" name="Rectangle 6"/>
          <p:cNvSpPr>
            <a:spLocks noChangeArrowheads="1"/>
          </p:cNvSpPr>
          <p:nvPr/>
        </p:nvSpPr>
        <p:spPr bwMode="auto">
          <a:xfrm>
            <a:off x="685800" y="3581400"/>
            <a:ext cx="87026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the problem is duplication of effort</a:t>
            </a:r>
          </a:p>
          <a:p>
            <a:pPr marL="342900" indent="-342900">
              <a:spcBef>
                <a:spcPct val="20000"/>
              </a:spcBef>
            </a:pPr>
            <a:endParaRPr lang="en-US" sz="1000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1200" b="1" dirty="0" err="1">
                <a:solidFill>
                  <a:schemeClr val="tx2"/>
                </a:solidFill>
                <a:latin typeface="Courier New" charset="0"/>
              </a:rPr>
              <a:t>getChange</a:t>
            </a:r>
            <a:r>
              <a:rPr lang="en-US" sz="1200" b="1" dirty="0">
                <a:solidFill>
                  <a:schemeClr val="tx2"/>
                </a:solidFill>
                <a:latin typeface="Courier New" charset="0"/>
              </a:rPr>
              <a:t>(100, 9) </a:t>
            </a:r>
          </a:p>
          <a:p>
            <a:pPr marL="342900" indent="-342900" algn="ctr">
              <a:spcBef>
                <a:spcPct val="20000"/>
              </a:spcBef>
            </a:pPr>
            <a:endParaRPr lang="en-US" sz="1200" b="1" dirty="0">
              <a:solidFill>
                <a:schemeClr val="tx2"/>
              </a:solidFill>
              <a:latin typeface="Courier New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1200" b="1" dirty="0" err="1">
                <a:solidFill>
                  <a:schemeClr val="tx2"/>
                </a:solidFill>
                <a:latin typeface="Courier New" charset="0"/>
              </a:rPr>
              <a:t>getChange</a:t>
            </a:r>
            <a:r>
              <a:rPr lang="en-US" sz="1200" b="1" dirty="0">
                <a:solidFill>
                  <a:schemeClr val="tx2"/>
                </a:solidFill>
                <a:latin typeface="Courier New" charset="0"/>
              </a:rPr>
              <a:t>(90, 9)                +                </a:t>
            </a:r>
            <a:r>
              <a:rPr lang="en-US" sz="1200" b="1" dirty="0" err="1">
                <a:solidFill>
                  <a:schemeClr val="tx2"/>
                </a:solidFill>
                <a:latin typeface="Courier New" charset="0"/>
              </a:rPr>
              <a:t>getChange</a:t>
            </a:r>
            <a:r>
              <a:rPr lang="en-US" sz="1200" b="1" dirty="0">
                <a:solidFill>
                  <a:schemeClr val="tx2"/>
                </a:solidFill>
                <a:latin typeface="Courier New" charset="0"/>
              </a:rPr>
              <a:t>(100, 8)</a:t>
            </a:r>
          </a:p>
          <a:p>
            <a:pPr marL="342900" indent="-342900" algn="ctr">
              <a:spcBef>
                <a:spcPct val="20000"/>
              </a:spcBef>
            </a:pPr>
            <a:endParaRPr lang="en-US" sz="1200" b="1" dirty="0">
              <a:solidFill>
                <a:schemeClr val="tx2"/>
              </a:solidFill>
              <a:latin typeface="Courier New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1200" b="1" dirty="0" err="1">
                <a:solidFill>
                  <a:schemeClr val="tx2"/>
                </a:solidFill>
                <a:latin typeface="Courier New" charset="0"/>
              </a:rPr>
              <a:t>getChange</a:t>
            </a:r>
            <a:r>
              <a:rPr lang="en-US" sz="1200" b="1" dirty="0">
                <a:solidFill>
                  <a:schemeClr val="tx2"/>
                </a:solidFill>
                <a:latin typeface="Courier New" charset="0"/>
              </a:rPr>
              <a:t>(80, 9) + </a:t>
            </a:r>
            <a:r>
              <a:rPr lang="en-US" sz="1200" b="1" dirty="0" err="1">
                <a:solidFill>
                  <a:schemeClr val="tx2"/>
                </a:solidFill>
                <a:latin typeface="Courier New" charset="0"/>
              </a:rPr>
              <a:t>getChange</a:t>
            </a:r>
            <a:r>
              <a:rPr lang="en-US" sz="1200" b="1" dirty="0">
                <a:solidFill>
                  <a:schemeClr val="tx2"/>
                </a:solidFill>
                <a:latin typeface="Courier New" charset="0"/>
              </a:rPr>
              <a:t>(90, 8)	            </a:t>
            </a:r>
            <a:r>
              <a:rPr lang="en-US" sz="1200" b="1" dirty="0" err="1">
                <a:solidFill>
                  <a:schemeClr val="tx2"/>
                </a:solidFill>
                <a:latin typeface="Courier New" charset="0"/>
              </a:rPr>
              <a:t>getChange</a:t>
            </a:r>
            <a:r>
              <a:rPr lang="en-US" sz="1200" b="1" dirty="0">
                <a:solidFill>
                  <a:schemeClr val="tx2"/>
                </a:solidFill>
                <a:latin typeface="Courier New" charset="0"/>
              </a:rPr>
              <a:t>(91, 8) + </a:t>
            </a:r>
            <a:r>
              <a:rPr lang="en-US" sz="1200" b="1" dirty="0" err="1">
                <a:solidFill>
                  <a:schemeClr val="tx2"/>
                </a:solidFill>
                <a:latin typeface="Courier New" charset="0"/>
              </a:rPr>
              <a:t>getChange</a:t>
            </a:r>
            <a:r>
              <a:rPr lang="en-US" sz="1200" b="1" dirty="0">
                <a:solidFill>
                  <a:schemeClr val="tx2"/>
                </a:solidFill>
                <a:latin typeface="Courier New" charset="0"/>
              </a:rPr>
              <a:t>(100, 7)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b="1" dirty="0">
                <a:solidFill>
                  <a:schemeClr val="tx2"/>
                </a:solidFill>
                <a:latin typeface="Courier New" charset="0"/>
              </a:rPr>
              <a:t>       . . .              . . .                            . . .              . . .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b="1" dirty="0">
                <a:solidFill>
                  <a:schemeClr val="tx2"/>
                </a:solidFill>
                <a:latin typeface="Courier New" charset="0"/>
              </a:rPr>
              <a:t>      .  .  .            .  .  .                          .  .  .            .  .  . 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b="1" dirty="0">
                <a:solidFill>
                  <a:schemeClr val="tx2"/>
                </a:solidFill>
                <a:latin typeface="Courier New" charset="0"/>
              </a:rPr>
              <a:t>     .   .   .          .   .   .                        .   .   .          .   .   . 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b="1" dirty="0">
                <a:solidFill>
                  <a:schemeClr val="tx2"/>
                </a:solidFill>
                <a:latin typeface="Courier New" charset="0"/>
              </a:rPr>
              <a:t>         .                  .                                .                  . 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b="1" dirty="0">
                <a:solidFill>
                  <a:schemeClr val="tx2"/>
                </a:solidFill>
                <a:latin typeface="Courier New" charset="0"/>
              </a:rPr>
              <a:t>         .                  .                                .                  .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b="1" dirty="0">
                <a:solidFill>
                  <a:schemeClr val="tx2"/>
                </a:solidFill>
                <a:latin typeface="Courier New" charset="0"/>
              </a:rPr>
              <a:t>  </a:t>
            </a:r>
            <a:r>
              <a:rPr lang="en-US" sz="1200" b="1" dirty="0" err="1">
                <a:solidFill>
                  <a:schemeClr val="tx2"/>
                </a:solidFill>
                <a:latin typeface="Courier New" charset="0"/>
              </a:rPr>
              <a:t>getChange</a:t>
            </a:r>
            <a:r>
              <a:rPr lang="en-US" sz="1200" b="1" dirty="0">
                <a:solidFill>
                  <a:schemeClr val="tx2"/>
                </a:solidFill>
                <a:latin typeface="Courier New" charset="0"/>
              </a:rPr>
              <a:t>(80, 6)   </a:t>
            </a:r>
            <a:r>
              <a:rPr lang="en-US" sz="1200" b="1" dirty="0" err="1">
                <a:solidFill>
                  <a:schemeClr val="tx2"/>
                </a:solidFill>
                <a:latin typeface="Courier New" charset="0"/>
              </a:rPr>
              <a:t>getChange</a:t>
            </a:r>
            <a:r>
              <a:rPr lang="en-US" sz="1200" b="1" dirty="0">
                <a:solidFill>
                  <a:schemeClr val="tx2"/>
                </a:solidFill>
                <a:latin typeface="Courier New" charset="0"/>
              </a:rPr>
              <a:t>(80, 6)                 </a:t>
            </a:r>
            <a:r>
              <a:rPr lang="en-US" sz="1200" b="1" dirty="0" err="1">
                <a:solidFill>
                  <a:schemeClr val="tx2"/>
                </a:solidFill>
                <a:latin typeface="Courier New" charset="0"/>
              </a:rPr>
              <a:t>getChange</a:t>
            </a:r>
            <a:r>
              <a:rPr lang="en-US" sz="1200" b="1" dirty="0">
                <a:solidFill>
                  <a:schemeClr val="tx2"/>
                </a:solidFill>
                <a:latin typeface="Courier New" charset="0"/>
              </a:rPr>
              <a:t>(80, 6)   </a:t>
            </a:r>
            <a:r>
              <a:rPr lang="en-US" sz="1200" b="1" dirty="0" err="1">
                <a:solidFill>
                  <a:schemeClr val="tx2"/>
                </a:solidFill>
                <a:latin typeface="Courier New" charset="0"/>
              </a:rPr>
              <a:t>getChange</a:t>
            </a:r>
            <a:r>
              <a:rPr lang="en-US" sz="1200" b="1" dirty="0">
                <a:solidFill>
                  <a:schemeClr val="tx2"/>
                </a:solidFill>
                <a:latin typeface="Courier New" charset="0"/>
              </a:rPr>
              <a:t>(80, 6)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292" grpId="0"/>
      <p:bldP spid="52429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C24A053-1869-6245-8F58-8777163012E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Caching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524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we could use dynamic programming and solve the problem bottom up</a:t>
            </a:r>
          </a:p>
          <a:p>
            <a:pPr lvl="1">
              <a:lnSpc>
                <a:spcPct val="6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however, consider </a:t>
            </a:r>
            <a:r>
              <a:rPr lang="en-US" sz="1800">
                <a:latin typeface="Arial Narrow" charset="0"/>
                <a:ea typeface="ＭＳ Ｐゴシック" charset="0"/>
              </a:rPr>
              <a:t>getChange(100, [1¢, 5¢, 10¢, 25¢])</a:t>
            </a:r>
          </a:p>
          <a:p>
            <a:pPr lvl="1">
              <a:lnSpc>
                <a:spcPct val="6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would we ever need to know </a:t>
            </a:r>
            <a:r>
              <a:rPr lang="en-US" sz="1800">
                <a:latin typeface="Arial Narrow" charset="0"/>
                <a:ea typeface="ＭＳ Ｐゴシック" charset="0"/>
              </a:rPr>
              <a:t>getChange(99, [1¢, 5¢, 10¢, 25¢]) ?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		             getChange(98, [1¢, 5¢, 10¢, 25¢]) ?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		             getChange(73, [1¢, 5¢]) ?</a:t>
            </a:r>
          </a:p>
        </p:txBody>
      </p:sp>
      <p:sp>
        <p:nvSpPr>
          <p:cNvPr id="525316" name="Rectangle 4"/>
          <p:cNvSpPr>
            <a:spLocks noChangeArrowheads="1"/>
          </p:cNvSpPr>
          <p:nvPr/>
        </p:nvSpPr>
        <p:spPr bwMode="auto">
          <a:xfrm>
            <a:off x="685800" y="3276600"/>
            <a:ext cx="87026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when exhaustive bottom-up would yield too many wasted cases, dynamic programming can instead utilize top-down with </a:t>
            </a:r>
            <a:r>
              <a:rPr lang="en-US" i="1">
                <a:solidFill>
                  <a:schemeClr val="accent2"/>
                </a:solidFill>
                <a:latin typeface="Arial Narrow" charset="0"/>
              </a:rPr>
              <a:t>caching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create a table (as in the exhaustive bottom-up approach) 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however, fill the table in using a top-down approach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that is, execute a top-down decrease and conquer solution, but store the solutions to subproblems in the table as they are computed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before recursively solving a new subproblem, first check to see if its solution has already been cached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avoids the duplication of pure top-down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avoids the waste of exhaustive bottom-up (only solves relevant subproblems)</a:t>
            </a:r>
            <a:endParaRPr lang="en-US" sz="1600">
              <a:solidFill>
                <a:schemeClr val="tx2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53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6FDB3B5-CE3F-4847-AC19-EC4F5454CF3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ChangeMaker with caching</a:t>
            </a:r>
          </a:p>
        </p:txBody>
      </p:sp>
      <p:sp>
        <p:nvSpPr>
          <p:cNvPr id="3584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9067800" cy="5867400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public class ChangeMaker2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private </a:t>
            </a:r>
            <a:r>
              <a:rPr lang="en-US" sz="140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&lt;Integer&gt; coins;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private HashMap&lt;String, Integer&gt; cache;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400" dirty="0"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ChangeMaker2(</a:t>
            </a:r>
            <a:r>
              <a:rPr lang="en-US" sz="140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&lt;Integer&gt; coins)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this.coins</a:t>
            </a: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coins;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this.cache</a:t>
            </a: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new HashMap&lt;String, Integer&gt;();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400" dirty="0"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int </a:t>
            </a:r>
            <a:r>
              <a:rPr lang="en-US" sz="140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getChange</a:t>
            </a: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(int amount)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40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this.getChange</a:t>
            </a: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(amount, </a:t>
            </a:r>
            <a:r>
              <a:rPr lang="en-US" sz="140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coins.size</a:t>
            </a: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()-1);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400" dirty="0"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private int </a:t>
            </a:r>
            <a:r>
              <a:rPr lang="en-US" sz="140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getChange</a:t>
            </a: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(int amount, int </a:t>
            </a:r>
            <a:r>
              <a:rPr lang="en-US" sz="140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maxCoinIndex</a:t>
            </a: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if (</a:t>
            </a:r>
            <a:r>
              <a:rPr lang="en-US" sz="140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maxCoinIndex</a:t>
            </a: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&lt; 0 || amount &lt; 0)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return 0;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r>
              <a:rPr lang="en-US" sz="1400" dirty="0" err="1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this.cache.containsKey</a:t>
            </a: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(amount+","+</a:t>
            </a:r>
            <a:r>
              <a:rPr lang="en-US" sz="1400" dirty="0" err="1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maxCoinIndex</a:t>
            </a: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if (amount == 0) {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this.cache.put</a:t>
            </a: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(amount+","+</a:t>
            </a:r>
            <a:r>
              <a:rPr lang="en-US" sz="1400" dirty="0" err="1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maxCoinIndex</a:t>
            </a: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1);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else {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this.cache.put</a:t>
            </a: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(amount+","+</a:t>
            </a:r>
            <a:r>
              <a:rPr lang="en-US" sz="1400" dirty="0" err="1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maxCoinIndex</a:t>
            </a: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400" dirty="0" err="1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this.getChange</a:t>
            </a: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(amount-</a:t>
            </a:r>
            <a:r>
              <a:rPr lang="en-US" sz="1400" dirty="0" err="1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this.coins.get</a:t>
            </a: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maxCoinIndex</a:t>
            </a: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1400" dirty="0" err="1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maxCoinIndex</a:t>
            </a: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+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400" dirty="0" err="1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this.getChange</a:t>
            </a: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(amount, maxCoinIndex-1));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400" dirty="0" err="1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this.cache.get</a:t>
            </a: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(amount+","+</a:t>
            </a:r>
            <a:r>
              <a:rPr lang="en-US" sz="1400" dirty="0" err="1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maxCoinIndex</a:t>
            </a:r>
            <a:r>
              <a:rPr lang="en-US" sz="14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5844" name="Text Box 5"/>
          <p:cNvSpPr txBox="1">
            <a:spLocks noChangeArrowheads="1"/>
          </p:cNvSpPr>
          <p:nvPr/>
        </p:nvSpPr>
        <p:spPr bwMode="auto">
          <a:xfrm>
            <a:off x="7162800" y="3048000"/>
            <a:ext cx="2286000" cy="212365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with caching, even the worst case is fast: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6,292,069 combinations</a:t>
            </a:r>
          </a:p>
        </p:txBody>
      </p:sp>
      <p:sp>
        <p:nvSpPr>
          <p:cNvPr id="35845" name="Text Box 6"/>
          <p:cNvSpPr txBox="1">
            <a:spLocks noChangeArrowheads="1"/>
          </p:cNvSpPr>
          <p:nvPr/>
        </p:nvSpPr>
        <p:spPr bwMode="auto">
          <a:xfrm>
            <a:off x="5867400" y="773113"/>
            <a:ext cx="3581400" cy="212365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as each subproblem is solved, its solution is stored in a map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each call to </a:t>
            </a:r>
            <a:r>
              <a:rPr lang="en-US" dirty="0" err="1">
                <a:solidFill>
                  <a:schemeClr val="accent2"/>
                </a:solidFill>
                <a:latin typeface="Arial Narrow" charset="0"/>
              </a:rPr>
              <a:t>getChange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checks the map first before recursing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03256FB-7B90-5246-AA50-85BD8858BBE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Algorithmic approaches summary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702675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brute force: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sometimes the straightforward approach suffices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transform &amp; conquer: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sometimes the solution to a simpler variant suffices</a:t>
            </a:r>
          </a:p>
          <a:p>
            <a:pPr>
              <a:lnSpc>
                <a:spcPct val="90000"/>
              </a:lnSpc>
            </a:pPr>
            <a:endParaRPr lang="en-US" sz="16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divide/decrease &amp; conquer: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tackles a complex problem by breaking it into smaller piece(s), solving each piece (often w/ recursion), and combining into an overall solution</a:t>
            </a:r>
          </a:p>
          <a:p>
            <a:pPr lvl="1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applicable for any application that can be divided into independent parts</a:t>
            </a:r>
          </a:p>
          <a:p>
            <a:pPr lvl="1">
              <a:lnSpc>
                <a:spcPct val="70000"/>
              </a:lnSpc>
            </a:pPr>
            <a:endParaRPr lang="en-US" sz="160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dynamic: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bottom-up implementation of divide/decrease &amp; conquer – start with the base cases and build up to the desired solution, storing results to avoid redundancy</a:t>
            </a:r>
          </a:p>
          <a:p>
            <a:pPr lvl="1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usually more effective than top-down recursion if the parts are not completely independent</a:t>
            </a:r>
          </a:p>
          <a:p>
            <a:pPr lvl="1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can implement by adding caching to top-down recursion</a:t>
            </a:r>
          </a:p>
          <a:p>
            <a:pPr lvl="1">
              <a:lnSpc>
                <a:spcPct val="70000"/>
              </a:lnSpc>
            </a:pPr>
            <a:endParaRPr lang="en-US" sz="160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greedy: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makes a sequence of choices/actions, choose whichever looks best at the moment</a:t>
            </a:r>
          </a:p>
          <a:p>
            <a:pPr lvl="1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applicable when a solution is a sequence of moves &amp; perfect knowledge is available</a:t>
            </a:r>
          </a:p>
          <a:p>
            <a:pPr lvl="1">
              <a:lnSpc>
                <a:spcPct val="70000"/>
              </a:lnSpc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backtracking: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makes a sequence of choices/actions (similar to greedy), but stores alternatives so that they can be attempted if the current choices lead to failure</a:t>
            </a:r>
          </a:p>
          <a:p>
            <a:pPr lvl="1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more costly in terms of time and memory than greedy, but general-purpose</a:t>
            </a:r>
          </a:p>
          <a:p>
            <a:pPr lvl="1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branch &amp; bound variant cuts off search at some level and backtracks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endParaRPr lang="en-US" sz="180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01FC62C-74FF-564F-82D7-36DF79481FD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Top-down vs. bottom-up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914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divide and conquer is a horrible way of finding Fibonacci numbers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recursive calls are NOT independent; redundencies build up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57200" y="2479675"/>
            <a:ext cx="4876800" cy="20367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public static int fib(int n) {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if (n &lt;= 1) {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    return 1;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}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else {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    return fib(n-1) + fib(n-2);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}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}</a:t>
            </a:r>
            <a:endParaRPr lang="en-US" sz="2800" dirty="0">
              <a:latin typeface="Arial Narrow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5409956" y="2639000"/>
            <a:ext cx="4156075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charset="0"/>
              </a:rPr>
              <a:t>fib(5)</a:t>
            </a:r>
          </a:p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charset="0"/>
              </a:rPr>
              <a:t>fib(4)      +      fib(3)</a:t>
            </a:r>
          </a:p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charset="0"/>
              </a:rPr>
              <a:t>fib(3) + fib(2)     fib(2) + fib(1)</a:t>
            </a:r>
          </a:p>
          <a:p>
            <a:pPr algn="ctr">
              <a:spcBef>
                <a:spcPct val="50000"/>
              </a:spcBef>
            </a:pPr>
            <a:r>
              <a:rPr lang="en-US" sz="1000" b="1" dirty="0">
                <a:solidFill>
                  <a:schemeClr val="tx2"/>
                </a:solidFill>
                <a:latin typeface="Courier New" charset="0"/>
              </a:rPr>
              <a:t>.          .               .            .</a:t>
            </a:r>
          </a:p>
          <a:p>
            <a:pPr algn="ctr">
              <a:spcBef>
                <a:spcPct val="50000"/>
              </a:spcBef>
            </a:pPr>
            <a:r>
              <a:rPr lang="en-US" sz="1000" b="1" dirty="0">
                <a:solidFill>
                  <a:schemeClr val="tx2"/>
                </a:solidFill>
                <a:latin typeface="Courier New" charset="0"/>
              </a:rPr>
              <a:t>.          .               .            . </a:t>
            </a:r>
          </a:p>
          <a:p>
            <a:pPr algn="ctr">
              <a:spcBef>
                <a:spcPct val="50000"/>
              </a:spcBef>
            </a:pPr>
            <a:r>
              <a:rPr lang="en-US" sz="1000" b="1" dirty="0">
                <a:solidFill>
                  <a:schemeClr val="tx2"/>
                </a:solidFill>
                <a:latin typeface="Courier New" charset="0"/>
              </a:rPr>
              <a:t>.          .               .            </a:t>
            </a:r>
            <a:r>
              <a:rPr lang="en-US" sz="1000" b="1" dirty="0">
                <a:latin typeface="Courier New" charset="0"/>
              </a:rPr>
              <a:t>.</a:t>
            </a:r>
          </a:p>
          <a:p>
            <a:pPr algn="ctr">
              <a:spcBef>
                <a:spcPct val="50000"/>
              </a:spcBef>
            </a:pPr>
            <a:endParaRPr lang="en-US" sz="1000" dirty="0">
              <a:latin typeface="Courier New" charset="0"/>
            </a:endParaRPr>
          </a:p>
        </p:txBody>
      </p:sp>
      <p:sp>
        <p:nvSpPr>
          <p:cNvPr id="542726" name="Rectangle 6"/>
          <p:cNvSpPr>
            <a:spLocks noChangeArrowheads="1"/>
          </p:cNvSpPr>
          <p:nvPr/>
        </p:nvSpPr>
        <p:spPr bwMode="auto">
          <a:xfrm>
            <a:off x="381000" y="4987925"/>
            <a:ext cx="4419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this case, a bottom-up solution makes more sense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start at the base cases (the bottom) and work up to the desired number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requires remembering the previous two numbers in the sequence</a:t>
            </a:r>
          </a:p>
        </p:txBody>
      </p:sp>
      <p:sp>
        <p:nvSpPr>
          <p:cNvPr id="542727" name="Rectangle 7"/>
          <p:cNvSpPr>
            <a:spLocks noChangeArrowheads="1"/>
          </p:cNvSpPr>
          <p:nvPr/>
        </p:nvSpPr>
        <p:spPr bwMode="auto">
          <a:xfrm>
            <a:off x="4587875" y="4817086"/>
            <a:ext cx="4800600" cy="22597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public static int fib(int n) {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int </a:t>
            </a:r>
            <a:r>
              <a:rPr lang="en-US" sz="1600" dirty="0" err="1">
                <a:latin typeface="Courier New" charset="0"/>
              </a:rPr>
              <a:t>prev</a:t>
            </a:r>
            <a:r>
              <a:rPr lang="en-US" sz="1600" dirty="0">
                <a:latin typeface="Courier New" charset="0"/>
              </a:rPr>
              <a:t> = 1, current = 1;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for (int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 = 1;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 &lt; n;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++) {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    int next = </a:t>
            </a:r>
            <a:r>
              <a:rPr lang="en-US" sz="1600" dirty="0" err="1">
                <a:latin typeface="Courier New" charset="0"/>
              </a:rPr>
              <a:t>prev</a:t>
            </a:r>
            <a:r>
              <a:rPr lang="en-US" sz="1600" dirty="0">
                <a:latin typeface="Courier New" charset="0"/>
              </a:rPr>
              <a:t> + current;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    </a:t>
            </a:r>
            <a:r>
              <a:rPr lang="en-US" sz="1600" dirty="0" err="1">
                <a:latin typeface="Courier New" charset="0"/>
              </a:rPr>
              <a:t>prev</a:t>
            </a:r>
            <a:r>
              <a:rPr lang="en-US" sz="1600" dirty="0">
                <a:latin typeface="Courier New" charset="0"/>
              </a:rPr>
              <a:t> = current;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    current = next;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}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return current;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26" grpId="0"/>
      <p:bldP spid="5427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40AFB40-4723-2845-B673-E7135AEA22D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Dynamic programming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229600" cy="23622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dynamic programming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a bottom-up approach to solving problems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start with smaller problems and build up to the goal, storing intermediate solutions as needed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applicable to the same types of problems as divide/decrease &amp; conquer, but bottom-up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usually more effective than top-down if the parts are not completely independent (thus leading to redundancy)</a:t>
            </a:r>
          </a:p>
        </p:txBody>
      </p:sp>
      <p:sp>
        <p:nvSpPr>
          <p:cNvPr id="527366" name="Rectangle 6"/>
          <p:cNvSpPr>
            <a:spLocks noChangeArrowheads="1"/>
          </p:cNvSpPr>
          <p:nvPr/>
        </p:nvSpPr>
        <p:spPr bwMode="auto">
          <a:xfrm>
            <a:off x="685800" y="4038600"/>
            <a:ext cx="8610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example: binomial coefficient C(n, k) is relevant to many problems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number of ways can you select k lottery balls out of 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number of birth orders possible in a family of n children where k are sons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number of acyclic paths connecting 2 corners of an k</a:t>
            </a:r>
            <a:r>
              <a:rPr lang="en-US" sz="1600">
                <a:latin typeface="Courier New" charset="0"/>
                <a:sym typeface="Wingdings 2" charset="0"/>
              </a:rPr>
              <a:t></a:t>
            </a:r>
            <a:r>
              <a:rPr lang="en-US" sz="2000">
                <a:latin typeface="Arial Narrow" charset="0"/>
              </a:rPr>
              <a:t>(n-k) grid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coefficient of the x</a:t>
            </a:r>
            <a:r>
              <a:rPr lang="en-US" sz="2000" baseline="30000">
                <a:latin typeface="Arial Narrow" charset="0"/>
              </a:rPr>
              <a:t>k</a:t>
            </a:r>
            <a:r>
              <a:rPr lang="en-US" sz="2000">
                <a:latin typeface="Arial Narrow" charset="0"/>
              </a:rPr>
              <a:t>y</a:t>
            </a:r>
            <a:r>
              <a:rPr lang="en-US" sz="2000" baseline="30000">
                <a:latin typeface="Arial Narrow" charset="0"/>
              </a:rPr>
              <a:t>n-k</a:t>
            </a:r>
            <a:r>
              <a:rPr lang="en-US" sz="2000">
                <a:latin typeface="Arial Narrow" charset="0"/>
              </a:rPr>
              <a:t> term in the polynomial expansion of (x + y)</a:t>
            </a:r>
            <a:r>
              <a:rPr lang="en-US" sz="2000" baseline="30000">
                <a:latin typeface="Arial Narrow" charset="0"/>
              </a:rPr>
              <a:t>n</a:t>
            </a:r>
            <a:r>
              <a:rPr lang="en-US" sz="2000">
                <a:latin typeface="Arial Narrow" charset="0"/>
              </a:rPr>
              <a:t> </a:t>
            </a:r>
          </a:p>
        </p:txBody>
      </p:sp>
      <p:graphicFrame>
        <p:nvGraphicFramePr>
          <p:cNvPr id="527367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2438400" y="5791200"/>
          <a:ext cx="39624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08200" imgH="457200" progId="Equation.3">
                  <p:embed/>
                </p:oleObj>
              </mc:Choice>
              <mc:Fallback>
                <p:oleObj name="Equation" r:id="rId2" imgW="2108200" imgH="457200" progId="Equation.3">
                  <p:embed/>
                  <p:pic>
                    <p:nvPicPr>
                      <p:cNvPr id="52736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791200"/>
                        <a:ext cx="3962400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73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46F6F9-5867-6243-B4F0-0208BAB055E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binary coefficient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610600" cy="25908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while easy to define, a binomial coefficient is difficult to compute</a:t>
            </a:r>
          </a:p>
          <a:p>
            <a:pPr lvl="1">
              <a:buFont typeface="Wingdings" charset="0"/>
              <a:buNone/>
            </a:pPr>
            <a:r>
              <a:rPr lang="en-US" dirty="0" err="1">
                <a:latin typeface="Arial Narrow" charset="0"/>
                <a:ea typeface="ＭＳ Ｐゴシック" charset="0"/>
              </a:rPr>
              <a:t>e.g</a:t>
            </a:r>
            <a:r>
              <a:rPr lang="en-US" dirty="0">
                <a:latin typeface="Arial Narrow" charset="0"/>
                <a:ea typeface="ＭＳ Ｐゴシック" charset="0"/>
              </a:rPr>
              <a:t>, 6 number lottery with 49 balls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49!/(6!43!)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sz="1600" dirty="0">
                <a:latin typeface="Arial Narrow" charset="0"/>
                <a:ea typeface="ＭＳ Ｐゴシック" charset="0"/>
                <a:sym typeface="Wingdings" charset="0"/>
              </a:rPr>
              <a:t>49! = 608,281,864,034,267,560,872,252,163,321,295,376,887,552,831,379,210,240,000,000,000</a:t>
            </a:r>
          </a:p>
          <a:p>
            <a:pPr lvl="1">
              <a:buFont typeface="Wingdings" charset="0"/>
              <a:buNone/>
            </a:pPr>
            <a:endParaRPr lang="en-US" sz="1600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could try to get fancy by canceling terms from numerator &amp; denominator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still end up with individual terms that exceed integer limits</a:t>
            </a:r>
          </a:p>
        </p:txBody>
      </p:sp>
      <p:sp>
        <p:nvSpPr>
          <p:cNvPr id="531462" name="Rectangle 6"/>
          <p:cNvSpPr>
            <a:spLocks noChangeArrowheads="1"/>
          </p:cNvSpPr>
          <p:nvPr/>
        </p:nvSpPr>
        <p:spPr bwMode="auto">
          <a:xfrm>
            <a:off x="685800" y="4114800"/>
            <a:ext cx="861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 computationally easier approach makes use of the following recursive relationship</a:t>
            </a:r>
          </a:p>
        </p:txBody>
      </p:sp>
      <p:graphicFrame>
        <p:nvGraphicFramePr>
          <p:cNvPr id="531463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838200" y="5181600"/>
          <a:ext cx="4275138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457200" progId="Equation.3">
                  <p:embed/>
                </p:oleObj>
              </mc:Choice>
              <mc:Fallback>
                <p:oleObj name="Equation" r:id="rId2" imgW="1828800" imgH="457200" progId="Equation.3">
                  <p:embed/>
                  <p:pic>
                    <p:nvPicPr>
                      <p:cNvPr id="53146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181600"/>
                        <a:ext cx="4275138" cy="1068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1465" name="Text Box 9"/>
          <p:cNvSpPr txBox="1">
            <a:spLocks noChangeArrowheads="1"/>
          </p:cNvSpPr>
          <p:nvPr/>
        </p:nvSpPr>
        <p:spPr bwMode="auto">
          <a:xfrm>
            <a:off x="5486400" y="4811713"/>
            <a:ext cx="3352800" cy="2211387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2"/>
                </a:solidFill>
                <a:latin typeface="Arial Narrow" charset="0"/>
              </a:rPr>
              <a:t>e.g., to select 6 lottery balls out of 49, partition into:</a:t>
            </a:r>
          </a:p>
          <a:p>
            <a:pPr>
              <a:spcBef>
                <a:spcPct val="50000"/>
              </a:spcBef>
            </a:pPr>
            <a:endParaRPr lang="en-US" sz="800">
              <a:solidFill>
                <a:schemeClr val="tx2"/>
              </a:solidFill>
              <a:latin typeface="Arial Narrow" charset="0"/>
            </a:endParaRPr>
          </a:p>
          <a:p>
            <a:pPr algn="ctr"/>
            <a:r>
              <a:rPr lang="en-US" sz="1800">
                <a:solidFill>
                  <a:schemeClr val="tx2"/>
                </a:solidFill>
                <a:latin typeface="Arial Narrow" charset="0"/>
              </a:rPr>
              <a:t>selections that include 1 </a:t>
            </a:r>
          </a:p>
          <a:p>
            <a:pPr algn="ctr"/>
            <a:r>
              <a:rPr lang="en-US" sz="1800">
                <a:solidFill>
                  <a:schemeClr val="tx2"/>
                </a:solidFill>
                <a:latin typeface="Arial Narrow" charset="0"/>
              </a:rPr>
              <a:t>(must select 5 out of remaining 48) </a:t>
            </a:r>
          </a:p>
          <a:p>
            <a:pPr algn="ctr"/>
            <a:r>
              <a:rPr lang="en-US" sz="1800">
                <a:solidFill>
                  <a:schemeClr val="tx2"/>
                </a:solidFill>
                <a:latin typeface="Arial Narrow" charset="0"/>
              </a:rPr>
              <a:t>+</a:t>
            </a:r>
          </a:p>
          <a:p>
            <a:pPr algn="ctr"/>
            <a:r>
              <a:rPr lang="en-US" sz="1800">
                <a:solidFill>
                  <a:schemeClr val="tx2"/>
                </a:solidFill>
                <a:latin typeface="Arial Narrow" charset="0"/>
              </a:rPr>
              <a:t>selections that don't include 1 </a:t>
            </a:r>
          </a:p>
          <a:p>
            <a:pPr algn="ctr"/>
            <a:r>
              <a:rPr lang="en-US" sz="1800">
                <a:solidFill>
                  <a:schemeClr val="tx2"/>
                </a:solidFill>
                <a:latin typeface="Arial Narrow" charset="0"/>
              </a:rPr>
              <a:t>(must select 6 out of remaining 48)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1462" grpId="0"/>
      <p:bldP spid="53146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0671B52-8C71-DB47-9596-E9A3E65014E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binomial coefficient</a:t>
            </a:r>
          </a:p>
        </p:txBody>
      </p:sp>
      <p:sp>
        <p:nvSpPr>
          <p:cNvPr id="2150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2268415" cy="19050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could use straight divide &amp; conquer to compute based on this relation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725615" y="1517895"/>
            <a:ext cx="6705600" cy="1892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public static int binomial(int n, int k)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  if (k == 0 || n == k)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      return 1;</a:t>
            </a:r>
          </a:p>
          <a:p>
            <a:pPr marL="342900" indent="-342900"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  else {</a:t>
            </a:r>
          </a:p>
          <a:p>
            <a:pPr marL="342900" indent="-342900"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      return binomial(n-1, k-1) + binomial(n-1, k);</a:t>
            </a:r>
          </a:p>
          <a:p>
            <a:pPr marL="342900" indent="-342900"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529414" name="Rectangle 6"/>
          <p:cNvSpPr>
            <a:spLocks noChangeArrowheads="1"/>
          </p:cNvSpPr>
          <p:nvPr/>
        </p:nvSpPr>
        <p:spPr bwMode="auto">
          <a:xfrm>
            <a:off x="457200" y="4502150"/>
            <a:ext cx="2590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however, this will take a </a:t>
            </a:r>
            <a:r>
              <a:rPr lang="en-US" u="sng" dirty="0">
                <a:solidFill>
                  <a:schemeClr val="accent2"/>
                </a:solidFill>
                <a:latin typeface="Arial Narrow" charset="0"/>
              </a:rPr>
              <a:t>long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time or exceed memory due to redundant work</a:t>
            </a:r>
          </a:p>
        </p:txBody>
      </p:sp>
      <p:graphicFrame>
        <p:nvGraphicFramePr>
          <p:cNvPr id="529415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4114800" y="4356100"/>
          <a:ext cx="4275138" cy="189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84500" imgH="1320800" progId="Equation.3">
                  <p:embed/>
                </p:oleObj>
              </mc:Choice>
              <mc:Fallback>
                <p:oleObj name="Equation" r:id="rId2" imgW="2984500" imgH="1320800" progId="Equation.3">
                  <p:embed/>
                  <p:pic>
                    <p:nvPicPr>
                      <p:cNvPr id="5294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356100"/>
                        <a:ext cx="4275138" cy="189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94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DE4DFC2-8542-BD4D-AC73-2DEA40671EB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Dynamic programming solution</a:t>
            </a:r>
          </a:p>
        </p:txBody>
      </p:sp>
      <p:sp>
        <p:nvSpPr>
          <p:cNvPr id="532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799" y="3048000"/>
            <a:ext cx="8229601" cy="40386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static int binomial(int n, int k) { 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if (n &lt; 2)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return 1;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else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6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 bin[][] = new int[n+1][n+1];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// CONSTRUCT TABLE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for (int r = 0; r &lt;= n; r++)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for (int c = 0; c &lt;= r &amp;&amp; c &lt;= k; 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c++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if (c == 0 || c == r) {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</a:t>
            </a:r>
            <a:r>
              <a:rPr lang="en-US" sz="16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bin[r][c] = 1;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// ENTER 1 IF BASE CASE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else {                          // OTHERWISE, USE FORMULA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</a:t>
            </a:r>
            <a:r>
              <a:rPr lang="en-US" sz="16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bin[r][c] = bin[r-1][c-1] + bin[r-1][c];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6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return bin[n][k];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// ANSWER IS AT bin[n][k]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762000" y="1371600"/>
            <a:ext cx="4808538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could instead work bottom-up, filling a table starting with the base cases</a:t>
            </a:r>
          </a:p>
          <a:p>
            <a:pPr marL="458788" lvl="1" indent="-342900">
              <a:spcBef>
                <a:spcPts val="0"/>
              </a:spcBef>
              <a:buFont typeface="Wingdings" pitchFamily="2" charset="2"/>
              <a:buChar char="§"/>
            </a:pPr>
            <a:r>
              <a:rPr lang="en-US" sz="2000" dirty="0">
                <a:latin typeface="Arial Narrow" charset="0"/>
              </a:rPr>
              <a:t>k = 0 OR n = k </a:t>
            </a:r>
            <a:r>
              <a:rPr lang="en-US" sz="2000" dirty="0">
                <a:latin typeface="Arial Narrow" charset="0"/>
                <a:sym typeface="Wingdings" pitchFamily="2" charset="2"/>
              </a:rPr>
              <a:t> 1</a:t>
            </a:r>
          </a:p>
          <a:p>
            <a:pPr marL="458788" lvl="1" indent="-342900">
              <a:spcBef>
                <a:spcPts val="0"/>
              </a:spcBef>
              <a:buFont typeface="Wingdings" pitchFamily="2" charset="2"/>
              <a:buChar char="§"/>
            </a:pPr>
            <a:r>
              <a:rPr lang="en-US" sz="2000" dirty="0" err="1">
                <a:latin typeface="Arial Narrow" charset="0"/>
                <a:sym typeface="Wingdings" pitchFamily="2" charset="2"/>
              </a:rPr>
              <a:t>otherewise</a:t>
            </a:r>
            <a:r>
              <a:rPr lang="en-US" sz="2000" dirty="0">
                <a:latin typeface="Arial Narrow" charset="0"/>
                <a:sym typeface="Wingdings" pitchFamily="2" charset="2"/>
              </a:rPr>
              <a:t>, add upper-left and upper values</a:t>
            </a:r>
            <a:endParaRPr lang="en-US" sz="2000" dirty="0">
              <a:latin typeface="Arial Narrow" charset="0"/>
            </a:endParaRPr>
          </a:p>
        </p:txBody>
      </p:sp>
      <p:graphicFrame>
        <p:nvGraphicFramePr>
          <p:cNvPr id="532657" name="Group 177"/>
          <p:cNvGraphicFramePr>
            <a:graphicFrameLocks noGrp="1"/>
          </p:cNvGraphicFramePr>
          <p:nvPr>
            <p:ph sz="half" idx="2"/>
          </p:nvPr>
        </p:nvGraphicFramePr>
        <p:xfrm>
          <a:off x="5570538" y="914400"/>
          <a:ext cx="3457575" cy="1920877"/>
        </p:xfrm>
        <a:graphic>
          <a:graphicData uri="http://schemas.openxmlformats.org/drawingml/2006/table">
            <a:tbl>
              <a:tblPr/>
              <a:tblGrid>
                <a:gridCol w="493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4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k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4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4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4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4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4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4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n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48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4E5560-F72E-4343-93FB-31BB3E1E439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World Series puzzle</a:t>
            </a:r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n-ea"/>
                <a:cs typeface="+mn-cs"/>
              </a:rPr>
              <a:t>Consider the following puzzle:</a:t>
            </a:r>
          </a:p>
          <a:p>
            <a:pPr>
              <a:defRPr/>
            </a:pPr>
            <a:endParaRPr lang="en-US" dirty="0">
              <a:ea typeface="+mn-ea"/>
              <a:cs typeface="+mn-cs"/>
            </a:endParaRPr>
          </a:p>
          <a:p>
            <a:pPr marL="457200" lvl="1" indent="6350">
              <a:buFont typeface="Wingdings" charset="2"/>
              <a:buNone/>
              <a:defRPr/>
            </a:pPr>
            <a:r>
              <a:rPr lang="en-US" dirty="0"/>
              <a:t>At the start of the world series (best-of-7), you must pick the team you want to win and then bet on games so that </a:t>
            </a:r>
          </a:p>
          <a:p>
            <a:pPr marL="806450" lvl="2">
              <a:buFontTx/>
              <a:buChar char="•"/>
              <a:defRPr/>
            </a:pPr>
            <a:r>
              <a:rPr lang="en-US" dirty="0"/>
              <a:t>if your team wins the series, you win exactly $1,000</a:t>
            </a:r>
          </a:p>
          <a:p>
            <a:pPr marL="806450" lvl="2">
              <a:buFontTx/>
              <a:buChar char="•"/>
              <a:defRPr/>
            </a:pPr>
            <a:r>
              <a:rPr lang="en-US" dirty="0"/>
              <a:t>if your team loses the series, you lose exactly $1,000</a:t>
            </a:r>
          </a:p>
          <a:p>
            <a:pPr marL="806450" lvl="2">
              <a:buFontTx/>
              <a:buChar char="•"/>
              <a:defRPr/>
            </a:pPr>
            <a:endParaRPr lang="en-US" dirty="0"/>
          </a:p>
          <a:p>
            <a:pPr marL="457200" lvl="1" indent="6350">
              <a:buFont typeface="Wingdings" charset="2"/>
              <a:buNone/>
              <a:defRPr/>
            </a:pPr>
            <a:r>
              <a:rPr lang="en-US" dirty="0"/>
              <a:t>You may bet different amounts on different games, and can even bet $0 if you wish.</a:t>
            </a:r>
          </a:p>
          <a:p>
            <a:pPr marL="457200" lvl="1" indent="6350">
              <a:buFont typeface="Wingdings" charset="2"/>
              <a:buNone/>
              <a:defRPr/>
            </a:pPr>
            <a:endParaRPr lang="en-US" dirty="0"/>
          </a:p>
          <a:p>
            <a:pPr marL="457200" lvl="1" indent="6350">
              <a:buFont typeface="Wingdings" charset="2"/>
              <a:buNone/>
              <a:defRPr/>
            </a:pPr>
            <a:r>
              <a:rPr lang="en-US" dirty="0"/>
              <a:t>QUESTION: how much should you bet on the first game?</a:t>
            </a:r>
          </a:p>
          <a:p>
            <a:pPr marL="457200" lvl="1" indent="6350">
              <a:buFont typeface="Wingdings" charset="2"/>
              <a:buNone/>
              <a:defRPr/>
            </a:pPr>
            <a:endParaRPr lang="en-US" dirty="0"/>
          </a:p>
          <a:p>
            <a:pPr marL="57150" indent="6350">
              <a:buFont typeface="Wingdings" charset="2"/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marL="57150" indent="6350">
              <a:buFont typeface="Wingdings" charset="2"/>
              <a:buNone/>
              <a:defRPr/>
            </a:pPr>
            <a:r>
              <a:rPr lang="en-US" dirty="0">
                <a:ea typeface="+mn-ea"/>
                <a:cs typeface="+mn-cs"/>
              </a:rPr>
              <a:t>DIVIDE &amp; CONQUER SOLUTION?  DYNAMIC PROGRAMMING?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68A6B-C1EF-9847-AA6F-E2F8A6046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 and conquer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9A2FE-D4BA-F548-A793-8FB286D5B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600200"/>
          </a:xfrm>
        </p:spPr>
        <p:txBody>
          <a:bodyPr/>
          <a:lstStyle/>
          <a:p>
            <a:r>
              <a:rPr lang="en-US" dirty="0"/>
              <a:t>BASE CASES:	winnings(4, ?) </a:t>
            </a:r>
            <a:r>
              <a:rPr lang="en-US" dirty="0">
                <a:sym typeface="Wingdings" pitchFamily="2" charset="2"/>
              </a:rPr>
              <a:t> $1,000		</a:t>
            </a:r>
          </a:p>
          <a:p>
            <a:r>
              <a:rPr lang="en-US" dirty="0">
                <a:sym typeface="Wingdings" pitchFamily="2" charset="2"/>
              </a:rPr>
              <a:t>			winnings(?, 4)  $-1,000</a:t>
            </a:r>
          </a:p>
          <a:p>
            <a:r>
              <a:rPr lang="en-US" dirty="0">
                <a:sym typeface="Wingdings" pitchFamily="2" charset="2"/>
              </a:rPr>
              <a:t>RECURSION:	winnings(W, L) = (winnings(W+1,L)+winnings(W,L+1))/2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F536CC-9C97-0344-B27F-DAE5D2750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B6D7BF-B063-C24F-BDC2-94BE4D83EDE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405D51-D5FF-0349-84BF-6C78714ABD19}"/>
              </a:ext>
            </a:extLst>
          </p:cNvPr>
          <p:cNvSpPr txBox="1"/>
          <p:nvPr/>
        </p:nvSpPr>
        <p:spPr>
          <a:xfrm>
            <a:off x="3810000" y="3319046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winnings(0,0)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6542E4-AA18-244F-BEC4-F9EF3B2D0815}"/>
              </a:ext>
            </a:extLst>
          </p:cNvPr>
          <p:cNvSpPr txBox="1"/>
          <p:nvPr/>
        </p:nvSpPr>
        <p:spPr>
          <a:xfrm>
            <a:off x="1679812" y="4159522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winnings(0,1)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018D06-452D-934A-84EE-96424B951E45}"/>
              </a:ext>
            </a:extLst>
          </p:cNvPr>
          <p:cNvSpPr txBox="1"/>
          <p:nvPr/>
        </p:nvSpPr>
        <p:spPr>
          <a:xfrm>
            <a:off x="6019800" y="4159522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winnings(1,0)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EEC689C-CCDB-6142-B731-7473B02BAA6D}"/>
              </a:ext>
            </a:extLst>
          </p:cNvPr>
          <p:cNvCxnSpPr>
            <a:stCxn id="6" idx="2"/>
            <a:endCxn id="7" idx="0"/>
          </p:cNvCxnSpPr>
          <p:nvPr/>
        </p:nvCxnSpPr>
        <p:spPr bwMode="auto">
          <a:xfrm flipH="1">
            <a:off x="2670412" y="3657600"/>
            <a:ext cx="2130188" cy="501922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BF4EB4A-608C-7C4C-9807-D602145BAEC7}"/>
              </a:ext>
            </a:extLst>
          </p:cNvPr>
          <p:cNvCxnSpPr>
            <a:stCxn id="6" idx="2"/>
            <a:endCxn id="8" idx="0"/>
          </p:cNvCxnSpPr>
          <p:nvPr/>
        </p:nvCxnSpPr>
        <p:spPr bwMode="auto">
          <a:xfrm>
            <a:off x="4800600" y="3657600"/>
            <a:ext cx="2209800" cy="50192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3ADFF29-F545-EE43-88B8-650F788CC339}"/>
              </a:ext>
            </a:extLst>
          </p:cNvPr>
          <p:cNvSpPr txBox="1"/>
          <p:nvPr/>
        </p:nvSpPr>
        <p:spPr>
          <a:xfrm>
            <a:off x="381000" y="5008730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winnings(0,2)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1475D0-448E-F348-8746-E0494A043D4D}"/>
              </a:ext>
            </a:extLst>
          </p:cNvPr>
          <p:cNvSpPr txBox="1"/>
          <p:nvPr/>
        </p:nvSpPr>
        <p:spPr>
          <a:xfrm>
            <a:off x="2819400" y="5008730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winnings(1,1)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0DAB14-9DF8-FD4A-8BB5-DAE832A0D7C6}"/>
              </a:ext>
            </a:extLst>
          </p:cNvPr>
          <p:cNvCxnSpPr>
            <a:endCxn id="13" idx="0"/>
          </p:cNvCxnSpPr>
          <p:nvPr/>
        </p:nvCxnSpPr>
        <p:spPr bwMode="auto">
          <a:xfrm flipH="1">
            <a:off x="1371600" y="4506808"/>
            <a:ext cx="1143000" cy="501922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98FCCDD-866B-A449-A7D6-986B9E4E719C}"/>
              </a:ext>
            </a:extLst>
          </p:cNvPr>
          <p:cNvCxnSpPr>
            <a:endCxn id="14" idx="0"/>
          </p:cNvCxnSpPr>
          <p:nvPr/>
        </p:nvCxnSpPr>
        <p:spPr bwMode="auto">
          <a:xfrm>
            <a:off x="2514600" y="4506808"/>
            <a:ext cx="1295400" cy="50192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AC204A5-7B1D-9344-BB05-B9E580561B5E}"/>
              </a:ext>
            </a:extLst>
          </p:cNvPr>
          <p:cNvSpPr txBox="1"/>
          <p:nvPr/>
        </p:nvSpPr>
        <p:spPr>
          <a:xfrm>
            <a:off x="4800600" y="5007958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winnings(1,1)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6FEB09-7A19-B340-8036-0E4E30544EBB}"/>
              </a:ext>
            </a:extLst>
          </p:cNvPr>
          <p:cNvSpPr txBox="1"/>
          <p:nvPr/>
        </p:nvSpPr>
        <p:spPr>
          <a:xfrm>
            <a:off x="7239000" y="5007958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winnings(2,0)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D6CF0F0-8248-2040-B7CD-16608F640A4C}"/>
              </a:ext>
            </a:extLst>
          </p:cNvPr>
          <p:cNvCxnSpPr>
            <a:endCxn id="17" idx="0"/>
          </p:cNvCxnSpPr>
          <p:nvPr/>
        </p:nvCxnSpPr>
        <p:spPr bwMode="auto">
          <a:xfrm flipH="1">
            <a:off x="5791200" y="4506036"/>
            <a:ext cx="1143000" cy="501922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C97767B-D521-AF48-935F-D6A2A818409E}"/>
              </a:ext>
            </a:extLst>
          </p:cNvPr>
          <p:cNvCxnSpPr>
            <a:endCxn id="18" idx="0"/>
          </p:cNvCxnSpPr>
          <p:nvPr/>
        </p:nvCxnSpPr>
        <p:spPr bwMode="auto">
          <a:xfrm>
            <a:off x="6934200" y="4506036"/>
            <a:ext cx="1295400" cy="50192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A2CD1DC1-9913-2B4E-BD15-393372E58687}"/>
              </a:ext>
            </a:extLst>
          </p:cNvPr>
          <p:cNvSpPr txBox="1"/>
          <p:nvPr/>
        </p:nvSpPr>
        <p:spPr>
          <a:xfrm>
            <a:off x="1066800" y="5346512"/>
            <a:ext cx="30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243BE16-0011-3D4A-B81E-CB637399B8DF}"/>
              </a:ext>
            </a:extLst>
          </p:cNvPr>
          <p:cNvSpPr txBox="1"/>
          <p:nvPr/>
        </p:nvSpPr>
        <p:spPr>
          <a:xfrm>
            <a:off x="3500651" y="5340828"/>
            <a:ext cx="30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8FDA18A-FC50-1F44-9C1A-068F372749C7}"/>
              </a:ext>
            </a:extLst>
          </p:cNvPr>
          <p:cNvSpPr txBox="1"/>
          <p:nvPr/>
        </p:nvSpPr>
        <p:spPr>
          <a:xfrm>
            <a:off x="5410200" y="5339684"/>
            <a:ext cx="30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BE99268-E1A5-3D4B-A810-06692B99AB6C}"/>
              </a:ext>
            </a:extLst>
          </p:cNvPr>
          <p:cNvSpPr txBox="1"/>
          <p:nvPr/>
        </p:nvSpPr>
        <p:spPr>
          <a:xfrm>
            <a:off x="7844051" y="5334000"/>
            <a:ext cx="30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630768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5163</TotalTime>
  <Words>3397</Words>
  <Application>Microsoft Macintosh PowerPoint</Application>
  <PresentationFormat>Custom</PresentationFormat>
  <Paragraphs>505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 Narrow</vt:lpstr>
      <vt:lpstr>Cambria Math</vt:lpstr>
      <vt:lpstr>Courier New</vt:lpstr>
      <vt:lpstr>Times New Roman</vt:lpstr>
      <vt:lpstr>Wingdings</vt:lpstr>
      <vt:lpstr>Blank Presentation</vt:lpstr>
      <vt:lpstr>Equation</vt:lpstr>
      <vt:lpstr>PowerPoint Presentation</vt:lpstr>
      <vt:lpstr>Divide and conquer</vt:lpstr>
      <vt:lpstr>Top-down vs. bottom-up</vt:lpstr>
      <vt:lpstr>Dynamic programming</vt:lpstr>
      <vt:lpstr>Example: binary coefficient</vt:lpstr>
      <vt:lpstr>Example: binomial coefficient</vt:lpstr>
      <vt:lpstr>Dynamic programming solution</vt:lpstr>
      <vt:lpstr>World Series puzzle</vt:lpstr>
      <vt:lpstr>Divide and conquer approach</vt:lpstr>
      <vt:lpstr>Dynamic approach</vt:lpstr>
      <vt:lpstr>World Series puzzle code</vt:lpstr>
      <vt:lpstr>All-pairs shortest path</vt:lpstr>
      <vt:lpstr>Floyd's algorithm</vt:lpstr>
      <vt:lpstr>Floyd's example</vt:lpstr>
      <vt:lpstr>Another example</vt:lpstr>
      <vt:lpstr>Another example</vt:lpstr>
      <vt:lpstr>Floyd's algorithm</vt:lpstr>
      <vt:lpstr>Exhaustive dynamic programming</vt:lpstr>
      <vt:lpstr>Example: programming contest problem</vt:lpstr>
      <vt:lpstr>Divide &amp; conquer approach</vt:lpstr>
      <vt:lpstr>Divide &amp; conquer solution</vt:lpstr>
      <vt:lpstr>Will this solution work?</vt:lpstr>
      <vt:lpstr>Caching</vt:lpstr>
      <vt:lpstr>ChangeMaker with caching</vt:lpstr>
      <vt:lpstr>Algorithmic approaches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130</cp:revision>
  <cp:lastPrinted>2011-08-17T06:01:10Z</cp:lastPrinted>
  <dcterms:created xsi:type="dcterms:W3CDTF">2014-01-09T17:55:42Z</dcterms:created>
  <dcterms:modified xsi:type="dcterms:W3CDTF">2024-11-12T07:07:02Z</dcterms:modified>
</cp:coreProperties>
</file>