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1" r:id="rId3"/>
    <p:sldId id="370" r:id="rId4"/>
    <p:sldId id="371" r:id="rId5"/>
    <p:sldId id="337" r:id="rId6"/>
    <p:sldId id="372" r:id="rId7"/>
    <p:sldId id="338" r:id="rId8"/>
    <p:sldId id="339" r:id="rId9"/>
    <p:sldId id="334" r:id="rId10"/>
    <p:sldId id="373" r:id="rId11"/>
    <p:sldId id="374" r:id="rId12"/>
    <p:sldId id="375" r:id="rId13"/>
    <p:sldId id="356" r:id="rId14"/>
    <p:sldId id="357" r:id="rId15"/>
    <p:sldId id="358" r:id="rId16"/>
    <p:sldId id="359" r:id="rId17"/>
    <p:sldId id="360" r:id="rId18"/>
    <p:sldId id="376" r:id="rId19"/>
    <p:sldId id="367" r:id="rId20"/>
    <p:sldId id="377" r:id="rId21"/>
    <p:sldId id="378" r:id="rId2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4"/>
    <p:restoredTop sz="94650"/>
  </p:normalViewPr>
  <p:slideViewPr>
    <p:cSldViewPr>
      <p:cViewPr varScale="1">
        <p:scale>
          <a:sx n="108" d="100"/>
          <a:sy n="108" d="100"/>
        </p:scale>
        <p:origin x="2224" y="20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53606-6803-6743-A3C8-7F9F95E6D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2" name="Rectangle 13">
            <a:extLst>
              <a:ext uri="{FF2B5EF4-FFF2-40B4-BE49-F238E27FC236}">
                <a16:creationId xmlns:a16="http://schemas.microsoft.com/office/drawing/2014/main" id="{966C8983-FE48-B4FA-7C4B-B441AB4F6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3276600"/>
            <a:ext cx="8093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Divide &amp; conquer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divide-and-conquer approach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familiar examples: merge sort, quick sort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other examples: closest points, large integer multiplication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tree operations: binary trees, BST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Multiplying large integers</a:t>
            </a:r>
          </a:p>
        </p:txBody>
      </p:sp>
      <p:sp>
        <p:nvSpPr>
          <p:cNvPr id="25602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058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CS applications, e.g., cryptography, involve manipulating large integers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long multiplication: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123456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   </a:t>
            </a:r>
            <a:r>
              <a:rPr lang="en-US" sz="1800" u="sng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× 213121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	123456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    + 2469120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  + 12345600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+ 370368000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+ 1234560000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</a:t>
            </a:r>
            <a:r>
              <a:rPr lang="en-US" sz="1800" u="sng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+ 24691200000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26311066176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36550" lvl="1" indent="6350">
              <a:buFont typeface="Wingdings" charset="0"/>
              <a:buNone/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long multiplication of two N-digit integers requires N</a:t>
            </a:r>
            <a:r>
              <a:rPr lang="en-US" baseline="300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digit multiplications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CB210F-BF24-8E44-9A84-17273BFB25C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 multiplication</a:t>
            </a:r>
          </a:p>
        </p:txBody>
      </p:sp>
      <p:sp>
        <p:nvSpPr>
          <p:cNvPr id="26626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3276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solve (a x b) by splitting the numbers in half &amp; factoring</a:t>
            </a:r>
          </a:p>
          <a:p>
            <a:pPr marL="0" indent="0"/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consider 	a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= 1</a:t>
            </a:r>
            <a:r>
              <a:rPr lang="en-US" sz="1800" baseline="30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st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N/2 digits of a,   a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= 2</a:t>
            </a:r>
            <a:r>
              <a:rPr lang="en-US" sz="1800" baseline="30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nd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N/2 digits of a  (similarly for b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b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            (a x b) 	= 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 x (b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			= 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+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+ 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			= 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</a:p>
          <a:p>
            <a:pPr lvl="1">
              <a:buFont typeface="Wingdings" charset="0"/>
              <a:buNone/>
            </a:pPr>
            <a:endParaRPr lang="en-US" sz="600" baseline="-250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where</a:t>
            </a:r>
          </a:p>
          <a:p>
            <a:pPr marL="914400" lvl="2" indent="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latin typeface="Arial Narrow" charset="0"/>
                <a:ea typeface="ＭＳ Ｐゴシック" charset="0"/>
              </a:rPr>
              <a:t> = 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endParaRPr lang="en-US" sz="180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marL="914400" lvl="2" indent="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 = 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endParaRPr lang="en-US" sz="180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marL="914400" lvl="2" indent="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= (a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+ 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) x (b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+ 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) – (c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latin typeface="Arial Narrow" charset="0"/>
                <a:ea typeface="ＭＳ Ｐゴシック" charset="0"/>
              </a:rPr>
              <a:t> + 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) 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62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410A07-FAAC-184A-AA41-7560F91ADB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838200" y="4724400"/>
            <a:ext cx="79248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2286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6858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EXAMPLE:  a = 123456	b = 213121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a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x b</a:t>
            </a:r>
            <a:r>
              <a:rPr lang="en-US" sz="1800" baseline="-25000">
                <a:latin typeface="Arial Narrow" charset="0"/>
              </a:rPr>
              <a:t>1 </a:t>
            </a:r>
            <a:r>
              <a:rPr lang="en-US" sz="1800">
                <a:latin typeface="Arial Narrow" charset="0"/>
              </a:rPr>
              <a:t>= 123 x 213 =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26199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 = a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 x b</a:t>
            </a:r>
            <a:r>
              <a:rPr lang="en-US" sz="1800" baseline="-25000">
                <a:latin typeface="Arial Narrow" charset="0"/>
              </a:rPr>
              <a:t>0 </a:t>
            </a:r>
            <a:r>
              <a:rPr lang="en-US" sz="1800">
                <a:latin typeface="Arial Narrow" charset="0"/>
              </a:rPr>
              <a:t>= 456 x 121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55176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= (a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+ a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) x (b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+ b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) – (c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+ c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) = (123 + 456) x (213 + 121) – (26199 + 55176)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	= 579 x 334 – 81375 = 193386 – 81375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112011</a:t>
            </a:r>
            <a:r>
              <a:rPr lang="en-US" sz="1800">
                <a:latin typeface="Arial Narrow" charset="0"/>
              </a:rPr>
              <a:t>	</a:t>
            </a:r>
            <a:endParaRPr lang="en-US" sz="1100">
              <a:latin typeface="Arial Narrow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</a:rPr>
              <a:t>(a x b) = 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 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</a:rPr>
              <a:t>0 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= 26199000000 + 55176000 + 112011 = 26311066176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Efficiency of divide &amp; conquer multiplication</a:t>
            </a:r>
          </a:p>
        </p:txBody>
      </p:sp>
      <p:sp>
        <p:nvSpPr>
          <p:cNvPr id="2765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229600" cy="2209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order to multiply N-digit numbers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calculate c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, c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, and c</a:t>
            </a:r>
            <a:r>
              <a:rPr lang="en-US" baseline="-25000">
                <a:latin typeface="Arial Narrow" charset="0"/>
                <a:ea typeface="ＭＳ Ｐゴシック" charset="0"/>
              </a:rPr>
              <a:t>0</a:t>
            </a:r>
            <a:r>
              <a:rPr lang="en-US">
                <a:latin typeface="Arial Narrow" charset="0"/>
                <a:ea typeface="ＭＳ Ｐゴシック" charset="0"/>
              </a:rPr>
              <a:t>, each of which involves multiplying N/2-digit numbers</a:t>
            </a:r>
            <a:endParaRPr lang="en-US" baseline="-250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MultCost(N) = 3 MultCost(N/2) + C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from Master Theorem:  a = 3, b = 2, d = 0 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3 &gt; 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0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 O(N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log</a:t>
            </a:r>
            <a:r>
              <a:rPr lang="en-US" baseline="-25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 3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 ≈ O(N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1.585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6E0873-A056-1646-BB1D-44F0E2FE0A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3886200"/>
            <a:ext cx="8229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worry: in minimizing the number of multiplications, we have increased the number of additions &amp; subtractions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 similar analysis can show that AddCost(N) is also </a:t>
            </a:r>
            <a:r>
              <a:rPr lang="en-US" sz="2000">
                <a:latin typeface="Arial Narrow" charset="0"/>
                <a:sym typeface="Wingdings" charset="0"/>
              </a:rPr>
              <a:t>O(N</a:t>
            </a:r>
            <a:r>
              <a:rPr lang="en-US" sz="2000" baseline="30000">
                <a:latin typeface="Arial Narrow" charset="0"/>
                <a:sym typeface="Wingdings" charset="0"/>
              </a:rPr>
              <a:t>log</a:t>
            </a:r>
            <a:r>
              <a:rPr lang="en-US" sz="2000" baseline="-25000">
                <a:latin typeface="Arial Narrow" charset="0"/>
                <a:sym typeface="Wingdings" charset="0"/>
              </a:rPr>
              <a:t>2</a:t>
            </a:r>
            <a:r>
              <a:rPr lang="en-US" sz="2000" baseline="30000">
                <a:latin typeface="Arial Narrow" charset="0"/>
                <a:sym typeface="Wingdings" charset="0"/>
              </a:rPr>
              <a:t> 3</a:t>
            </a:r>
            <a:r>
              <a:rPr lang="en-US" sz="2000">
                <a:latin typeface="Arial Narrow" charset="0"/>
                <a:sym typeface="Wingdings" charset="0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does O(N 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  <a:sym typeface="Wingdings" charset="0"/>
              </a:rPr>
              <a:t>log</a:t>
            </a:r>
            <a:r>
              <a:rPr lang="en-US" baseline="-25000">
                <a:solidFill>
                  <a:schemeClr val="accent2"/>
                </a:solidFill>
                <a:latin typeface="Arial Narrow" charset="0"/>
                <a:sym typeface="Wingdings" charset="0"/>
              </a:rPr>
              <a:t>2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  <a:sym typeface="Wingdings" charset="0"/>
              </a:rPr>
              <a:t> 3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) really make a difference vs. O(N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  <a:sym typeface="Wingdings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) 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has been shown to improve performance for as small as N = 8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for N = 300, can run more than twice as fast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661ABA-11B0-EE48-B790-7080457B755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Dividing &amp; conquering trees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8768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trees are recursive structures, most tree traversal and manipulation operations can be classified as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divide &amp; conquer algorithms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can divide a tree into root + left subtree + right subtree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most tree operations handle the root as a special case, then recursively process the subtrees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display all the values in a (nonempty) binary tree, divide into 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displaying the root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left subtree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right subtree</a:t>
            </a:r>
          </a:p>
          <a:p>
            <a:pPr marL="838200" lvl="1" indent="-381000"/>
            <a:endParaRPr lang="en-US" i="1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count number of nodes in a (nonempty) binary tree, divide into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left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right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adding the two counts + 1 for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BinaryTree class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4648200" cy="3962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root;</a:t>
            </a:r>
          </a:p>
          <a:p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() {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this.root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= null;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void add(E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remove(E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contains(E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int size()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public String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toString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() { …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2E0D7F-B221-AB41-9AC2-716A3C99F4C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700" name="Rectangle 3"/>
          <p:cNvSpPr txBox="1">
            <a:spLocks noChangeArrowheads="1"/>
          </p:cNvSpPr>
          <p:nvPr/>
        </p:nvSpPr>
        <p:spPr bwMode="auto">
          <a:xfrm>
            <a:off x="5638800" y="1600200"/>
            <a:ext cx="3505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implement a binary tree, need to store the root node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root field is "protected" instead of "private" to allow for inheritance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empty tree has a null root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then, must implement methods for basic operations on the collection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A0FA8D-8050-3F4A-AD3E-1C54E4AFEE6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size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267199"/>
            <a:ext cx="6248400" cy="2886075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int size()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this.size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this.root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int size(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TreeNode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&lt;E&gt; current)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(current == null)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0;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this.size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current.getLeft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 +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this.size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current.getRight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 + 1;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1371600"/>
            <a:ext cx="8534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divide-and-conquer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number of nodes is 0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number of nodes is 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(# nodes in left subtree) + (# nodes in right subtree) + 1 for the root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rgbClr val="2D2DB9"/>
                </a:solidFill>
                <a:latin typeface="Arial Narrow" charset="0"/>
              </a:rPr>
              <a:t>note: a recursive implementation requires passing the root as parameter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will have a public "front" method, which calls the recursive "worker"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8BA867-6C51-4446-A2CD-449BD16744F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contains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3657600"/>
            <a:ext cx="6629400" cy="31242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contains(E value)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this.contains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this.root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value);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contains(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TreeNode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&lt;E&gt; current, E value)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(current == null)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false;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value.equals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current.getData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 ||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this.contains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current.getLeft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(), value) ||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this.contains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current.getRight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(), value);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685800" y="14478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divide-and-conquer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 item is not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otherwise, if the item is at the root, then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search the left and then right subtrees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E85429-F16C-6246-8FEB-060B56102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toString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733800"/>
            <a:ext cx="6781800" cy="3419475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String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this.root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== null)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"[]";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recStr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this.root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"[" +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recStr.substring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(0,recStr.length()-1) + "]";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String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TreeNode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&lt;E&gt; current)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(current ==  null)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"";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current.getLeft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 +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current.getData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().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+ "," +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current.getRight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85800" y="1295400"/>
            <a:ext cx="8534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must traverse the entire tree and build a string of the items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</a:rPr>
              <a:t>there are numerous patterns that can be used, e.g., in-order traversal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BASE CASE: if the tree is empty, then nothing to traverse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000" dirty="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RECURSIVE: recursively traverse the left subtree, then access the root,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			then recursively traverse the right 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tree operations?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702675" cy="502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remove?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numOccur?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height?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weight?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6CF5F8-51CC-9B4A-99AC-569B4AAFC9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C9E15BB-0FA8-6E45-8DEB-C2E49A72BE7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 trees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1143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binary search tree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binary tree in which, for every node: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item stored at the node is ≥ all items stored in its left subtree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item stored at the node is &lt; all items stored in its right subtree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5257800" y="2743200"/>
            <a:ext cx="3886200" cy="33242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are BST operations divide &amp; conquer?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contains?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add?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remove?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endParaRPr lang="en-US" sz="2000">
              <a:solidFill>
                <a:schemeClr val="tx2"/>
              </a:solidFill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what about balanced BSTs? </a:t>
            </a: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  (e.g., red-black trees, AVL trees)</a:t>
            </a:r>
          </a:p>
          <a:p>
            <a:endParaRPr lang="en-US" sz="2000">
              <a:solidFill>
                <a:schemeClr val="tx2"/>
              </a:solidFill>
              <a:latin typeface="Arial Narrow" charset="0"/>
            </a:endParaRPr>
          </a:p>
        </p:txBody>
      </p:sp>
      <p:pic>
        <p:nvPicPr>
          <p:cNvPr id="34821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434340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399572-7C94-F843-B0F5-548C729953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1534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probably the best-known problem-solving paradigm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14400" lvl="1" indent="-457200">
              <a:lnSpc>
                <a:spcPct val="90000"/>
              </a:lnSpc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divide the problem into several subproblems of the same type (ideally of about equal size)</a:t>
            </a:r>
          </a:p>
          <a:p>
            <a:pPr marL="914400" lvl="1" indent="-457200">
              <a:lnSpc>
                <a:spcPct val="90000"/>
              </a:lnSpc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solve the subproblems, typically using recursion</a:t>
            </a:r>
          </a:p>
          <a:p>
            <a:pPr marL="914400" lvl="1" indent="-457200">
              <a:lnSpc>
                <a:spcPct val="90000"/>
              </a:lnSpc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combine the solutions to the subproblems to obtain a solution to the original problem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i="1">
              <a:latin typeface="Arial Narrow" charset="0"/>
              <a:ea typeface="ＭＳ Ｐゴシック" charset="0"/>
            </a:endParaRPr>
          </a:p>
        </p:txBody>
      </p:sp>
      <p:pic>
        <p:nvPicPr>
          <p:cNvPr id="17412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276600"/>
            <a:ext cx="31242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361B6-2FF9-97F4-D968-E9C75042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BinarySearchTree</a:t>
            </a:r>
            <a:r>
              <a:rPr lang="en-US" dirty="0"/>
              <a:t>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C5E54-19D1-B5E4-24C7-F7D80088B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52400" y="1219200"/>
            <a:ext cx="9372599" cy="5410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BinarySearchTree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&lt;T extends Comparable&lt;? super T&gt;&gt; extends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&lt;T&gt;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public void add(T value)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this.root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this.add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this.root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, value);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4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private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&lt;T&gt; add(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&lt;T&gt; current, T value)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if (current == null)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new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&lt;T&gt;(value, null, null);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value.compareTo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current.getData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()) &lt; 0)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current.setLeft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this.add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current.getLeft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(), value));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current.setRight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this.add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current.getRight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(), value));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return current;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4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 . 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805DE-51E1-2319-4737-7863C341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053606-6803-6743-A3C8-7F9F95E6DC0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E0511B-D76E-F814-803C-E3E0CAB675D9}"/>
              </a:ext>
            </a:extLst>
          </p:cNvPr>
          <p:cNvSpPr txBox="1"/>
          <p:nvPr/>
        </p:nvSpPr>
        <p:spPr>
          <a:xfrm>
            <a:off x="6805490" y="1828800"/>
            <a:ext cx="2514600" cy="267765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n-lt"/>
              </a:rPr>
              <a:t>can utilize inheritance (since a BST is a binary tree)</a:t>
            </a:r>
          </a:p>
          <a:p>
            <a:endParaRPr lang="en-US" dirty="0">
              <a:solidFill>
                <a:srgbClr val="FF0000"/>
              </a:solidFill>
              <a:latin typeface="+mn-lt"/>
            </a:endParaRPr>
          </a:p>
          <a:p>
            <a:r>
              <a:rPr lang="en-US" dirty="0">
                <a:solidFill>
                  <a:srgbClr val="FF0000"/>
                </a:solidFill>
                <a:latin typeface="+mn-lt"/>
              </a:rPr>
              <a:t>must override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method to ensure BST ordering</a:t>
            </a:r>
          </a:p>
        </p:txBody>
      </p:sp>
    </p:spTree>
    <p:extLst>
      <p:ext uri="{BB962C8B-B14F-4D97-AF65-F5344CB8AC3E}">
        <p14:creationId xmlns:p14="http://schemas.microsoft.com/office/powerpoint/2010/main" val="40631299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361B6-2FF9-97F4-D968-E9C75042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BinarySearchTree</a:t>
            </a:r>
            <a:r>
              <a:rPr lang="en-US" dirty="0"/>
              <a:t> class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C5E54-19D1-B5E4-24C7-F7D80088B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52400" y="1219200"/>
            <a:ext cx="9372599" cy="5410200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sz="14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contains(T value)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this.contains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this.root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, value);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4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contains(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&lt;T&gt; current, T value)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if (current == null)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false;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value.equals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current.getData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()))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true;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value.compareTo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current.getData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()) &lt; 0)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this.contains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current.getLeft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(), value);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else {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this.contains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current.getRight</a:t>
            </a:r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(), value);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4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805DE-51E1-2319-4737-7863C341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053606-6803-6743-A3C8-7F9F95E6DC0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A79EA2-EA04-3D7F-571B-60BB80FF00B2}"/>
              </a:ext>
            </a:extLst>
          </p:cNvPr>
          <p:cNvSpPr txBox="1"/>
          <p:nvPr/>
        </p:nvSpPr>
        <p:spPr>
          <a:xfrm>
            <a:off x="6805490" y="1828800"/>
            <a:ext cx="2514600" cy="156966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n-lt"/>
              </a:rPr>
              <a:t>must also override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contains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to take advantage of the BST ordering</a:t>
            </a:r>
          </a:p>
        </p:txBody>
      </p:sp>
    </p:spTree>
    <p:extLst>
      <p:ext uri="{BB962C8B-B14F-4D97-AF65-F5344CB8AC3E}">
        <p14:creationId xmlns:p14="http://schemas.microsoft.com/office/powerpoint/2010/main" val="3282609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 always a win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 problems can be thought of as divide &amp; conquer, but are not efficient to implement that way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e.g., counting the number of 0's in a list of numbers:</a:t>
            </a:r>
          </a:p>
          <a:p>
            <a:pPr marL="1771650" lvl="3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recursively count the number of 0's in the 1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st</a:t>
            </a:r>
            <a:r>
              <a:rPr lang="en-US" dirty="0">
                <a:latin typeface="Arial Narrow" charset="0"/>
                <a:ea typeface="ＭＳ Ｐゴシック" charset="0"/>
              </a:rPr>
              <a:t> half of the list</a:t>
            </a:r>
          </a:p>
          <a:p>
            <a:pPr marL="1771650" lvl="3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recursively count the number of 0's in the 2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nd</a:t>
            </a:r>
            <a:r>
              <a:rPr lang="en-US" dirty="0">
                <a:latin typeface="Arial Narrow" charset="0"/>
                <a:ea typeface="ＭＳ Ｐゴシック" charset="0"/>
              </a:rPr>
              <a:t> half of the list</a:t>
            </a:r>
          </a:p>
          <a:p>
            <a:pPr marL="1771650" lvl="3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add the two counts</a:t>
            </a:r>
          </a:p>
          <a:p>
            <a:pPr marL="1771650" lvl="3" indent="-457200">
              <a:buFont typeface="Arial Narrow" charset="0"/>
              <a:buAutoNum type="arabicPeriod"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BD2067-E173-1C42-A548-FED61D51A9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5800" y="4343400"/>
            <a:ext cx="8001000" cy="2590800"/>
            <a:chOff x="685801" y="4343400"/>
            <a:chExt cx="8000999" cy="2590800"/>
          </a:xfrm>
        </p:grpSpPr>
        <p:sp>
          <p:nvSpPr>
            <p:cNvPr id="18437" name="Content Placeholder 2"/>
            <p:cNvSpPr txBox="1">
              <a:spLocks/>
            </p:cNvSpPr>
            <p:nvPr/>
          </p:nvSpPr>
          <p:spPr bwMode="auto">
            <a:xfrm>
              <a:off x="685801" y="4343400"/>
              <a:ext cx="4114799" cy="259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342900" indent="-3429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771650" indent="-4572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Cost(N)	= 2 Cost(N/2) + 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2 [2 Cost(N/4) + C] + 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4 Cost(N/4) + 3C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4 [2 Cost(N/8) + C] + 3C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8 Cost(N/8) + 7C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. . .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N Cost(N/N) + (N-1)C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NC' + (N-1)C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(C + C')N - C </a:t>
              </a:r>
            </a:p>
            <a:p>
              <a:pPr lvl="3">
                <a:spcBef>
                  <a:spcPct val="20000"/>
                </a:spcBef>
                <a:buFont typeface="Arial Narrow" charset="0"/>
                <a:buAutoNum type="arabicPeriod"/>
              </a:pPr>
              <a:endParaRPr lang="en-US" sz="2000">
                <a:latin typeface="Arial Narrow" charset="0"/>
              </a:endParaRPr>
            </a:p>
          </p:txBody>
        </p:sp>
        <p:sp>
          <p:nvSpPr>
            <p:cNvPr id="18438" name="TextBox 5"/>
            <p:cNvSpPr txBox="1">
              <a:spLocks noChangeArrowheads="1"/>
            </p:cNvSpPr>
            <p:nvPr/>
          </p:nvSpPr>
          <p:spPr bwMode="auto">
            <a:xfrm>
              <a:off x="4876800" y="4419600"/>
              <a:ext cx="3810000" cy="175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 typeface="Wingdings" charset="0"/>
                <a:buChar char="è"/>
              </a:pPr>
              <a:r>
                <a:rPr lang="en-US">
                  <a:solidFill>
                    <a:srgbClr val="FF0000"/>
                  </a:solidFill>
                  <a:latin typeface="Arial Narrow" charset="0"/>
                  <a:sym typeface="Wingdings" charset="0"/>
                </a:rPr>
                <a:t>O(N)</a:t>
              </a:r>
            </a:p>
            <a:p>
              <a:pPr>
                <a:buFont typeface="Wingdings" charset="0"/>
                <a:buChar char="è"/>
              </a:pPr>
              <a:endParaRPr lang="en-US">
                <a:solidFill>
                  <a:srgbClr val="FF0000"/>
                </a:solidFill>
                <a:latin typeface="Arial Narrow" charset="0"/>
                <a:sym typeface="Wingdings" charset="0"/>
              </a:endParaRPr>
            </a:p>
            <a:p>
              <a:r>
                <a:rPr lang="en-US" sz="2000">
                  <a:solidFill>
                    <a:srgbClr val="FF0000"/>
                  </a:solidFill>
                  <a:latin typeface="Arial Narrow" charset="0"/>
                  <a:sym typeface="Wingdings" charset="0"/>
                </a:rPr>
                <a:t>the overhead of recursion makes this much slower than a simple iteration (i.e., decrease &amp; conquer)</a:t>
              </a:r>
              <a:endParaRPr lang="en-US" sz="2000">
                <a:solidFill>
                  <a:srgbClr val="FF0000"/>
                </a:solidFill>
                <a:latin typeface="Arial Narrow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Master Theorem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9718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Cost(N) = a Cost(N/b) + C N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that is, divide &amp; conquer is performed with polynomial-time overhead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  <a:r>
              <a:rPr lang="en-US" dirty="0">
                <a:latin typeface="Arial Narrow" charset="0"/>
                <a:ea typeface="ＭＳ Ｐゴシック" charset="0"/>
              </a:rPr>
              <a:t>)		if a &lt; 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</a:p>
          <a:p>
            <a:pPr lvl="1">
              <a:buFont typeface="Wingdings" charset="0"/>
              <a:buNone/>
            </a:pPr>
            <a:endParaRPr lang="en-US" baseline="300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Cost(N) = 	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  <a:r>
              <a:rPr lang="en-US" dirty="0">
                <a:latin typeface="Arial Narrow" charset="0"/>
                <a:ea typeface="ＭＳ Ｐゴシック" charset="0"/>
              </a:rPr>
              <a:t> log N)	if a = 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</a:p>
          <a:p>
            <a:pPr lvl="1">
              <a:buFont typeface="Wingdings" charset="0"/>
              <a:buNone/>
            </a:pPr>
            <a:endParaRPr lang="en-US" baseline="300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O(N 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 a</a:t>
            </a:r>
            <a:r>
              <a:rPr lang="en-US" dirty="0">
                <a:latin typeface="Arial Narrow" charset="0"/>
                <a:ea typeface="ＭＳ Ｐゴシック" charset="0"/>
              </a:rPr>
              <a:t>)		if a &gt; 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</a:p>
          <a:p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16F02E3-F41F-A249-ACD4-0CB73B3F5F4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60" name="Left Brace 4"/>
          <p:cNvSpPr>
            <a:spLocks/>
          </p:cNvSpPr>
          <p:nvPr/>
        </p:nvSpPr>
        <p:spPr bwMode="auto">
          <a:xfrm>
            <a:off x="2286000" y="2667000"/>
            <a:ext cx="228600" cy="1371600"/>
          </a:xfrm>
          <a:prstGeom prst="leftBrace">
            <a:avLst>
              <a:gd name="adj1" fmla="val 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51054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2001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zero count algorithm has Cost(N) = 2Cost(N/2) + C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baseline="30000">
              <a:latin typeface="Arial Narrow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a = 2, b = 2, d = 0	</a:t>
            </a:r>
            <a:r>
              <a:rPr lang="en-US" sz="2000">
                <a:latin typeface="Arial Narrow" charset="0"/>
                <a:sym typeface="Wingdings" charset="0"/>
              </a:rPr>
              <a:t> 2 &gt; 2</a:t>
            </a:r>
            <a:r>
              <a:rPr lang="en-US" sz="2000" baseline="30000">
                <a:latin typeface="Arial Narrow" charset="0"/>
                <a:sym typeface="Wingdings" charset="0"/>
              </a:rPr>
              <a:t>0</a:t>
            </a:r>
            <a:r>
              <a:rPr lang="en-US" sz="2000">
                <a:latin typeface="Arial Narrow" charset="0"/>
                <a:sym typeface="Wingdings" charset="0"/>
              </a:rPr>
              <a:t>  O(N </a:t>
            </a:r>
            <a:r>
              <a:rPr lang="en-US" sz="2000" baseline="30000">
                <a:latin typeface="Arial Narrow" charset="0"/>
                <a:sym typeface="Wingdings" charset="0"/>
              </a:rPr>
              <a:t>log</a:t>
            </a:r>
            <a:r>
              <a:rPr lang="en-US" sz="2000" baseline="-25000">
                <a:latin typeface="Arial Narrow" charset="0"/>
                <a:sym typeface="Wingdings" charset="0"/>
              </a:rPr>
              <a:t>2</a:t>
            </a:r>
            <a:r>
              <a:rPr lang="en-US" sz="2000" baseline="30000">
                <a:latin typeface="Arial Narrow" charset="0"/>
                <a:sym typeface="Wingdings" charset="0"/>
              </a:rPr>
              <a:t> 2</a:t>
            </a:r>
            <a:r>
              <a:rPr lang="en-US" sz="2000">
                <a:latin typeface="Arial Narrow" charset="0"/>
                <a:sym typeface="Wingdings" charset="0"/>
              </a:rPr>
              <a:t>)  O(N)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Merge sort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have seen divide-and-conquer algorithms that are more efficient than brute force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merge sort list[0..N-1]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list N &lt;= 1, then DONE</a:t>
            </a: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otherwise,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list[0..N/2]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list[N/2+1..N-1]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the two sorted halves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Cost(N) = 2Cost(N/2) +CN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merging is O(N), but requires O(N) additional storage and copying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 can show this is O(N log N) by unwinding, 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 = 2, b = 2, d = 1   2 = 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 O(N log N) by Master Theorem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7FD3B1-2091-DC44-B3AC-A6B1E789F02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3886200"/>
            <a:ext cx="35814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is halving most common?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variation of merge sort that divides the list into 3 parts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list N &lt;= 1, then DONE</a:t>
            </a: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otherwise,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list[0..N/3]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list[N/3+1..2N/3]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list[2N/3+1..N-1]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the three sorted parts</a:t>
            </a:r>
          </a:p>
          <a:p>
            <a:pPr marL="1257300" lvl="2" indent="-342900">
              <a:buFont typeface="Arial Narrow" charset="0"/>
              <a:buAutoNum type="alphaLcParenR"/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marL="1257300" lvl="2" indent="-342900">
              <a:buFont typeface="Arial Narrow" charset="0"/>
              <a:buAutoNum type="alphaLcParenR"/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Cost(N) = 3Cost(N/3) + CN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marL="1257300" lvl="2" indent="-342900"/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a = 3, b = 3, d = 1 </a:t>
            </a: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 3 = 3</a:t>
            </a:r>
            <a:r>
              <a:rPr lang="en-US" sz="1800" baseline="30000" dirty="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  O(N log N)</a:t>
            </a:r>
          </a:p>
          <a:p>
            <a:pPr marL="1257300" lvl="2" indent="-342900"/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endParaRPr lang="en-US" sz="1800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dividing into halves is simplest, and just as efficient as thirds, quarters, …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marL="1257300" lvl="2" indent="-342900"/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in general,	</a:t>
            </a:r>
            <a:r>
              <a:rPr lang="en-US" sz="22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X Cost(N/X) + CN 	 O(N log N)</a:t>
            </a:r>
          </a:p>
          <a:p>
            <a:r>
              <a:rPr lang="en-US" sz="22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			X Cost(N/X) + C 		 O(N)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6BFF6C-13D3-2149-8387-94916CF77F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3810000"/>
            <a:ext cx="35814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sort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Collections.sort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uses merge sort</a:t>
            </a:r>
          </a:p>
          <a:p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Arrays.sort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uses merge sort for objects but quick sort (for primitives)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quick sort is another O(N log N) sort which is faster in practice (up to 2x)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quick sort list[0..N-1]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list N &lt;= 1, then DONE</a:t>
            </a: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otherwise,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select a pivot element (e.g., list[0], list[N/2], list[random], …)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partition list into [items &lt; pivot] + [items == pivot] + [items &gt; pivot]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quick sort the &lt; and &gt; partitions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best case: pivot is median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Cost(N) = 2Cost(N/2) +CN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O(N log N)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worst case: pivot is smallest or largest value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Cost(N) = Cost(N-1) +CN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4E2C6F-FCA4-6245-9D05-A1C737E803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sort (cont.)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average case: O(N log N)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there are variations that make the worst case even more unlikely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switch to selection sort when small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median-of-three partitioning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instead of just taking the first item (or a random item) as pivot, take the median of the first, middle, and last items in the list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2"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the list is partially sorted, the middle element will be close to the overall median</a:t>
            </a:r>
          </a:p>
          <a:p>
            <a:pPr lvl="2"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the list is random, then the odds of selecting an item near the median is improved</a:t>
            </a:r>
          </a:p>
          <a:p>
            <a:pPr lvl="2">
              <a:buFont typeface="Wingdings" charset="0"/>
              <a:buChar char="ü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refinements like these can improve runtime by 20-25%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however,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) degradation is still possible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59B774-244C-8A4D-8DE0-65111D8255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ADD2A4-8C95-2B48-A539-1A62D58AC9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Closest pair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19050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 set of N points, find the pair with minimum distance</a:t>
            </a:r>
          </a:p>
          <a:p>
            <a:pPr marL="0" indent="0">
              <a:lnSpc>
                <a:spcPct val="90000"/>
              </a:lnSpc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brute force approach: </a:t>
            </a:r>
          </a:p>
          <a:p>
            <a:pPr marL="914400" lvl="2" indent="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consider every pair of points, compare distances &amp; take minimum</a:t>
            </a:r>
          </a:p>
          <a:p>
            <a:pPr marL="914400" lvl="2" indent="0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914400" lvl="2" indent="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big Oh?</a:t>
            </a:r>
          </a:p>
          <a:p>
            <a:pPr marL="0" indent="0"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7146" name="Rectangle 10"/>
          <p:cNvSpPr>
            <a:spLocks noChangeArrowheads="1"/>
          </p:cNvSpPr>
          <p:nvPr/>
        </p:nvSpPr>
        <p:spPr bwMode="auto">
          <a:xfrm>
            <a:off x="685800" y="3429000"/>
            <a:ext cx="6096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there exists an O(N log N) divide-and-conquer solution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Courier Ne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1600">
                <a:latin typeface="Arial Narrow" charset="0"/>
              </a:rPr>
              <a:t>Assume the points are sorted by x-coordinate (can be done in O(N log N))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partition the points into equal parts using a vertical line in the plane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recursively determine the closest pair on left side (Ldist) and the closest pair on the right side (Rdist)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find closest pair that straddles the line (Cdist), each within min(Ldist,Rdist) of the line  (can be done in O(N))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answer = min(Ldist, Rdist, Cdist)</a:t>
            </a:r>
            <a:endParaRPr lang="en-US" sz="2000">
              <a:latin typeface="Arial Narrow" charset="0"/>
            </a:endParaRPr>
          </a:p>
        </p:txBody>
      </p:sp>
      <p:pic>
        <p:nvPicPr>
          <p:cNvPr id="347149" name="Picture 13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05200"/>
            <a:ext cx="2209800" cy="250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00400" y="2586038"/>
            <a:ext cx="2209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O(N</a:t>
            </a:r>
            <a:r>
              <a:rPr lang="en-US" baseline="30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19200" y="6381750"/>
            <a:ext cx="670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Cost(N) = 2 Cost(N/2) + CN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 O(N log N)</a:t>
            </a:r>
            <a:endParaRPr lang="en-US" sz="20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6" grpId="0"/>
      <p:bldP spid="11" grpId="0"/>
      <p:bldP spid="9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5090</TotalTime>
  <Words>2781</Words>
  <Application>Microsoft Macintosh PowerPoint</Application>
  <PresentationFormat>Custom</PresentationFormat>
  <Paragraphs>370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Narrow</vt:lpstr>
      <vt:lpstr>Courier New</vt:lpstr>
      <vt:lpstr>Times New Roman</vt:lpstr>
      <vt:lpstr>Wingdings</vt:lpstr>
      <vt:lpstr>Blank Presentation</vt:lpstr>
      <vt:lpstr>PowerPoint Presentation</vt:lpstr>
      <vt:lpstr>Divide &amp; conquer</vt:lpstr>
      <vt:lpstr>Not always a win</vt:lpstr>
      <vt:lpstr>Master Theorem</vt:lpstr>
      <vt:lpstr>Merge sort</vt:lpstr>
      <vt:lpstr>Why is halving most common?</vt:lpstr>
      <vt:lpstr>Quick sort</vt:lpstr>
      <vt:lpstr>Quick sort (cont.)</vt:lpstr>
      <vt:lpstr>Closest pair</vt:lpstr>
      <vt:lpstr>Multiplying large integers</vt:lpstr>
      <vt:lpstr>Divide &amp; conquer multiplication</vt:lpstr>
      <vt:lpstr>Efficiency of divide &amp; conquer multiplication</vt:lpstr>
      <vt:lpstr>Dividing &amp; conquering trees</vt:lpstr>
      <vt:lpstr>BinaryTree class</vt:lpstr>
      <vt:lpstr>size method</vt:lpstr>
      <vt:lpstr>contains method</vt:lpstr>
      <vt:lpstr>toString method</vt:lpstr>
      <vt:lpstr>Other tree operations?</vt:lpstr>
      <vt:lpstr>Binary search trees</vt:lpstr>
      <vt:lpstr>BinarySearchTree class</vt:lpstr>
      <vt:lpstr>BinarySearchTree class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131</cp:revision>
  <cp:lastPrinted>2011-08-17T06:01:10Z</cp:lastPrinted>
  <dcterms:created xsi:type="dcterms:W3CDTF">2014-01-09T17:55:42Z</dcterms:created>
  <dcterms:modified xsi:type="dcterms:W3CDTF">2024-09-19T15:49:20Z</dcterms:modified>
</cp:coreProperties>
</file>