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8" r:id="rId3"/>
    <p:sldId id="308" r:id="rId4"/>
    <p:sldId id="309" r:id="rId5"/>
    <p:sldId id="310" r:id="rId6"/>
    <p:sldId id="311" r:id="rId7"/>
    <p:sldId id="312" r:id="rId8"/>
    <p:sldId id="313" r:id="rId9"/>
    <p:sldId id="314" r:id="rId10"/>
    <p:sldId id="315" r:id="rId11"/>
    <p:sldId id="316" r:id="rId12"/>
    <p:sldId id="317" r:id="rId13"/>
    <p:sldId id="318" r:id="rId14"/>
    <p:sldId id="319" r:id="rId15"/>
    <p:sldId id="321" r:id="rId16"/>
    <p:sldId id="322" r:id="rId17"/>
    <p:sldId id="324" r:id="rId18"/>
    <p:sldId id="325" r:id="rId19"/>
    <p:sldId id="323" r:id="rId20"/>
    <p:sldId id="326" r:id="rId21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953"/>
    <p:restoredTop sz="94601"/>
  </p:normalViewPr>
  <p:slideViewPr>
    <p:cSldViewPr>
      <p:cViewPr varScale="1">
        <p:scale>
          <a:sx n="72" d="100"/>
          <a:sy n="72" d="100"/>
        </p:scale>
        <p:origin x="208" y="824"/>
      </p:cViewPr>
      <p:guideLst>
        <p:guide orient="horz" pos="2304"/>
        <p:guide pos="30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087674DA-862A-5A45-83B4-AB26B296DA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7411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7543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EE10117D-AC1F-6E4C-8EF7-006E153FCE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773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54D49-C472-7743-9AAC-759C8ED722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82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6A6F7-2AC8-4F41-BC3B-9D1CEBA0BE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061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8B834-0C1A-F24E-949E-802CA2C862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976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82992-FF34-9049-A984-11C446293B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558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47E50-713F-C441-BB89-704427ECDB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200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7605EA-D7C3-7841-9557-ADB87859FA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92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4DA9E-93BA-FA4A-BE08-6DD85ED05F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24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BD0483-3BC7-0C4D-A8CA-D744261875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699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37D8D7-7E20-B044-AC12-3F0C06D8B3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911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515FAD-86AB-0C49-8B35-8334981A74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281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A8365733-B7C1-554B-8F17-9E399ADAEB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B0B9A2A-A2DE-9F07-E4D1-C1C44A54C66D}"/>
              </a:ext>
            </a:extLst>
          </p:cNvPr>
          <p:cNvSpPr/>
          <p:nvPr userDrawn="1"/>
        </p:nvSpPr>
        <p:spPr bwMode="auto">
          <a:xfrm>
            <a:off x="8969375" y="-2286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F11E10-3182-AF9B-0487-2C8E0C2EDED1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  <a:latin typeface="+mn-lt"/>
              </a:rPr>
              <a:t>CSC 421</a:t>
            </a:r>
          </a:p>
          <a:p>
            <a:pPr algn="r"/>
            <a:r>
              <a:rPr lang="en-US" sz="1000" dirty="0">
                <a:solidFill>
                  <a:schemeClr val="bg1"/>
                </a:solidFill>
                <a:latin typeface="+mn-lt"/>
              </a:rPr>
              <a:t>Fall 24</a:t>
            </a:r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D4E370B-3D4F-3704-7E57-755264A89973}"/>
              </a:ext>
            </a:extLst>
          </p:cNvPr>
          <p:cNvSpPr/>
          <p:nvPr userDrawn="1"/>
        </p:nvSpPr>
        <p:spPr bwMode="auto">
          <a:xfrm>
            <a:off x="0" y="0"/>
            <a:ext cx="76200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A90A486-1DC3-6046-8443-CD95494CA9D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12"/>
          <p:cNvSpPr>
            <a:spLocks noChangeArrowheads="1"/>
          </p:cNvSpPr>
          <p:nvPr/>
        </p:nvSpPr>
        <p:spPr bwMode="auto">
          <a:xfrm>
            <a:off x="533400" y="427038"/>
            <a:ext cx="8534400" cy="246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CSC 421: Algorithm Design and Analysis</a:t>
            </a:r>
          </a:p>
          <a:p>
            <a:pPr algn="ctr"/>
            <a:endParaRPr lang="en-US" sz="3200" dirty="0">
              <a:solidFill>
                <a:srgbClr val="FF0033"/>
              </a:solidFill>
              <a:latin typeface="Arial Narrow" charset="0"/>
            </a:endParaRPr>
          </a:p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Fall 2024</a:t>
            </a:r>
          </a:p>
        </p:txBody>
      </p:sp>
      <p:sp>
        <p:nvSpPr>
          <p:cNvPr id="16387" name="Rectangle 13"/>
          <p:cNvSpPr>
            <a:spLocks noChangeArrowheads="1"/>
          </p:cNvSpPr>
          <p:nvPr/>
        </p:nvSpPr>
        <p:spPr bwMode="auto">
          <a:xfrm>
            <a:off x="1371600" y="2895600"/>
            <a:ext cx="8016875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Decrease &amp; conquer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decrease by constant</a:t>
            </a:r>
          </a:p>
          <a:p>
            <a:pPr marL="1200150" lvl="2" indent="-285750">
              <a:lnSpc>
                <a:spcPct val="80000"/>
              </a:lnSpc>
              <a:spcBef>
                <a:spcPct val="50000"/>
              </a:spcBef>
            </a:pPr>
            <a:r>
              <a:rPr lang="en-US" sz="2000" dirty="0">
                <a:latin typeface="Arial Narrow" charset="0"/>
              </a:rPr>
              <a:t>sequential search, insertion sort, topological sort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decrease by constant factor</a:t>
            </a:r>
          </a:p>
          <a:p>
            <a:pPr marL="1200150" lvl="2" indent="-285750">
              <a:lnSpc>
                <a:spcPct val="80000"/>
              </a:lnSpc>
              <a:spcBef>
                <a:spcPct val="50000"/>
              </a:spcBef>
            </a:pPr>
            <a:r>
              <a:rPr lang="en-US" sz="2000" dirty="0">
                <a:latin typeface="Arial Narrow" charset="0"/>
              </a:rPr>
              <a:t>binary search, fake coin problem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decrease by variable amount</a:t>
            </a:r>
          </a:p>
          <a:p>
            <a:pPr marL="1200150" lvl="2" indent="-285750">
              <a:lnSpc>
                <a:spcPct val="80000"/>
              </a:lnSpc>
              <a:spcBef>
                <a:spcPct val="50000"/>
              </a:spcBef>
            </a:pPr>
            <a:r>
              <a:rPr lang="en-US" sz="2000" dirty="0">
                <a:latin typeface="Arial Narrow" charset="0"/>
              </a:rPr>
              <a:t>BST search, selection problem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Decrease-by-1 topological sort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828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alternatively,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while the graph is nonempty</a:t>
            </a:r>
          </a:p>
          <a:p>
            <a:pPr marL="1371600" lvl="2" indent="-457200">
              <a:buFont typeface="Arial Narrow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identify a vertex with no incoming edges</a:t>
            </a:r>
          </a:p>
          <a:p>
            <a:pPr marL="1371600" lvl="2" indent="-457200">
              <a:buFont typeface="Arial Narrow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add the vertex to a list</a:t>
            </a:r>
          </a:p>
          <a:p>
            <a:pPr marL="1371600" lvl="2" indent="-457200">
              <a:buFont typeface="Arial Narrow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remove that vertex and all outgoing edges from it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CDD01CC-3B39-B646-824B-4DFDBD79204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26628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8600" y="3441700"/>
            <a:ext cx="6350000" cy="280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89C15E1-F454-0047-834B-CCD7C9CC082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Decrease by a constant factor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295400"/>
          </a:xfrm>
        </p:spPr>
        <p:txBody>
          <a:bodyPr/>
          <a:lstStyle/>
          <a:p>
            <a:pPr marL="0" indent="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more efficient (but rare) variation of decrease &amp; conquer occurs when you can decrease by an amount proportional to the problem size</a:t>
            </a:r>
          </a:p>
          <a:p>
            <a:pPr marL="400050"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e.g. binary search 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divides a problem of size N into a problem of size N/2</a:t>
            </a:r>
          </a:p>
          <a:p>
            <a:pPr marL="400050" lvl="1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746125" y="2895600"/>
            <a:ext cx="8702675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Cost(N) 	= Cost(N/2) + C	can unwind Cost(N/2)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(Cost(N/4) + C) + C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Cost(N/4) + 2C	can unwind Cost(N/4)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(Cost(N/8) + C) + 2C	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Cost(N/8) + 3C	can continue unwinding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…	(a total of log</a:t>
            </a:r>
            <a:r>
              <a:rPr lang="en-US" sz="20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 N times)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Cost(1) + (log</a:t>
            </a:r>
            <a:r>
              <a:rPr lang="en-US" sz="20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N)*C</a:t>
            </a:r>
          </a:p>
          <a:p>
            <a:pPr marL="342900" indent="-342900" defTabSz="1379538">
              <a:spcBef>
                <a:spcPct val="40000"/>
              </a:spcBef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C log</a:t>
            </a:r>
            <a:r>
              <a:rPr lang="en-US" sz="20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 N + C'	where C' = Cost(1) </a:t>
            </a:r>
          </a:p>
          <a:p>
            <a:pPr marL="342900" indent="-342900" defTabSz="1379538">
              <a:spcBef>
                <a:spcPct val="40000"/>
              </a:spcBef>
              <a:tabLst>
                <a:tab pos="798513" algn="l"/>
                <a:tab pos="5037138" algn="l"/>
              </a:tabLst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		</a:t>
            </a:r>
            <a:r>
              <a:rPr lang="en-US" sz="2000">
                <a:solidFill>
                  <a:srgbClr val="FF0033"/>
                </a:solidFill>
                <a:latin typeface="Arial Narrow" charset="0"/>
                <a:sym typeface="Wingdings" charset="0"/>
              </a:rPr>
              <a:t> O(log 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Fake coin problem</a:t>
            </a:r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Given a scale and N coins, one of which is lighter than all the others.  </a:t>
            </a: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Identify the light coin using the minimal number of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weighings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.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marL="457200" lvl="1" indent="0">
              <a:buNone/>
            </a:pPr>
            <a:r>
              <a:rPr lang="en-US" sz="2400" dirty="0">
                <a:latin typeface="Arial Narrow" charset="0"/>
                <a:ea typeface="ＭＳ Ｐゴシック" charset="0"/>
              </a:rPr>
              <a:t>solution?		cost function?		    big-Oh?</a:t>
            </a:r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98421BF-11BD-8444-84E7-BC32DD4C225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1026" name="Picture 2" descr="Scale Svg Weight Scale Svg Silhouette Cutting File Justice Clipart Svg Dxf  Png Art Cnc Laser Cut File Tshirt Vector Clip Art Engraving">
            <a:extLst>
              <a:ext uri="{FF2B5EF4-FFF2-40B4-BE49-F238E27FC236}">
                <a16:creationId xmlns:a16="http://schemas.microsoft.com/office/drawing/2014/main" id="{5D92232F-9EEA-B46F-90E7-4E15BFCF5E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184400"/>
            <a:ext cx="3923944" cy="294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Stack Of Coins Vector Art, Icons, and Graphics for Free Download">
            <a:extLst>
              <a:ext uri="{FF2B5EF4-FFF2-40B4-BE49-F238E27FC236}">
                <a16:creationId xmlns:a16="http://schemas.microsoft.com/office/drawing/2014/main" id="{B33040D8-2B62-6FC1-7691-665704FB5D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670" y="3276600"/>
            <a:ext cx="2722880" cy="170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What doesn't fit here?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decrease by a constant factor is efficient, but very rare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it is tempting to think of algorithms like merge sort &amp; quick sort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each divides the problem into subproblems whose size is proportional to the original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key distinction: these algorithms require solving </a:t>
            </a:r>
            <a:r>
              <a:rPr lang="en-US" i="1" dirty="0">
                <a:latin typeface="Arial Narrow" charset="0"/>
                <a:ea typeface="ＭＳ Ｐゴシック" charset="0"/>
              </a:rPr>
              <a:t>multiple</a:t>
            </a:r>
            <a:r>
              <a:rPr lang="en-US" dirty="0">
                <a:latin typeface="Arial Narrow" charset="0"/>
                <a:ea typeface="ＭＳ Ｐゴシック" charset="0"/>
              </a:rPr>
              <a:t> subproblems, then somehow combining the results to solve the bigger problem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we have a different name for these types of problems: </a:t>
            </a:r>
            <a:r>
              <a:rPr lang="en-US" i="1" dirty="0">
                <a:latin typeface="Arial Narrow" charset="0"/>
                <a:ea typeface="ＭＳ Ｐゴシック" charset="0"/>
              </a:rPr>
              <a:t>divide &amp; conquer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NEXT WEEK</a:t>
            </a:r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B2C8D8D-F594-0148-9CFE-90DD04FF0B4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Decrease by a variable amount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sometimes things are not so consistent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the amount of the decrease may vary at each step, depending on the data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searching/inserting in a binary search tree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if the tree is full &amp; balanced, then each check reduces the current tree into a subtree half the size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however, if not full &amp; balanced, the sizes of the subtrees can vary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worst case: the larger subtree is selected at each check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for a linear tree, this leads to O(N) searches/insertions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in general, the worst case on each check is selecting the larger subtree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recall: randomly added values produce enough balance to yield O(log N)</a:t>
            </a:r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A0FC252-961D-C54F-827A-06960B4006F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Selection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suppose we want to determine the </a:t>
            </a:r>
            <a:r>
              <a:rPr lang="en-US" i="1" dirty="0"/>
              <a:t>kth-order statistic </a:t>
            </a:r>
            <a:r>
              <a:rPr lang="en-US" dirty="0"/>
              <a:t>of a list</a:t>
            </a:r>
          </a:p>
          <a:p>
            <a:pPr lvl="1">
              <a:buFont typeface="Wingdings" pitchFamily="-84" charset="2"/>
              <a:buChar char="§"/>
              <a:defRPr/>
            </a:pPr>
            <a:r>
              <a:rPr lang="en-US" dirty="0"/>
              <a:t>i.e., find the kth smallest element in the list of N items</a:t>
            </a:r>
          </a:p>
          <a:p>
            <a:pPr lvl="2">
              <a:defRPr/>
            </a:pPr>
            <a:r>
              <a:rPr lang="en-US" dirty="0"/>
              <a:t>(special case, finding the </a:t>
            </a:r>
            <a:r>
              <a:rPr lang="en-US" i="1" dirty="0"/>
              <a:t>median</a:t>
            </a:r>
            <a:r>
              <a:rPr lang="en-US" dirty="0"/>
              <a:t>, is the N/</a:t>
            </a:r>
            <a:r>
              <a:rPr lang="en-US" dirty="0" err="1"/>
              <a:t>2</a:t>
            </a:r>
            <a:r>
              <a:rPr lang="en-US" baseline="30000" dirty="0" err="1"/>
              <a:t>th</a:t>
            </a:r>
            <a:r>
              <a:rPr lang="en-US" dirty="0"/>
              <a:t> order statistic)</a:t>
            </a:r>
          </a:p>
          <a:p>
            <a:pPr lvl="2">
              <a:defRPr/>
            </a:pPr>
            <a:endParaRPr lang="en-US" dirty="0"/>
          </a:p>
          <a:p>
            <a:pPr lvl="1">
              <a:buFont typeface="Wingdings" pitchFamily="-84" charset="2"/>
              <a:buChar char="§"/>
              <a:defRPr/>
            </a:pPr>
            <a:r>
              <a:rPr lang="en-US" dirty="0"/>
              <a:t>obviously, could sort the list then access the </a:t>
            </a:r>
            <a:r>
              <a:rPr lang="en-US" dirty="0" err="1"/>
              <a:t>kth</a:t>
            </a:r>
            <a:r>
              <a:rPr lang="en-US" dirty="0"/>
              <a:t> item directly</a:t>
            </a:r>
          </a:p>
          <a:p>
            <a:pPr lvl="2">
              <a:buFont typeface="Wingdings" pitchFamily="-84" charset="2"/>
              <a:buChar char="à"/>
              <a:defRPr/>
            </a:pPr>
            <a:r>
              <a:rPr lang="en-US" dirty="0">
                <a:sym typeface="Wingdings"/>
              </a:rPr>
              <a:t>O(N log N)</a:t>
            </a:r>
          </a:p>
          <a:p>
            <a:pPr lvl="2">
              <a:buFont typeface="Wingdings" pitchFamily="-84" charset="2"/>
              <a:buChar char="à"/>
              <a:defRPr/>
            </a:pPr>
            <a:endParaRPr lang="en-US" dirty="0">
              <a:sym typeface="Wingdings"/>
            </a:endParaRPr>
          </a:p>
          <a:p>
            <a:pPr lvl="1">
              <a:buFont typeface="Wingdings" charset="2"/>
              <a:buChar char="§"/>
              <a:defRPr/>
            </a:pPr>
            <a:r>
              <a:rPr lang="en-US" dirty="0">
                <a:sym typeface="Wingdings"/>
              </a:rPr>
              <a:t>could do </a:t>
            </a:r>
            <a:r>
              <a:rPr lang="en-US" dirty="0" err="1">
                <a:sym typeface="Wingdings"/>
              </a:rPr>
              <a:t>k</a:t>
            </a:r>
            <a:r>
              <a:rPr lang="en-US" dirty="0">
                <a:sym typeface="Wingdings"/>
              </a:rPr>
              <a:t> passes of selection sort (find 1</a:t>
            </a:r>
            <a:r>
              <a:rPr lang="en-US" baseline="30000" dirty="0">
                <a:sym typeface="Wingdings"/>
              </a:rPr>
              <a:t>st</a:t>
            </a:r>
            <a:r>
              <a:rPr lang="en-US" dirty="0">
                <a:sym typeface="Wingdings"/>
              </a:rPr>
              <a:t>, 2</a:t>
            </a:r>
            <a:r>
              <a:rPr lang="en-US" baseline="30000" dirty="0">
                <a:sym typeface="Wingdings"/>
              </a:rPr>
              <a:t>nd</a:t>
            </a:r>
            <a:r>
              <a:rPr lang="en-US" dirty="0">
                <a:sym typeface="Wingdings"/>
              </a:rPr>
              <a:t>, …, </a:t>
            </a:r>
            <a:r>
              <a:rPr lang="en-US" dirty="0" err="1">
                <a:sym typeface="Wingdings"/>
              </a:rPr>
              <a:t>kth</a:t>
            </a:r>
            <a:r>
              <a:rPr lang="en-US" dirty="0">
                <a:sym typeface="Wingdings"/>
              </a:rPr>
              <a:t> smallest items)</a:t>
            </a:r>
          </a:p>
          <a:p>
            <a:pPr lvl="2">
              <a:buFont typeface="Wingdings" charset="2"/>
              <a:buChar char="§"/>
              <a:defRPr/>
            </a:pPr>
            <a:r>
              <a:rPr lang="en-US" dirty="0" err="1">
                <a:sym typeface="Wingdings"/>
              </a:rPr>
              <a:t>O(k</a:t>
            </a:r>
            <a:r>
              <a:rPr lang="en-US" dirty="0">
                <a:sym typeface="Wingdings"/>
              </a:rPr>
              <a:t> * N)</a:t>
            </a:r>
          </a:p>
          <a:p>
            <a:pPr lvl="2">
              <a:buFont typeface="Wingdings" charset="2"/>
              <a:buChar char="§"/>
              <a:defRPr/>
            </a:pPr>
            <a:endParaRPr lang="en-US" dirty="0">
              <a:sym typeface="Wingdings"/>
            </a:endParaRPr>
          </a:p>
          <a:p>
            <a:pPr lvl="1">
              <a:buFont typeface="Wingdings" charset="2"/>
              <a:buChar char="§"/>
              <a:defRPr/>
            </a:pPr>
            <a:r>
              <a:rPr lang="en-US" dirty="0">
                <a:sym typeface="Wingdings"/>
              </a:rPr>
              <a:t>or, we could utilize an algorithm </a:t>
            </a:r>
            <a:r>
              <a:rPr lang="en-US" u="sng" dirty="0">
                <a:sym typeface="Wingdings"/>
              </a:rPr>
              <a:t>similar</a:t>
            </a:r>
            <a:r>
              <a:rPr lang="en-US" dirty="0">
                <a:sym typeface="Wingdings"/>
              </a:rPr>
              <a:t> to quick sort called </a:t>
            </a:r>
            <a:r>
              <a:rPr lang="en-US" i="1" dirty="0">
                <a:sym typeface="Wingdings"/>
              </a:rPr>
              <a:t>quick select</a:t>
            </a:r>
          </a:p>
          <a:p>
            <a:pPr lvl="1">
              <a:buFont typeface="Wingdings" charset="2"/>
              <a:buChar char="§"/>
              <a:defRPr/>
            </a:pPr>
            <a:endParaRPr lang="en-US" i="1" dirty="0">
              <a:sym typeface="Wingdings"/>
            </a:endParaRPr>
          </a:p>
          <a:p>
            <a:pPr lvl="2">
              <a:defRPr/>
            </a:pPr>
            <a:r>
              <a:rPr lang="en-US" dirty="0">
                <a:sym typeface="Wingdings"/>
              </a:rPr>
              <a:t>recall, quick sort works by:</a:t>
            </a:r>
          </a:p>
          <a:p>
            <a:pPr marL="1828800" lvl="3" indent="-457200">
              <a:buFont typeface="+mj-lt"/>
              <a:buAutoNum type="arabicPeriod"/>
              <a:defRPr/>
            </a:pPr>
            <a:r>
              <a:rPr lang="en-US" dirty="0">
                <a:latin typeface="+mn-lt"/>
                <a:sym typeface="Wingdings"/>
              </a:rPr>
              <a:t>partitioning the list around a particular element (i.e., moving all items ≤ the pivot element to its left, all items &gt; the pivot element to its right)</a:t>
            </a:r>
          </a:p>
          <a:p>
            <a:pPr marL="1828800" lvl="3" indent="-457200">
              <a:buFont typeface="+mj-lt"/>
              <a:buAutoNum type="arabicPeriod"/>
              <a:defRPr/>
            </a:pPr>
            <a:r>
              <a:rPr lang="en-US" dirty="0">
                <a:latin typeface="+mn-lt"/>
                <a:sym typeface="Wingdings"/>
              </a:rPr>
              <a:t>recursively quick sorting each partition</a:t>
            </a:r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82D6AEF-D615-7249-81AB-9DDF03B2425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Lomuto partition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382000" cy="838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we will assume that the first item is always chosen as pivot value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simple, but "better" strategies exist for choosing the pivot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mark the first index as the pivot index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traverse the list, for each item &lt; the pivot value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increment the pivot index &amp; swap the item into that index 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finally, swap the pivot value into the pivot index</a:t>
            </a:r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DAD4032-9C4B-5142-BD58-924FF4C599D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371600" y="3810000"/>
            <a:ext cx="5867400" cy="307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>
                <a:solidFill>
                  <a:schemeClr val="tx2"/>
                </a:solidFill>
              </a:rPr>
              <a:t>5</a:t>
            </a:r>
            <a:r>
              <a:rPr lang="en-US" sz="1400"/>
              <a:t>	8	7	2	1	6	4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371600" y="5029200"/>
            <a:ext cx="5867400" cy="307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/>
              <a:t>5	</a:t>
            </a:r>
            <a:r>
              <a:rPr lang="en-US" sz="1400">
                <a:solidFill>
                  <a:schemeClr val="tx2"/>
                </a:solidFill>
              </a:rPr>
              <a:t>2</a:t>
            </a:r>
            <a:r>
              <a:rPr lang="en-US" sz="1400"/>
              <a:t>	7	8	</a:t>
            </a:r>
            <a:r>
              <a:rPr lang="en-US" sz="1400" b="1"/>
              <a:t>1</a:t>
            </a:r>
            <a:r>
              <a:rPr lang="en-US" sz="1400"/>
              <a:t>	6	4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371600" y="4114800"/>
            <a:ext cx="5867400" cy="307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>
                <a:solidFill>
                  <a:schemeClr val="tx2"/>
                </a:solidFill>
              </a:rPr>
              <a:t>5</a:t>
            </a:r>
            <a:r>
              <a:rPr lang="en-US" sz="1400"/>
              <a:t>	</a:t>
            </a:r>
            <a:r>
              <a:rPr lang="en-US" sz="1400" b="1"/>
              <a:t>8</a:t>
            </a:r>
            <a:r>
              <a:rPr lang="en-US" sz="1400"/>
              <a:t>	7	2	1	6	4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371600" y="4419600"/>
            <a:ext cx="5867400" cy="307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>
                <a:solidFill>
                  <a:schemeClr val="tx2"/>
                </a:solidFill>
              </a:rPr>
              <a:t>5</a:t>
            </a:r>
            <a:r>
              <a:rPr lang="en-US" sz="1400"/>
              <a:t>	8	</a:t>
            </a:r>
            <a:r>
              <a:rPr lang="en-US" sz="1400" b="1"/>
              <a:t>7</a:t>
            </a:r>
            <a:r>
              <a:rPr lang="en-US" sz="1400"/>
              <a:t>	2	1	6	4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371600" y="4724400"/>
            <a:ext cx="5867400" cy="307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>
                <a:solidFill>
                  <a:schemeClr val="tx2"/>
                </a:solidFill>
              </a:rPr>
              <a:t>5</a:t>
            </a:r>
            <a:r>
              <a:rPr lang="en-US" sz="1400"/>
              <a:t>	8	7	</a:t>
            </a:r>
            <a:r>
              <a:rPr lang="en-US" sz="1400" b="1"/>
              <a:t>2</a:t>
            </a:r>
            <a:r>
              <a:rPr lang="en-US" sz="1400"/>
              <a:t>	1	6	4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371600" y="5334000"/>
            <a:ext cx="5867400" cy="307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/>
              <a:t>5	2	</a:t>
            </a:r>
            <a:r>
              <a:rPr lang="en-US" sz="1400">
                <a:solidFill>
                  <a:srgbClr val="FF0033"/>
                </a:solidFill>
              </a:rPr>
              <a:t>1</a:t>
            </a:r>
            <a:r>
              <a:rPr lang="en-US" sz="1400"/>
              <a:t>	8	7	</a:t>
            </a:r>
            <a:r>
              <a:rPr lang="en-US" sz="1400" b="1"/>
              <a:t>6</a:t>
            </a:r>
            <a:r>
              <a:rPr lang="en-US" sz="1400"/>
              <a:t>	4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371600" y="5638800"/>
            <a:ext cx="5867400" cy="307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/>
              <a:t>5	2	</a:t>
            </a:r>
            <a:r>
              <a:rPr lang="en-US" sz="1400">
                <a:solidFill>
                  <a:srgbClr val="FF0033"/>
                </a:solidFill>
              </a:rPr>
              <a:t>1</a:t>
            </a:r>
            <a:r>
              <a:rPr lang="en-US" sz="1400"/>
              <a:t>	8	7	6	</a:t>
            </a:r>
            <a:r>
              <a:rPr lang="en-US" sz="1400" b="1"/>
              <a:t>4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371600" y="5943600"/>
            <a:ext cx="5867400" cy="307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/>
              <a:t>5	2	1	</a:t>
            </a:r>
            <a:r>
              <a:rPr lang="en-US" sz="1400">
                <a:solidFill>
                  <a:schemeClr val="tx2"/>
                </a:solidFill>
              </a:rPr>
              <a:t>4</a:t>
            </a:r>
            <a:r>
              <a:rPr lang="en-US" sz="1400"/>
              <a:t>	7	6	8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371600" y="6248400"/>
            <a:ext cx="5867400" cy="307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/>
              <a:t>4	2	1	</a:t>
            </a:r>
            <a:r>
              <a:rPr lang="en-US" sz="1400">
                <a:solidFill>
                  <a:schemeClr val="tx2"/>
                </a:solidFill>
              </a:rPr>
              <a:t>5</a:t>
            </a:r>
            <a:r>
              <a:rPr lang="en-US" sz="1400"/>
              <a:t>	7	6	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Lomuto partition implementation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382000" cy="838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for both quick sort &amp; quick select, we need to be able to partition a section of the list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assume parameters left &amp; right are the lower &amp; upper indexes of the section to be partitioned</a:t>
            </a:r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ABF52F5-2ACA-BE47-A3D2-7ED55EB2348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33796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0475" y="3124200"/>
            <a:ext cx="6511925" cy="3619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Quick select algorithm</a:t>
            </a: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3048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to find the kth value in a list:</a:t>
            </a:r>
          </a:p>
          <a:p>
            <a:pPr marL="914400" lvl="1" indent="-457200">
              <a:buFont typeface="Arial Narrow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partition the list (using Lomuto's partitioning algorithm)</a:t>
            </a:r>
          </a:p>
          <a:p>
            <a:pPr marL="914400" lvl="1" indent="-457200">
              <a:buFont typeface="Arial Narrow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let pivotIndex denote the index that separates the two partitions</a:t>
            </a:r>
          </a:p>
          <a:p>
            <a:pPr marL="914400" lvl="1" indent="-457200">
              <a:buFont typeface="Arial Narrow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if k = pivotIndex+1, then </a:t>
            </a:r>
          </a:p>
          <a:p>
            <a:pPr marL="1314450" lvl="2" indent="-457200"/>
            <a:r>
              <a:rPr lang="en-US">
                <a:latin typeface="Arial Narrow" charset="0"/>
                <a:ea typeface="ＭＳ Ｐゴシック" charset="0"/>
              </a:rPr>
              <a:t>	return the value at pivotIndex</a:t>
            </a:r>
          </a:p>
          <a:p>
            <a:pPr marL="914400" lvl="1" indent="-457200">
              <a:buFont typeface="Arial Narrow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if k &lt; pivotIndex+1, then</a:t>
            </a:r>
          </a:p>
          <a:p>
            <a:pPr marL="1314450" lvl="2" indent="-457200"/>
            <a:r>
              <a:rPr lang="en-US">
                <a:latin typeface="Arial Narrow" charset="0"/>
                <a:ea typeface="ＭＳ Ｐゴシック" charset="0"/>
              </a:rPr>
              <a:t>	recursively search for the kth value in the left partition</a:t>
            </a:r>
          </a:p>
          <a:p>
            <a:pPr marL="914400" lvl="1" indent="-457200">
              <a:buFont typeface="Arial Narrow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if k &gt; pivotIndex+1, then</a:t>
            </a:r>
          </a:p>
          <a:p>
            <a:pPr marL="1314450" lvl="2" indent="-457200"/>
            <a:r>
              <a:rPr lang="en-US">
                <a:latin typeface="Arial Narrow" charset="0"/>
                <a:ea typeface="ＭＳ Ｐゴシック" charset="0"/>
              </a:rPr>
              <a:t>	recursively search for the (k – (pivotIndex+1))th value in the right partition</a:t>
            </a:r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90AA196-5D43-7242-8E4F-431AF95A108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371600" y="4724400"/>
            <a:ext cx="6477000" cy="2087563"/>
            <a:chOff x="1371600" y="4724400"/>
            <a:chExt cx="5867400" cy="2087672"/>
          </a:xfrm>
        </p:grpSpPr>
        <p:sp>
          <p:nvSpPr>
            <p:cNvPr id="34821" name="TextBox 4"/>
            <p:cNvSpPr txBox="1">
              <a:spLocks noChangeArrowheads="1"/>
            </p:cNvSpPr>
            <p:nvPr/>
          </p:nvSpPr>
          <p:spPr bwMode="auto">
            <a:xfrm>
              <a:off x="1371600" y="4724400"/>
              <a:ext cx="5867400" cy="30777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400"/>
                <a:t>4	2	1	</a:t>
              </a:r>
              <a:r>
                <a:rPr lang="en-US" sz="1400">
                  <a:solidFill>
                    <a:schemeClr val="tx2"/>
                  </a:solidFill>
                </a:rPr>
                <a:t>5</a:t>
              </a:r>
              <a:r>
                <a:rPr lang="en-US" sz="1400"/>
                <a:t>	7	6	8</a:t>
              </a:r>
            </a:p>
          </p:txBody>
        </p:sp>
        <p:sp>
          <p:nvSpPr>
            <p:cNvPr id="34822" name="TextBox 5"/>
            <p:cNvSpPr txBox="1">
              <a:spLocks noChangeArrowheads="1"/>
            </p:cNvSpPr>
            <p:nvPr/>
          </p:nvSpPr>
          <p:spPr bwMode="auto">
            <a:xfrm>
              <a:off x="1371600" y="5257828"/>
              <a:ext cx="5867400" cy="1554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Aft>
                  <a:spcPts val="600"/>
                </a:spcAft>
              </a:pPr>
              <a:r>
                <a:rPr lang="en-US" sz="2000" dirty="0">
                  <a:latin typeface="Arial Narrow" charset="0"/>
                </a:rPr>
                <a:t>here, </a:t>
              </a:r>
              <a:r>
                <a:rPr lang="en-US" sz="2000" dirty="0" err="1">
                  <a:latin typeface="Arial Narrow" charset="0"/>
                </a:rPr>
                <a:t>pivotIndex</a:t>
              </a:r>
              <a:r>
                <a:rPr lang="en-US" sz="2000" dirty="0">
                  <a:latin typeface="Arial Narrow" charset="0"/>
                </a:rPr>
                <a:t> = 3</a:t>
              </a:r>
            </a:p>
            <a:p>
              <a:pPr>
                <a:spcAft>
                  <a:spcPts val="600"/>
                </a:spcAft>
              </a:pPr>
              <a:r>
                <a:rPr lang="en-US" sz="2000" dirty="0">
                  <a:latin typeface="Arial Narrow" charset="0"/>
                </a:rPr>
                <a:t>if k = 4, then answer is in index 3 = 5</a:t>
              </a:r>
            </a:p>
            <a:p>
              <a:pPr>
                <a:spcAft>
                  <a:spcPts val="600"/>
                </a:spcAft>
              </a:pPr>
              <a:r>
                <a:rPr lang="en-US" sz="2000" dirty="0">
                  <a:latin typeface="Arial Narrow" charset="0"/>
                </a:rPr>
                <a:t>if k = 2, then find 2</a:t>
              </a:r>
              <a:r>
                <a:rPr lang="en-US" sz="2000" baseline="30000" dirty="0">
                  <a:latin typeface="Arial Narrow" charset="0"/>
                </a:rPr>
                <a:t>nd</a:t>
              </a:r>
              <a:r>
                <a:rPr lang="en-US" sz="2000" dirty="0">
                  <a:latin typeface="Arial Narrow" charset="0"/>
                </a:rPr>
                <a:t> smallest value in</a:t>
              </a:r>
            </a:p>
            <a:p>
              <a:pPr>
                <a:spcAft>
                  <a:spcPts val="600"/>
                </a:spcAft>
              </a:pPr>
              <a:r>
                <a:rPr lang="en-US" sz="2000" dirty="0">
                  <a:latin typeface="Arial Narrow" charset="0"/>
                </a:rPr>
                <a:t>if k = 5, then find 1</a:t>
              </a:r>
              <a:r>
                <a:rPr lang="en-US" sz="2000" baseline="30000" dirty="0">
                  <a:latin typeface="Arial Narrow" charset="0"/>
                </a:rPr>
                <a:t>st</a:t>
              </a:r>
              <a:r>
                <a:rPr lang="en-US" sz="2000" dirty="0">
                  <a:latin typeface="Arial Narrow" charset="0"/>
                </a:rPr>
                <a:t> smallest value in  </a:t>
              </a:r>
            </a:p>
          </p:txBody>
        </p:sp>
        <p:sp>
          <p:nvSpPr>
            <p:cNvPr id="34823" name="TextBox 6"/>
            <p:cNvSpPr txBox="1">
              <a:spLocks noChangeArrowheads="1"/>
            </p:cNvSpPr>
            <p:nvPr/>
          </p:nvSpPr>
          <p:spPr bwMode="auto">
            <a:xfrm>
              <a:off x="4753087" y="6019800"/>
              <a:ext cx="2209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400"/>
                <a:t>4	2	1</a:t>
              </a:r>
            </a:p>
          </p:txBody>
        </p:sp>
        <p:sp>
          <p:nvSpPr>
            <p:cNvPr id="34824" name="TextBox 7"/>
            <p:cNvSpPr txBox="1">
              <a:spLocks noChangeArrowheads="1"/>
            </p:cNvSpPr>
            <p:nvPr/>
          </p:nvSpPr>
          <p:spPr bwMode="auto">
            <a:xfrm>
              <a:off x="4753087" y="6400800"/>
              <a:ext cx="2209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400"/>
                <a:t>7	6	8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Quick select implementation</a:t>
            </a:r>
          </a:p>
        </p:txBody>
      </p:sp>
      <p:sp>
        <p:nvSpPr>
          <p:cNvPr id="35842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838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can be implemented recursively or iteratively 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recursive solution requires a private helper method that utilizes the left &amp; right boundaries of the list section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as with partition, the code must adjust for the changing boundaries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063696D-1CFA-E543-89EA-6008384181F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35844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971800"/>
            <a:ext cx="7786688" cy="3886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A8C6700-8966-A14F-B76E-013D426E8C2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Decrease &amp; Conquer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352800"/>
          </a:xfrm>
        </p:spPr>
        <p:txBody>
          <a:bodyPr/>
          <a:lstStyle/>
          <a:p>
            <a:pPr marL="0" indent="0">
              <a:lnSpc>
                <a:spcPct val="90000"/>
              </a:lnSpc>
              <a:defRPr/>
            </a:pPr>
            <a:r>
              <a:rPr lang="en-US" dirty="0">
                <a:ea typeface="ＭＳ Ｐゴシック" pitchFamily="-84" charset="-128"/>
                <a:cs typeface="ＭＳ Ｐゴシック" pitchFamily="-84" charset="-128"/>
              </a:rPr>
              <a:t>based on exploiting the relationship between a solution to a given instance of a problem and a solution to a smaller instance</a:t>
            </a:r>
          </a:p>
          <a:p>
            <a:pPr marL="400050" lvl="1">
              <a:lnSpc>
                <a:spcPct val="90000"/>
              </a:lnSpc>
              <a:buFont typeface="Wingdings" pitchFamily="-84" charset="2"/>
              <a:buChar char="§"/>
              <a:defRPr/>
            </a:pPr>
            <a:r>
              <a:rPr lang="en-US" dirty="0"/>
              <a:t>once the relationship is established, it can be exploited either top-down or bottom-up</a:t>
            </a:r>
          </a:p>
          <a:p>
            <a:pPr marL="0" indent="0">
              <a:lnSpc>
                <a:spcPct val="90000"/>
              </a:lnSpc>
              <a:defRPr/>
            </a:pPr>
            <a:endParaRPr lang="en-US" dirty="0">
              <a:ea typeface="ＭＳ Ｐゴシック" pitchFamily="-84" charset="-128"/>
              <a:cs typeface="ＭＳ Ｐゴシック" pitchFamily="-84" charset="-128"/>
            </a:endParaRPr>
          </a:p>
          <a:p>
            <a:pPr marL="0" indent="0">
              <a:lnSpc>
                <a:spcPct val="90000"/>
              </a:lnSpc>
              <a:defRPr/>
            </a:pPr>
            <a:r>
              <a:rPr lang="en-US" dirty="0">
                <a:ea typeface="ＭＳ Ｐゴシック" pitchFamily="-84" charset="-128"/>
                <a:cs typeface="ＭＳ Ｐゴシック" pitchFamily="-84" charset="-128"/>
              </a:rPr>
              <a:t>EXAMPLE: sequential search of N-item list</a:t>
            </a:r>
          </a:p>
          <a:p>
            <a:pPr marL="400050" lvl="1" indent="-222250"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dirty="0">
                <a:ea typeface="ＭＳ Ｐゴシック" pitchFamily="-84" charset="-128"/>
                <a:cs typeface="ＭＳ Ｐゴシック" pitchFamily="-84" charset="-128"/>
              </a:rPr>
              <a:t>checks the first item, then searches the remaining </a:t>
            </a:r>
            <a:r>
              <a:rPr lang="en-US" dirty="0" err="1">
                <a:ea typeface="ＭＳ Ｐゴシック" pitchFamily="-84" charset="-128"/>
                <a:cs typeface="ＭＳ Ｐゴシック" pitchFamily="-84" charset="-128"/>
              </a:rPr>
              <a:t>sublist</a:t>
            </a:r>
            <a:r>
              <a:rPr lang="en-US" dirty="0">
                <a:ea typeface="ＭＳ Ｐゴシック" pitchFamily="-84" charset="-128"/>
                <a:cs typeface="ＭＳ Ｐゴシック" pitchFamily="-84" charset="-128"/>
              </a:rPr>
              <a:t> of N-1 items</a:t>
            </a:r>
          </a:p>
          <a:p>
            <a:pPr marL="0" indent="-222250">
              <a:lnSpc>
                <a:spcPct val="90000"/>
              </a:lnSpc>
              <a:defRPr/>
            </a:pPr>
            <a:r>
              <a:rPr lang="en-US" dirty="0">
                <a:ea typeface="ＭＳ Ｐゴシック" pitchFamily="-84" charset="-128"/>
                <a:cs typeface="ＭＳ Ｐゴシック" pitchFamily="-84" charset="-128"/>
              </a:rPr>
              <a:t>EXAMPLE: binary search of sorted N-item list</a:t>
            </a:r>
          </a:p>
          <a:p>
            <a:pPr marL="400050" lvl="1" indent="-222250">
              <a:lnSpc>
                <a:spcPct val="90000"/>
              </a:lnSpc>
              <a:buFont typeface="Wingdings" pitchFamily="-84" charset="2"/>
              <a:buChar char="§"/>
              <a:defRPr/>
            </a:pPr>
            <a:r>
              <a:rPr lang="en-US" dirty="0">
                <a:ea typeface="ＭＳ Ｐゴシック" pitchFamily="-84" charset="-128"/>
                <a:cs typeface="ＭＳ Ｐゴシック" pitchFamily="-84" charset="-128"/>
              </a:rPr>
              <a:t>checks the middle item, then searches the appropriate </a:t>
            </a:r>
            <a:r>
              <a:rPr lang="en-US" dirty="0" err="1">
                <a:ea typeface="ＭＳ Ｐゴシック" pitchFamily="-84" charset="-128"/>
                <a:cs typeface="ＭＳ Ｐゴシック" pitchFamily="-84" charset="-128"/>
              </a:rPr>
              <a:t>sublist</a:t>
            </a:r>
            <a:r>
              <a:rPr lang="en-US" dirty="0">
                <a:ea typeface="ＭＳ Ｐゴシック" pitchFamily="-84" charset="-128"/>
                <a:cs typeface="ＭＳ Ｐゴシック" pitchFamily="-84" charset="-128"/>
              </a:rPr>
              <a:t> of N/2 items</a:t>
            </a:r>
          </a:p>
        </p:txBody>
      </p:sp>
      <p:sp>
        <p:nvSpPr>
          <p:cNvPr id="500741" name="Rectangle 5"/>
          <p:cNvSpPr>
            <a:spLocks noChangeArrowheads="1"/>
          </p:cNvSpPr>
          <p:nvPr/>
        </p:nvSpPr>
        <p:spPr bwMode="auto">
          <a:xfrm>
            <a:off x="685800" y="4724400"/>
            <a:ext cx="870267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3 major variations of decrease &amp; conquer</a:t>
            </a:r>
          </a:p>
          <a:p>
            <a:pPr marL="406400" lvl="1" indent="-228600">
              <a:lnSpc>
                <a:spcPct val="90000"/>
              </a:lnSpc>
              <a:spcBef>
                <a:spcPct val="20000"/>
              </a:spcBef>
              <a:buFont typeface="Arial Narrow" charset="0"/>
              <a:buAutoNum type="arabicPeriod"/>
            </a:pPr>
            <a:r>
              <a:rPr lang="en-US" sz="2000">
                <a:latin typeface="Arial Narrow" charset="0"/>
              </a:rPr>
              <a:t>decrease by a constant (e.g., sequential search decreases list size by 1)</a:t>
            </a:r>
          </a:p>
          <a:p>
            <a:pPr marL="406400" lvl="1" indent="-228600">
              <a:lnSpc>
                <a:spcPct val="90000"/>
              </a:lnSpc>
              <a:spcBef>
                <a:spcPct val="20000"/>
              </a:spcBef>
              <a:buFont typeface="Arial Narrow" charset="0"/>
              <a:buAutoNum type="arabicPeriod"/>
            </a:pPr>
            <a:r>
              <a:rPr lang="en-US" sz="2000">
                <a:latin typeface="Arial Narrow" charset="0"/>
              </a:rPr>
              <a:t>decrease by a constant factor (e.g., binary search decrease list size by factor of 2)</a:t>
            </a:r>
          </a:p>
          <a:p>
            <a:pPr marL="406400" lvl="1" indent="-228600">
              <a:lnSpc>
                <a:spcPct val="90000"/>
              </a:lnSpc>
              <a:spcBef>
                <a:spcPct val="20000"/>
              </a:spcBef>
              <a:buFont typeface="Arial Narrow" charset="0"/>
              <a:buAutoNum type="arabicPeriod"/>
            </a:pPr>
            <a:r>
              <a:rPr lang="en-US" sz="2000">
                <a:latin typeface="Arial Narrow" charset="0"/>
              </a:rPr>
              <a:t>decrease by a variable amount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074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Efficiency of quick select</a:t>
            </a:r>
          </a:p>
        </p:txBody>
      </p:sp>
      <p:sp>
        <p:nvSpPr>
          <p:cNvPr id="368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analysis is similar to quick sort (but only 1 recursive call) 	</a:t>
            </a:r>
            <a:endParaRPr lang="en-US" dirty="0">
              <a:solidFill>
                <a:srgbClr val="000000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if the partition is perfectly balanced:</a:t>
            </a:r>
          </a:p>
          <a:p>
            <a:pPr lvl="2"/>
            <a:r>
              <a:rPr lang="en-US" sz="1600" dirty="0">
                <a:latin typeface="Arial Narrow" charset="0"/>
                <a:ea typeface="ＭＳ Ｐゴシック" charset="0"/>
              </a:rPr>
              <a:t>Cost(N) 	= Cost(N/2) + C</a:t>
            </a:r>
            <a:r>
              <a:rPr lang="en-US" sz="1600" baseline="-25000" dirty="0">
                <a:latin typeface="Arial Narrow" charset="0"/>
                <a:ea typeface="ＭＳ Ｐゴシック" charset="0"/>
              </a:rPr>
              <a:t>1</a:t>
            </a:r>
            <a:r>
              <a:rPr lang="en-US" sz="1600" dirty="0">
                <a:latin typeface="Arial Narrow" charset="0"/>
                <a:ea typeface="ＭＳ Ｐゴシック" charset="0"/>
              </a:rPr>
              <a:t>N + C</a:t>
            </a:r>
            <a:r>
              <a:rPr lang="en-US" sz="1600" baseline="-25000" dirty="0">
                <a:latin typeface="Arial Narrow" charset="0"/>
                <a:ea typeface="ＭＳ Ｐゴシック" charset="0"/>
              </a:rPr>
              <a:t>2</a:t>
            </a:r>
            <a:r>
              <a:rPr lang="en-US" sz="1600" dirty="0">
                <a:latin typeface="Arial Narrow" charset="0"/>
                <a:ea typeface="ＭＳ Ｐゴシック" charset="0"/>
              </a:rPr>
              <a:t>		can unwind Cost(N/2)</a:t>
            </a:r>
          </a:p>
          <a:p>
            <a:pPr lvl="2"/>
            <a:r>
              <a:rPr lang="en-US" sz="1600" dirty="0">
                <a:latin typeface="Arial Narrow" charset="0"/>
                <a:ea typeface="ＭＳ Ｐゴシック" charset="0"/>
              </a:rPr>
              <a:t>		= (Cost(N/4) + C</a:t>
            </a:r>
            <a:r>
              <a:rPr lang="en-US" sz="1600" baseline="-25000" dirty="0">
                <a:latin typeface="Arial Narrow" charset="0"/>
                <a:ea typeface="ＭＳ Ｐゴシック" charset="0"/>
              </a:rPr>
              <a:t>1</a:t>
            </a:r>
            <a:r>
              <a:rPr lang="en-US" sz="1600" dirty="0">
                <a:latin typeface="Arial Narrow" charset="0"/>
                <a:ea typeface="ＭＳ Ｐゴシック" charset="0"/>
              </a:rPr>
              <a:t>N/2 + C</a:t>
            </a:r>
            <a:r>
              <a:rPr lang="en-US" sz="1600" baseline="-25000" dirty="0">
                <a:latin typeface="Arial Narrow" charset="0"/>
                <a:ea typeface="ＭＳ Ｐゴシック" charset="0"/>
              </a:rPr>
              <a:t>2</a:t>
            </a:r>
            <a:r>
              <a:rPr lang="en-US" sz="1600" dirty="0">
                <a:latin typeface="Arial Narrow" charset="0"/>
                <a:ea typeface="ＭＳ Ｐゴシック" charset="0"/>
              </a:rPr>
              <a:t>) + C</a:t>
            </a:r>
            <a:r>
              <a:rPr lang="en-US" sz="1600" baseline="-25000" dirty="0">
                <a:latin typeface="Arial Narrow" charset="0"/>
                <a:ea typeface="ＭＳ Ｐゴシック" charset="0"/>
              </a:rPr>
              <a:t>1</a:t>
            </a:r>
            <a:r>
              <a:rPr lang="en-US" sz="1600" dirty="0">
                <a:latin typeface="Arial Narrow" charset="0"/>
                <a:ea typeface="ＭＳ Ｐゴシック" charset="0"/>
              </a:rPr>
              <a:t>N + C</a:t>
            </a:r>
            <a:r>
              <a:rPr lang="en-US" sz="1600" baseline="-25000" dirty="0">
                <a:latin typeface="Arial Narrow" charset="0"/>
                <a:ea typeface="ＭＳ Ｐゴシック" charset="0"/>
              </a:rPr>
              <a:t>2</a:t>
            </a:r>
            <a:endParaRPr lang="en-US" sz="1600" dirty="0">
              <a:latin typeface="Arial Narrow" charset="0"/>
              <a:ea typeface="ＭＳ Ｐゴシック" charset="0"/>
            </a:endParaRPr>
          </a:p>
          <a:p>
            <a:pPr lvl="2"/>
            <a:r>
              <a:rPr lang="en-US" sz="1600" dirty="0">
                <a:latin typeface="Arial Narrow" charset="0"/>
                <a:ea typeface="ＭＳ Ｐゴシック" charset="0"/>
              </a:rPr>
              <a:t>		= Cost(N/4) + 3/2C</a:t>
            </a:r>
            <a:r>
              <a:rPr lang="en-US" sz="1600" baseline="-25000" dirty="0">
                <a:latin typeface="Arial Narrow" charset="0"/>
                <a:ea typeface="ＭＳ Ｐゴシック" charset="0"/>
              </a:rPr>
              <a:t>1</a:t>
            </a:r>
            <a:r>
              <a:rPr lang="en-US" sz="1600" dirty="0">
                <a:latin typeface="Arial Narrow" charset="0"/>
                <a:ea typeface="ＭＳ Ｐゴシック" charset="0"/>
              </a:rPr>
              <a:t>N + 2C</a:t>
            </a:r>
            <a:r>
              <a:rPr lang="en-US" sz="1600" baseline="-25000" dirty="0">
                <a:latin typeface="Arial Narrow" charset="0"/>
                <a:ea typeface="ＭＳ Ｐゴシック" charset="0"/>
              </a:rPr>
              <a:t>2</a:t>
            </a:r>
            <a:r>
              <a:rPr lang="en-US" sz="1600" dirty="0">
                <a:latin typeface="Arial Narrow" charset="0"/>
                <a:ea typeface="ＭＳ Ｐゴシック" charset="0"/>
              </a:rPr>
              <a:t>)	can unwind Cost(N/4)</a:t>
            </a:r>
          </a:p>
          <a:p>
            <a:pPr lvl="2"/>
            <a:r>
              <a:rPr lang="en-US" sz="1600" dirty="0">
                <a:latin typeface="Arial Narrow" charset="0"/>
                <a:ea typeface="ＭＳ Ｐゴシック" charset="0"/>
              </a:rPr>
              <a:t>		= (Cost(N/8) + C</a:t>
            </a:r>
            <a:r>
              <a:rPr lang="en-US" sz="1600" baseline="-25000" dirty="0">
                <a:latin typeface="Arial Narrow" charset="0"/>
                <a:ea typeface="ＭＳ Ｐゴシック" charset="0"/>
              </a:rPr>
              <a:t>1</a:t>
            </a:r>
            <a:r>
              <a:rPr lang="en-US" sz="1600" dirty="0">
                <a:latin typeface="Arial Narrow" charset="0"/>
                <a:ea typeface="ＭＳ Ｐゴシック" charset="0"/>
              </a:rPr>
              <a:t>N/4 + C</a:t>
            </a:r>
            <a:r>
              <a:rPr lang="en-US" sz="1600" baseline="-25000" dirty="0">
                <a:latin typeface="Arial Narrow" charset="0"/>
                <a:ea typeface="ＭＳ Ｐゴシック" charset="0"/>
              </a:rPr>
              <a:t>2</a:t>
            </a:r>
            <a:r>
              <a:rPr lang="en-US" sz="1600" dirty="0">
                <a:latin typeface="Arial Narrow" charset="0"/>
                <a:ea typeface="ＭＳ Ｐゴシック" charset="0"/>
              </a:rPr>
              <a:t>) + 3/2C</a:t>
            </a:r>
            <a:r>
              <a:rPr lang="en-US" sz="1600" baseline="-25000" dirty="0">
                <a:latin typeface="Arial Narrow" charset="0"/>
                <a:ea typeface="ＭＳ Ｐゴシック" charset="0"/>
              </a:rPr>
              <a:t>1</a:t>
            </a:r>
            <a:r>
              <a:rPr lang="en-US" sz="1600" dirty="0">
                <a:latin typeface="Arial Narrow" charset="0"/>
                <a:ea typeface="ＭＳ Ｐゴシック" charset="0"/>
              </a:rPr>
              <a:t>N +2C</a:t>
            </a:r>
            <a:r>
              <a:rPr lang="en-US" sz="1600" baseline="-25000" dirty="0">
                <a:latin typeface="Arial Narrow" charset="0"/>
                <a:ea typeface="ＭＳ Ｐゴシック" charset="0"/>
              </a:rPr>
              <a:t>2</a:t>
            </a:r>
            <a:r>
              <a:rPr lang="en-US" sz="1600" dirty="0">
                <a:latin typeface="Arial Narrow" charset="0"/>
                <a:ea typeface="ＭＳ Ｐゴシック" charset="0"/>
              </a:rPr>
              <a:t>	</a:t>
            </a:r>
          </a:p>
          <a:p>
            <a:pPr lvl="2"/>
            <a:r>
              <a:rPr lang="en-US" sz="1600" dirty="0">
                <a:latin typeface="Arial Narrow" charset="0"/>
                <a:ea typeface="ＭＳ Ｐゴシック" charset="0"/>
              </a:rPr>
              <a:t>		= Cost(N/8) + 7/4C</a:t>
            </a:r>
            <a:r>
              <a:rPr lang="en-US" sz="1600" baseline="-25000" dirty="0">
                <a:latin typeface="Arial Narrow" charset="0"/>
                <a:ea typeface="ＭＳ Ｐゴシック" charset="0"/>
              </a:rPr>
              <a:t>1</a:t>
            </a:r>
            <a:r>
              <a:rPr lang="en-US" sz="1600" dirty="0">
                <a:latin typeface="Arial Narrow" charset="0"/>
                <a:ea typeface="ＭＳ Ｐゴシック" charset="0"/>
              </a:rPr>
              <a:t>N + 3C</a:t>
            </a:r>
            <a:r>
              <a:rPr lang="en-US" sz="1600" baseline="-25000" dirty="0">
                <a:latin typeface="Arial Narrow" charset="0"/>
                <a:ea typeface="ＭＳ Ｐゴシック" charset="0"/>
              </a:rPr>
              <a:t>2</a:t>
            </a:r>
            <a:r>
              <a:rPr lang="en-US" sz="1600" dirty="0">
                <a:latin typeface="Arial Narrow" charset="0"/>
                <a:ea typeface="ＭＳ Ｐゴシック" charset="0"/>
              </a:rPr>
              <a:t>	can continue unwinding</a:t>
            </a:r>
          </a:p>
          <a:p>
            <a:pPr lvl="2"/>
            <a:endParaRPr lang="en-US" sz="1600" dirty="0">
              <a:latin typeface="Arial Narrow" charset="0"/>
              <a:ea typeface="ＭＳ Ｐゴシック" charset="0"/>
            </a:endParaRPr>
          </a:p>
          <a:p>
            <a:pPr lvl="2"/>
            <a:r>
              <a:rPr lang="en-US" sz="1600" dirty="0">
                <a:latin typeface="Arial Narrow" charset="0"/>
                <a:ea typeface="ＭＳ Ｐゴシック" charset="0"/>
              </a:rPr>
              <a:t>		= …			(a total of log</a:t>
            </a:r>
            <a:r>
              <a:rPr lang="en-US" sz="1600" baseline="-25000" dirty="0">
                <a:latin typeface="Arial Narrow" charset="0"/>
                <a:ea typeface="ＭＳ Ｐゴシック" charset="0"/>
              </a:rPr>
              <a:t>2</a:t>
            </a:r>
            <a:r>
              <a:rPr lang="en-US" sz="1600" dirty="0">
                <a:latin typeface="Arial Narrow" charset="0"/>
                <a:ea typeface="ＭＳ Ｐゴシック" charset="0"/>
              </a:rPr>
              <a:t> N times)</a:t>
            </a:r>
          </a:p>
          <a:p>
            <a:pPr lvl="2"/>
            <a:endParaRPr lang="en-US" sz="1600" dirty="0">
              <a:latin typeface="Arial Narrow" charset="0"/>
              <a:ea typeface="ＭＳ Ｐゴシック" charset="0"/>
            </a:endParaRPr>
          </a:p>
          <a:p>
            <a:pPr lvl="2"/>
            <a:r>
              <a:rPr lang="en-US" sz="1600" dirty="0">
                <a:latin typeface="Arial Narrow" charset="0"/>
                <a:ea typeface="ＭＳ Ｐゴシック" charset="0"/>
              </a:rPr>
              <a:t>		≤ Cost(1) + 2C</a:t>
            </a:r>
            <a:r>
              <a:rPr lang="en-US" sz="1600" baseline="-25000" dirty="0">
                <a:latin typeface="Arial Narrow" charset="0"/>
                <a:ea typeface="ＭＳ Ｐゴシック" charset="0"/>
              </a:rPr>
              <a:t>1</a:t>
            </a:r>
            <a:r>
              <a:rPr lang="en-US" sz="1600" dirty="0">
                <a:latin typeface="Arial Narrow" charset="0"/>
                <a:ea typeface="ＭＳ Ｐゴシック" charset="0"/>
              </a:rPr>
              <a:t>N + (log</a:t>
            </a:r>
            <a:r>
              <a:rPr lang="en-US" sz="1600" baseline="-25000" dirty="0">
                <a:latin typeface="Arial Narrow" charset="0"/>
                <a:ea typeface="ＭＳ Ｐゴシック" charset="0"/>
              </a:rPr>
              <a:t>2</a:t>
            </a:r>
            <a:r>
              <a:rPr lang="en-US" sz="1600" dirty="0">
                <a:latin typeface="Arial Narrow" charset="0"/>
                <a:ea typeface="ＭＳ Ｐゴシック" charset="0"/>
              </a:rPr>
              <a:t>N)C</a:t>
            </a:r>
            <a:r>
              <a:rPr lang="en-US" sz="1600" baseline="-25000" dirty="0">
                <a:latin typeface="Arial Narrow" charset="0"/>
                <a:ea typeface="ＭＳ Ｐゴシック" charset="0"/>
              </a:rPr>
              <a:t>2	</a:t>
            </a:r>
            <a:r>
              <a:rPr lang="en-US" sz="1600" dirty="0">
                <a:latin typeface="Arial Narrow" charset="0"/>
                <a:ea typeface="ＭＳ Ｐゴシック" charset="0"/>
              </a:rPr>
              <a:t>note: 1 + 1/2 + 1/4 + 1/8 … </a:t>
            </a:r>
            <a:r>
              <a:rPr lang="en-US" sz="1600" dirty="0">
                <a:latin typeface="Arial Narrow" charset="0"/>
                <a:ea typeface="ＭＳ Ｐゴシック" charset="0"/>
                <a:sym typeface="Wingdings" charset="0"/>
              </a:rPr>
              <a:t> 2</a:t>
            </a:r>
            <a:r>
              <a:rPr lang="en-US" sz="1600" dirty="0">
                <a:latin typeface="Arial Narrow" charset="0"/>
                <a:ea typeface="ＭＳ Ｐゴシック" charset="0"/>
              </a:rPr>
              <a:t> </a:t>
            </a:r>
          </a:p>
          <a:p>
            <a:pPr lvl="2">
              <a:spcBef>
                <a:spcPct val="40000"/>
              </a:spcBef>
            </a:pPr>
            <a:r>
              <a:rPr lang="en-US" sz="1600" dirty="0">
                <a:latin typeface="Arial Narrow" charset="0"/>
                <a:ea typeface="ＭＳ Ｐゴシック" charset="0"/>
              </a:rPr>
              <a:t>		= 2C</a:t>
            </a:r>
            <a:r>
              <a:rPr lang="en-US" sz="1600" baseline="-25000" dirty="0">
                <a:latin typeface="Arial Narrow" charset="0"/>
                <a:ea typeface="ＭＳ Ｐゴシック" charset="0"/>
              </a:rPr>
              <a:t>1</a:t>
            </a:r>
            <a:r>
              <a:rPr lang="en-US" sz="1600" dirty="0">
                <a:latin typeface="Arial Narrow" charset="0"/>
                <a:ea typeface="ＭＳ Ｐゴシック" charset="0"/>
              </a:rPr>
              <a:t> N + C</a:t>
            </a:r>
            <a:r>
              <a:rPr lang="en-US" sz="1400" baseline="-25000" dirty="0">
                <a:latin typeface="Arial Narrow" charset="0"/>
                <a:ea typeface="ＭＳ Ｐゴシック" charset="0"/>
              </a:rPr>
              <a:t>2</a:t>
            </a:r>
            <a:r>
              <a:rPr lang="en-US" sz="1600" dirty="0">
                <a:latin typeface="Arial Narrow" charset="0"/>
                <a:ea typeface="ＭＳ Ｐゴシック" charset="0"/>
              </a:rPr>
              <a:t> log</a:t>
            </a:r>
            <a:r>
              <a:rPr lang="en-US" sz="1600" baseline="-25000" dirty="0">
                <a:latin typeface="Arial Narrow" charset="0"/>
                <a:ea typeface="ＭＳ Ｐゴシック" charset="0"/>
              </a:rPr>
              <a:t>2</a:t>
            </a:r>
            <a:r>
              <a:rPr lang="en-US" sz="1600" dirty="0">
                <a:latin typeface="Arial Narrow" charset="0"/>
                <a:ea typeface="ＭＳ Ｐゴシック" charset="0"/>
              </a:rPr>
              <a:t>N + C'		where C' = Cost(1) </a:t>
            </a:r>
          </a:p>
          <a:p>
            <a:pPr lvl="2">
              <a:spcBef>
                <a:spcPct val="40000"/>
              </a:spcBef>
            </a:pPr>
            <a:r>
              <a:rPr lang="en-US" sz="1600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		</a:t>
            </a: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 O(N)</a:t>
            </a:r>
          </a:p>
          <a:p>
            <a:pPr lvl="2">
              <a:spcBef>
                <a:spcPct val="40000"/>
              </a:spcBef>
            </a:pPr>
            <a:endParaRPr lang="en-US" sz="1600" dirty="0">
              <a:solidFill>
                <a:srgbClr val="FF0033"/>
              </a:solidFill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spcBef>
                <a:spcPct val="40000"/>
              </a:spcBef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in the worst case, the pivot chosen is the smallest or largest value</a:t>
            </a:r>
          </a:p>
          <a:p>
            <a:pPr lvl="2">
              <a:spcBef>
                <a:spcPct val="40000"/>
              </a:spcBef>
            </a:pPr>
            <a:r>
              <a:rPr lang="en-US" sz="1800" dirty="0">
                <a:latin typeface="Arial Narrow" charset="0"/>
                <a:ea typeface="ＭＳ Ｐゴシック" charset="0"/>
                <a:sym typeface="Wingdings" charset="0"/>
              </a:rPr>
              <a:t>this reduces the algorithm to decrease-by-1	 O(N</a:t>
            </a:r>
            <a:r>
              <a:rPr lang="en-US" sz="1800" baseline="30000" dirty="0">
                <a:latin typeface="Arial Narrow" charset="0"/>
                <a:ea typeface="ＭＳ Ｐゴシック" charset="0"/>
                <a:sym typeface="Wingdings" charset="0"/>
              </a:rPr>
              <a:t>2</a:t>
            </a:r>
            <a:r>
              <a:rPr lang="en-US" sz="1800" dirty="0">
                <a:latin typeface="Arial Narrow" charset="0"/>
                <a:ea typeface="ＭＳ Ｐゴシック" charset="0"/>
                <a:sym typeface="Wingdings" charset="0"/>
              </a:rPr>
              <a:t>) </a:t>
            </a:r>
          </a:p>
          <a:p>
            <a:pPr lvl="1">
              <a:spcBef>
                <a:spcPct val="40000"/>
              </a:spcBef>
            </a:pPr>
            <a:r>
              <a:rPr lang="en-US" dirty="0">
                <a:solidFill>
                  <a:srgbClr val="000000"/>
                </a:solidFill>
                <a:latin typeface="Arial Narrow" charset="0"/>
                <a:ea typeface="ＭＳ Ｐゴシック" charset="0"/>
                <a:sym typeface="Wingdings" charset="0"/>
              </a:rPr>
              <a:t>as long as the partitioning is reasonably balanced, get O(N) behavior in practice</a:t>
            </a:r>
          </a:p>
          <a:p>
            <a:pPr lvl="2">
              <a:spcBef>
                <a:spcPct val="40000"/>
              </a:spcBef>
            </a:pPr>
            <a:r>
              <a:rPr lang="en-US" sz="1800" dirty="0">
                <a:latin typeface="Arial Narrow" charset="0"/>
                <a:ea typeface="ＭＳ Ｐゴシック" charset="0"/>
                <a:sym typeface="Wingdings" charset="0"/>
              </a:rPr>
              <a:t>there is a complex algorithm for choosing the pivot that </a:t>
            </a:r>
            <a:r>
              <a:rPr lang="en-US" sz="1800" i="1" dirty="0">
                <a:latin typeface="Arial Narrow" charset="0"/>
                <a:ea typeface="ＭＳ Ｐゴシック" charset="0"/>
                <a:sym typeface="Wingdings" charset="0"/>
              </a:rPr>
              <a:t>guarantees </a:t>
            </a:r>
            <a:r>
              <a:rPr lang="en-US" sz="1800" dirty="0">
                <a:latin typeface="Arial Narrow" charset="0"/>
                <a:ea typeface="ＭＳ Ｐゴシック" charset="0"/>
                <a:sym typeface="Wingdings" charset="0"/>
              </a:rPr>
              <a:t>linear performance</a:t>
            </a:r>
          </a:p>
        </p:txBody>
      </p:sp>
      <p:sp>
        <p:nvSpPr>
          <p:cNvPr id="3686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8C36EA9-76D1-1748-9AC2-B1227D74210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05DE533-8293-FE47-9EBA-784CA23958C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Decrease by a constant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438400"/>
          </a:xfrm>
        </p:spPr>
        <p:txBody>
          <a:bodyPr/>
          <a:lstStyle/>
          <a:p>
            <a:pPr marL="0" indent="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decreasing the problem size by a constant (especially 1) is fairly common</a:t>
            </a:r>
          </a:p>
          <a:p>
            <a:pPr marL="400050"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many iterative algorithms can be viewed this way</a:t>
            </a:r>
          </a:p>
          <a:p>
            <a:pPr marL="800100" lvl="2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e.g., sequential search, traversing a linked list</a:t>
            </a:r>
          </a:p>
          <a:p>
            <a:pPr marL="400050" lvl="1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marL="400050"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many recursive algorithms also fit the pattern</a:t>
            </a:r>
          </a:p>
          <a:p>
            <a:pPr marL="800100" lvl="2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e.g., 	N! = (N-1)! * N		a</a:t>
            </a:r>
            <a:r>
              <a:rPr lang="en-US" baseline="30000">
                <a:latin typeface="Arial Narrow" charset="0"/>
                <a:ea typeface="ＭＳ Ｐゴシック" charset="0"/>
              </a:rPr>
              <a:t>N</a:t>
            </a:r>
            <a:r>
              <a:rPr lang="en-US">
                <a:latin typeface="Arial Narrow" charset="0"/>
                <a:ea typeface="ＭＳ Ｐゴシック" charset="0"/>
              </a:rPr>
              <a:t> = a</a:t>
            </a:r>
            <a:r>
              <a:rPr lang="en-US" baseline="30000">
                <a:latin typeface="Arial Narrow" charset="0"/>
                <a:ea typeface="ＭＳ Ｐゴシック" charset="0"/>
              </a:rPr>
              <a:t>N-1 </a:t>
            </a:r>
            <a:r>
              <a:rPr lang="en-US">
                <a:latin typeface="Arial Narrow" charset="0"/>
                <a:ea typeface="ＭＳ Ｐゴシック" charset="0"/>
              </a:rPr>
              <a:t>* a</a:t>
            </a:r>
          </a:p>
          <a:p>
            <a:pPr marL="400050"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500741" name="Rectangle 5"/>
          <p:cNvSpPr>
            <a:spLocks noChangeArrowheads="1"/>
          </p:cNvSpPr>
          <p:nvPr/>
        </p:nvSpPr>
        <p:spPr bwMode="auto">
          <a:xfrm>
            <a:off x="685800" y="4267200"/>
            <a:ext cx="8702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EXAMPLE: insertion sort </a:t>
            </a:r>
            <a:r>
              <a:rPr lang="en-US" sz="2000">
                <a:solidFill>
                  <a:srgbClr val="000000"/>
                </a:solidFill>
                <a:latin typeface="Arial Narrow" charset="0"/>
              </a:rPr>
              <a:t>(decrease-by-constant description)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endParaRPr lang="en-US" sz="2000">
              <a:solidFill>
                <a:srgbClr val="000000"/>
              </a:solidFill>
              <a:latin typeface="Arial Narrow" charset="0"/>
            </a:endParaRPr>
          </a:p>
          <a:p>
            <a:pPr lvl="1">
              <a:lnSpc>
                <a:spcPct val="90000"/>
              </a:lnSpc>
              <a:spcBef>
                <a:spcPct val="20000"/>
              </a:spcBef>
            </a:pPr>
            <a:r>
              <a:rPr lang="en-US" sz="2000">
                <a:solidFill>
                  <a:srgbClr val="000000"/>
                </a:solidFill>
                <a:latin typeface="Arial Narrow" charset="0"/>
              </a:rPr>
              <a:t>to sort a list of N comparable items:</a:t>
            </a:r>
          </a:p>
          <a:p>
            <a:pPr marL="1371600" lvl="2" indent="-457200">
              <a:lnSpc>
                <a:spcPct val="90000"/>
              </a:lnSpc>
              <a:spcBef>
                <a:spcPct val="20000"/>
              </a:spcBef>
              <a:buFont typeface="Arial Narrow" charset="0"/>
              <a:buAutoNum type="arabicPeriod"/>
            </a:pPr>
            <a:r>
              <a:rPr lang="en-US" sz="2000">
                <a:solidFill>
                  <a:srgbClr val="000000"/>
                </a:solidFill>
                <a:latin typeface="Arial Narrow" charset="0"/>
              </a:rPr>
              <a:t>sort the initial sublist of (N-1) items</a:t>
            </a:r>
          </a:p>
          <a:p>
            <a:pPr marL="1371600" lvl="2" indent="-457200">
              <a:lnSpc>
                <a:spcPct val="90000"/>
              </a:lnSpc>
              <a:spcBef>
                <a:spcPct val="20000"/>
              </a:spcBef>
              <a:buFont typeface="Arial Narrow" charset="0"/>
              <a:buAutoNum type="arabicPeriod"/>
            </a:pPr>
            <a:r>
              <a:rPr lang="en-US" sz="2000">
                <a:solidFill>
                  <a:srgbClr val="000000"/>
                </a:solidFill>
                <a:latin typeface="Arial Narrow" charset="0"/>
              </a:rPr>
              <a:t>take the Nth item and insert it into the correct position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074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Top-down (recursive) definition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143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can use recursion to implement this algorithm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this a </a:t>
            </a:r>
            <a:r>
              <a:rPr lang="en-US" i="1">
                <a:latin typeface="Arial Narrow" charset="0"/>
                <a:ea typeface="ＭＳ Ｐゴシック" charset="0"/>
              </a:rPr>
              <a:t>top-down </a:t>
            </a:r>
            <a:r>
              <a:rPr lang="en-US">
                <a:latin typeface="Arial Narrow" charset="0"/>
                <a:ea typeface="ＭＳ Ｐゴシック" charset="0"/>
              </a:rPr>
              <a:t>approach, because it starts with the entire list &amp; recursively works down to the base case 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3DCDED2-A5DE-7943-B35B-55CD8C48129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20484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514600"/>
            <a:ext cx="7173913" cy="3657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Bottom-up (iterative) definition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143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for most decrease-by-constant algorithms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top-down recursion is not necessary and in fact is less efficient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instead, could use a loop to perform the same tasks in a bottom-up fashion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868C12C-43B7-3E44-817F-9C59752BCF6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21508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048000"/>
            <a:ext cx="7162800" cy="2760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524000"/>
            <a:ext cx="5335756" cy="271997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Big-Oh of insertion sort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5996354" y="1600200"/>
            <a:ext cx="3397983" cy="20574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analyzing the recursive version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cost function?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worst case Big-Oh?</a:t>
            </a: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2FA76A5-D42A-DB42-A223-C1201F14FA2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358274"/>
            <a:ext cx="5335756" cy="2057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5990492" y="4267200"/>
            <a:ext cx="3397983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kern="0" dirty="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rPr>
              <a:t>analyzing the iterative version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r>
              <a:rPr lang="en-US" sz="2000" kern="0" dirty="0">
                <a:latin typeface="+mn-lt"/>
                <a:ea typeface="ＭＳ Ｐゴシック" charset="-128"/>
                <a:cs typeface="+mn-cs"/>
              </a:rPr>
              <a:t>worst case Big-Oh?</a:t>
            </a: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785446" y="2995026"/>
            <a:ext cx="4800600" cy="914400"/>
          </a:xfrm>
          <a:prstGeom prst="rect">
            <a:avLst/>
          </a:prstGeom>
          <a:solidFill>
            <a:schemeClr val="accent1">
              <a:alpha val="25882"/>
            </a:schemeClr>
          </a:solidFill>
          <a:ln w="12700">
            <a:solidFill>
              <a:schemeClr val="tx1">
                <a:alpha val="27058"/>
              </a:schemeClr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785446" y="5029200"/>
            <a:ext cx="4800600" cy="1013826"/>
          </a:xfrm>
          <a:prstGeom prst="rect">
            <a:avLst/>
          </a:prstGeom>
          <a:solidFill>
            <a:schemeClr val="accent1">
              <a:alpha val="25882"/>
            </a:schemeClr>
          </a:solidFill>
          <a:ln w="12700">
            <a:solidFill>
              <a:schemeClr val="tx1">
                <a:alpha val="27058"/>
              </a:schemeClr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Analysis of insertion sort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2514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insertion sort has advantages over other O(N</a:t>
            </a:r>
            <a:r>
              <a:rPr lang="en-US" baseline="30000">
                <a:latin typeface="Arial Narrow" charset="0"/>
                <a:ea typeface="ＭＳ Ｐゴシック" charset="0"/>
                <a:cs typeface="ＭＳ Ｐゴシック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) sorts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best case behavior of insertion sort?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what is the best case scenario for a sort?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does insertion sort take advantage of this scenario?</a:t>
            </a:r>
          </a:p>
          <a:p>
            <a:pPr lvl="2"/>
            <a:endParaRPr lang="en-US">
              <a:latin typeface="Arial Narrow" charset="0"/>
              <a:ea typeface="ＭＳ Ｐゴシック" charset="0"/>
            </a:endParaRP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does selection sort?</a:t>
            </a:r>
          </a:p>
          <a:p>
            <a:pPr lvl="2"/>
            <a:endParaRPr lang="en-US">
              <a:latin typeface="Arial Narrow" charset="0"/>
              <a:ea typeface="ＭＳ Ｐゴシック" charset="0"/>
            </a:endParaRPr>
          </a:p>
          <a:p>
            <a:pPr lvl="2"/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F68F4DB-AF25-2C40-864D-E8933152F72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85800" y="4343400"/>
            <a:ext cx="8702675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2001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what if a list is partially ordered? (a fairly common occurrence)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does insertion sort take advantage?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endParaRPr lang="en-US" sz="2000">
              <a:latin typeface="Arial Narrow" charset="0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endParaRPr lang="en-US" sz="200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Another example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6764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consider the problem of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topological sorting 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given a directed graph, find an ordering of the vertices such that if edge (v</a:t>
            </a:r>
            <a:r>
              <a:rPr lang="en-US" baseline="-25000" dirty="0">
                <a:latin typeface="Arial Narrow" charset="0"/>
                <a:ea typeface="ＭＳ Ｐゴシック" charset="0"/>
              </a:rPr>
              <a:t>i</a:t>
            </a:r>
            <a:r>
              <a:rPr lang="en-US" dirty="0">
                <a:latin typeface="Arial Narrow" charset="0"/>
                <a:ea typeface="ＭＳ Ｐゴシック" charset="0"/>
              </a:rPr>
              <a:t>, </a:t>
            </a:r>
            <a:r>
              <a:rPr lang="en-US" dirty="0" err="1">
                <a:latin typeface="Arial Narrow" charset="0"/>
                <a:ea typeface="ＭＳ Ｐゴシック" charset="0"/>
              </a:rPr>
              <a:t>v</a:t>
            </a:r>
            <a:r>
              <a:rPr lang="en-US" baseline="-25000" dirty="0" err="1">
                <a:latin typeface="Arial Narrow" charset="0"/>
                <a:ea typeface="ＭＳ Ｐゴシック" charset="0"/>
              </a:rPr>
              <a:t>j</a:t>
            </a:r>
            <a:r>
              <a:rPr lang="en-US" dirty="0">
                <a:latin typeface="Arial Narrow" charset="0"/>
                <a:ea typeface="ＭＳ Ｐゴシック" charset="0"/>
              </a:rPr>
              <a:t>) is in the graph, then v</a:t>
            </a:r>
            <a:r>
              <a:rPr lang="en-US" baseline="-25000" dirty="0">
                <a:latin typeface="Arial Narrow" charset="0"/>
                <a:ea typeface="ＭＳ Ｐゴシック" charset="0"/>
              </a:rPr>
              <a:t>i</a:t>
            </a:r>
            <a:r>
              <a:rPr lang="en-US" dirty="0">
                <a:latin typeface="Arial Narrow" charset="0"/>
                <a:ea typeface="ＭＳ Ｐゴシック" charset="0"/>
              </a:rPr>
              <a:t> comes before </a:t>
            </a:r>
            <a:r>
              <a:rPr lang="en-US" dirty="0" err="1">
                <a:latin typeface="Arial Narrow" charset="0"/>
                <a:ea typeface="ＭＳ Ｐゴシック" charset="0"/>
              </a:rPr>
              <a:t>v</a:t>
            </a:r>
            <a:r>
              <a:rPr lang="en-US" baseline="-25000" dirty="0" err="1">
                <a:latin typeface="Arial Narrow" charset="0"/>
                <a:ea typeface="ＭＳ Ｐゴシック" charset="0"/>
              </a:rPr>
              <a:t>j</a:t>
            </a:r>
            <a:r>
              <a:rPr lang="en-US" dirty="0">
                <a:latin typeface="Arial Narrow" charset="0"/>
                <a:ea typeface="ＭＳ Ｐゴシック" charset="0"/>
              </a:rPr>
              <a:t> in the ordering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as long as there are no cycles in the graph, at least one (and possibly many) topological sorts exists</a:t>
            </a: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9B2344F-34E5-2F4B-85C8-21773DEE8FF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24580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895600"/>
            <a:ext cx="16510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3657600" y="3314700"/>
            <a:ext cx="594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kern="0" dirty="0">
                <a:latin typeface="+mn-lt"/>
                <a:ea typeface="ＭＳ Ｐゴシック" charset="-128"/>
                <a:cs typeface="+mn-cs"/>
              </a:rPr>
              <a:t>C1, C2, C3, C4, C5  </a:t>
            </a:r>
            <a:r>
              <a:rPr lang="en-US" sz="2000" kern="0" dirty="0">
                <a:solidFill>
                  <a:schemeClr val="tx2"/>
                </a:solidFill>
                <a:latin typeface="+mn-lt"/>
                <a:ea typeface="ＭＳ Ｐゴシック" charset="-128"/>
                <a:cs typeface="+mn-cs"/>
              </a:rPr>
              <a:t>or</a:t>
            </a:r>
            <a:r>
              <a:rPr lang="en-US" sz="2000" kern="0" dirty="0">
                <a:latin typeface="+mn-lt"/>
                <a:ea typeface="ＭＳ Ｐゴシック" charset="-128"/>
                <a:cs typeface="+mn-cs"/>
              </a:rPr>
              <a:t>   C2, C1, C3, C4, C5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685800" y="4572000"/>
            <a:ext cx="870267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kern="0" dirty="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rPr>
              <a:t>topological sorting is useful in many applications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r>
              <a:rPr lang="en-US" sz="2000" kern="0" dirty="0">
                <a:latin typeface="+mn-lt"/>
                <a:ea typeface="ＭＳ Ｐゴシック" charset="-128"/>
                <a:cs typeface="+mn-cs"/>
              </a:rPr>
              <a:t>constructing a job schedule among interrelated tasks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r>
              <a:rPr lang="en-US" sz="2000" kern="0" dirty="0">
                <a:latin typeface="+mn-lt"/>
                <a:ea typeface="ＭＳ Ｐゴシック" charset="-128"/>
                <a:cs typeface="+mn-cs"/>
              </a:rPr>
              <a:t>cell evaluation ordering in spreadsheet formulas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r>
              <a:rPr lang="en-US" sz="2000" kern="0" dirty="0">
                <a:latin typeface="+mn-lt"/>
                <a:ea typeface="ＭＳ Ｐゴシック" charset="-128"/>
                <a:cs typeface="+mn-cs"/>
              </a:rPr>
              <a:t>power rankings of sports teams (e.g., beat paths)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endParaRPr lang="en-US" sz="2000" kern="0" dirty="0">
              <a:latin typeface="+mn-lt"/>
              <a:ea typeface="ＭＳ Ｐゴシック" charset="-128"/>
              <a:cs typeface="+mn-cs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r>
              <a:rPr lang="en-US" sz="2000" kern="0" dirty="0">
                <a:latin typeface="+mn-lt"/>
                <a:ea typeface="ＭＳ Ｐゴシック" charset="-128"/>
                <a:cs typeface="+mn-cs"/>
              </a:rPr>
              <a:t>may sometimes generate a topological sort to verify that an ordering is possible, then invest resources into optimizing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DFS-based topological sort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4478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one possible algorithm is based on depth first search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traverse the graph in a depth-first ordering (using a stack for reached vertices)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when you reach a dead-end (i.e., pop a vertex off the stack), add it to a list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finally, reverse the list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BDDD91B-D3FE-6140-A529-5719B1D5EB6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25604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073400"/>
            <a:ext cx="16510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5" name="TextBox 6"/>
          <p:cNvSpPr txBox="1">
            <a:spLocks noChangeArrowheads="1"/>
          </p:cNvSpPr>
          <p:nvPr/>
        </p:nvSpPr>
        <p:spPr bwMode="auto">
          <a:xfrm>
            <a:off x="3581400" y="3149600"/>
            <a:ext cx="419100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>
                <a:latin typeface="Arial Narrow" charset="0"/>
              </a:rPr>
              <a:t>		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C5</a:t>
            </a:r>
            <a:r>
              <a:rPr lang="en-US" sz="1800">
                <a:latin typeface="Arial Narrow" charset="0"/>
              </a:rPr>
              <a:t>		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C4</a:t>
            </a:r>
          </a:p>
          <a:p>
            <a:r>
              <a:rPr lang="en-US" sz="1800">
                <a:latin typeface="Arial Narrow" charset="0"/>
              </a:rPr>
              <a:t>	C3	C3	C3	C3	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C3</a:t>
            </a:r>
          </a:p>
          <a:p>
            <a:r>
              <a:rPr lang="en-US" sz="1800" u="sng">
                <a:latin typeface="Arial Narrow" charset="0"/>
              </a:rPr>
              <a:t>C1</a:t>
            </a:r>
            <a:r>
              <a:rPr lang="en-US" sz="1800">
                <a:latin typeface="Arial Narrow" charset="0"/>
              </a:rPr>
              <a:t>	</a:t>
            </a:r>
            <a:r>
              <a:rPr lang="en-US" sz="1800" u="sng">
                <a:latin typeface="Arial Narrow" charset="0"/>
              </a:rPr>
              <a:t>C1</a:t>
            </a:r>
            <a:r>
              <a:rPr lang="en-US" sz="1800">
                <a:latin typeface="Arial Narrow" charset="0"/>
              </a:rPr>
              <a:t>	</a:t>
            </a:r>
            <a:r>
              <a:rPr lang="en-US" sz="1800" u="sng">
                <a:latin typeface="Arial Narrow" charset="0"/>
              </a:rPr>
              <a:t>C1</a:t>
            </a:r>
            <a:r>
              <a:rPr lang="en-US" sz="1800">
                <a:latin typeface="Arial Narrow" charset="0"/>
              </a:rPr>
              <a:t>	</a:t>
            </a:r>
            <a:r>
              <a:rPr lang="en-US" sz="1800" u="sng">
                <a:latin typeface="Arial Narrow" charset="0"/>
              </a:rPr>
              <a:t>C1</a:t>
            </a:r>
            <a:r>
              <a:rPr lang="en-US" sz="1800">
                <a:latin typeface="Arial Narrow" charset="0"/>
              </a:rPr>
              <a:t>	</a:t>
            </a:r>
            <a:r>
              <a:rPr lang="en-US" sz="1800" u="sng">
                <a:latin typeface="Arial Narrow" charset="0"/>
              </a:rPr>
              <a:t>C1</a:t>
            </a:r>
            <a:r>
              <a:rPr lang="en-US" sz="1800">
                <a:latin typeface="Arial Narrow" charset="0"/>
              </a:rPr>
              <a:t>	</a:t>
            </a:r>
            <a:r>
              <a:rPr lang="en-US" sz="1800" u="sng">
                <a:latin typeface="Arial Narrow" charset="0"/>
              </a:rPr>
              <a:t>C1</a:t>
            </a:r>
            <a:r>
              <a:rPr lang="en-US" sz="1800">
                <a:latin typeface="Arial Narrow" charset="0"/>
              </a:rPr>
              <a:t>	</a:t>
            </a:r>
            <a:r>
              <a:rPr lang="en-US" sz="1800" u="sng">
                <a:solidFill>
                  <a:srgbClr val="FF0033"/>
                </a:solidFill>
                <a:latin typeface="Arial Narrow" charset="0"/>
              </a:rPr>
              <a:t>C1</a:t>
            </a:r>
            <a:r>
              <a:rPr lang="en-US" sz="1800">
                <a:latin typeface="Arial Narrow" charset="0"/>
              </a:rPr>
              <a:t>	</a:t>
            </a:r>
            <a:r>
              <a:rPr lang="en-US" sz="1800" u="sng">
                <a:solidFill>
                  <a:srgbClr val="FF0033"/>
                </a:solidFill>
                <a:latin typeface="Arial Narrow" charset="0"/>
              </a:rPr>
              <a:t>C2</a:t>
            </a:r>
          </a:p>
          <a:p>
            <a:endParaRPr lang="en-US" sz="1800" u="sng">
              <a:solidFill>
                <a:srgbClr val="FF0033"/>
              </a:solidFill>
              <a:latin typeface="Arial Narrow" charset="0"/>
            </a:endParaRPr>
          </a:p>
          <a:p>
            <a:endParaRPr lang="en-US" sz="1800" u="sng">
              <a:solidFill>
                <a:srgbClr val="FF0033"/>
              </a:solidFill>
              <a:latin typeface="Arial Narrow" charset="0"/>
            </a:endParaRPr>
          </a:p>
          <a:p>
            <a:endParaRPr lang="en-US" sz="1800" u="sng">
              <a:solidFill>
                <a:srgbClr val="FF0033"/>
              </a:solidFill>
              <a:latin typeface="Arial Narrow" charset="0"/>
            </a:endParaRPr>
          </a:p>
          <a:p>
            <a:r>
              <a:rPr lang="en-US" sz="1800">
                <a:latin typeface="Arial Narrow" charset="0"/>
              </a:rPr>
              <a:t>	C5	C4	C3	C1	C2</a:t>
            </a:r>
          </a:p>
          <a:p>
            <a:endParaRPr lang="en-US" sz="1800">
              <a:latin typeface="Arial Narrow" charset="0"/>
            </a:endParaRPr>
          </a:p>
          <a:p>
            <a:endParaRPr lang="en-US" sz="1800">
              <a:latin typeface="Arial Narrow" charset="0"/>
            </a:endParaRPr>
          </a:p>
          <a:p>
            <a:endParaRPr lang="en-US" sz="1800">
              <a:latin typeface="Arial Narrow" charset="0"/>
            </a:endParaRPr>
          </a:p>
          <a:p>
            <a:r>
              <a:rPr lang="en-US" sz="1800">
                <a:latin typeface="Arial Narrow" charset="0"/>
              </a:rPr>
              <a:t>	C2	C1	C3	C4	C5</a:t>
            </a:r>
          </a:p>
        </p:txBody>
      </p:sp>
      <p:sp>
        <p:nvSpPr>
          <p:cNvPr id="25606" name="Down Arrow 7"/>
          <p:cNvSpPr>
            <a:spLocks noChangeArrowheads="1"/>
          </p:cNvSpPr>
          <p:nvPr/>
        </p:nvSpPr>
        <p:spPr bwMode="auto">
          <a:xfrm>
            <a:off x="4953000" y="4216400"/>
            <a:ext cx="436563" cy="463550"/>
          </a:xfrm>
          <a:prstGeom prst="downArrow">
            <a:avLst>
              <a:gd name="adj1" fmla="val 50000"/>
              <a:gd name="adj2" fmla="val 50176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5607" name="Down Arrow 8"/>
          <p:cNvSpPr>
            <a:spLocks noChangeArrowheads="1"/>
          </p:cNvSpPr>
          <p:nvPr/>
        </p:nvSpPr>
        <p:spPr bwMode="auto">
          <a:xfrm>
            <a:off x="4953000" y="5329238"/>
            <a:ext cx="436563" cy="461962"/>
          </a:xfrm>
          <a:prstGeom prst="downArrow">
            <a:avLst>
              <a:gd name="adj1" fmla="val 50000"/>
              <a:gd name="adj2" fmla="val 50004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5069</TotalTime>
  <Words>1981</Words>
  <Application>Microsoft Macintosh PowerPoint</Application>
  <PresentationFormat>Custom</PresentationFormat>
  <Paragraphs>239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ＭＳ Ｐゴシック</vt:lpstr>
      <vt:lpstr>Arial</vt:lpstr>
      <vt:lpstr>Arial Narrow</vt:lpstr>
      <vt:lpstr>Times New Roman</vt:lpstr>
      <vt:lpstr>Wingdings</vt:lpstr>
      <vt:lpstr>Blank Presentation</vt:lpstr>
      <vt:lpstr>PowerPoint Presentation</vt:lpstr>
      <vt:lpstr>Decrease &amp; Conquer</vt:lpstr>
      <vt:lpstr>Decrease by a constant</vt:lpstr>
      <vt:lpstr>Top-down (recursive) definition</vt:lpstr>
      <vt:lpstr>Bottom-up (iterative) definition</vt:lpstr>
      <vt:lpstr>Big-Oh of insertion sort</vt:lpstr>
      <vt:lpstr>Analysis of insertion sort</vt:lpstr>
      <vt:lpstr>Another example</vt:lpstr>
      <vt:lpstr>DFS-based topological sort</vt:lpstr>
      <vt:lpstr>Decrease-by-1 topological sort</vt:lpstr>
      <vt:lpstr>Decrease by a constant factor</vt:lpstr>
      <vt:lpstr>Fake coin problem</vt:lpstr>
      <vt:lpstr>What doesn't fit here?</vt:lpstr>
      <vt:lpstr>Decrease by a variable amount</vt:lpstr>
      <vt:lpstr>Selection problem</vt:lpstr>
      <vt:lpstr>Lomuto partition</vt:lpstr>
      <vt:lpstr>Lomuto partition implementation</vt:lpstr>
      <vt:lpstr>Quick select algorithm</vt:lpstr>
      <vt:lpstr>Quick select implementation</vt:lpstr>
      <vt:lpstr>Efficiency of quick select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126</cp:revision>
  <cp:lastPrinted>2011-08-17T06:01:10Z</cp:lastPrinted>
  <dcterms:created xsi:type="dcterms:W3CDTF">2014-01-09T17:55:42Z</dcterms:created>
  <dcterms:modified xsi:type="dcterms:W3CDTF">2024-09-12T04:25:41Z</dcterms:modified>
</cp:coreProperties>
</file>