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404" r:id="rId3"/>
    <p:sldId id="452" r:id="rId4"/>
    <p:sldId id="413" r:id="rId5"/>
    <p:sldId id="436" r:id="rId6"/>
    <p:sldId id="437" r:id="rId7"/>
    <p:sldId id="446" r:id="rId8"/>
    <p:sldId id="447" r:id="rId9"/>
    <p:sldId id="449" r:id="rId10"/>
    <p:sldId id="448" r:id="rId11"/>
    <p:sldId id="405" r:id="rId12"/>
    <p:sldId id="406" r:id="rId13"/>
    <p:sldId id="425" r:id="rId14"/>
    <p:sldId id="407" r:id="rId15"/>
    <p:sldId id="409" r:id="rId16"/>
    <p:sldId id="420" r:id="rId17"/>
    <p:sldId id="426" r:id="rId18"/>
    <p:sldId id="451" r:id="rId19"/>
    <p:sldId id="416" r:id="rId20"/>
    <p:sldId id="417" r:id="rId21"/>
    <p:sldId id="418" r:id="rId22"/>
    <p:sldId id="421" r:id="rId23"/>
    <p:sldId id="453" r:id="rId24"/>
    <p:sldId id="422" r:id="rId25"/>
    <p:sldId id="419" r:id="rId26"/>
    <p:sldId id="428" r:id="rId27"/>
    <p:sldId id="435" r:id="rId28"/>
    <p:sldId id="429" r:id="rId29"/>
    <p:sldId id="430" r:id="rId30"/>
    <p:sldId id="432" r:id="rId31"/>
    <p:sldId id="433" r:id="rId32"/>
    <p:sldId id="455" r:id="rId33"/>
    <p:sldId id="454" r:id="rId34"/>
    <p:sldId id="456" r:id="rId35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>
      <p:cViewPr varScale="1">
        <p:scale>
          <a:sx n="109" d="100"/>
          <a:sy n="109" d="100"/>
        </p:scale>
        <p:origin x="2016" y="192"/>
      </p:cViewPr>
      <p:guideLst>
        <p:guide orient="horz" pos="2304"/>
        <p:guide pos="30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87674DA-862A-5A45-83B4-AB26B296D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41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543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59C995-BF4A-B84E-9411-3BF8784A0BF2}" type="slidenum">
              <a:rPr lang="en-US"/>
              <a:pPr/>
              <a:t>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6988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1CEB16A-467A-344F-BF1F-F03009EDFF02}" type="slidenum">
              <a:rPr lang="en-US"/>
              <a:pPr/>
              <a:t>11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6988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BEA075-64C0-7B40-BAB9-ABFC9A83302B}" type="slidenum">
              <a:rPr lang="en-US"/>
              <a:pPr/>
              <a:t>12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6988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BB98F78-1B1E-194D-A042-69085C4357B7}" type="slidenum">
              <a:rPr lang="en-US"/>
              <a:pPr/>
              <a:t>13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6988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3D34EF-F1BE-E24E-B3E6-AA87671F051A}" type="slidenum">
              <a:rPr lang="en-US"/>
              <a:pPr/>
              <a:t>14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6988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1075AC-6C44-FF4C-85CD-B195C30AC681}" type="slidenum">
              <a:rPr lang="en-US"/>
              <a:pPr/>
              <a:t>15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6988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1938" y="1200150"/>
            <a:ext cx="42513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22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F80E9-0186-389B-012C-3C71DC1E8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E546C4-5F10-7957-233A-F74A20DC6C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31938" y="1200150"/>
            <a:ext cx="42513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35255B-197E-81EB-9289-803D57F1B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20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EE10117D-AC1F-6E4C-8EF7-006E153FC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7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54D49-C472-7743-9AAC-759C8ED72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8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6A6F7-2AC8-4F41-BC3B-9D1CEBA0B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6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8B834-0C1A-F24E-949E-802CA2C86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7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82992-FF34-9049-A984-11C446293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5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47E50-713F-C441-BB89-704427ECD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0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605EA-D7C3-7841-9557-ADB87859F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4DA9E-93BA-FA4A-BE08-6DD85ED05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D0483-3BC7-0C4D-A8CA-D74426187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9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7D8D7-7E20-B044-AC12-3F0C06D8B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1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15FAD-86AB-0C49-8B35-8334981A7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8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33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A8365733-B7C1-554B-8F17-9E399ADAE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B0B9A2A-A2DE-9F07-E4D1-C1C44A54C66D}"/>
              </a:ext>
            </a:extLst>
          </p:cNvPr>
          <p:cNvSpPr/>
          <p:nvPr userDrawn="1"/>
        </p:nvSpPr>
        <p:spPr bwMode="auto">
          <a:xfrm>
            <a:off x="8969375" y="-228600"/>
            <a:ext cx="806450" cy="838200"/>
          </a:xfrm>
          <a:prstGeom prst="ellipse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-111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11E10-3182-AF9B-0487-2C8E0C2EDED1}"/>
              </a:ext>
            </a:extLst>
          </p:cNvPr>
          <p:cNvSpPr txBox="1"/>
          <p:nvPr userDrawn="1"/>
        </p:nvSpPr>
        <p:spPr>
          <a:xfrm>
            <a:off x="8839200" y="34007"/>
            <a:ext cx="76200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bg1"/>
                </a:solidFill>
                <a:latin typeface="+mn-lt"/>
              </a:rPr>
              <a:t>CSC 421</a:t>
            </a:r>
          </a:p>
          <a:p>
            <a:pPr algn="r"/>
            <a:r>
              <a:rPr lang="en-US" sz="1000" dirty="0">
                <a:solidFill>
                  <a:schemeClr val="bg1"/>
                </a:solidFill>
                <a:latin typeface="+mn-lt"/>
              </a:rPr>
              <a:t>Fall 24</a:t>
            </a:r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4E370B-3D4F-3704-7E57-755264A89973}"/>
              </a:ext>
            </a:extLst>
          </p:cNvPr>
          <p:cNvSpPr/>
          <p:nvPr userDrawn="1"/>
        </p:nvSpPr>
        <p:spPr bwMode="auto">
          <a:xfrm>
            <a:off x="0" y="0"/>
            <a:ext cx="76200" cy="7315200"/>
          </a:xfrm>
          <a:prstGeom prst="rect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A90A486-1DC3-6046-8443-CD95494CA9D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6386" name="Rectangle 12"/>
          <p:cNvSpPr>
            <a:spLocks noChangeArrowheads="1"/>
          </p:cNvSpPr>
          <p:nvPr/>
        </p:nvSpPr>
        <p:spPr bwMode="auto">
          <a:xfrm>
            <a:off x="533400" y="427038"/>
            <a:ext cx="853440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3200" dirty="0">
                <a:solidFill>
                  <a:srgbClr val="FF0033"/>
                </a:solidFill>
                <a:latin typeface="Arial Narrow" charset="0"/>
              </a:rPr>
              <a:t>CSC 421: Algorithm Design and Analysis</a:t>
            </a:r>
          </a:p>
          <a:p>
            <a:pPr algn="ctr"/>
            <a:endParaRPr lang="en-US" sz="3200" dirty="0">
              <a:solidFill>
                <a:srgbClr val="FF0033"/>
              </a:solidFill>
              <a:latin typeface="Arial Narrow" charset="0"/>
            </a:endParaRPr>
          </a:p>
          <a:p>
            <a:pPr algn="ctr"/>
            <a:r>
              <a:rPr lang="en-US" sz="3200" dirty="0">
                <a:solidFill>
                  <a:srgbClr val="FF0033"/>
                </a:solidFill>
                <a:latin typeface="Arial Narrow" charset="0"/>
              </a:rPr>
              <a:t>Fall 2024</a:t>
            </a:r>
          </a:p>
        </p:txBody>
      </p:sp>
      <p:sp>
        <p:nvSpPr>
          <p:cNvPr id="16387" name="Rectangle 13"/>
          <p:cNvSpPr>
            <a:spLocks noChangeArrowheads="1"/>
          </p:cNvSpPr>
          <p:nvPr/>
        </p:nvSpPr>
        <p:spPr bwMode="auto">
          <a:xfrm>
            <a:off x="685800" y="2895600"/>
            <a:ext cx="87026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charset="0"/>
              <a:buNone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Complexity &amp; Computability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classifying problem complexity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tractability, decidability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P vs. NP, Turing machines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NP-complete, reductions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approximation algorithms, genetic algorithms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8A9AE-D7F0-2D48-8542-406B4B39E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Church/Turing 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2DE21-F8CD-7641-9BDE-D11D594B8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8702675" cy="5257800"/>
          </a:xfrm>
        </p:spPr>
        <p:txBody>
          <a:bodyPr/>
          <a:lstStyle/>
          <a:p>
            <a:r>
              <a:rPr lang="en-US" dirty="0">
                <a:latin typeface="Arial Narrow" charset="0"/>
              </a:rPr>
              <a:t>Turing Machines provide a simple model of computation that is easier to reason with than code</a:t>
            </a:r>
          </a:p>
          <a:p>
            <a:pPr lvl="1"/>
            <a:r>
              <a:rPr lang="en-US" dirty="0">
                <a:latin typeface="Arial Narrow" charset="0"/>
              </a:rPr>
              <a:t>Turing's proof of the undecidability of the Halting Problem used TMs</a:t>
            </a:r>
          </a:p>
          <a:p>
            <a:pPr lvl="1"/>
            <a:r>
              <a:rPr lang="en-US" dirty="0">
                <a:latin typeface="Arial Narrow" charset="0"/>
              </a:rPr>
              <a:t>recall our proof relied on self reference: a program that can take another program (including itself) as input</a:t>
            </a:r>
          </a:p>
          <a:p>
            <a:pPr lvl="1"/>
            <a:r>
              <a:rPr lang="en-US" dirty="0">
                <a:latin typeface="Arial Narrow" charset="0"/>
              </a:rPr>
              <a:t>similarly, a TM can take the program of any other TM as input and emulate that machine</a:t>
            </a:r>
          </a:p>
          <a:p>
            <a:endParaRPr lang="en-US" dirty="0">
              <a:latin typeface="Arial Narrow" charset="0"/>
            </a:endParaRPr>
          </a:p>
          <a:p>
            <a:endParaRPr lang="en-US" dirty="0">
              <a:latin typeface="Arial Narrow" charset="0"/>
            </a:endParaRPr>
          </a:p>
          <a:p>
            <a:r>
              <a:rPr lang="en-US" dirty="0">
                <a:latin typeface="Arial Narrow" charset="0"/>
              </a:rPr>
              <a:t>Church/Turing Thesis: a TM is comparable to any other model of computation</a:t>
            </a:r>
          </a:p>
          <a:p>
            <a:endParaRPr lang="en-US" dirty="0">
              <a:latin typeface="Arial Narrow" charset="0"/>
            </a:endParaRPr>
          </a:p>
          <a:p>
            <a:r>
              <a:rPr lang="en-US" dirty="0">
                <a:latin typeface="Arial Narrow" charset="0"/>
                <a:sym typeface="Wingdings" pitchFamily="2" charset="2"/>
              </a:rPr>
              <a:t> proofs about the limitations of TMs apply to computation in general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68096-79CE-6E48-A260-454BD32F3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BA794-CDE6-144B-8842-CBC32D13468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00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5157EF-CF7B-C347-B979-6FF81697FF8A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4963"/>
            <a:ext cx="9121775" cy="731837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Problem types: decision &amp; optimization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350963"/>
            <a:ext cx="8961437" cy="5476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Halting Problem is an example of a 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decision problem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solving the problem requires answering a yes/no question</a:t>
            </a:r>
          </a:p>
          <a:p>
            <a:pPr>
              <a:lnSpc>
                <a:spcPct val="90000"/>
              </a:lnSpc>
            </a:pPr>
            <a:endParaRPr lang="en-US" i="1" u="sng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another common type of problem is an 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optimization problem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solving the problem requires finding the best/largest/shortest answer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e.g., shortest path, minimal spanning tree</a:t>
            </a:r>
          </a:p>
          <a:p>
            <a:pPr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many problems have decision and optimization versions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find the shortest path between vertices v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and v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in a graph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is there a path between v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and v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whose length is ≤ d</a:t>
            </a:r>
          </a:p>
          <a:p>
            <a:pPr>
              <a:lnSpc>
                <a:spcPct val="90000"/>
              </a:lnSpc>
            </a:pPr>
            <a:endParaRPr lang="en-US" i="1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decision problems are more convenient for formal investigation of their complexity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DF8D2AE-A8BB-664C-842E-564097D6A843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12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Class P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219200"/>
            <a:ext cx="8801100" cy="5719763"/>
          </a:xfrm>
        </p:spPr>
        <p:txBody>
          <a:bodyPr/>
          <a:lstStyle/>
          <a:p>
            <a:pPr>
              <a:buFont typeface="Monotype Sorts" charset="0"/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P: the class of decision problems that are solvable in polynomial time O(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N</a:t>
            </a:r>
            <a:r>
              <a:rPr lang="en-US" i="1" baseline="30000" dirty="0">
                <a:latin typeface="Arial Narrow" charset="0"/>
                <a:ea typeface="ＭＳ Ｐゴシック" charset="0"/>
                <a:cs typeface="ＭＳ Ｐゴシック" charset="0"/>
              </a:rPr>
              <a:t>X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) 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i.e., the class of 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tractable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decision problems</a:t>
            </a:r>
          </a:p>
          <a:p>
            <a:pPr>
              <a:buFont typeface="Monotype Sorts" charset="0"/>
              <a:buNone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buFont typeface="Monotype Sorts" charset="0"/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O(log N)	binary search</a:t>
            </a:r>
          </a:p>
          <a:p>
            <a:pPr lvl="1">
              <a:buFont typeface="Monotype Sorts" charset="0"/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			add/remove/search a BST/AVL/red-black tree</a:t>
            </a:r>
          </a:p>
          <a:p>
            <a:pPr lvl="1">
              <a:buFont typeface="Monotype Sorts" charset="0"/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			add/remove/min a heap</a:t>
            </a:r>
          </a:p>
          <a:p>
            <a:pPr lvl="1">
              <a:buFont typeface="Monotype Sorts" charset="0"/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O(N)		sequential search</a:t>
            </a:r>
          </a:p>
          <a:p>
            <a:pPr lvl="1">
              <a:buFont typeface="Monotype Sorts" charset="0"/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			preorder/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inorder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/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postorder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of a binary tree</a:t>
            </a:r>
          </a:p>
          <a:p>
            <a:pPr lvl="1">
              <a:buFont typeface="Monotype Sorts" charset="0"/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			quick select (find kth largest value)</a:t>
            </a:r>
          </a:p>
          <a:p>
            <a:pPr lvl="1">
              <a:buFont typeface="Monotype Sorts" charset="0"/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			Boyer-Moore algorithm (search for pattern in string of N chars)</a:t>
            </a:r>
          </a:p>
          <a:p>
            <a:pPr lvl="1">
              <a:buFont typeface="Monotype Sorts" charset="0"/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O(N log N)	merge sort, quick sort, heap sort</a:t>
            </a:r>
          </a:p>
          <a:p>
            <a:pPr lvl="1">
              <a:buFont typeface="Monotype Sorts" charset="0"/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			Huffman coding (text compression)</a:t>
            </a:r>
          </a:p>
          <a:p>
            <a:pPr lvl="1">
              <a:buFont typeface="Monotype Sorts" charset="0"/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			closest pair on a plane</a:t>
            </a:r>
          </a:p>
          <a:p>
            <a:pPr lvl="1">
              <a:buFont typeface="Monotype Sorts" charset="0"/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O(N</a:t>
            </a:r>
            <a:r>
              <a:rPr lang="en-US" baseline="30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)	insertion sort, selection sort</a:t>
            </a:r>
          </a:p>
          <a:p>
            <a:pPr lvl="1">
              <a:buFont typeface="Monotype Sorts" charset="0"/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			Prim’s algorithm (minimal spanning tree)</a:t>
            </a:r>
          </a:p>
          <a:p>
            <a:pPr lvl="1">
              <a:buFont typeface="Monotype Sorts" charset="0"/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			Dijkstra’s algorithm (shortest path)</a:t>
            </a:r>
          </a:p>
          <a:p>
            <a:pPr lvl="1">
              <a:buFont typeface="Monotype Sorts" charset="0"/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O(N</a:t>
            </a:r>
            <a:r>
              <a:rPr lang="en-US" baseline="30000" dirty="0">
                <a:latin typeface="Arial Narrow" charset="0"/>
                <a:ea typeface="ＭＳ Ｐゴシック" charset="0"/>
                <a:cs typeface="ＭＳ Ｐゴシック" charset="0"/>
              </a:rPr>
              <a:t>3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)	Floyd’s algorithm (all-pairs shortest path)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69AB23-272A-054B-954E-C8A6D74F990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13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P or not?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219200"/>
            <a:ext cx="8504237" cy="5719763"/>
          </a:xfrm>
        </p:spPr>
        <p:txBody>
          <a:bodyPr/>
          <a:lstStyle/>
          <a:p>
            <a:pPr>
              <a:buFont typeface="Monotype Sorts" charset="0"/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interestingly, there are many important problems for which no polynomial-time algorithm has been devised</a:t>
            </a:r>
          </a:p>
          <a:p>
            <a:pPr lvl="1">
              <a:spcBef>
                <a:spcPts val="1600"/>
              </a:spcBef>
            </a:pP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Knapsack Problem: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Given a set of N items with integer weights and values, determine the most valuable subset that fits in a knapsack with limited capacity.</a:t>
            </a:r>
          </a:p>
          <a:p>
            <a:pPr lvl="1">
              <a:spcBef>
                <a:spcPts val="1600"/>
              </a:spcBef>
            </a:pP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Traveling Salesman Problem: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find the shortest Hamiltonian circuit in a complete graph)</a:t>
            </a:r>
          </a:p>
          <a:p>
            <a:pPr lvl="1">
              <a:spcBef>
                <a:spcPts val="1600"/>
              </a:spcBef>
            </a:pP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Hamiltonian Circuit Problem: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determine whether a graph has a path that starts and ends at the same vertex and passes through every other vertex once</a:t>
            </a:r>
          </a:p>
          <a:p>
            <a:pPr lvl="1">
              <a:spcBef>
                <a:spcPts val="1600"/>
              </a:spcBef>
            </a:pP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Graph Coloring Problem: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Determine the smallest number of colors needed so that adjacent vertices are different colors</a:t>
            </a:r>
          </a:p>
          <a:p>
            <a:pPr lvl="1">
              <a:spcBef>
                <a:spcPts val="1600"/>
              </a:spcBef>
            </a:pP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Partition Problem: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Given N positive integers, determine whether it is possible to partition them into two disjoint subsets with the same sum.</a:t>
            </a:r>
          </a:p>
          <a:p>
            <a:pPr lvl="1">
              <a:spcBef>
                <a:spcPts val="1600"/>
              </a:spcBef>
            </a:pP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Bin-packing Problem: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Given N items with varying sizes, determine the smallest number of uniform-capacity bins required to contain them.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5A6868-8A46-C240-8E77-4D47F6E9379B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14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Class NP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295400"/>
            <a:ext cx="8656637" cy="5507038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however, many of these problems fit into a (potentially) broader class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 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nondeterministic polynomial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algorithm is a two-stage procedure that:</a:t>
            </a:r>
          </a:p>
          <a:p>
            <a:pPr marL="857250" lvl="1" indent="-457200">
              <a:lnSpc>
                <a:spcPct val="90000"/>
              </a:lnSpc>
              <a:buFont typeface="Arial Narrow" charset="0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generates a random string purported to solve the problem (guessing stage)</a:t>
            </a:r>
          </a:p>
          <a:p>
            <a:pPr marL="857250" lvl="1" indent="-457200">
              <a:lnSpc>
                <a:spcPct val="90000"/>
              </a:lnSpc>
              <a:buFont typeface="Arial Narrow" charset="0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checks whether this solution is correct in polynomial time (verification stage)</a:t>
            </a:r>
          </a:p>
          <a:p>
            <a:pPr marL="857250" lvl="1" indent="-457200">
              <a:lnSpc>
                <a:spcPct val="90000"/>
              </a:lnSpc>
              <a:buFont typeface="Arial Narrow" charset="0"/>
              <a:buAutoNum type="arabicPeriod"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NP: class of decision problems that can be solved by a nondeterministic polynomial algorithm</a:t>
            </a:r>
          </a:p>
          <a:p>
            <a:pPr marL="857250" lvl="1" indent="-457200">
              <a:lnSpc>
                <a:spcPct val="90000"/>
              </a:lnSpc>
              <a:buFont typeface="Monotype Sorts" charset="0"/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i.e., whose proposed solutions can be verified in polynomial time</a:t>
            </a:r>
          </a:p>
          <a:p>
            <a:pPr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example: Knapsack Decision Problem is in NP</a:t>
            </a:r>
          </a:p>
          <a:p>
            <a:pPr marL="857250" lvl="1" indent="-457200">
              <a:lnSpc>
                <a:spcPct val="90000"/>
              </a:lnSpc>
              <a:buFont typeface="Monotype Sorts" charset="0"/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given a subset of items, can verify their sum is ≥ X and weight is below limit in O(N)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example: Traveling Salesman Decision Problem is in NP</a:t>
            </a:r>
          </a:p>
          <a:p>
            <a:pPr marL="857250" lvl="1" indent="-457200">
              <a:lnSpc>
                <a:spcPct val="90000"/>
              </a:lnSpc>
              <a:buFont typeface="Monotype Sorts" charset="0"/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given a path of length N, can verify that it visits every city once, returns to the start city and sum of costs ≤ X in O(N)</a:t>
            </a:r>
          </a:p>
          <a:p>
            <a:pPr marL="857250" lvl="1" indent="-457200">
              <a:lnSpc>
                <a:spcPct val="90000"/>
              </a:lnSpc>
              <a:buFont typeface="Monotype Sorts" charset="0"/>
              <a:buNone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E12C5BA-D4C7-4546-BB80-6D55450DFB0D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15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P vs. NP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312740"/>
            <a:ext cx="8534400" cy="56214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decision versions of Hamiltonian Cycle, Partition, Graph Coloring and many other optimization problems are also in NP</a:t>
            </a:r>
          </a:p>
          <a:p>
            <a:pPr>
              <a:lnSpc>
                <a:spcPct val="90000"/>
              </a:lnSpc>
            </a:pPr>
            <a:endParaRPr lang="en-US" i="1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note that problems in 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P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can also be solved using the 2-stage procedure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guessing stage is unnecessary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verification stage generates and verifies in polynomial time</a:t>
            </a:r>
          </a:p>
          <a:p>
            <a:pPr lvl="1">
              <a:lnSpc>
                <a:spcPct val="90000"/>
              </a:lnSpc>
            </a:pPr>
            <a:endParaRPr lang="en-US" sz="2500" i="1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2500" i="1" dirty="0">
                <a:latin typeface="Arial Narrow" charset="0"/>
                <a:ea typeface="ＭＳ Ｐゴシック" charset="0"/>
              </a:rPr>
              <a:t>			so, P</a:t>
            </a:r>
            <a:r>
              <a:rPr lang="en-US" sz="2500" dirty="0">
                <a:latin typeface="Arial Narrow" charset="0"/>
                <a:ea typeface="ＭＳ Ｐゴシック" charset="0"/>
              </a:rPr>
              <a:t> </a:t>
            </a:r>
            <a:r>
              <a:rPr lang="en-US" sz="2500" dirty="0">
                <a:latin typeface="Arial Unicode MS" charset="0"/>
                <a:ea typeface="ＭＳ Ｐゴシック" charset="0"/>
                <a:cs typeface="Arial Unicode MS" charset="0"/>
                <a:sym typeface="Symbol" charset="0"/>
              </a:rPr>
              <a:t></a:t>
            </a:r>
            <a:r>
              <a:rPr lang="en-US" sz="2500" i="1" dirty="0">
                <a:latin typeface="Arial Unicode MS" charset="0"/>
                <a:ea typeface="ＭＳ Ｐゴシック" charset="0"/>
                <a:cs typeface="Arial Unicode MS" charset="0"/>
              </a:rPr>
              <a:t> </a:t>
            </a:r>
            <a:r>
              <a:rPr lang="en-US" sz="2500" i="1" dirty="0">
                <a:latin typeface="Arial Narrow" charset="0"/>
                <a:ea typeface="ＭＳ Ｐゴシック" charset="0"/>
              </a:rPr>
              <a:t>NP</a:t>
            </a:r>
            <a:br>
              <a:rPr lang="en-US" sz="2500" i="1" dirty="0">
                <a:latin typeface="Arial Narrow" charset="0"/>
                <a:ea typeface="ＭＳ Ｐゴシック" charset="0"/>
              </a:rPr>
            </a:br>
            <a:endParaRPr lang="en-US" sz="2500" i="1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2500" i="1" dirty="0">
              <a:latin typeface="Arial Unicode MS" charset="0"/>
              <a:ea typeface="ＭＳ Ｐゴシック" charset="0"/>
              <a:cs typeface="Arial Unicode MS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big question: does  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P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= 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NP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considerable effort has gone into trying to find polynomial-time solutions to NP problems (without success)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most researchers believe they are not equal (i.e., P is a proper subset), but we don't know for sure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i="1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3A5A88-2075-A8B3-C52B-908F0C006AB0}"/>
              </a:ext>
            </a:extLst>
          </p:cNvPr>
          <p:cNvGrpSpPr/>
          <p:nvPr/>
        </p:nvGrpSpPr>
        <p:grpSpPr>
          <a:xfrm>
            <a:off x="4724400" y="3657600"/>
            <a:ext cx="1143000" cy="1292662"/>
            <a:chOff x="6019800" y="3810000"/>
            <a:chExt cx="1143000" cy="129266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B6655FD-8B25-836C-73A7-40843CCA2FA7}"/>
                </a:ext>
              </a:extLst>
            </p:cNvPr>
            <p:cNvSpPr/>
            <p:nvPr/>
          </p:nvSpPr>
          <p:spPr bwMode="auto">
            <a:xfrm>
              <a:off x="6019800" y="3810000"/>
              <a:ext cx="1143000" cy="1219200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/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BD685C2-CB53-3251-14FB-BE9A4630D94D}"/>
                </a:ext>
              </a:extLst>
            </p:cNvPr>
            <p:cNvSpPr txBox="1"/>
            <p:nvPr/>
          </p:nvSpPr>
          <p:spPr>
            <a:xfrm>
              <a:off x="6019800" y="3810000"/>
              <a:ext cx="114300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NP</a:t>
              </a:r>
            </a:p>
            <a:p>
              <a:pPr algn="ctr"/>
              <a:r>
                <a:rPr lang="en-US" sz="2000" dirty="0"/>
                <a:t>?         ?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?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DBF90CB-3F2F-5AA2-812E-7024F6ECE429}"/>
                </a:ext>
              </a:extLst>
            </p:cNvPr>
            <p:cNvSpPr/>
            <p:nvPr/>
          </p:nvSpPr>
          <p:spPr bwMode="auto">
            <a:xfrm>
              <a:off x="6362700" y="4225498"/>
              <a:ext cx="457200" cy="457200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1EB4CE-67FC-214C-B5B6-4934F5D54F9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16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3174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19812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90800"/>
            <a:ext cx="15351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40259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85800"/>
            <a:ext cx="291306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2546350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2590800"/>
            <a:ext cx="457835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53000"/>
            <a:ext cx="180657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"/>
          <a:stretch>
            <a:fillRect/>
          </a:stretch>
        </p:blipFill>
        <p:spPr bwMode="auto">
          <a:xfrm>
            <a:off x="3276600" y="5024438"/>
            <a:ext cx="3244850" cy="1909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P, NP &amp; Turing Machines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479424" y="1265238"/>
            <a:ext cx="8740775" cy="4013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P and NP can alternatively be formulated in terms of Turing Machines</a:t>
            </a:r>
            <a:endParaRPr lang="en-US" sz="14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P is the class of decision problems that can be solved in polynomial time by a 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Turing Machine (TM)</a:t>
            </a:r>
          </a:p>
          <a:p>
            <a:pPr lvl="1" eaLnBrk="1" hangingPunct="1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NP is the class of decision problems that can be solved in polynomial time by a </a:t>
            </a:r>
            <a:r>
              <a:rPr lang="en-US" i="1" dirty="0">
                <a:ea typeface="ＭＳ Ｐゴシック" charset="0"/>
                <a:cs typeface="ＭＳ Ｐゴシック" charset="0"/>
              </a:rPr>
              <a:t>Non-deterministic Turing Machine (NTM)</a:t>
            </a:r>
          </a:p>
          <a:p>
            <a:pPr lvl="1" eaLnBrk="1" hangingPunct="1">
              <a:defRPr/>
            </a:pPr>
            <a:endParaRPr lang="en-US" sz="1400" i="1" dirty="0">
              <a:ea typeface="ＭＳ Ｐゴシック" charset="0"/>
              <a:cs typeface="ＭＳ Ｐゴシック" charset="0"/>
            </a:endParaRPr>
          </a:p>
          <a:p>
            <a:pPr marL="1257300" lvl="2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dirty="0">
                <a:ea typeface="ＭＳ Ｐゴシック" charset="0"/>
              </a:rPr>
              <a:t>an NTM allows for having multiple rules that can be applied in a state</a:t>
            </a:r>
          </a:p>
          <a:p>
            <a:pPr marL="1257300" lvl="2" indent="0" eaLnBrk="1" hangingPunct="1">
              <a:tabLst>
                <a:tab pos="3994150" algn="l"/>
              </a:tabLst>
              <a:defRPr/>
            </a:pPr>
            <a:r>
              <a:rPr lang="en-US" dirty="0">
                <a:ea typeface="ＭＳ Ｐゴシック" charset="0"/>
              </a:rPr>
              <a:t>e.g., if state = 4 and cell = ‘a’, can 	1) move right and set state = 5  OR</a:t>
            </a:r>
          </a:p>
          <a:p>
            <a:pPr marL="857250" lvl="2" indent="0" eaLnBrk="1" hangingPunct="1">
              <a:tabLst>
                <a:tab pos="3994150" algn="l"/>
              </a:tabLst>
              <a:defRPr/>
            </a:pPr>
            <a:r>
              <a:rPr lang="en-US" dirty="0">
                <a:ea typeface="ＭＳ Ｐゴシック" charset="0"/>
              </a:rPr>
              <a:t>	          2) move left and set state = 6</a:t>
            </a:r>
          </a:p>
          <a:p>
            <a:pPr marL="1257300" lvl="2" indent="-342900" eaLnBrk="1" hangingPunct="1">
              <a:buFont typeface="Courier New" panose="02070309020205020404" pitchFamily="49" charset="0"/>
              <a:buChar char="o"/>
              <a:tabLst>
                <a:tab pos="3994150" algn="l"/>
              </a:tabLst>
              <a:defRPr/>
            </a:pPr>
            <a:r>
              <a:rPr lang="en-US" dirty="0">
                <a:ea typeface="ＭＳ Ｐゴシック" charset="0"/>
              </a:rPr>
              <a:t>an NTM answers ‘yes’ if ANY sequence of transitions leads to the answer ‘yes’</a:t>
            </a:r>
          </a:p>
          <a:p>
            <a:pPr marL="1257300" lvl="2" indent="0" eaLnBrk="1" hangingPunct="1">
              <a:tabLst>
                <a:tab pos="3994150" algn="l"/>
              </a:tabLst>
              <a:defRPr/>
            </a:pPr>
            <a:r>
              <a:rPr lang="en-US" dirty="0">
                <a:ea typeface="ＭＳ Ｐゴシック" charset="0"/>
              </a:rPr>
              <a:t>in other words, it is greedy - can always guess the right one  (equivalently, can think of it as trying all choices in parallel) </a:t>
            </a:r>
          </a:p>
          <a:p>
            <a:pPr eaLnBrk="1" hangingPunct="1"/>
            <a:endParaRPr lang="en-US" dirty="0">
              <a:latin typeface="Arial Narrow" charset="0"/>
              <a:ea typeface="ＭＳ Ｐゴシック" charset="0"/>
            </a:endParaRP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D9DA866-50F1-124E-BF05-DF88EAC15D2F}" type="slidenum">
              <a:rPr lang="en-US" sz="1500">
                <a:solidFill>
                  <a:srgbClr val="FF0000"/>
                </a:solidFill>
                <a:latin typeface="Verdana" charset="0"/>
              </a:rPr>
              <a:pPr/>
              <a:t>17</a:t>
            </a:fld>
            <a:endParaRPr lang="en-US" sz="1500">
              <a:solidFill>
                <a:srgbClr val="FF0000"/>
              </a:solidFill>
              <a:latin typeface="Verdana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75493A-15EF-1E46-983E-F73B3FC7F0DA}"/>
              </a:ext>
            </a:extLst>
          </p:cNvPr>
          <p:cNvSpPr txBox="1"/>
          <p:nvPr/>
        </p:nvSpPr>
        <p:spPr>
          <a:xfrm>
            <a:off x="4702176" y="5438759"/>
            <a:ext cx="3505200" cy="1277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if in s0 and read a, then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EITHER write a, move R,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s0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OR     write a, move R,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accept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if in s0 and read anything else, then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reject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489CAF2-8222-8F4E-91F7-DE2DC7B3AD15}"/>
              </a:ext>
            </a:extLst>
          </p:cNvPr>
          <p:cNvGrpSpPr/>
          <p:nvPr/>
        </p:nvGrpSpPr>
        <p:grpSpPr>
          <a:xfrm>
            <a:off x="1828801" y="5377696"/>
            <a:ext cx="2438400" cy="1295400"/>
            <a:chOff x="685800" y="5562600"/>
            <a:chExt cx="2438400" cy="12954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D35489B-8AA8-2B4B-907F-304D46D9C49B}"/>
                </a:ext>
              </a:extLst>
            </p:cNvPr>
            <p:cNvSpPr/>
            <p:nvPr/>
          </p:nvSpPr>
          <p:spPr bwMode="auto">
            <a:xfrm>
              <a:off x="1219200" y="6019800"/>
              <a:ext cx="457200" cy="4572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A476FA-F03E-7D4C-93E2-2F44A40B3514}"/>
                </a:ext>
              </a:extLst>
            </p:cNvPr>
            <p:cNvSpPr txBox="1"/>
            <p:nvPr/>
          </p:nvSpPr>
          <p:spPr>
            <a:xfrm>
              <a:off x="1240480" y="6123801"/>
              <a:ext cx="370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s0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869095F-63FC-6740-9DE8-B056BCDD3847}"/>
                </a:ext>
              </a:extLst>
            </p:cNvPr>
            <p:cNvSpPr/>
            <p:nvPr/>
          </p:nvSpPr>
          <p:spPr bwMode="auto">
            <a:xfrm>
              <a:off x="2490138" y="5562600"/>
              <a:ext cx="457200" cy="4572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466475-2187-C444-9A0A-27613CAAB3E2}"/>
                </a:ext>
              </a:extLst>
            </p:cNvPr>
            <p:cNvSpPr txBox="1"/>
            <p:nvPr/>
          </p:nvSpPr>
          <p:spPr>
            <a:xfrm>
              <a:off x="2492375" y="5675785"/>
              <a:ext cx="6318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accept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3C74B16-D335-794E-813F-9A3DD867EA8D}"/>
                </a:ext>
              </a:extLst>
            </p:cNvPr>
            <p:cNvSpPr/>
            <p:nvPr/>
          </p:nvSpPr>
          <p:spPr bwMode="auto">
            <a:xfrm>
              <a:off x="2490138" y="6400800"/>
              <a:ext cx="457200" cy="4572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CCA989-FF29-174B-BD36-E0B8366350C1}"/>
                </a:ext>
              </a:extLst>
            </p:cNvPr>
            <p:cNvSpPr txBox="1"/>
            <p:nvPr/>
          </p:nvSpPr>
          <p:spPr>
            <a:xfrm>
              <a:off x="2492375" y="6513985"/>
              <a:ext cx="6318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reject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E4812C6-A4F0-0646-854F-E72409BC6E51}"/>
                </a:ext>
              </a:extLst>
            </p:cNvPr>
            <p:cNvCxnSpPr>
              <a:cxnSpLocks/>
              <a:stCxn id="4" idx="7"/>
              <a:endCxn id="14" idx="1"/>
            </p:cNvCxnSpPr>
            <p:nvPr/>
          </p:nvCxnSpPr>
          <p:spPr bwMode="auto">
            <a:xfrm flipV="1">
              <a:off x="1609445" y="5783507"/>
              <a:ext cx="882930" cy="30324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5076FDF-3460-8944-8B49-60B9267C0779}"/>
                </a:ext>
              </a:extLst>
            </p:cNvPr>
            <p:cNvCxnSpPr>
              <a:cxnSpLocks/>
              <a:stCxn id="4" idx="5"/>
              <a:endCxn id="16" idx="1"/>
            </p:cNvCxnSpPr>
            <p:nvPr/>
          </p:nvCxnSpPr>
          <p:spPr bwMode="auto">
            <a:xfrm>
              <a:off x="1609445" y="6410045"/>
              <a:ext cx="882930" cy="21166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2E433CB6-1B2F-B04C-9782-252315DEFD3F}"/>
                </a:ext>
              </a:extLst>
            </p:cNvPr>
            <p:cNvCxnSpPr>
              <a:cxnSpLocks/>
              <a:stCxn id="4" idx="0"/>
              <a:endCxn id="4" idx="2"/>
            </p:cNvCxnSpPr>
            <p:nvPr/>
          </p:nvCxnSpPr>
          <p:spPr bwMode="auto">
            <a:xfrm rot="16200000" flipH="1" flipV="1">
              <a:off x="1219200" y="6019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AFD0101-1288-DC42-B1F2-7FDF76EE6A2A}"/>
                </a:ext>
              </a:extLst>
            </p:cNvPr>
            <p:cNvSpPr txBox="1"/>
            <p:nvPr/>
          </p:nvSpPr>
          <p:spPr>
            <a:xfrm>
              <a:off x="685800" y="5562600"/>
              <a:ext cx="990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  <a:sym typeface="Wingdings" pitchFamily="2" charset="2"/>
                </a:rPr>
                <a:t>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a, 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7F0E64-2F46-0A47-9B1C-DDACE8BFAA7B}"/>
                </a:ext>
              </a:extLst>
            </p:cNvPr>
            <p:cNvSpPr txBox="1"/>
            <p:nvPr/>
          </p:nvSpPr>
          <p:spPr>
            <a:xfrm>
              <a:off x="2040753" y="5989168"/>
              <a:ext cx="990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  <a:sym typeface="Wingdings" pitchFamily="2" charset="2"/>
                </a:rPr>
                <a:t>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a, 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8A16928-5FF3-4144-875B-9D8AD49A26D1}"/>
                </a:ext>
              </a:extLst>
            </p:cNvPr>
            <p:cNvSpPr txBox="1"/>
            <p:nvPr/>
          </p:nvSpPr>
          <p:spPr>
            <a:xfrm>
              <a:off x="1447800" y="6553200"/>
              <a:ext cx="990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? 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  <a:sym typeface="Wingdings" pitchFamily="2" charset="2"/>
                </a:rPr>
                <a:t>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_, 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P, NP &amp; Turing Machines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D9DA866-50F1-124E-BF05-DF88EAC15D2F}" type="slidenum">
              <a:rPr lang="en-US" sz="1500">
                <a:solidFill>
                  <a:srgbClr val="FF0000"/>
                </a:solidFill>
                <a:latin typeface="Verdana" charset="0"/>
              </a:rPr>
              <a:pPr/>
              <a:t>18</a:t>
            </a:fld>
            <a:endParaRPr lang="en-US" sz="1500">
              <a:solidFill>
                <a:srgbClr val="FF0000"/>
              </a:solidFill>
              <a:latin typeface="Verdana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4501CBD-761C-CC40-AB2D-BC05A464F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71600"/>
            <a:ext cx="8640762" cy="10207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it has been shown that NTM’s and TM’s are equivalent in power</a:t>
            </a:r>
            <a:endParaRPr lang="en-US" i="1" dirty="0">
              <a:ea typeface="ＭＳ Ｐゴシック" charset="0"/>
              <a:cs typeface="ＭＳ Ｐゴシック" charset="0"/>
            </a:endParaRP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any problem that can be solved by a NTM can be solved by a TM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does this mean that P = NP?</a:t>
            </a:r>
          </a:p>
          <a:p>
            <a:pPr marL="457200" lvl="1" indent="0" eaLnBrk="1" hangingPunct="1">
              <a:buFont typeface="Wingdings" charset="0"/>
              <a:buNone/>
              <a:tabLst>
                <a:tab pos="3994150" algn="l"/>
              </a:tabLst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tabLst>
                <a:tab pos="3994150" algn="l"/>
              </a:tabLst>
              <a:defRPr/>
            </a:pPr>
            <a:r>
              <a:rPr lang="en-US" dirty="0">
                <a:ea typeface="ＭＳ Ｐゴシック" charset="0"/>
              </a:rPr>
              <a:t>	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17FF655-AD40-F940-936B-CDE08274A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697162"/>
            <a:ext cx="4221162" cy="13414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468313" lvl="2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F0033"/>
                </a:solidFill>
                <a:latin typeface="Arial Narrow" charset="0"/>
              </a:rPr>
              <a:t>NO! </a:t>
            </a:r>
          </a:p>
          <a:p>
            <a:pPr marL="468313" lvl="2" eaLnBrk="1" hangingPunct="1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solidFill>
                <a:srgbClr val="FF0033"/>
              </a:solidFill>
              <a:latin typeface="Arial Narrow" charset="0"/>
            </a:endParaRPr>
          </a:p>
          <a:p>
            <a:pPr marL="468313" lvl="2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F0033"/>
                </a:solidFill>
                <a:latin typeface="Arial Narrow" charset="0"/>
              </a:rPr>
              <a:t>not if the reduction can’t be done in polynomial time</a:t>
            </a:r>
            <a:endParaRPr lang="en-US" sz="2000" dirty="0">
              <a:latin typeface="Arial Narrow" charset="0"/>
            </a:endParaRPr>
          </a:p>
        </p:txBody>
      </p:sp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8DAD587D-9A91-4E4E-BBD3-C47EA2D8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47199"/>
            <a:ext cx="3527425" cy="449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3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NP-complete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while we don't know whether P = NP, we can identify extremes within NP</a:t>
            </a:r>
          </a:p>
          <a:p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decision problem D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is 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polynomial-time reducible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to D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if: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an instance of D</a:t>
            </a:r>
            <a:r>
              <a:rPr lang="en-US" baseline="-25000" dirty="0">
                <a:latin typeface="Arial Narrow" charset="0"/>
                <a:ea typeface="ＭＳ Ｐゴシック" charset="0"/>
              </a:rPr>
              <a:t>1</a:t>
            </a:r>
            <a:r>
              <a:rPr lang="en-US" dirty="0">
                <a:latin typeface="Arial Narrow" charset="0"/>
                <a:ea typeface="ＭＳ Ｐゴシック" charset="0"/>
              </a:rPr>
              <a:t> can be transformed into an instance of D</a:t>
            </a:r>
            <a:r>
              <a:rPr lang="en-US" baseline="-25000" dirty="0">
                <a:latin typeface="Arial Narrow" charset="0"/>
                <a:ea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</a:rPr>
              <a:t> in polynomial time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this means D</a:t>
            </a:r>
            <a:r>
              <a:rPr lang="en-US" baseline="-25000" dirty="0">
                <a:latin typeface="Arial Narrow" charset="0"/>
                <a:ea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</a:rPr>
              <a:t> is at least as hard as D</a:t>
            </a:r>
            <a:r>
              <a:rPr lang="en-US" baseline="-25000" dirty="0">
                <a:latin typeface="Arial Narrow" charset="0"/>
                <a:ea typeface="ＭＳ Ｐゴシック" charset="0"/>
              </a:rPr>
              <a:t>1</a:t>
            </a:r>
          </a:p>
          <a:p>
            <a:pPr marL="914400" lvl="1" indent="-457200"/>
            <a:endParaRPr lang="en-US" dirty="0">
              <a:latin typeface="Arial Narrow" charset="0"/>
              <a:ea typeface="ＭＳ Ｐゴシック" charset="0"/>
            </a:endParaRP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we say that decision problem D is 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NP-complete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if:</a:t>
            </a:r>
          </a:p>
          <a:p>
            <a:pPr marL="914400" lvl="1" indent="-457200">
              <a:buFont typeface="Arial Narrow" charset="0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</a:rPr>
              <a:t>D belongs to NP</a:t>
            </a:r>
          </a:p>
          <a:p>
            <a:pPr marL="914400" lvl="1" indent="-457200">
              <a:buFont typeface="Arial Narrow" charset="0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</a:rPr>
              <a:t>every problem in NP is polynomial-time reducible to D</a:t>
            </a:r>
          </a:p>
          <a:p>
            <a:pPr marL="914400" lvl="1" indent="-457200">
              <a:buFont typeface="Arial Narrow" charset="0"/>
              <a:buAutoNum type="arabicPeriod"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marL="914400" lvl="1" indent="-457200">
              <a:buFont typeface="Arial Narrow" charset="0"/>
              <a:buAutoNum type="arabicPeriod"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FF0033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in short, an NP-complete problem is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FF0033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as hard as any problem in NP</a:t>
            </a:r>
          </a:p>
          <a:p>
            <a:pPr marL="914400" lvl="1" indent="-457200">
              <a:buFont typeface="Arial Narrow" charset="0"/>
              <a:buAutoNum type="arabicPeriod"/>
            </a:pPr>
            <a:endParaRPr lang="en-US" dirty="0">
              <a:latin typeface="Arial Narrow" charset="0"/>
              <a:ea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2E2D00-4C9F-0046-A214-75529FA4AD0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19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34820" name="Picture 4" descr="Fig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918" y="4343400"/>
            <a:ext cx="369025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E8D9E28-7F5E-B74E-9F9B-B3B0ECCB65A3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763000" cy="731837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Classifying problem complexity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300163"/>
            <a:ext cx="9121775" cy="5853112"/>
          </a:xfrm>
        </p:spPr>
        <p:txBody>
          <a:bodyPr/>
          <a:lstStyle/>
          <a:p>
            <a:pPr>
              <a:buFont typeface="Monotype Sorts" pitchFamily="-84" charset="2"/>
              <a:buNone/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throughout this class, we have considered problems, designed algorithms, and classified their efficiency</a:t>
            </a:r>
          </a:p>
          <a:p>
            <a:pPr lvl="1">
              <a:buFont typeface="Wingdings" pitchFamily="-84" charset="2"/>
              <a:buChar char="§"/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e.g., sorting a list – could use O(N</a:t>
            </a:r>
            <a:r>
              <a:rPr lang="en-US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) selection sort or O(N log N) quick sort</a:t>
            </a:r>
          </a:p>
          <a:p>
            <a:pPr lvl="1">
              <a:buFont typeface="Wingdings" pitchFamily="-84" charset="2"/>
              <a:buChar char="§"/>
              <a:defRPr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>
              <a:buFont typeface="Monotype Sorts" pitchFamily="-84" charset="2"/>
              <a:buNone/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also considered the difficulty of problems</a:t>
            </a:r>
          </a:p>
          <a:p>
            <a:pPr lvl="1"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comparison-based searching of a sorted list has a lower bound of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Ω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(log N)</a:t>
            </a:r>
          </a:p>
          <a:p>
            <a:pPr lvl="1"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comparison-based sorting has a lower bound of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Ω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(N log N)</a:t>
            </a:r>
          </a:p>
          <a:p>
            <a:pPr lvl="1">
              <a:defRPr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>
              <a:buFont typeface="Monotype Sorts" pitchFamily="-84" charset="2"/>
              <a:buNone/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when is a problem too difficult?</a:t>
            </a:r>
          </a:p>
          <a:p>
            <a:pPr lvl="1">
              <a:buFont typeface="Monotype Sorts" pitchFamily="-84" charset="2"/>
              <a:buNone/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EXTREMELY LOW BAR: we say that a problem is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intractable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if there does not exist a polynomial time O( N</a:t>
            </a:r>
            <a:r>
              <a:rPr lang="en-US" baseline="30000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) algorithm that solves it</a:t>
            </a:r>
          </a:p>
          <a:p>
            <a:pPr lvl="1">
              <a:buFont typeface="Monotype Sorts" pitchFamily="-84" charset="2"/>
              <a:buNone/>
              <a:defRPr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buFont typeface="Monotype Sorts" pitchFamily="-84" charset="2"/>
              <a:buNone/>
              <a:defRPr/>
            </a:pP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Ω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(2</a:t>
            </a:r>
            <a:r>
              <a:rPr lang="en-US" baseline="30000" dirty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) is definitely intractable	note: N = 20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 millions of steps</a:t>
            </a:r>
          </a:p>
          <a:p>
            <a:pPr lvl="1">
              <a:buFont typeface="Monotype Sorts" pitchFamily="-84" charset="2"/>
              <a:buNone/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					2</a:t>
            </a:r>
            <a:r>
              <a:rPr lang="en-US" baseline="300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60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 &gt; # of seconds since Big Bang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342900" lvl="1" indent="-342900">
              <a:lnSpc>
                <a:spcPct val="100000"/>
              </a:lnSpc>
              <a:buFont typeface="Wingdings" pitchFamily="-84" charset="2"/>
              <a:buNone/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					2</a:t>
            </a:r>
            <a:r>
              <a:rPr lang="en-US" baseline="300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273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 &gt; # of atoms in the universe</a:t>
            </a:r>
          </a:p>
          <a:p>
            <a:pPr marL="342900" lvl="1" indent="-342900">
              <a:lnSpc>
                <a:spcPct val="100000"/>
              </a:lnSpc>
              <a:buFont typeface="Wingdings" pitchFamily="-84" charset="2"/>
              <a:buNone/>
              <a:defRPr/>
            </a:pPr>
            <a:endParaRPr lang="en-US" sz="1050" dirty="0">
              <a:ea typeface="ＭＳ Ｐゴシック" pitchFamily="-84" charset="-128"/>
              <a:cs typeface="ＭＳ Ｐゴシック" pitchFamily="-84" charset="-128"/>
              <a:sym typeface="Wingdings"/>
            </a:endParaRPr>
          </a:p>
          <a:p>
            <a:pPr marL="742950" lvl="2" indent="-342900">
              <a:lnSpc>
                <a:spcPct val="100000"/>
              </a:lnSpc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but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Ω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(N</a:t>
            </a:r>
            <a:r>
              <a:rPr lang="en-US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),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Ω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(N</a:t>
            </a:r>
            <a:r>
              <a:rPr lang="en-US" baseline="30000" dirty="0">
                <a:ea typeface="ＭＳ Ｐゴシック" pitchFamily="-84" charset="-128"/>
                <a:cs typeface="ＭＳ Ｐゴシック" pitchFamily="-84" charset="-128"/>
              </a:rPr>
              <a:t>3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),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Ω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(N</a:t>
            </a:r>
            <a:r>
              <a:rPr lang="en-US" baseline="30000" dirty="0">
                <a:ea typeface="ＭＳ Ｐゴシック" pitchFamily="-84" charset="-128"/>
                <a:cs typeface="ＭＳ Ｐゴシック" pitchFamily="-84" charset="-128"/>
              </a:rPr>
              <a:t>4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), …  	by definition, are tractable</a:t>
            </a:r>
            <a:endParaRPr lang="en-US" i="1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NP-complete example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610600" cy="54102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first problem proven to be NP-complete was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BooleanSatisfiability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(SAT)</a:t>
            </a:r>
          </a:p>
          <a:p>
            <a:pPr lvl="1">
              <a:buFont typeface="Wingdings" pitchFamily="-84" charset="2"/>
              <a:buChar char="§"/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given a Boolean expression, determine if it is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satisfiable</a:t>
            </a:r>
            <a:endParaRPr lang="en-US" i="1" dirty="0">
              <a:ea typeface="ＭＳ Ｐゴシック" pitchFamily="-84" charset="-128"/>
              <a:cs typeface="ＭＳ Ｐゴシック" pitchFamily="-84" charset="-128"/>
            </a:endParaRPr>
          </a:p>
          <a:p>
            <a:pPr lvl="2"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e.g., (A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dirty="0">
                <a:ea typeface="ＭＳ ゴシック"/>
                <a:cs typeface="ＭＳ ゴシック"/>
              </a:rPr>
              <a:t>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B)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>
                <a:ea typeface="ＭＳ ゴシック"/>
                <a:cs typeface="ＭＳ ゴシック"/>
              </a:rPr>
              <a:t>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(~B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C)		is true if A &amp; C are true</a:t>
            </a:r>
          </a:p>
          <a:p>
            <a:pPr lvl="2">
              <a:defRPr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buFont typeface="Wingdings" pitchFamily="-84" charset="2"/>
              <a:buChar char="§"/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SAT is clearly in NP </a:t>
            </a:r>
          </a:p>
          <a:p>
            <a:pPr lvl="2"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given true/false assignments to the terms, can evaluate the truth of the expression in polynomial time</a:t>
            </a:r>
          </a:p>
          <a:p>
            <a:pPr lvl="2">
              <a:defRPr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buFont typeface="Wingdings" pitchFamily="-84" charset="2"/>
              <a:buChar char="§"/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to be NP-complete, every other NP problem must be polynomial-time reducible to it</a:t>
            </a:r>
          </a:p>
          <a:p>
            <a:pPr lvl="2"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proof idea (Cook, 1971):</a:t>
            </a:r>
          </a:p>
          <a:p>
            <a:pPr lvl="3">
              <a:buFont typeface="Arial"/>
              <a:buChar char="•"/>
              <a:defRPr/>
            </a:pPr>
            <a:r>
              <a:rPr lang="en-US" dirty="0">
                <a:latin typeface="+mn-lt"/>
                <a:ea typeface="ＭＳ Ｐゴシック" pitchFamily="-84" charset="-128"/>
                <a:cs typeface="ＭＳ Ｐゴシック" pitchFamily="-84" charset="-128"/>
              </a:rPr>
              <a:t>for any problem in NP, can construct a non-deterministic (Turing) machine to solve it</a:t>
            </a:r>
          </a:p>
          <a:p>
            <a:pPr lvl="3">
              <a:buFont typeface="Arial"/>
              <a:buChar char="•"/>
              <a:defRPr/>
            </a:pPr>
            <a:r>
              <a:rPr lang="en-US" dirty="0">
                <a:latin typeface="+mn-lt"/>
                <a:ea typeface="ＭＳ Ｐゴシック" pitchFamily="-84" charset="-128"/>
                <a:cs typeface="ＭＳ Ｐゴシック" pitchFamily="-84" charset="-128"/>
              </a:rPr>
              <a:t>for each input to that machine, can construct a Boolean expression that evaluates to true if the machine halts and answers "yes" on input</a:t>
            </a:r>
          </a:p>
          <a:p>
            <a:pPr lvl="3">
              <a:buFont typeface="Arial"/>
              <a:buChar char="•"/>
              <a:defRPr/>
            </a:pPr>
            <a:r>
              <a:rPr lang="en-US" dirty="0">
                <a:latin typeface="+mn-lt"/>
                <a:ea typeface="ＭＳ Ｐゴシック" pitchFamily="-84" charset="-128"/>
                <a:cs typeface="ＭＳ Ｐゴシック" pitchFamily="-84" charset="-128"/>
              </a:rPr>
              <a:t>thus, original problem is reduced to determining whether the corresponding Boolean expression is </a:t>
            </a:r>
            <a:r>
              <a:rPr lang="en-US" dirty="0" err="1">
                <a:latin typeface="+mn-lt"/>
                <a:ea typeface="ＭＳ Ｐゴシック" pitchFamily="-84" charset="-128"/>
                <a:cs typeface="ＭＳ Ｐゴシック" pitchFamily="-84" charset="-128"/>
              </a:rPr>
              <a:t>satisfiable</a:t>
            </a:r>
            <a:endParaRPr lang="en-US" dirty="0"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258682A-20D6-BA40-A625-1BC7738B35B0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20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NP-complete reductions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if we can reduce SAT to another NP problem, then it is also NP-complete</a:t>
            </a:r>
          </a:p>
          <a:p>
            <a:pPr lvl="1">
              <a:tabLst>
                <a:tab pos="3308350" algn="l"/>
              </a:tabLst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SAT reduced to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NewProb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	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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NewProb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 at least as hard as SAT</a:t>
            </a:r>
          </a:p>
          <a:p>
            <a:pPr marL="742950" lvl="2" indent="-285750">
              <a:tabLst>
                <a:tab pos="3308350" algn="l"/>
              </a:tabLst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		 but SAT is the hardest possible in NP</a:t>
            </a:r>
          </a:p>
          <a:p>
            <a:pPr marL="742950" lvl="2" indent="-285750">
              <a:tabLst>
                <a:tab pos="3308350" algn="l"/>
              </a:tabLst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		 so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NewProb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 is also hardest possible</a:t>
            </a:r>
          </a:p>
          <a:p>
            <a:pPr marL="742950" lvl="2" indent="-285750">
              <a:tabLst>
                <a:tab pos="3308350" algn="l"/>
              </a:tabLst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		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NewProb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 is also NP-complete</a:t>
            </a:r>
          </a:p>
          <a:p>
            <a:pPr marL="742950" lvl="2" indent="-285750">
              <a:tabLst>
                <a:tab pos="4111625" algn="l"/>
              </a:tabLst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					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Clique problem: given a graph with N vertices, is there a fully connected subgraph of C vertices?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A5BB2A-8FA7-B449-BC6F-97D43C701EA6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3686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21200"/>
            <a:ext cx="23622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92600"/>
            <a:ext cx="32639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SAT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 Clique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310662" y="1389063"/>
            <a:ext cx="7871631" cy="48768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can reduce the SAT problem to the Clique problem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given an instance of SAT, can transform it into conjunctive normal form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e.g.,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(A </a:t>
            </a:r>
            <a:r>
              <a:rPr lang="en-US" dirty="0">
                <a:latin typeface="ＭＳ ゴシック" charset="0"/>
                <a:ea typeface="ＭＳ ゴシック" charset="0"/>
                <a:cs typeface="ＭＳ ゴシック" charset="0"/>
              </a:rPr>
              <a:t>∨</a:t>
            </a:r>
            <a:r>
              <a:rPr lang="en-US" dirty="0">
                <a:latin typeface="Arial Narrow" charset="0"/>
                <a:ea typeface="ＭＳ ゴシック" charset="0"/>
                <a:cs typeface="ＭＳ ゴシック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B) </a:t>
            </a:r>
            <a:r>
              <a:rPr lang="en-US" dirty="0">
                <a:latin typeface="ＭＳ ゴシック" charset="0"/>
                <a:ea typeface="ＭＳ ゴシック" charset="0"/>
                <a:cs typeface="ＭＳ ゴシック" charset="0"/>
              </a:rPr>
              <a:t>∧</a:t>
            </a:r>
            <a:r>
              <a:rPr lang="en-US" dirty="0">
                <a:latin typeface="Arial Narrow" charset="0"/>
                <a:ea typeface="ＭＳ ゴシック" charset="0"/>
                <a:cs typeface="ＭＳ ゴシック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(~B </a:t>
            </a:r>
            <a:r>
              <a:rPr lang="en-US" dirty="0">
                <a:latin typeface="ＭＳ ゴシック" charset="0"/>
                <a:ea typeface="ＭＳ ゴシック" charset="0"/>
                <a:cs typeface="ＭＳ ゴシック" charset="0"/>
              </a:rPr>
              <a:t>∨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C) </a:t>
            </a:r>
            <a:r>
              <a:rPr lang="en-US" dirty="0">
                <a:latin typeface="ＭＳ ゴシック" charset="0"/>
                <a:ea typeface="ＭＳ ゴシック" charset="0"/>
                <a:cs typeface="ＭＳ ゴシック" charset="0"/>
              </a:rPr>
              <a:t>∧</a:t>
            </a:r>
            <a:r>
              <a:rPr lang="en-US" dirty="0">
                <a:latin typeface="Arial Narrow" charset="0"/>
                <a:ea typeface="ＭＳ ゴシック" charset="0"/>
                <a:cs typeface="ＭＳ ゴシック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(B </a:t>
            </a:r>
            <a:r>
              <a:rPr lang="en-US" dirty="0">
                <a:latin typeface="ＭＳ ゴシック" charset="0"/>
                <a:ea typeface="ＭＳ ゴシック" charset="0"/>
                <a:cs typeface="ＭＳ ゴシック" charset="0"/>
              </a:rPr>
              <a:t>∨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C)</a:t>
            </a:r>
          </a:p>
          <a:p>
            <a:pPr lvl="2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note: such an expression is satisfiable if there is at least one term in each disjunction that can be simultaneously true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e.g., (</a:t>
            </a:r>
            <a:r>
              <a:rPr lang="en-US" dirty="0">
                <a:solidFill>
                  <a:schemeClr val="tx2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ＭＳ ゴシック" charset="0"/>
                <a:ea typeface="ＭＳ ゴシック" charset="0"/>
                <a:cs typeface="ＭＳ ゴシック" charset="0"/>
              </a:rPr>
              <a:t>∨</a:t>
            </a:r>
            <a:r>
              <a:rPr lang="en-US" dirty="0">
                <a:latin typeface="Arial Narrow" charset="0"/>
                <a:ea typeface="ＭＳ ゴシック" charset="0"/>
                <a:cs typeface="ＭＳ ゴシック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B) </a:t>
            </a:r>
            <a:r>
              <a:rPr lang="en-US" dirty="0">
                <a:latin typeface="ＭＳ ゴシック" charset="0"/>
                <a:ea typeface="ＭＳ ゴシック" charset="0"/>
                <a:cs typeface="ＭＳ ゴシック" charset="0"/>
              </a:rPr>
              <a:t>∧</a:t>
            </a:r>
            <a:r>
              <a:rPr lang="en-US" dirty="0">
                <a:latin typeface="Arial Narrow" charset="0"/>
                <a:ea typeface="ＭＳ ゴシック" charset="0"/>
                <a:cs typeface="ＭＳ ゴシック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(~B </a:t>
            </a:r>
            <a:r>
              <a:rPr lang="en-US" dirty="0">
                <a:latin typeface="ＭＳ ゴシック" charset="0"/>
                <a:ea typeface="ＭＳ ゴシック" charset="0"/>
                <a:cs typeface="ＭＳ ゴシック" charset="0"/>
              </a:rPr>
              <a:t>∨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C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>
                <a:latin typeface="ＭＳ ゴシック" charset="0"/>
                <a:ea typeface="ＭＳ ゴシック" charset="0"/>
                <a:cs typeface="ＭＳ ゴシック" charset="0"/>
              </a:rPr>
              <a:t>∧</a:t>
            </a:r>
            <a:r>
              <a:rPr lang="en-US" dirty="0">
                <a:latin typeface="Arial Narrow" charset="0"/>
                <a:ea typeface="ＭＳ ゴシック" charset="0"/>
                <a:cs typeface="ＭＳ ゴシック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(B </a:t>
            </a:r>
            <a:r>
              <a:rPr lang="en-US" dirty="0">
                <a:latin typeface="ＭＳ ゴシック" charset="0"/>
                <a:ea typeface="ＭＳ ゴシック" charset="0"/>
                <a:cs typeface="ＭＳ ゴシック" charset="0"/>
              </a:rPr>
              <a:t>∨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C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2"/>
            <a:endParaRPr lang="en-US" sz="1800" i="1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construct a graph with a vertex for every term in the expression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color the vertices so that terms from the same disjunction are the same color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add an edge between two vertices if</a:t>
            </a:r>
          </a:p>
          <a:p>
            <a:pPr marL="1828800" lvl="4" indent="-233363">
              <a:spcBef>
                <a:spcPct val="0"/>
              </a:spcBef>
            </a:pPr>
            <a:r>
              <a:rPr lang="en-US" sz="1800" dirty="0">
                <a:latin typeface="Arial Narrow" charset="0"/>
                <a:ea typeface="ＭＳ Ｐゴシック" charset="0"/>
                <a:cs typeface="ＭＳ Ｐゴシック" charset="0"/>
              </a:rPr>
              <a:t>the vertices are different colors, AND</a:t>
            </a:r>
          </a:p>
          <a:p>
            <a:pPr marL="1828800" lvl="4" indent="-233363">
              <a:spcBef>
                <a:spcPct val="0"/>
              </a:spcBef>
            </a:pPr>
            <a:r>
              <a:rPr lang="en-US" sz="1800" dirty="0">
                <a:latin typeface="Arial Narrow" charset="0"/>
                <a:ea typeface="ＭＳ Ｐゴシック" charset="0"/>
                <a:cs typeface="ＭＳ Ｐゴシック" charset="0"/>
              </a:rPr>
              <a:t>the terms are not negations of each other</a:t>
            </a:r>
          </a:p>
          <a:p>
            <a:pPr marL="1828800" lvl="3" indent="-457200">
              <a:buFont typeface="Arial Narrow" charset="0"/>
              <a:buAutoNum type="arabicPeriod"/>
            </a:pPr>
            <a:endParaRPr lang="en-US" sz="18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4EADB2E-4E28-E742-81A6-E9CD6174A091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22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6248400" y="4845110"/>
            <a:ext cx="2414891" cy="1840564"/>
            <a:chOff x="2286000" y="1981200"/>
            <a:chExt cx="3657600" cy="2743200"/>
          </a:xfrm>
        </p:grpSpPr>
        <p:sp>
          <p:nvSpPr>
            <p:cNvPr id="37893" name="Oval 5"/>
            <p:cNvSpPr>
              <a:spLocks noChangeArrowheads="1"/>
            </p:cNvSpPr>
            <p:nvPr/>
          </p:nvSpPr>
          <p:spPr bwMode="auto">
            <a:xfrm>
              <a:off x="2286000" y="1981200"/>
              <a:ext cx="685801" cy="6858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r>
                <a:rPr lang="en-US" sz="1000" dirty="0"/>
                <a:t> </a:t>
              </a:r>
              <a:r>
                <a:rPr lang="en-US" sz="1100" b="1" dirty="0"/>
                <a:t>A</a:t>
              </a:r>
            </a:p>
          </p:txBody>
        </p:sp>
        <p:sp>
          <p:nvSpPr>
            <p:cNvPr id="37894" name="Oval 6"/>
            <p:cNvSpPr>
              <a:spLocks noChangeArrowheads="1"/>
            </p:cNvSpPr>
            <p:nvPr/>
          </p:nvSpPr>
          <p:spPr bwMode="auto">
            <a:xfrm>
              <a:off x="2286000" y="2971800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r>
                <a:rPr lang="en-US" sz="1100" b="1" dirty="0"/>
                <a:t>B</a:t>
              </a:r>
              <a:endParaRPr lang="en-US" sz="1400" b="1" dirty="0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257801" y="1981200"/>
              <a:ext cx="685799" cy="6858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 sz="1100" dirty="0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257801" y="2970935"/>
              <a:ext cx="685799" cy="6858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1100" b="1" dirty="0"/>
                <a:t>C</a:t>
              </a:r>
            </a:p>
          </p:txBody>
        </p:sp>
        <p:sp>
          <p:nvSpPr>
            <p:cNvPr id="37897" name="Oval 9"/>
            <p:cNvSpPr>
              <a:spLocks noChangeArrowheads="1"/>
            </p:cNvSpPr>
            <p:nvPr/>
          </p:nvSpPr>
          <p:spPr bwMode="auto">
            <a:xfrm>
              <a:off x="3200400" y="4038600"/>
              <a:ext cx="685800" cy="685800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r>
                <a:rPr lang="en-US" sz="1100" b="1" dirty="0"/>
                <a:t>B</a:t>
              </a:r>
              <a:endParaRPr lang="en-US" sz="1400" b="1" dirty="0"/>
            </a:p>
          </p:txBody>
        </p:sp>
        <p:sp>
          <p:nvSpPr>
            <p:cNvPr id="37898" name="Oval 10"/>
            <p:cNvSpPr>
              <a:spLocks noChangeArrowheads="1"/>
            </p:cNvSpPr>
            <p:nvPr/>
          </p:nvSpPr>
          <p:spPr bwMode="auto">
            <a:xfrm>
              <a:off x="4291781" y="4038600"/>
              <a:ext cx="685801" cy="685800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r>
                <a:rPr lang="en-US" sz="1100" b="1" dirty="0"/>
                <a:t>C</a:t>
              </a:r>
              <a:endParaRPr lang="en-US" sz="1400" b="1" dirty="0"/>
            </a:p>
          </p:txBody>
        </p:sp>
        <p:cxnSp>
          <p:nvCxnSpPr>
            <p:cNvPr id="37899" name="Straight Connector 11"/>
            <p:cNvCxnSpPr>
              <a:cxnSpLocks noChangeShapeType="1"/>
              <a:stCxn id="37893" idx="6"/>
              <a:endCxn id="8" idx="2"/>
            </p:cNvCxnSpPr>
            <p:nvPr/>
          </p:nvCxnSpPr>
          <p:spPr bwMode="auto">
            <a:xfrm>
              <a:off x="2971800" y="2324100"/>
              <a:ext cx="22860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0" name="Straight Connector 12"/>
            <p:cNvCxnSpPr>
              <a:cxnSpLocks noChangeShapeType="1"/>
              <a:stCxn id="37893" idx="6"/>
              <a:endCxn id="9" idx="2"/>
            </p:cNvCxnSpPr>
            <p:nvPr/>
          </p:nvCxnSpPr>
          <p:spPr bwMode="auto">
            <a:xfrm>
              <a:off x="2971800" y="2324100"/>
              <a:ext cx="2286000" cy="990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1" name="Straight Connector 13"/>
            <p:cNvCxnSpPr>
              <a:cxnSpLocks noChangeShapeType="1"/>
              <a:stCxn id="37893" idx="6"/>
              <a:endCxn id="37897" idx="0"/>
            </p:cNvCxnSpPr>
            <p:nvPr/>
          </p:nvCxnSpPr>
          <p:spPr bwMode="auto">
            <a:xfrm>
              <a:off x="2971800" y="2324100"/>
              <a:ext cx="571500" cy="1714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2" name="Straight Connector 14"/>
            <p:cNvCxnSpPr>
              <a:cxnSpLocks noChangeShapeType="1"/>
              <a:stCxn id="37893" idx="6"/>
              <a:endCxn id="37898" idx="0"/>
            </p:cNvCxnSpPr>
            <p:nvPr/>
          </p:nvCxnSpPr>
          <p:spPr bwMode="auto">
            <a:xfrm>
              <a:off x="2971801" y="2324100"/>
              <a:ext cx="1662881" cy="1714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3" name="Straight Connector 15"/>
            <p:cNvCxnSpPr>
              <a:cxnSpLocks noChangeShapeType="1"/>
              <a:stCxn id="9" idx="2"/>
              <a:endCxn id="37897" idx="0"/>
            </p:cNvCxnSpPr>
            <p:nvPr/>
          </p:nvCxnSpPr>
          <p:spPr bwMode="auto">
            <a:xfrm rot="10800000" flipV="1">
              <a:off x="3543300" y="3314700"/>
              <a:ext cx="1714500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4" name="Straight Connector 16"/>
            <p:cNvCxnSpPr>
              <a:cxnSpLocks noChangeShapeType="1"/>
              <a:stCxn id="8" idx="2"/>
              <a:endCxn id="37898" idx="0"/>
            </p:cNvCxnSpPr>
            <p:nvPr/>
          </p:nvCxnSpPr>
          <p:spPr bwMode="auto">
            <a:xfrm rot="10800000" flipV="1">
              <a:off x="4634683" y="2324100"/>
              <a:ext cx="623119" cy="1714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5" name="Straight Connector 17"/>
            <p:cNvCxnSpPr>
              <a:cxnSpLocks noChangeShapeType="1"/>
              <a:stCxn id="37894" idx="6"/>
              <a:endCxn id="9" idx="2"/>
            </p:cNvCxnSpPr>
            <p:nvPr/>
          </p:nvCxnSpPr>
          <p:spPr bwMode="auto">
            <a:xfrm>
              <a:off x="2971800" y="3314700"/>
              <a:ext cx="22860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6" name="Straight Connector 18"/>
            <p:cNvCxnSpPr>
              <a:cxnSpLocks noChangeShapeType="1"/>
              <a:stCxn id="37894" idx="6"/>
              <a:endCxn id="37897" idx="0"/>
            </p:cNvCxnSpPr>
            <p:nvPr/>
          </p:nvCxnSpPr>
          <p:spPr bwMode="auto">
            <a:xfrm>
              <a:off x="2971800" y="3314700"/>
              <a:ext cx="571500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7" name="Straight Connector 19"/>
            <p:cNvCxnSpPr>
              <a:cxnSpLocks noChangeShapeType="1"/>
              <a:stCxn id="37894" idx="6"/>
              <a:endCxn id="37898" idx="0"/>
            </p:cNvCxnSpPr>
            <p:nvPr/>
          </p:nvCxnSpPr>
          <p:spPr bwMode="auto">
            <a:xfrm>
              <a:off x="2971801" y="3314701"/>
              <a:ext cx="1662881" cy="7238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8" name="Straight Connector 20"/>
            <p:cNvCxnSpPr>
              <a:cxnSpLocks noChangeShapeType="1"/>
              <a:stCxn id="9" idx="2"/>
              <a:endCxn id="37898" idx="0"/>
            </p:cNvCxnSpPr>
            <p:nvPr/>
          </p:nvCxnSpPr>
          <p:spPr bwMode="auto">
            <a:xfrm rot="10800000" flipV="1">
              <a:off x="4634683" y="3314699"/>
              <a:ext cx="623119" cy="7238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B7B48A6-6A1E-E5B5-DF65-4194EFEEEBBA}"/>
              </a:ext>
            </a:extLst>
          </p:cNvPr>
          <p:cNvSpPr txBox="1"/>
          <p:nvPr/>
        </p:nvSpPr>
        <p:spPr>
          <a:xfrm>
            <a:off x="8228987" y="4944375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~B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BEBCA-96B0-5F1E-216D-9D932DC9F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3D8661FC-2E64-DCF3-4FA0-0DEBC176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SAT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 Clique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695D5259-7BC4-4BB9-489B-D704292D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662" y="1389063"/>
            <a:ext cx="8833338" cy="5764212"/>
          </a:xfrm>
        </p:spPr>
        <p:txBody>
          <a:bodyPr/>
          <a:lstStyle/>
          <a:p>
            <a:pPr lvl="2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(A </a:t>
            </a:r>
            <a:r>
              <a:rPr lang="en-US" dirty="0">
                <a:latin typeface="ＭＳ ゴシック" charset="0"/>
                <a:ea typeface="ＭＳ ゴシック" charset="0"/>
                <a:cs typeface="ＭＳ ゴシック" charset="0"/>
              </a:rPr>
              <a:t>∨</a:t>
            </a:r>
            <a:r>
              <a:rPr lang="en-US" dirty="0">
                <a:latin typeface="Arial Narrow" charset="0"/>
                <a:ea typeface="ＭＳ ゴシック" charset="0"/>
                <a:cs typeface="ＭＳ ゴシック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B) </a:t>
            </a:r>
            <a:r>
              <a:rPr lang="en-US" dirty="0">
                <a:latin typeface="ＭＳ ゴシック" charset="0"/>
                <a:ea typeface="ＭＳ ゴシック" charset="0"/>
                <a:cs typeface="ＭＳ ゴシック" charset="0"/>
              </a:rPr>
              <a:t>∧</a:t>
            </a:r>
            <a:r>
              <a:rPr lang="en-US" dirty="0">
                <a:latin typeface="Arial Narrow" charset="0"/>
                <a:ea typeface="ＭＳ ゴシック" charset="0"/>
                <a:cs typeface="ＭＳ ゴシック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(~B </a:t>
            </a:r>
            <a:r>
              <a:rPr lang="en-US" dirty="0">
                <a:latin typeface="ＭＳ ゴシック" charset="0"/>
                <a:ea typeface="ＭＳ ゴシック" charset="0"/>
                <a:cs typeface="ＭＳ ゴシック" charset="0"/>
              </a:rPr>
              <a:t>∨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C) </a:t>
            </a:r>
            <a:r>
              <a:rPr lang="en-US" dirty="0">
                <a:latin typeface="ＭＳ ゴシック" charset="0"/>
                <a:ea typeface="ＭＳ ゴシック" charset="0"/>
                <a:cs typeface="ＭＳ ゴシック" charset="0"/>
              </a:rPr>
              <a:t>∧</a:t>
            </a:r>
            <a:r>
              <a:rPr lang="en-US" dirty="0">
                <a:latin typeface="Arial Narrow" charset="0"/>
                <a:ea typeface="ＭＳ ゴシック" charset="0"/>
                <a:cs typeface="ＭＳ ゴシック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(B </a:t>
            </a:r>
            <a:r>
              <a:rPr lang="en-US" dirty="0">
                <a:latin typeface="ＭＳ ゴシック" charset="0"/>
                <a:ea typeface="ＭＳ ゴシック" charset="0"/>
                <a:cs typeface="ＭＳ ゴシック" charset="0"/>
              </a:rPr>
              <a:t>∨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C)</a:t>
            </a:r>
          </a:p>
          <a:p>
            <a:pPr lvl="2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1828800" lvl="3" indent="-457200">
              <a:buFont typeface="Arial Narrow" charset="0"/>
              <a:buAutoNum type="arabicPeriod"/>
            </a:pPr>
            <a:endParaRPr lang="en-US" sz="1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457200" lvl="1" indent="0">
              <a:buNone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now, determine if there is a clique of size C, where C is the number of color groups)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if so, then the clique connects terms from each color group</a:t>
            </a:r>
          </a:p>
          <a:p>
            <a:pPr lvl="2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1371600" lvl="3" indent="0"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e.g.,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greenA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–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redC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 ;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redC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–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blueC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 ;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blueC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–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greenA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2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1371600" lvl="3" indent="0"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clique connects a term from each OR group</a:t>
            </a:r>
          </a:p>
          <a:p>
            <a:pPr marL="1371600" lvl="3" indent="0"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since no edges connect negations, all these terms can be simultaneously true</a:t>
            </a:r>
            <a:endParaRPr lang="en-US" sz="1800" i="1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1371600" lvl="3" indent="0"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thus, the expression is satisfiable	(</a:t>
            </a:r>
            <a:r>
              <a:rPr lang="en-US" dirty="0">
                <a:solidFill>
                  <a:schemeClr val="tx2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ＭＳ ゴシック" charset="0"/>
                <a:ea typeface="ＭＳ ゴシック" charset="0"/>
                <a:cs typeface="ＭＳ ゴシック" charset="0"/>
              </a:rPr>
              <a:t>∨</a:t>
            </a:r>
            <a:r>
              <a:rPr lang="en-US" dirty="0">
                <a:latin typeface="Arial Narrow" charset="0"/>
                <a:ea typeface="ＭＳ ゴシック" charset="0"/>
                <a:cs typeface="ＭＳ ゴシック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B) </a:t>
            </a:r>
            <a:r>
              <a:rPr lang="en-US" dirty="0">
                <a:latin typeface="ＭＳ ゴシック" charset="0"/>
                <a:ea typeface="ＭＳ ゴシック" charset="0"/>
                <a:cs typeface="ＭＳ ゴシック" charset="0"/>
              </a:rPr>
              <a:t>∧</a:t>
            </a:r>
            <a:r>
              <a:rPr lang="en-US" dirty="0">
                <a:latin typeface="Arial Narrow" charset="0"/>
                <a:ea typeface="ＭＳ ゴシック" charset="0"/>
                <a:cs typeface="ＭＳ ゴシック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(~B </a:t>
            </a:r>
            <a:r>
              <a:rPr lang="en-US" dirty="0">
                <a:latin typeface="ＭＳ ゴシック" charset="0"/>
                <a:ea typeface="ＭＳ ゴシック" charset="0"/>
                <a:cs typeface="ＭＳ ゴシック" charset="0"/>
              </a:rPr>
              <a:t>∨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C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>
                <a:latin typeface="ＭＳ ゴシック" charset="0"/>
                <a:ea typeface="ＭＳ ゴシック" charset="0"/>
                <a:cs typeface="ＭＳ ゴシック" charset="0"/>
              </a:rPr>
              <a:t>∧</a:t>
            </a:r>
            <a:r>
              <a:rPr lang="en-US" dirty="0">
                <a:latin typeface="Arial Narrow" charset="0"/>
                <a:ea typeface="ＭＳ ゴシック" charset="0"/>
                <a:cs typeface="ＭＳ ゴシック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(B </a:t>
            </a:r>
            <a:r>
              <a:rPr lang="en-US" dirty="0">
                <a:latin typeface="ＭＳ ゴシック" charset="0"/>
                <a:ea typeface="ＭＳ ゴシック" charset="0"/>
                <a:cs typeface="ＭＳ ゴシック" charset="0"/>
              </a:rPr>
              <a:t>∨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C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1371600" lvl="3" indent="0">
              <a:buNone/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914400" lvl="2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if not, then there is no way to assign so that each disjunction is true, so unsatisfiable</a:t>
            </a:r>
          </a:p>
          <a:p>
            <a:pPr lvl="2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	so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, Clique is also NP-complete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03F315D1-EE94-2099-31DE-7B05CB5F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4EADB2E-4E28-E742-81A6-E9CD6174A091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23</a:t>
            </a:fld>
            <a:endParaRPr lang="en-US" sz="1400" dirty="0">
              <a:solidFill>
                <a:srgbClr val="FF0033"/>
              </a:solidFill>
              <a:latin typeface="Arial Narrow" charset="0"/>
            </a:endParaRPr>
          </a:p>
        </p:txBody>
      </p:sp>
      <p:grpSp>
        <p:nvGrpSpPr>
          <p:cNvPr id="37892" name="Group 4">
            <a:extLst>
              <a:ext uri="{FF2B5EF4-FFF2-40B4-BE49-F238E27FC236}">
                <a16:creationId xmlns:a16="http://schemas.microsoft.com/office/drawing/2014/main" id="{7CF04A46-3967-361E-EAA2-C9FD7E367C1F}"/>
              </a:ext>
            </a:extLst>
          </p:cNvPr>
          <p:cNvGrpSpPr>
            <a:grpSpLocks/>
          </p:cNvGrpSpPr>
          <p:nvPr/>
        </p:nvGrpSpPr>
        <p:grpSpPr bwMode="auto">
          <a:xfrm>
            <a:off x="5661998" y="544980"/>
            <a:ext cx="2414891" cy="1840564"/>
            <a:chOff x="2286000" y="1981200"/>
            <a:chExt cx="3657600" cy="2743200"/>
          </a:xfrm>
        </p:grpSpPr>
        <p:sp>
          <p:nvSpPr>
            <p:cNvPr id="37893" name="Oval 5">
              <a:extLst>
                <a:ext uri="{FF2B5EF4-FFF2-40B4-BE49-F238E27FC236}">
                  <a16:creationId xmlns:a16="http://schemas.microsoft.com/office/drawing/2014/main" id="{A92E007A-2D8E-416C-0EA8-374C5B0D5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1981200"/>
              <a:ext cx="685801" cy="6858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r>
                <a:rPr lang="en-US" sz="1000" dirty="0"/>
                <a:t> </a:t>
              </a:r>
              <a:r>
                <a:rPr lang="en-US" sz="1100" b="1" dirty="0"/>
                <a:t>A</a:t>
              </a:r>
            </a:p>
          </p:txBody>
        </p:sp>
        <p:sp>
          <p:nvSpPr>
            <p:cNvPr id="37894" name="Oval 6">
              <a:extLst>
                <a:ext uri="{FF2B5EF4-FFF2-40B4-BE49-F238E27FC236}">
                  <a16:creationId xmlns:a16="http://schemas.microsoft.com/office/drawing/2014/main" id="{F3B32C3A-E967-5491-0A8B-CDDE4A04E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2971800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r>
                <a:rPr lang="en-US" sz="1100" b="1" dirty="0"/>
                <a:t>B</a:t>
              </a:r>
              <a:endParaRPr lang="en-US" sz="1400" b="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29D8550-E490-F645-5BE0-991D3BFA1A75}"/>
                </a:ext>
              </a:extLst>
            </p:cNvPr>
            <p:cNvSpPr/>
            <p:nvPr/>
          </p:nvSpPr>
          <p:spPr bwMode="auto">
            <a:xfrm>
              <a:off x="5257801" y="1981200"/>
              <a:ext cx="685799" cy="6858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 sz="11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2C9B180-3987-7038-6A6E-096844C0939A}"/>
                </a:ext>
              </a:extLst>
            </p:cNvPr>
            <p:cNvSpPr/>
            <p:nvPr/>
          </p:nvSpPr>
          <p:spPr bwMode="auto">
            <a:xfrm>
              <a:off x="5257801" y="2970935"/>
              <a:ext cx="685799" cy="6858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1100" b="1" dirty="0"/>
                <a:t>C</a:t>
              </a:r>
            </a:p>
          </p:txBody>
        </p:sp>
        <p:sp>
          <p:nvSpPr>
            <p:cNvPr id="37897" name="Oval 9">
              <a:extLst>
                <a:ext uri="{FF2B5EF4-FFF2-40B4-BE49-F238E27FC236}">
                  <a16:creationId xmlns:a16="http://schemas.microsoft.com/office/drawing/2014/main" id="{BB2D4917-EDF9-966E-59A8-5D10EE1A0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4038600"/>
              <a:ext cx="685800" cy="685800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r>
                <a:rPr lang="en-US" sz="1100" b="1" dirty="0"/>
                <a:t>B</a:t>
              </a:r>
              <a:endParaRPr lang="en-US" sz="1400" b="1" dirty="0"/>
            </a:p>
          </p:txBody>
        </p:sp>
        <p:sp>
          <p:nvSpPr>
            <p:cNvPr id="37898" name="Oval 10">
              <a:extLst>
                <a:ext uri="{FF2B5EF4-FFF2-40B4-BE49-F238E27FC236}">
                  <a16:creationId xmlns:a16="http://schemas.microsoft.com/office/drawing/2014/main" id="{212A3304-D6C9-A189-E1AE-4C87C8DA9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1781" y="4038600"/>
              <a:ext cx="685801" cy="685800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r>
                <a:rPr lang="en-US" sz="1100" b="1" dirty="0"/>
                <a:t>C</a:t>
              </a:r>
              <a:endParaRPr lang="en-US" sz="1400" b="1" dirty="0"/>
            </a:p>
          </p:txBody>
        </p:sp>
        <p:cxnSp>
          <p:nvCxnSpPr>
            <p:cNvPr id="37899" name="Straight Connector 11">
              <a:extLst>
                <a:ext uri="{FF2B5EF4-FFF2-40B4-BE49-F238E27FC236}">
                  <a16:creationId xmlns:a16="http://schemas.microsoft.com/office/drawing/2014/main" id="{B2FB2C51-6DB1-5A7F-4CD8-865903BFDC07}"/>
                </a:ext>
              </a:extLst>
            </p:cNvPr>
            <p:cNvCxnSpPr>
              <a:cxnSpLocks noChangeShapeType="1"/>
              <a:stCxn id="37893" idx="6"/>
              <a:endCxn id="8" idx="2"/>
            </p:cNvCxnSpPr>
            <p:nvPr/>
          </p:nvCxnSpPr>
          <p:spPr bwMode="auto">
            <a:xfrm>
              <a:off x="2971800" y="2324100"/>
              <a:ext cx="22860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900" name="Straight Connector 12">
              <a:extLst>
                <a:ext uri="{FF2B5EF4-FFF2-40B4-BE49-F238E27FC236}">
                  <a16:creationId xmlns:a16="http://schemas.microsoft.com/office/drawing/2014/main" id="{8AB140F3-E89A-B78A-0CD7-438CD54F92F9}"/>
                </a:ext>
              </a:extLst>
            </p:cNvPr>
            <p:cNvCxnSpPr>
              <a:cxnSpLocks noChangeShapeType="1"/>
              <a:stCxn id="37893" idx="6"/>
              <a:endCxn id="9" idx="2"/>
            </p:cNvCxnSpPr>
            <p:nvPr/>
          </p:nvCxnSpPr>
          <p:spPr bwMode="auto">
            <a:xfrm>
              <a:off x="2971800" y="2324100"/>
              <a:ext cx="2286000" cy="990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901" name="Straight Connector 13">
              <a:extLst>
                <a:ext uri="{FF2B5EF4-FFF2-40B4-BE49-F238E27FC236}">
                  <a16:creationId xmlns:a16="http://schemas.microsoft.com/office/drawing/2014/main" id="{38214B90-09DE-2E6B-27C6-8DBBAEBA8C47}"/>
                </a:ext>
              </a:extLst>
            </p:cNvPr>
            <p:cNvCxnSpPr>
              <a:cxnSpLocks noChangeShapeType="1"/>
              <a:stCxn id="37893" idx="6"/>
              <a:endCxn id="37897" idx="0"/>
            </p:cNvCxnSpPr>
            <p:nvPr/>
          </p:nvCxnSpPr>
          <p:spPr bwMode="auto">
            <a:xfrm>
              <a:off x="2971800" y="2324100"/>
              <a:ext cx="571500" cy="1714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902" name="Straight Connector 14">
              <a:extLst>
                <a:ext uri="{FF2B5EF4-FFF2-40B4-BE49-F238E27FC236}">
                  <a16:creationId xmlns:a16="http://schemas.microsoft.com/office/drawing/2014/main" id="{DE7C559E-4015-8F99-1C78-004958CCF80D}"/>
                </a:ext>
              </a:extLst>
            </p:cNvPr>
            <p:cNvCxnSpPr>
              <a:cxnSpLocks noChangeShapeType="1"/>
              <a:stCxn id="37893" idx="6"/>
              <a:endCxn id="37898" idx="0"/>
            </p:cNvCxnSpPr>
            <p:nvPr/>
          </p:nvCxnSpPr>
          <p:spPr bwMode="auto">
            <a:xfrm>
              <a:off x="2971801" y="2324100"/>
              <a:ext cx="1662881" cy="1714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903" name="Straight Connector 15">
              <a:extLst>
                <a:ext uri="{FF2B5EF4-FFF2-40B4-BE49-F238E27FC236}">
                  <a16:creationId xmlns:a16="http://schemas.microsoft.com/office/drawing/2014/main" id="{77473752-4A57-CD8A-C6BC-C6989CD0C227}"/>
                </a:ext>
              </a:extLst>
            </p:cNvPr>
            <p:cNvCxnSpPr>
              <a:cxnSpLocks noChangeShapeType="1"/>
              <a:stCxn id="9" idx="2"/>
              <a:endCxn id="37897" idx="0"/>
            </p:cNvCxnSpPr>
            <p:nvPr/>
          </p:nvCxnSpPr>
          <p:spPr bwMode="auto">
            <a:xfrm rot="10800000" flipV="1">
              <a:off x="3543300" y="3314700"/>
              <a:ext cx="1714500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904" name="Straight Connector 16">
              <a:extLst>
                <a:ext uri="{FF2B5EF4-FFF2-40B4-BE49-F238E27FC236}">
                  <a16:creationId xmlns:a16="http://schemas.microsoft.com/office/drawing/2014/main" id="{71F5F362-FB48-1318-1690-544DC220B75D}"/>
                </a:ext>
              </a:extLst>
            </p:cNvPr>
            <p:cNvCxnSpPr>
              <a:cxnSpLocks noChangeShapeType="1"/>
              <a:stCxn id="8" idx="2"/>
              <a:endCxn id="37898" idx="0"/>
            </p:cNvCxnSpPr>
            <p:nvPr/>
          </p:nvCxnSpPr>
          <p:spPr bwMode="auto">
            <a:xfrm rot="10800000" flipV="1">
              <a:off x="4634683" y="2324100"/>
              <a:ext cx="623119" cy="1714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905" name="Straight Connector 17">
              <a:extLst>
                <a:ext uri="{FF2B5EF4-FFF2-40B4-BE49-F238E27FC236}">
                  <a16:creationId xmlns:a16="http://schemas.microsoft.com/office/drawing/2014/main" id="{1ED85DB5-E2C3-ED10-2CE1-1BD52392E3DF}"/>
                </a:ext>
              </a:extLst>
            </p:cNvPr>
            <p:cNvCxnSpPr>
              <a:cxnSpLocks noChangeShapeType="1"/>
              <a:stCxn id="37894" idx="6"/>
              <a:endCxn id="9" idx="2"/>
            </p:cNvCxnSpPr>
            <p:nvPr/>
          </p:nvCxnSpPr>
          <p:spPr bwMode="auto">
            <a:xfrm>
              <a:off x="2971800" y="3314700"/>
              <a:ext cx="22860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906" name="Straight Connector 18">
              <a:extLst>
                <a:ext uri="{FF2B5EF4-FFF2-40B4-BE49-F238E27FC236}">
                  <a16:creationId xmlns:a16="http://schemas.microsoft.com/office/drawing/2014/main" id="{D4E6A00B-683A-9E8F-AAC7-931312D591B4}"/>
                </a:ext>
              </a:extLst>
            </p:cNvPr>
            <p:cNvCxnSpPr>
              <a:cxnSpLocks noChangeShapeType="1"/>
              <a:stCxn id="37894" idx="6"/>
              <a:endCxn id="37897" idx="0"/>
            </p:cNvCxnSpPr>
            <p:nvPr/>
          </p:nvCxnSpPr>
          <p:spPr bwMode="auto">
            <a:xfrm>
              <a:off x="2971800" y="3314700"/>
              <a:ext cx="571500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907" name="Straight Connector 19">
              <a:extLst>
                <a:ext uri="{FF2B5EF4-FFF2-40B4-BE49-F238E27FC236}">
                  <a16:creationId xmlns:a16="http://schemas.microsoft.com/office/drawing/2014/main" id="{9E74EF62-A328-66F7-58BE-71A19F21CBE6}"/>
                </a:ext>
              </a:extLst>
            </p:cNvPr>
            <p:cNvCxnSpPr>
              <a:cxnSpLocks noChangeShapeType="1"/>
              <a:stCxn id="37894" idx="6"/>
              <a:endCxn id="37898" idx="0"/>
            </p:cNvCxnSpPr>
            <p:nvPr/>
          </p:nvCxnSpPr>
          <p:spPr bwMode="auto">
            <a:xfrm>
              <a:off x="2971801" y="3314701"/>
              <a:ext cx="1662881" cy="7238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908" name="Straight Connector 20">
              <a:extLst>
                <a:ext uri="{FF2B5EF4-FFF2-40B4-BE49-F238E27FC236}">
                  <a16:creationId xmlns:a16="http://schemas.microsoft.com/office/drawing/2014/main" id="{BCA146BF-8A84-3954-33F2-F47A7B389B3D}"/>
                </a:ext>
              </a:extLst>
            </p:cNvPr>
            <p:cNvCxnSpPr>
              <a:cxnSpLocks noChangeShapeType="1"/>
              <a:stCxn id="9" idx="2"/>
              <a:endCxn id="37898" idx="0"/>
            </p:cNvCxnSpPr>
            <p:nvPr/>
          </p:nvCxnSpPr>
          <p:spPr bwMode="auto">
            <a:xfrm rot="10800000" flipV="1">
              <a:off x="4634683" y="3314699"/>
              <a:ext cx="623119" cy="7238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58ECC93-0138-F5B7-DB46-4C288A5465FA}"/>
              </a:ext>
            </a:extLst>
          </p:cNvPr>
          <p:cNvSpPr txBox="1"/>
          <p:nvPr/>
        </p:nvSpPr>
        <p:spPr>
          <a:xfrm>
            <a:off x="7672329" y="645473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~B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92B842-0071-8F48-8CE3-671D98756914}"/>
              </a:ext>
            </a:extLst>
          </p:cNvPr>
          <p:cNvCxnSpPr>
            <a:endCxn id="9" idx="2"/>
          </p:cNvCxnSpPr>
          <p:nvPr/>
        </p:nvCxnSpPr>
        <p:spPr bwMode="auto">
          <a:xfrm>
            <a:off x="6114790" y="775051"/>
            <a:ext cx="1509308" cy="66406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70645C-917B-AB92-854F-F0B747BFD45A}"/>
              </a:ext>
            </a:extLst>
          </p:cNvPr>
          <p:cNvCxnSpPr/>
          <p:nvPr/>
        </p:nvCxnSpPr>
        <p:spPr bwMode="auto">
          <a:xfrm flipH="1">
            <a:off x="7195524" y="1462955"/>
            <a:ext cx="411407" cy="48628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4D0AD8-96FD-D4E1-748C-7DACEB475F9D}"/>
              </a:ext>
            </a:extLst>
          </p:cNvPr>
          <p:cNvCxnSpPr>
            <a:cxnSpLocks/>
            <a:stCxn id="37893" idx="6"/>
          </p:cNvCxnSpPr>
          <p:nvPr/>
        </p:nvCxnSpPr>
        <p:spPr bwMode="auto">
          <a:xfrm>
            <a:off x="6114791" y="775051"/>
            <a:ext cx="1097899" cy="115035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63371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682430-1177-594B-AC94-9A5BCC91982E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24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389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0350"/>
            <a:ext cx="78486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Implications of NP-completeness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 NP-complete problem is as hard as any problem in NP </a:t>
            </a:r>
          </a:p>
          <a:p>
            <a:pPr marL="731838" lvl="1" indent="-277813">
              <a:buFont typeface="Wingdings" pitchFamily="-84" charset="2"/>
              <a:buChar char="§"/>
              <a:defRPr/>
            </a:pPr>
            <a:r>
              <a:rPr lang="en-US" dirty="0"/>
              <a:t>i.e., all problems in NP reduce to it</a:t>
            </a:r>
          </a:p>
          <a:p>
            <a:pPr lvl="1">
              <a:buFont typeface="Wingdings" pitchFamily="-84" charset="2"/>
              <a:buChar char="§"/>
              <a:defRPr/>
            </a:pPr>
            <a:r>
              <a:rPr lang="en-US" dirty="0"/>
              <a:t>discovering a polynomial solution to any NP-complete problem </a:t>
            </a:r>
          </a:p>
          <a:p>
            <a:pPr lvl="2">
              <a:buFont typeface="Wingdings" pitchFamily="-84" charset="2"/>
              <a:buChar char="è"/>
              <a:defRPr/>
            </a:pPr>
            <a:r>
              <a:rPr lang="en-US" dirty="0"/>
              <a:t> would imply a polynomial solution to all problems in NP</a:t>
            </a:r>
          </a:p>
          <a:p>
            <a:pPr lvl="2">
              <a:buFont typeface="Wingdings" pitchFamily="-84" charset="2"/>
              <a:buChar char="è"/>
              <a:defRPr/>
            </a:pPr>
            <a:r>
              <a:rPr lang="en-US" dirty="0"/>
              <a:t> would show P = NP</a:t>
            </a:r>
          </a:p>
          <a:p>
            <a:pPr lvl="1">
              <a:buFont typeface="Wingdings" pitchFamily="-84" charset="2"/>
              <a:buChar char="§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if P = NP, many problems currently thought to be intractable would be tractable</a:t>
            </a:r>
          </a:p>
          <a:p>
            <a:pPr lvl="1">
              <a:buFont typeface="Wingdings" pitchFamily="-84" charset="2"/>
              <a:buChar char="§"/>
              <a:defRPr/>
            </a:pPr>
            <a:r>
              <a:rPr lang="en-US" dirty="0"/>
              <a:t>e.g., </a:t>
            </a:r>
            <a:r>
              <a:rPr lang="en-US" dirty="0" err="1"/>
              <a:t>PrimeFactorization</a:t>
            </a:r>
            <a:r>
              <a:rPr lang="en-US" dirty="0"/>
              <a:t> problem: decompose a number into its prime factors</a:t>
            </a:r>
          </a:p>
          <a:p>
            <a:pPr lvl="1">
              <a:buFont typeface="Wingdings" pitchFamily="-84" charset="2"/>
              <a:buChar char="§"/>
              <a:defRPr/>
            </a:pPr>
            <a:r>
              <a:rPr lang="en-US" dirty="0"/>
              <a:t>the RSA encryption algorithm relies on the fact that factoring large numbers is intractable</a:t>
            </a:r>
          </a:p>
          <a:p>
            <a:pPr lvl="1">
              <a:buFont typeface="Wingdings" pitchFamily="-84" charset="2"/>
              <a:buChar char="§"/>
              <a:defRPr/>
            </a:pPr>
            <a:r>
              <a:rPr lang="en-US" dirty="0"/>
              <a:t>if an efficient factorization algorithm were discovered, modern encryption </a:t>
            </a:r>
            <a:r>
              <a:rPr lang="en-US" i="1" dirty="0"/>
              <a:t>could </a:t>
            </a:r>
            <a:r>
              <a:rPr lang="en-US" dirty="0"/>
              <a:t>break</a:t>
            </a:r>
          </a:p>
          <a:p>
            <a:pPr lvl="1">
              <a:buFont typeface="Wingdings" pitchFamily="-84" charset="2"/>
              <a:buChar char="§"/>
              <a:defRPr/>
            </a:pPr>
            <a:endParaRPr lang="en-US" dirty="0"/>
          </a:p>
          <a:p>
            <a:pPr lvl="1">
              <a:buFont typeface="Wingdings" pitchFamily="-84" charset="2"/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QUESTION: would it necessarily break?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191994-D9A1-5E45-8BBC-478E0CB7B3D0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25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Approximation algorithms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3048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what if you need to solve a problem that is intractable?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in the case of optimization problems, approximation algorithms can be used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i.e., will find a solution, but it may not be optimal</a:t>
            </a:r>
          </a:p>
          <a:p>
            <a:pPr lvl="1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Knapsack Problem (KP):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given N items (each with a value and weight) and a knapsack with weight capacity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want to find the subset of items that has optimal value without exceeding the knapsack weight capacity</a:t>
            </a:r>
          </a:p>
          <a:p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E96B7D6-8111-064B-899F-0F5E2A7070E7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26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66800" y="4343400"/>
            <a:ext cx="7292975" cy="228600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239975" indent="3356" eaLnBrk="1" hangingPunct="1">
              <a:lnSpc>
                <a:spcPct val="90000"/>
              </a:lnSpc>
              <a:tabLst>
                <a:tab pos="3020663" algn="l"/>
                <a:tab pos="4348077" algn="l"/>
              </a:tabLst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example: given the following items and a knapsack with capacity 50 lbs.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endParaRPr lang="en-US" sz="11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tiara	$5000	  3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coins	$2200	  5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TV		$2100	40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laptop	$2000	  8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silverware	$1200	10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stereo	  $800	25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phone	  $600	  1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</a:t>
            </a: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	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clock	  $300	  4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Greedy approximations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702675" cy="1143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simple greedy approach: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repeatedly take the highest value item that fits, until capacity is reached</a:t>
            </a:r>
          </a:p>
          <a:p>
            <a:pPr marL="857250" lvl="2" indent="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tiara + coins + TV + phone = $9,900 &amp; 49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lbs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137899-8B5E-E343-9EF8-1B2ED6BB1059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27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00600" y="381000"/>
            <a:ext cx="3581400" cy="213360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651000" algn="l"/>
                <a:tab pos="2751138" algn="l"/>
              </a:tabLst>
              <a:defRPr/>
            </a:pPr>
            <a:r>
              <a:rPr lang="en-US" sz="1800" dirty="0">
                <a:ea typeface="ＭＳ Ｐゴシック" charset="0"/>
              </a:rPr>
              <a:t>tiara	$5000	  3 </a:t>
            </a:r>
            <a:r>
              <a:rPr lang="en-US" sz="1800" dirty="0" err="1">
                <a:ea typeface="ＭＳ Ｐゴシック" charset="0"/>
              </a:rPr>
              <a:t>lbs</a:t>
            </a:r>
            <a:endParaRPr lang="en-US" sz="1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651000" algn="l"/>
                <a:tab pos="2751138" algn="l"/>
              </a:tabLst>
              <a:defRPr/>
            </a:pPr>
            <a:r>
              <a:rPr lang="en-US" sz="1800" dirty="0">
                <a:ea typeface="ＭＳ Ｐゴシック" charset="0"/>
              </a:rPr>
              <a:t>coins	$2200	  5 </a:t>
            </a:r>
            <a:r>
              <a:rPr lang="en-US" sz="1800" dirty="0" err="1">
                <a:ea typeface="ＭＳ Ｐゴシック" charset="0"/>
              </a:rPr>
              <a:t>lbs</a:t>
            </a:r>
            <a:endParaRPr lang="en-US" sz="1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651000" algn="l"/>
                <a:tab pos="2751138" algn="l"/>
              </a:tabLst>
              <a:defRPr/>
            </a:pPr>
            <a:r>
              <a:rPr lang="en-US" sz="1800" dirty="0">
                <a:ea typeface="ＭＳ Ｐゴシック" charset="0"/>
              </a:rPr>
              <a:t>TV		$2100	40 </a:t>
            </a:r>
            <a:r>
              <a:rPr lang="en-US" sz="1800" dirty="0" err="1">
                <a:ea typeface="ＭＳ Ｐゴシック" charset="0"/>
              </a:rPr>
              <a:t>lbs</a:t>
            </a:r>
            <a:endParaRPr lang="en-US" sz="1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651000" algn="l"/>
                <a:tab pos="2751138" algn="l"/>
              </a:tabLst>
              <a:defRPr/>
            </a:pPr>
            <a:r>
              <a:rPr lang="en-US" sz="1800" dirty="0">
                <a:ea typeface="ＭＳ Ｐゴシック" charset="0"/>
              </a:rPr>
              <a:t>laptop	$2000	  8 </a:t>
            </a:r>
            <a:r>
              <a:rPr lang="en-US" sz="1800" dirty="0" err="1">
                <a:ea typeface="ＭＳ Ｐゴシック" charset="0"/>
              </a:rPr>
              <a:t>lbs</a:t>
            </a:r>
            <a:endParaRPr lang="en-US" sz="1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651000" algn="l"/>
                <a:tab pos="2751138" algn="l"/>
              </a:tabLst>
              <a:defRPr/>
            </a:pPr>
            <a:r>
              <a:rPr lang="en-US" sz="1800" dirty="0">
                <a:ea typeface="ＭＳ Ｐゴシック" charset="0"/>
              </a:rPr>
              <a:t>silverware	$1200	10 </a:t>
            </a:r>
            <a:r>
              <a:rPr lang="en-US" sz="1800" dirty="0" err="1">
                <a:ea typeface="ＭＳ Ｐゴシック" charset="0"/>
              </a:rPr>
              <a:t>lbs</a:t>
            </a:r>
            <a:endParaRPr lang="en-US" sz="1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651000" algn="l"/>
                <a:tab pos="2751138" algn="l"/>
              </a:tabLst>
              <a:defRPr/>
            </a:pPr>
            <a:r>
              <a:rPr lang="en-US" sz="1800" dirty="0">
                <a:ea typeface="ＭＳ Ｐゴシック" charset="0"/>
              </a:rPr>
              <a:t>stereo	  $800	25 </a:t>
            </a:r>
            <a:r>
              <a:rPr lang="en-US" sz="1800" dirty="0" err="1">
                <a:ea typeface="ＭＳ Ｐゴシック" charset="0"/>
              </a:rPr>
              <a:t>lbs</a:t>
            </a:r>
            <a:endParaRPr lang="en-US" sz="1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651000" algn="l"/>
                <a:tab pos="2751138" algn="l"/>
              </a:tabLst>
              <a:defRPr/>
            </a:pPr>
            <a:r>
              <a:rPr lang="en-US" sz="1800" dirty="0">
                <a:ea typeface="ＭＳ Ｐゴシック" charset="0"/>
              </a:rPr>
              <a:t>phone	  $600	  1 </a:t>
            </a:r>
            <a:r>
              <a:rPr lang="en-US" sz="1800" dirty="0" err="1">
                <a:ea typeface="ＭＳ Ｐゴシック" charset="0"/>
              </a:rPr>
              <a:t>lb</a:t>
            </a:r>
            <a:endParaRPr lang="en-US" sz="1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651000" algn="l"/>
                <a:tab pos="2751138" algn="l"/>
              </a:tabLst>
              <a:defRPr/>
            </a:pPr>
            <a:r>
              <a:rPr lang="en-US" sz="1800" dirty="0">
                <a:ea typeface="ＭＳ Ｐゴシック" charset="0"/>
              </a:rPr>
              <a:t>clock	  $300	  4 </a:t>
            </a:r>
            <a:r>
              <a:rPr lang="en-US" sz="1800" dirty="0" err="1">
                <a:ea typeface="ＭＳ Ｐゴシック" charset="0"/>
              </a:rPr>
              <a:t>lbs</a:t>
            </a:r>
            <a:endParaRPr lang="en-US" sz="1800" dirty="0">
              <a:ea typeface="ＭＳ Ｐゴシック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3352800"/>
            <a:ext cx="8702675" cy="2514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smarter greedy approach:</a:t>
            </a:r>
          </a:p>
          <a:p>
            <a:pPr lvl="1">
              <a:defRPr/>
            </a:pPr>
            <a:r>
              <a:rPr lang="en-US" dirty="0">
                <a:latin typeface="Arial Narrow" charset="0"/>
                <a:ea typeface="ＭＳ Ｐゴシック" charset="0"/>
              </a:rPr>
              <a:t>calculate the value/weight ratio, make greedy choices based on that</a:t>
            </a:r>
          </a:p>
          <a:p>
            <a:pPr marL="914400" lvl="2" indent="0">
              <a:defRPr/>
            </a:pPr>
            <a:r>
              <a:rPr lang="en-US" dirty="0">
                <a:latin typeface="Arial Narrow" charset="0"/>
                <a:ea typeface="ＭＳ Ｐゴシック" charset="0"/>
              </a:rPr>
              <a:t> tiara + phone + coins + laptop + silverware + clock = $11,300 &amp; 31 </a:t>
            </a:r>
            <a:r>
              <a:rPr lang="en-US" dirty="0" err="1">
                <a:latin typeface="Arial Narrow" charset="0"/>
                <a:ea typeface="ＭＳ Ｐゴシック" charset="0"/>
              </a:rPr>
              <a:t>lbs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marL="914400" lvl="2" indent="0">
              <a:defRPr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marL="747713" lvl="1" indent="-282575">
              <a:defRPr/>
            </a:pPr>
            <a:r>
              <a:rPr lang="en-US" dirty="0">
                <a:latin typeface="Arial Narrow" charset="0"/>
                <a:ea typeface="ＭＳ Ｐゴシック" charset="0"/>
              </a:rPr>
              <a:t>this happens to be the optimal choice, but this approach won’t always work</a:t>
            </a:r>
          </a:p>
          <a:p>
            <a:pPr marL="1147763" lvl="2" indent="-282575">
              <a:defRPr/>
            </a:pPr>
            <a:r>
              <a:rPr lang="en-US" dirty="0">
                <a:latin typeface="Arial Narrow" charset="0"/>
                <a:ea typeface="ＭＳ Ｐゴシック" charset="0"/>
              </a:rPr>
              <a:t>suppose there was also a vacuum worth $1400 and weighing 20 lbs.</a:t>
            </a:r>
          </a:p>
          <a:p>
            <a:pPr marL="1147763" lvl="2" indent="-282575">
              <a:defRPr/>
            </a:pPr>
            <a:r>
              <a:rPr lang="en-US" dirty="0">
                <a:latin typeface="Arial Narrow" charset="0"/>
                <a:ea typeface="ＭＳ Ｐゴシック" charset="0"/>
              </a:rPr>
              <a:t>its value/weight ratio is 70, which is less than the clock, but</a:t>
            </a:r>
          </a:p>
          <a:p>
            <a:pPr marL="1147763" lvl="2" indent="-282575">
              <a:defRPr/>
            </a:pPr>
            <a:r>
              <a:rPr lang="en-US" dirty="0">
                <a:latin typeface="Arial Narrow" charset="0"/>
                <a:ea typeface="ＭＳ Ｐゴシック" charset="0"/>
              </a:rPr>
              <a:t> tiara + phone + coin collection + laptop + silverware + vacuum = $12,400 &amp; 47 </a:t>
            </a:r>
            <a:r>
              <a:rPr lang="en-US" dirty="0" err="1">
                <a:latin typeface="Arial Narrow" charset="0"/>
                <a:ea typeface="ＭＳ Ｐゴシック" charset="0"/>
              </a:rPr>
              <a:t>lbs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marL="1147763" lvl="2" indent="-282575">
              <a:defRPr/>
            </a:pPr>
            <a:endParaRPr lang="en-US" dirty="0">
              <a:latin typeface="Arial Narrow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58200" y="381000"/>
            <a:ext cx="762000" cy="2090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+mn-lt"/>
                <a:cs typeface="ＭＳ Ｐゴシック" charset="-128"/>
              </a:rPr>
              <a:t>1666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+mn-lt"/>
                <a:cs typeface="ＭＳ Ｐゴシック" charset="-128"/>
              </a:rPr>
              <a:t>440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+mn-lt"/>
                <a:cs typeface="ＭＳ Ｐゴシック" charset="-128"/>
              </a:rPr>
              <a:t>52.5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+mn-lt"/>
                <a:cs typeface="ＭＳ Ｐゴシック" charset="-128"/>
              </a:rPr>
              <a:t>250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+mn-lt"/>
                <a:cs typeface="ＭＳ Ｐゴシック" charset="-128"/>
              </a:rPr>
              <a:t>120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+mn-lt"/>
                <a:cs typeface="ＭＳ Ｐゴシック" charset="-128"/>
              </a:rPr>
              <a:t>32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+mn-lt"/>
                <a:cs typeface="ＭＳ Ｐゴシック" charset="-128"/>
              </a:rPr>
              <a:t>600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+mn-lt"/>
                <a:cs typeface="ＭＳ Ｐゴシック" charset="-128"/>
              </a:rPr>
              <a:t>75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6319838"/>
            <a:ext cx="7924800" cy="46196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it can be proven that the max from these two approaches &gt; optimal/2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Genetic algorithms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371600"/>
            <a:ext cx="86423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many NP-hard problems have approximation algorithms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>
                <a:latin typeface="Arial Narrow" charset="0"/>
                <a:ea typeface="ＭＳ Ｐゴシック" charset="0"/>
              </a:rPr>
              <a:t>requires problem-specific techniques &amp; analysis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i="1" dirty="0">
              <a:latin typeface="Arial Narrow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>
                <a:latin typeface="Arial Narrow" charset="0"/>
                <a:ea typeface="ＭＳ Ｐゴシック" charset="0"/>
              </a:rPr>
              <a:t>generate &amp; test is not tractable due to the size of the solution space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>
                <a:latin typeface="Arial Narrow" charset="0"/>
                <a:ea typeface="ＭＳ Ｐゴシック" charset="0"/>
              </a:rPr>
              <a:t>a </a:t>
            </a:r>
            <a:r>
              <a:rPr lang="en-US" i="1" dirty="0">
                <a:latin typeface="Arial Narrow" charset="0"/>
                <a:ea typeface="ＭＳ Ｐゴシック" charset="0"/>
              </a:rPr>
              <a:t>genetic algorithm (GA) </a:t>
            </a:r>
            <a:r>
              <a:rPr lang="en-US" dirty="0">
                <a:latin typeface="Arial Narrow" charset="0"/>
                <a:ea typeface="ＭＳ Ｐゴシック" charset="0"/>
              </a:rPr>
              <a:t>uses an evolutionary metaphor to perform a massive number of greedy searches in parallel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>
                <a:latin typeface="Arial Narrow" charset="0"/>
                <a:ea typeface="ＭＳ Ｐゴシック" charset="0"/>
              </a:rPr>
              <a:t>GAs were invented by psychologist/computer scientist John Holland in 1975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>
                <a:latin typeface="Arial Narrow" charset="0"/>
                <a:ea typeface="ＭＳ Ｐゴシック" charset="0"/>
              </a:rPr>
              <a:t>many real-world resource scheduling problems turn out to be NP-hard</a:t>
            </a:r>
          </a:p>
          <a:p>
            <a:pPr marL="1143469" lvl="2" indent="-286964" defTabSz="914590">
              <a:lnSpc>
                <a:spcPct val="90000"/>
              </a:lnSpc>
              <a:defRPr/>
            </a:pPr>
            <a:r>
              <a:rPr lang="en-US" sz="1600" dirty="0"/>
              <a:t>e.g., Smart Airport Operations Center by Ascent Technology</a:t>
            </a:r>
          </a:p>
          <a:p>
            <a:pPr marL="1371790" lvl="3" indent="0" defTabSz="914590">
              <a:lnSpc>
                <a:spcPct val="90000"/>
              </a:lnSpc>
              <a:spcBef>
                <a:spcPts val="0"/>
              </a:spcBef>
              <a:buSzPct val="75000"/>
              <a:buFontTx/>
              <a:buNone/>
              <a:defRPr/>
            </a:pPr>
            <a:r>
              <a:rPr lang="en-US" sz="1600" dirty="0">
                <a:latin typeface="+mn-lt"/>
              </a:rPr>
              <a:t>uses GA for logistics: assign gates, direct baggage, direct service crews, …</a:t>
            </a:r>
          </a:p>
          <a:p>
            <a:pPr marL="1371790" lvl="3" indent="0" defTabSz="914590">
              <a:lnSpc>
                <a:spcPct val="90000"/>
              </a:lnSpc>
              <a:spcBef>
                <a:spcPts val="0"/>
              </a:spcBef>
              <a:buSzPct val="75000"/>
              <a:buFontTx/>
              <a:buNone/>
              <a:defRPr/>
            </a:pPr>
            <a:r>
              <a:rPr lang="en-US" sz="1600" dirty="0">
                <a:latin typeface="+mn-lt"/>
              </a:rPr>
              <a:t>considers diverse factors such as maintenance schedules, crew qualifications, shift changes, …</a:t>
            </a:r>
          </a:p>
          <a:p>
            <a:pPr marL="1371790" lvl="3" indent="0" defTabSz="914590">
              <a:lnSpc>
                <a:spcPct val="90000"/>
              </a:lnSpc>
              <a:spcBef>
                <a:spcPts val="0"/>
              </a:spcBef>
              <a:buSzPct val="75000"/>
              <a:buFontTx/>
              <a:buNone/>
              <a:defRPr/>
            </a:pPr>
            <a:endParaRPr lang="en-US" sz="1600" dirty="0">
              <a:latin typeface="+mn-lt"/>
            </a:endParaRPr>
          </a:p>
          <a:p>
            <a:pPr marL="1371790" lvl="3" indent="0" defTabSz="914590">
              <a:lnSpc>
                <a:spcPct val="90000"/>
              </a:lnSpc>
              <a:spcBef>
                <a:spcPts val="0"/>
              </a:spcBef>
              <a:buSzPct val="75000"/>
              <a:buFontTx/>
              <a:buNone/>
              <a:defRPr/>
            </a:pPr>
            <a:r>
              <a:rPr lang="en-US" sz="1600" dirty="0">
                <a:latin typeface="+mn-lt"/>
              </a:rPr>
              <a:t>too many variables to juggle using a traditional algorithm (NP-hard)</a:t>
            </a:r>
          </a:p>
          <a:p>
            <a:pPr marL="1371790" lvl="3" indent="0" defTabSz="914590">
              <a:lnSpc>
                <a:spcPct val="90000"/>
              </a:lnSpc>
              <a:spcBef>
                <a:spcPts val="0"/>
              </a:spcBef>
              <a:buSzPct val="75000"/>
              <a:buFontTx/>
              <a:buNone/>
              <a:defRPr/>
            </a:pPr>
            <a:r>
              <a:rPr lang="en-US" sz="1600" dirty="0">
                <a:latin typeface="+mn-lt"/>
              </a:rPr>
              <a:t>GA is able to evolve sub-optimal schedules, improve performance</a:t>
            </a:r>
          </a:p>
          <a:p>
            <a:pPr marL="1371790" lvl="3" indent="0" defTabSz="914590">
              <a:lnSpc>
                <a:spcPct val="90000"/>
              </a:lnSpc>
              <a:spcBef>
                <a:spcPts val="0"/>
              </a:spcBef>
              <a:buSzPct val="75000"/>
              <a:buFontTx/>
              <a:buNone/>
              <a:defRPr/>
            </a:pPr>
            <a:endParaRPr lang="en-US" sz="1600" dirty="0">
              <a:latin typeface="+mn-lt"/>
            </a:endParaRPr>
          </a:p>
          <a:p>
            <a:pPr marL="1371790" lvl="3" indent="0" defTabSz="914590">
              <a:lnSpc>
                <a:spcPct val="90000"/>
              </a:lnSpc>
              <a:spcBef>
                <a:spcPts val="0"/>
              </a:spcBef>
              <a:buSzPct val="75000"/>
              <a:buFontTx/>
              <a:buNone/>
              <a:defRPr/>
            </a:pPr>
            <a:r>
              <a:rPr lang="en-US" sz="1600" dirty="0">
                <a:latin typeface="+mn-lt"/>
              </a:rPr>
              <a:t>Ascent claims 30% increase in productivity (including SFO, Logan, Heathrow, …)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dirty="0">
              <a:latin typeface="Arial Narrow" charset="0"/>
              <a:ea typeface="ＭＳ Ｐゴシック" charset="0"/>
            </a:endParaRP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9BC374-EA47-AA4B-BC23-2AA93CDAB006}" type="slidenum">
              <a:rPr lang="en-US" sz="1500">
                <a:solidFill>
                  <a:srgbClr val="FF0000"/>
                </a:solidFill>
                <a:latin typeface="Verdana" charset="0"/>
              </a:rPr>
              <a:pPr/>
              <a:t>28</a:t>
            </a:fld>
            <a:endParaRPr lang="en-US" sz="1500">
              <a:solidFill>
                <a:srgbClr val="FF0000"/>
              </a:solidFill>
              <a:latin typeface="Verdana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Genetic Algorithm (GA)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463675"/>
            <a:ext cx="8642350" cy="5283200"/>
          </a:xfrm>
        </p:spPr>
        <p:txBody>
          <a:bodyPr/>
          <a:lstStyle/>
          <a:p>
            <a:pPr marL="483306" indent="-483306" eaLnBrk="1" hangingPunct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for a given problem, must define:</a:t>
            </a:r>
          </a:p>
          <a:p>
            <a:pPr marL="886061" lvl="1" indent="-402755" eaLnBrk="1" hangingPunct="1">
              <a:buFont typeface="Wingdings" charset="0"/>
              <a:buNone/>
              <a:defRPr/>
            </a:pPr>
            <a:r>
              <a:rPr lang="en-US" i="1" dirty="0">
                <a:ea typeface="ＭＳ Ｐゴシック" charset="0"/>
              </a:rPr>
              <a:t>chromosome:</a:t>
            </a:r>
            <a:r>
              <a:rPr lang="en-US" dirty="0">
                <a:ea typeface="ＭＳ Ｐゴシック" charset="0"/>
              </a:rPr>
              <a:t> 		bit string that represents a potential solution </a:t>
            </a:r>
          </a:p>
          <a:p>
            <a:pPr marL="886061" lvl="1" indent="-402755" eaLnBrk="1" hangingPunct="1">
              <a:buFont typeface="Wingdings" charset="0"/>
              <a:buNone/>
              <a:defRPr/>
            </a:pPr>
            <a:r>
              <a:rPr lang="en-US" i="1" dirty="0">
                <a:ea typeface="ＭＳ Ｐゴシック" charset="0"/>
              </a:rPr>
              <a:t>fitness function:</a:t>
            </a:r>
            <a:r>
              <a:rPr lang="en-US" dirty="0">
                <a:ea typeface="ＭＳ Ｐゴシック" charset="0"/>
              </a:rPr>
              <a:t> 	a measure of how good/fit a particular chromosome is</a:t>
            </a:r>
          </a:p>
          <a:p>
            <a:pPr marL="886061" lvl="1" indent="-402755" eaLnBrk="1" hangingPunct="1">
              <a:buFont typeface="Wingdings" charset="0"/>
              <a:buNone/>
              <a:defRPr/>
            </a:pPr>
            <a:r>
              <a:rPr lang="en-US" i="1" dirty="0">
                <a:ea typeface="ＭＳ Ｐゴシック" charset="0"/>
              </a:rPr>
              <a:t>reproduction scheme:</a:t>
            </a:r>
            <a:r>
              <a:rPr lang="en-US" dirty="0">
                <a:ea typeface="ＭＳ Ｐゴシック" charset="0"/>
              </a:rPr>
              <a:t> 	combining two parent chromosomes to yield offspring</a:t>
            </a:r>
          </a:p>
          <a:p>
            <a:pPr marL="886061" lvl="1" indent="-402755" eaLnBrk="1" hangingPunct="1">
              <a:buFont typeface="Wingdings" charset="0"/>
              <a:buNone/>
              <a:defRPr/>
            </a:pPr>
            <a:r>
              <a:rPr lang="en-US" i="1" dirty="0">
                <a:ea typeface="ＭＳ Ｐゴシック" charset="0"/>
              </a:rPr>
              <a:t>mutation rate:</a:t>
            </a:r>
            <a:r>
              <a:rPr lang="en-US" dirty="0">
                <a:ea typeface="ＭＳ Ｐゴシック" charset="0"/>
              </a:rPr>
              <a:t> 		likelihood of a random mutation in the chromosome</a:t>
            </a:r>
          </a:p>
          <a:p>
            <a:pPr marL="886061" lvl="1" indent="-402755" eaLnBrk="1" hangingPunct="1">
              <a:buFont typeface="Wingdings" charset="0"/>
              <a:buNone/>
              <a:defRPr/>
            </a:pPr>
            <a:r>
              <a:rPr lang="en-US" i="1" dirty="0">
                <a:ea typeface="ＭＳ Ｐゴシック" charset="0"/>
              </a:rPr>
              <a:t>replacement scheme:</a:t>
            </a:r>
            <a:r>
              <a:rPr lang="en-US" dirty="0">
                <a:ea typeface="ＭＳ Ｐゴシック" charset="0"/>
              </a:rPr>
              <a:t>	replacing old (unfit) members with new offspring</a:t>
            </a:r>
          </a:p>
          <a:p>
            <a:pPr marL="886061" lvl="1" indent="-402755" eaLnBrk="1" hangingPunct="1">
              <a:buFont typeface="Wingdings" charset="0"/>
              <a:buNone/>
              <a:defRPr/>
            </a:pPr>
            <a:r>
              <a:rPr lang="en-US" i="1" dirty="0">
                <a:ea typeface="ＭＳ Ｐゴシック" charset="0"/>
              </a:rPr>
              <a:t>termination condition:</a:t>
            </a:r>
            <a:r>
              <a:rPr lang="en-US" dirty="0">
                <a:ea typeface="ＭＳ Ｐゴシック" charset="0"/>
              </a:rPr>
              <a:t> 	when is a solution good enough?</a:t>
            </a:r>
          </a:p>
          <a:p>
            <a:pPr marL="483306" lvl="1" indent="0" eaLnBrk="1" hangingPunct="1"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marL="483306" indent="-483306" eaLnBrk="1" hangingPunct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in general, the genetic algorithm:</a:t>
            </a:r>
          </a:p>
          <a:p>
            <a:pPr marL="886061" lvl="1" indent="-402755" eaLnBrk="1" hangingPunct="1">
              <a:defRPr/>
            </a:pPr>
            <a:endParaRPr lang="en-US" sz="1500" dirty="0">
              <a:latin typeface="Verdana" charset="0"/>
              <a:ea typeface="ＭＳ Ｐゴシック" charset="0"/>
            </a:endParaRPr>
          </a:p>
          <a:p>
            <a:pPr marL="886061" lvl="1" indent="-402755" eaLnBrk="1" hangingPunct="1">
              <a:buFont typeface="Wingdings" charset="0"/>
              <a:buNone/>
              <a:defRPr/>
            </a:pPr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start with an initial (usually random) population of chromosomes while the termination condition is not met</a:t>
            </a:r>
          </a:p>
          <a:p>
            <a:pPr marL="1369367" lvl="2" indent="-402755" eaLnBrk="1" hangingPunct="1">
              <a:buFont typeface="Wingdings" charset="0"/>
              <a:buAutoNum type="arabicPeriod"/>
              <a:defRPr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evaluate the fitness of each member of the population</a:t>
            </a:r>
          </a:p>
          <a:p>
            <a:pPr marL="1369367" lvl="2" indent="-402755" eaLnBrk="1" hangingPunct="1">
              <a:buFont typeface="Wingdings" charset="0"/>
              <a:buAutoNum type="arabicPeriod"/>
              <a:defRPr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select members of the population that are most fit</a:t>
            </a:r>
          </a:p>
          <a:p>
            <a:pPr marL="1369367" lvl="2" indent="-402755" eaLnBrk="1" hangingPunct="1">
              <a:buFont typeface="Wingdings" charset="0"/>
              <a:buAutoNum type="arabicPeriod"/>
              <a:defRPr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produce the offspring of these members via reproduction &amp; mutation</a:t>
            </a:r>
          </a:p>
          <a:p>
            <a:pPr marL="1369367" lvl="2" indent="-402755" eaLnBrk="1" hangingPunct="1">
              <a:buFont typeface="Wingdings" charset="0"/>
              <a:buAutoNum type="arabicPeriod"/>
              <a:defRPr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replace the least fit member of the population with these offspring</a:t>
            </a:r>
          </a:p>
          <a:p>
            <a:pPr marL="1369367" lvl="2" indent="-402755" eaLnBrk="1" hangingPunct="1">
              <a:buFont typeface="Wingdings" charset="0"/>
              <a:buAutoNum type="arabicPeriod"/>
              <a:defRPr/>
            </a:pPr>
            <a:endParaRPr lang="en-US" sz="13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marL="1369367" lvl="2" indent="-402755" eaLnBrk="1" hangingPunct="1">
              <a:buFont typeface="Wingdings" charset="0"/>
              <a:buAutoNum type="arabicPeriod"/>
              <a:defRPr/>
            </a:pPr>
            <a:endParaRPr lang="en-US" sz="13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6E42956-7E4C-884B-B82D-E65691DEB6AB}" type="slidenum">
              <a:rPr lang="en-US" sz="1500">
                <a:solidFill>
                  <a:srgbClr val="FF0000"/>
                </a:solidFill>
                <a:latin typeface="Verdana" charset="0"/>
              </a:rPr>
              <a:pPr/>
              <a:t>29</a:t>
            </a:fld>
            <a:endParaRPr lang="en-US" sz="1500">
              <a:solidFill>
                <a:srgbClr val="FF0000"/>
              </a:solidFill>
              <a:latin typeface="Verdana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15AB0-F8ED-1F45-4DBD-3EE28D7E5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Tractable vs. practical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59B78-F562-C648-299F-9F89A2E5C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219200"/>
          </a:xfrm>
        </p:spPr>
        <p:txBody>
          <a:bodyPr/>
          <a:lstStyle/>
          <a:p>
            <a:r>
              <a:rPr lang="en-US" dirty="0"/>
              <a:t>recall Floyd's algorithm for finding all shortest paths in a graph</a:t>
            </a:r>
          </a:p>
          <a:p>
            <a:pPr lvl="1"/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Ω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(|V|</a:t>
            </a:r>
            <a:r>
              <a:rPr lang="en-US" baseline="30000" dirty="0">
                <a:ea typeface="ＭＳ Ｐゴシック" pitchFamily="-84" charset="-128"/>
                <a:cs typeface="ＭＳ Ｐゴシック" pitchFamily="-84" charset="-128"/>
              </a:rPr>
              <a:t>3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) where |V| is the number of vertices in the graph</a:t>
            </a:r>
          </a:p>
          <a:p>
            <a:pPr lvl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how big of a graph can it handle in a reasonable time?</a:t>
            </a:r>
          </a:p>
          <a:p>
            <a:pPr marL="457200" lvl="1" indent="0"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lvl="1"/>
            <a:endParaRPr lang="en-US" dirty="0">
              <a:ea typeface="ＭＳ Ｐゴシック" pitchFamily="-84" charset="-128"/>
            </a:endParaRPr>
          </a:p>
          <a:p>
            <a:pPr lvl="1"/>
            <a:endParaRPr lang="en-US" dirty="0">
              <a:ea typeface="ＭＳ Ｐゴシック" pitchFamily="-84" charset="-128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6399F-312A-C57F-2C4A-D70C2EE9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8B834-0C1A-F24E-949E-802CA2C862F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0E1A00-E74E-97E1-DBF4-B9A6907BC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982005"/>
              </p:ext>
            </p:extLst>
          </p:nvPr>
        </p:nvGraphicFramePr>
        <p:xfrm>
          <a:off x="609600" y="2667000"/>
          <a:ext cx="8381999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34307">
                  <a:extLst>
                    <a:ext uri="{9D8B030D-6E8A-4147-A177-3AD203B41FA5}">
                      <a16:colId xmlns:a16="http://schemas.microsoft.com/office/drawing/2014/main" val="638222176"/>
                    </a:ext>
                  </a:extLst>
                </a:gridCol>
                <a:gridCol w="3223846">
                  <a:extLst>
                    <a:ext uri="{9D8B030D-6E8A-4147-A177-3AD203B41FA5}">
                      <a16:colId xmlns:a16="http://schemas.microsoft.com/office/drawing/2014/main" val="3564253465"/>
                    </a:ext>
                  </a:extLst>
                </a:gridCol>
                <a:gridCol w="3223846">
                  <a:extLst>
                    <a:ext uri="{9D8B030D-6E8A-4147-A177-3AD203B41FA5}">
                      <a16:colId xmlns:a16="http://schemas.microsoft.com/office/drawing/2014/main" val="360011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N</a:t>
                      </a:r>
                      <a:r>
                        <a:rPr lang="en-US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N</a:t>
                      </a:r>
                      <a:r>
                        <a:rPr lang="en-US" baseline="30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3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1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454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1,000,000,000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1,000,000,000,000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236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1,000,000,000,000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10,000,000,000,000,000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622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1,000,000,000,000,000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100,000,000,000,000,000,000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074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1,000,000,000,000,000,000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1,000,000,000,000,000,000,000,000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022680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AB1B1E-F368-E17A-DF76-DA565D4D6174}"/>
              </a:ext>
            </a:extLst>
          </p:cNvPr>
          <p:cNvSpPr txBox="1">
            <a:spLocks/>
          </p:cNvSpPr>
          <p:nvPr/>
        </p:nvSpPr>
        <p:spPr bwMode="auto">
          <a:xfrm>
            <a:off x="685800" y="5638800"/>
            <a:ext cx="8702675" cy="1219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kern="0" dirty="0"/>
              <a:t>anything worse than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Ω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(N</a:t>
            </a:r>
            <a:r>
              <a:rPr lang="en-US" baseline="30000" dirty="0">
                <a:ea typeface="ＭＳ Ｐゴシック" pitchFamily="-84" charset="-128"/>
                <a:cs typeface="ＭＳ Ｐゴシック" pitchFamily="-84" charset="-128"/>
              </a:rPr>
              <a:t>3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), while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tractable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is not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practical</a:t>
            </a:r>
            <a:endParaRPr lang="en-US" i="1" kern="0" dirty="0"/>
          </a:p>
          <a:p>
            <a:pPr lvl="1"/>
            <a:r>
              <a:rPr lang="en-US" kern="0" dirty="0">
                <a:ea typeface="ＭＳ Ｐゴシック" pitchFamily="-84" charset="-128"/>
                <a:cs typeface="ＭＳ Ｐゴシック" pitchFamily="-84" charset="-128"/>
              </a:rPr>
              <a:t>beyond small problems, cannot be solved in reasonable time</a:t>
            </a:r>
          </a:p>
          <a:p>
            <a:pPr lvl="1"/>
            <a:r>
              <a:rPr lang="en-US" kern="0" dirty="0">
                <a:ea typeface="ＭＳ Ｐゴシック" pitchFamily="-84" charset="-128"/>
                <a:cs typeface="ＭＳ Ｐゴシック" pitchFamily="-84" charset="-128"/>
              </a:rPr>
              <a:t>note: the "small" boundary will increase slowly as computers get faster</a:t>
            </a:r>
          </a:p>
          <a:p>
            <a:pPr marL="457200" lvl="1" indent="0">
              <a:buFont typeface="Wingdings" charset="0"/>
              <a:buNone/>
            </a:pPr>
            <a:endParaRPr lang="en-US" kern="0" dirty="0">
              <a:ea typeface="ＭＳ Ｐゴシック" pitchFamily="-84" charset="-128"/>
              <a:cs typeface="ＭＳ Ｐゴシック" pitchFamily="-84" charset="-128"/>
            </a:endParaRPr>
          </a:p>
          <a:p>
            <a:pPr lvl="1"/>
            <a:endParaRPr lang="en-US" kern="0" dirty="0">
              <a:ea typeface="ＭＳ Ｐゴシック" pitchFamily="-84" charset="-128"/>
            </a:endParaRPr>
          </a:p>
          <a:p>
            <a:pPr lvl="1"/>
            <a:endParaRPr lang="en-US" kern="0" dirty="0">
              <a:ea typeface="ＭＳ Ｐゴシック" pitchFamily="-84" charset="-128"/>
            </a:endParaRPr>
          </a:p>
          <a:p>
            <a:pPr marL="457200" lvl="1" indent="0">
              <a:buFont typeface="Wingdings" charset="0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6725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GA example (cont.)</a:t>
            </a:r>
          </a:p>
        </p:txBody>
      </p:sp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C4FE8B-641E-E34C-ADBD-A0210BCD737E}" type="slidenum">
              <a:rPr lang="en-US" sz="1500">
                <a:solidFill>
                  <a:srgbClr val="FF0000"/>
                </a:solidFill>
                <a:latin typeface="Verdana" charset="0"/>
              </a:rPr>
              <a:pPr/>
              <a:t>30</a:t>
            </a:fld>
            <a:endParaRPr lang="en-US" sz="1500">
              <a:solidFill>
                <a:srgbClr val="FF0000"/>
              </a:solidFill>
              <a:latin typeface="Verdana" charset="0"/>
            </a:endParaRP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685800" y="2590799"/>
            <a:ext cx="8702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7" tIns="46034" rIns="92067" bIns="46034"/>
          <a:lstStyle/>
          <a:p>
            <a:pPr indent="3356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4113137" algn="l"/>
              </a:tabLst>
              <a:defRPr/>
            </a:pPr>
            <a:r>
              <a:rPr lang="en-US" sz="1800" i="1" dirty="0">
                <a:latin typeface="+mn-lt"/>
              </a:rPr>
              <a:t>chromosome:</a:t>
            </a:r>
            <a:r>
              <a:rPr lang="en-US" sz="1800" dirty="0">
                <a:latin typeface="+mn-lt"/>
              </a:rPr>
              <a:t> a string of 8 bits with each bit corresponding to an item</a:t>
            </a:r>
          </a:p>
          <a:p>
            <a:pPr marL="689719" lvl="1" indent="-228228" defTabSz="914590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  <a:tabLst>
                <a:tab pos="1485160" algn="l"/>
                <a:tab pos="4113137" algn="l"/>
              </a:tabLst>
              <a:defRPr/>
            </a:pPr>
            <a:r>
              <a:rPr lang="en-US" sz="1800" dirty="0">
                <a:latin typeface="+mn-lt"/>
              </a:rPr>
              <a:t>1 implies that the corresponding item is included;   0 implies not included</a:t>
            </a:r>
          </a:p>
          <a:p>
            <a:pPr marL="860890" lvl="2" indent="-3356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4113137" algn="l"/>
              </a:tabLst>
              <a:defRPr/>
            </a:pPr>
            <a:r>
              <a:rPr lang="en-US" sz="1800" dirty="0">
                <a:latin typeface="+mn-lt"/>
              </a:rPr>
              <a:t>e.g.,	11100000  represents (tiara + coins + TV)</a:t>
            </a:r>
          </a:p>
          <a:p>
            <a:pPr marL="860890" lvl="2" indent="-3356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4113137" algn="l"/>
              </a:tabLst>
              <a:defRPr/>
            </a:pPr>
            <a:r>
              <a:rPr lang="en-US" sz="1800" dirty="0">
                <a:latin typeface="+mn-lt"/>
              </a:rPr>
              <a:t>		01101000  represents (coins + TV + silverware)</a:t>
            </a:r>
            <a:r>
              <a:rPr lang="en-US" sz="2000" dirty="0">
                <a:latin typeface="+mn-lt"/>
              </a:rPr>
              <a:t>	</a:t>
            </a:r>
          </a:p>
        </p:txBody>
      </p:sp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685800" y="4114800"/>
            <a:ext cx="870267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7" tIns="46034" rIns="92067" bIns="46034"/>
          <a:lstStyle/>
          <a:p>
            <a:pPr indent="3356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4113137" algn="l"/>
              </a:tabLst>
              <a:defRPr/>
            </a:pPr>
            <a:r>
              <a:rPr lang="en-US" sz="1800" i="1" dirty="0">
                <a:latin typeface="+mn-lt"/>
              </a:rPr>
              <a:t>fitness function:</a:t>
            </a:r>
            <a:r>
              <a:rPr lang="en-US" sz="1800" dirty="0">
                <a:latin typeface="+mn-lt"/>
              </a:rPr>
              <a:t> favor collections with higher values</a:t>
            </a:r>
          </a:p>
          <a:p>
            <a:pPr marL="689719" lvl="1" indent="-228228" defTabSz="914590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  <a:tabLst>
                <a:tab pos="1485160" algn="l"/>
                <a:tab pos="4113137" algn="l"/>
              </a:tabLst>
              <a:defRPr/>
            </a:pPr>
            <a:r>
              <a:rPr lang="en-US" sz="1800" dirty="0">
                <a:latin typeface="+mn-lt"/>
              </a:rPr>
              <a:t>fit(chromosome) = sum of dollar amounts of items, or 0 if weight &gt; 50</a:t>
            </a:r>
          </a:p>
          <a:p>
            <a:pPr marL="860890" lvl="2" indent="-3356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4113137" algn="l"/>
              </a:tabLst>
              <a:defRPr/>
            </a:pPr>
            <a:r>
              <a:rPr lang="en-US" sz="1800" dirty="0">
                <a:latin typeface="+mn-lt"/>
              </a:rPr>
              <a:t>e.g., 	fit(11100000) = 9300</a:t>
            </a:r>
          </a:p>
          <a:p>
            <a:pPr marL="860890" lvl="2" indent="-3356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4113137" algn="l"/>
              </a:tabLst>
              <a:defRPr/>
            </a:pPr>
            <a:r>
              <a:rPr lang="en-US" sz="1800" dirty="0">
                <a:latin typeface="+mn-lt"/>
              </a:rPr>
              <a:t>		fit(01101000) = 0</a:t>
            </a:r>
          </a:p>
        </p:txBody>
      </p:sp>
      <p:sp>
        <p:nvSpPr>
          <p:cNvPr id="248838" name="Rectangle 6"/>
          <p:cNvSpPr>
            <a:spLocks noChangeArrowheads="1"/>
          </p:cNvSpPr>
          <p:nvPr/>
        </p:nvSpPr>
        <p:spPr bwMode="auto">
          <a:xfrm>
            <a:off x="685800" y="5562600"/>
            <a:ext cx="87026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7" tIns="46034" rIns="92067" bIns="46034"/>
          <a:lstStyle/>
          <a:p>
            <a:pPr indent="3356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4113137" algn="l"/>
              </a:tabLst>
              <a:defRPr/>
            </a:pPr>
            <a:r>
              <a:rPr lang="en-US" sz="1800" i="1" dirty="0">
                <a:latin typeface="+mn-lt"/>
              </a:rPr>
              <a:t>reproduction scheme:</a:t>
            </a:r>
            <a:r>
              <a:rPr lang="en-US" sz="1800" dirty="0">
                <a:latin typeface="+mn-lt"/>
              </a:rPr>
              <a:t> utilize crossover (a common technique in GA's)</a:t>
            </a:r>
          </a:p>
          <a:p>
            <a:pPr marL="689719" lvl="1" indent="-228228" defTabSz="914590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  <a:tabLst>
                <a:tab pos="1485160" algn="l"/>
                <a:tab pos="4113137" algn="l"/>
              </a:tabLst>
              <a:defRPr/>
            </a:pPr>
            <a:r>
              <a:rPr lang="en-US" sz="1800" dirty="0">
                <a:latin typeface="+mn-lt"/>
              </a:rPr>
              <a:t>pick a random index, and swap left &amp; right sides from parents </a:t>
            </a:r>
          </a:p>
          <a:p>
            <a:pPr marL="860890" lvl="2" indent="-3356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4113137" algn="l"/>
              </a:tabLst>
              <a:defRPr/>
            </a:pPr>
            <a:r>
              <a:rPr lang="en-US" sz="1800" dirty="0">
                <a:latin typeface="+mn-lt"/>
              </a:rPr>
              <a:t>e.g.,	parents </a:t>
            </a:r>
            <a:r>
              <a:rPr lang="en-US" sz="1800" dirty="0">
                <a:solidFill>
                  <a:srgbClr val="FF0033"/>
                </a:solidFill>
                <a:latin typeface="+mn-lt"/>
              </a:rPr>
              <a:t>11100000</a:t>
            </a:r>
            <a:r>
              <a:rPr lang="en-US" sz="1800" dirty="0">
                <a:latin typeface="+mn-lt"/>
              </a:rPr>
              <a:t>  and  </a:t>
            </a:r>
            <a:r>
              <a:rPr lang="en-US" sz="1800" dirty="0">
                <a:solidFill>
                  <a:schemeClr val="accent2"/>
                </a:solidFill>
                <a:latin typeface="+mn-lt"/>
              </a:rPr>
              <a:t>01101000</a:t>
            </a:r>
            <a:r>
              <a:rPr lang="en-US" sz="1800" dirty="0">
                <a:latin typeface="+mn-lt"/>
              </a:rPr>
              <a:t>, pick index 4</a:t>
            </a:r>
          </a:p>
          <a:p>
            <a:pPr marL="860890" lvl="2" indent="-3356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4113137" algn="l"/>
              </a:tabLst>
              <a:defRPr/>
            </a:pPr>
            <a:r>
              <a:rPr lang="en-US" sz="1800" dirty="0">
                <a:latin typeface="+mn-lt"/>
              </a:rPr>
              <a:t>		</a:t>
            </a:r>
            <a:r>
              <a:rPr lang="en-US" sz="1800" dirty="0">
                <a:solidFill>
                  <a:srgbClr val="FF0033"/>
                </a:solidFill>
                <a:latin typeface="+mn-lt"/>
              </a:rPr>
              <a:t>1110</a:t>
            </a:r>
            <a:r>
              <a:rPr lang="en-US" sz="1800" dirty="0">
                <a:latin typeface="+mn-lt"/>
              </a:rPr>
              <a:t>|</a:t>
            </a:r>
            <a:r>
              <a:rPr lang="en-US" sz="1800" dirty="0">
                <a:solidFill>
                  <a:srgbClr val="FF0033"/>
                </a:solidFill>
                <a:latin typeface="+mn-lt"/>
              </a:rPr>
              <a:t>0000</a:t>
            </a:r>
            <a:r>
              <a:rPr lang="en-US" sz="1800" dirty="0">
                <a:latin typeface="+mn-lt"/>
              </a:rPr>
              <a:t> and </a:t>
            </a:r>
            <a:r>
              <a:rPr lang="en-US" sz="1800" dirty="0">
                <a:solidFill>
                  <a:schemeClr val="accent2"/>
                </a:solidFill>
                <a:latin typeface="+mn-lt"/>
              </a:rPr>
              <a:t>0110</a:t>
            </a:r>
            <a:r>
              <a:rPr lang="en-US" sz="1800" dirty="0">
                <a:latin typeface="+mn-lt"/>
              </a:rPr>
              <a:t>|</a:t>
            </a:r>
            <a:r>
              <a:rPr lang="en-US" sz="1800" dirty="0">
                <a:solidFill>
                  <a:schemeClr val="accent2"/>
                </a:solidFill>
                <a:latin typeface="+mn-lt"/>
              </a:rPr>
              <a:t>1000</a:t>
            </a:r>
            <a:r>
              <a:rPr lang="en-US" sz="1800" dirty="0">
                <a:latin typeface="+mn-lt"/>
              </a:rPr>
              <a:t> yield offspring </a:t>
            </a:r>
            <a:r>
              <a:rPr lang="en-US" sz="1800" dirty="0">
                <a:solidFill>
                  <a:srgbClr val="FF0033"/>
                </a:solidFill>
                <a:latin typeface="+mn-lt"/>
              </a:rPr>
              <a:t>1110</a:t>
            </a:r>
            <a:r>
              <a:rPr lang="en-US" sz="1800" dirty="0">
                <a:solidFill>
                  <a:schemeClr val="accent2"/>
                </a:solidFill>
                <a:latin typeface="+mn-lt"/>
              </a:rPr>
              <a:t>1000</a:t>
            </a:r>
            <a:r>
              <a:rPr lang="en-US" sz="1800" dirty="0">
                <a:latin typeface="+mn-lt"/>
              </a:rPr>
              <a:t> and </a:t>
            </a:r>
            <a:r>
              <a:rPr lang="en-US" sz="1800" dirty="0">
                <a:solidFill>
                  <a:schemeClr val="accent2"/>
                </a:solidFill>
                <a:latin typeface="+mn-lt"/>
              </a:rPr>
              <a:t>0110</a:t>
            </a:r>
            <a:r>
              <a:rPr lang="en-US" sz="1800" dirty="0">
                <a:solidFill>
                  <a:srgbClr val="FF0033"/>
                </a:solidFill>
                <a:latin typeface="+mn-lt"/>
              </a:rPr>
              <a:t>0000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800600" y="381000"/>
            <a:ext cx="3581400" cy="213360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651000" algn="l"/>
                <a:tab pos="2751138" algn="l"/>
              </a:tabLst>
              <a:defRPr/>
            </a:pPr>
            <a:r>
              <a:rPr lang="en-US" sz="1800" dirty="0">
                <a:ea typeface="ＭＳ Ｐゴシック" charset="0"/>
              </a:rPr>
              <a:t>tiara	$5000	  3 </a:t>
            </a:r>
            <a:r>
              <a:rPr lang="en-US" sz="1800" dirty="0" err="1">
                <a:ea typeface="ＭＳ Ｐゴシック" charset="0"/>
              </a:rPr>
              <a:t>lbs</a:t>
            </a:r>
            <a:endParaRPr lang="en-US" sz="1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651000" algn="l"/>
                <a:tab pos="2751138" algn="l"/>
              </a:tabLst>
              <a:defRPr/>
            </a:pPr>
            <a:r>
              <a:rPr lang="en-US" sz="1800" dirty="0">
                <a:ea typeface="ＭＳ Ｐゴシック" charset="0"/>
              </a:rPr>
              <a:t>coins	$2200	  5 </a:t>
            </a:r>
            <a:r>
              <a:rPr lang="en-US" sz="1800" dirty="0" err="1">
                <a:ea typeface="ＭＳ Ｐゴシック" charset="0"/>
              </a:rPr>
              <a:t>lbs</a:t>
            </a:r>
            <a:endParaRPr lang="en-US" sz="1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651000" algn="l"/>
                <a:tab pos="2751138" algn="l"/>
              </a:tabLst>
              <a:defRPr/>
            </a:pPr>
            <a:r>
              <a:rPr lang="en-US" sz="1800" dirty="0">
                <a:ea typeface="ＭＳ Ｐゴシック" charset="0"/>
              </a:rPr>
              <a:t>TV		$2100	40 </a:t>
            </a:r>
            <a:r>
              <a:rPr lang="en-US" sz="1800" dirty="0" err="1">
                <a:ea typeface="ＭＳ Ｐゴシック" charset="0"/>
              </a:rPr>
              <a:t>lbs</a:t>
            </a:r>
            <a:endParaRPr lang="en-US" sz="1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651000" algn="l"/>
                <a:tab pos="2751138" algn="l"/>
              </a:tabLst>
              <a:defRPr/>
            </a:pPr>
            <a:r>
              <a:rPr lang="en-US" sz="1800" dirty="0">
                <a:ea typeface="ＭＳ Ｐゴシック" charset="0"/>
              </a:rPr>
              <a:t>laptop	$2000	  8 </a:t>
            </a:r>
            <a:r>
              <a:rPr lang="en-US" sz="1800" dirty="0" err="1">
                <a:ea typeface="ＭＳ Ｐゴシック" charset="0"/>
              </a:rPr>
              <a:t>lbs</a:t>
            </a:r>
            <a:endParaRPr lang="en-US" sz="1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651000" algn="l"/>
                <a:tab pos="2751138" algn="l"/>
              </a:tabLst>
              <a:defRPr/>
            </a:pPr>
            <a:r>
              <a:rPr lang="en-US" sz="1800" dirty="0">
                <a:ea typeface="ＭＳ Ｐゴシック" charset="0"/>
              </a:rPr>
              <a:t>silverware	$1200	10 </a:t>
            </a:r>
            <a:r>
              <a:rPr lang="en-US" sz="1800" dirty="0" err="1">
                <a:ea typeface="ＭＳ Ｐゴシック" charset="0"/>
              </a:rPr>
              <a:t>lbs</a:t>
            </a:r>
            <a:endParaRPr lang="en-US" sz="1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651000" algn="l"/>
                <a:tab pos="2751138" algn="l"/>
              </a:tabLst>
              <a:defRPr/>
            </a:pPr>
            <a:r>
              <a:rPr lang="en-US" sz="1800" dirty="0">
                <a:ea typeface="ＭＳ Ｐゴシック" charset="0"/>
              </a:rPr>
              <a:t>stereo	  $800	25 </a:t>
            </a:r>
            <a:r>
              <a:rPr lang="en-US" sz="1800" dirty="0" err="1">
                <a:ea typeface="ＭＳ Ｐゴシック" charset="0"/>
              </a:rPr>
              <a:t>lbs</a:t>
            </a:r>
            <a:endParaRPr lang="en-US" sz="1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651000" algn="l"/>
                <a:tab pos="2751138" algn="l"/>
              </a:tabLst>
              <a:defRPr/>
            </a:pPr>
            <a:r>
              <a:rPr lang="en-US" sz="1800" dirty="0">
                <a:ea typeface="ＭＳ Ｐゴシック" charset="0"/>
              </a:rPr>
              <a:t>phone	  $600	  1 </a:t>
            </a:r>
            <a:r>
              <a:rPr lang="en-US" sz="1800" dirty="0" err="1">
                <a:ea typeface="ＭＳ Ｐゴシック" charset="0"/>
              </a:rPr>
              <a:t>lb</a:t>
            </a:r>
            <a:endParaRPr lang="en-US" sz="1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651000" algn="l"/>
                <a:tab pos="2751138" algn="l"/>
              </a:tabLst>
              <a:defRPr/>
            </a:pPr>
            <a:r>
              <a:rPr lang="en-US" sz="1800" dirty="0">
                <a:ea typeface="ＭＳ Ｐゴシック" charset="0"/>
              </a:rPr>
              <a:t>clock	  $300	  4 </a:t>
            </a:r>
            <a:r>
              <a:rPr lang="en-US" sz="1800" dirty="0" err="1">
                <a:ea typeface="ＭＳ Ｐゴシック" charset="0"/>
              </a:rPr>
              <a:t>lbs</a:t>
            </a:r>
            <a:endParaRPr lang="en-US" sz="18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6" grpId="0" autoUpdateAnimBg="0"/>
      <p:bldP spid="2488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GA example (cont.)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066799"/>
            <a:ext cx="8702675" cy="1858963"/>
          </a:xfrm>
        </p:spPr>
        <p:txBody>
          <a:bodyPr lIns="92067" tIns="46034" rIns="92067" bIns="46034"/>
          <a:lstStyle/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tiara	$5000	  3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coins	$2200	  5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TV		$2100	40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laptop	$2000	  8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silverware	$1200	10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stereo	  $800	25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phone	  $600	  1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</a:t>
            </a: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	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clock	  $300	  4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F02B503-CBBC-CF45-BDD3-D8591BEDF096}" type="slidenum">
              <a:rPr lang="en-US" sz="1500">
                <a:solidFill>
                  <a:srgbClr val="FF0000"/>
                </a:solidFill>
                <a:latin typeface="Verdana" charset="0"/>
              </a:rPr>
              <a:pPr/>
              <a:t>31</a:t>
            </a:fld>
            <a:endParaRPr lang="en-US" sz="1500">
              <a:solidFill>
                <a:srgbClr val="FF0000"/>
              </a:solidFill>
              <a:latin typeface="Verdana" charset="0"/>
            </a:endParaRPr>
          </a:p>
        </p:txBody>
      </p:sp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685800" y="3068638"/>
            <a:ext cx="870267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7" tIns="46034" rIns="92067" bIns="46034"/>
          <a:lstStyle/>
          <a:p>
            <a:pPr indent="3356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500" dirty="0">
                <a:solidFill>
                  <a:schemeClr val="accent2"/>
                </a:solidFill>
                <a:latin typeface="+mn-lt"/>
              </a:rPr>
              <a:t>Generation 0 (randomly selected): </a:t>
            </a: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200" dirty="0">
                <a:latin typeface="Courier New" charset="0"/>
              </a:rPr>
              <a:t>11100000           01101000           11001011           11010000  </a:t>
            </a: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200" dirty="0">
                <a:latin typeface="Courier New" charset="0"/>
              </a:rPr>
              <a:t>00010100           01001011           11110111           10011000</a:t>
            </a:r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685800" y="4844011"/>
            <a:ext cx="87026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7" tIns="46034" rIns="92067" bIns="46034"/>
          <a:lstStyle/>
          <a:p>
            <a:pPr marL="689719" lvl="1" indent="-228228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3148202" algn="l"/>
              </a:tabLst>
              <a:defRPr/>
            </a:pPr>
            <a:r>
              <a:rPr lang="en-US" sz="1500" dirty="0">
                <a:latin typeface="+mn-lt"/>
              </a:rPr>
              <a:t>select top half and perform crossover with possibility of mutation</a:t>
            </a: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</a:tabLst>
              <a:defRPr/>
            </a:pPr>
            <a:r>
              <a:rPr lang="en-US" sz="1200" dirty="0">
                <a:latin typeface="Courier New" charset="0"/>
              </a:rPr>
              <a:t>111000</a:t>
            </a:r>
            <a:r>
              <a:rPr lang="en-US" sz="1400" dirty="0"/>
              <a:t>|</a:t>
            </a:r>
            <a:r>
              <a:rPr lang="en-US" sz="1200" dirty="0">
                <a:latin typeface="Courier New" charset="0"/>
              </a:rPr>
              <a:t>00 + 110010</a:t>
            </a:r>
            <a:r>
              <a:rPr lang="en-US" sz="1600" dirty="0"/>
              <a:t>|</a:t>
            </a:r>
            <a:r>
              <a:rPr lang="en-US" sz="1200" dirty="0">
                <a:latin typeface="Courier New" charset="0"/>
              </a:rPr>
              <a:t>11  </a:t>
            </a:r>
            <a:r>
              <a:rPr lang="en-US" sz="1200" dirty="0">
                <a:latin typeface="Courier New" charset="0"/>
                <a:sym typeface="Wingdings" charset="0"/>
              </a:rPr>
              <a:t></a:t>
            </a:r>
            <a:r>
              <a:rPr lang="en-US" sz="1200" dirty="0">
                <a:latin typeface="Courier New" charset="0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Courier New" charset="0"/>
              </a:rPr>
              <a:t>11100011 	1100100</a:t>
            </a:r>
            <a:r>
              <a:rPr lang="en-US" sz="1200" dirty="0">
                <a:solidFill>
                  <a:schemeClr val="tx2"/>
                </a:solidFill>
                <a:latin typeface="Courier New" charset="0"/>
              </a:rPr>
              <a:t>1</a:t>
            </a:r>
            <a:endParaRPr lang="en-US" sz="1200" dirty="0">
              <a:solidFill>
                <a:srgbClr val="00B0F0"/>
              </a:solidFill>
              <a:latin typeface="Courier New" charset="0"/>
            </a:endParaRP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</a:tabLst>
              <a:defRPr/>
            </a:pPr>
            <a:r>
              <a:rPr lang="en-US" sz="1200" dirty="0">
                <a:latin typeface="Courier New" charset="0"/>
              </a:rPr>
              <a:t>110</a:t>
            </a:r>
            <a:r>
              <a:rPr lang="en-US" sz="1400" dirty="0"/>
              <a:t>|</a:t>
            </a:r>
            <a:r>
              <a:rPr lang="en-US" sz="1200" dirty="0">
                <a:latin typeface="Courier New" charset="0"/>
              </a:rPr>
              <a:t>10000 + 100</a:t>
            </a:r>
            <a:r>
              <a:rPr lang="en-US" sz="1400" dirty="0"/>
              <a:t>|</a:t>
            </a:r>
            <a:r>
              <a:rPr lang="en-US" sz="1200" dirty="0">
                <a:latin typeface="Courier New" charset="0"/>
              </a:rPr>
              <a:t>11000  </a:t>
            </a:r>
            <a:r>
              <a:rPr lang="en-US" sz="1200" dirty="0">
                <a:latin typeface="Courier New" charset="0"/>
                <a:sym typeface="Wingdings" charset="0"/>
              </a:rPr>
              <a:t></a:t>
            </a:r>
            <a:r>
              <a:rPr lang="en-US" sz="1200" dirty="0">
                <a:latin typeface="Courier New" charset="0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Courier New" charset="0"/>
              </a:rPr>
              <a:t>11011000	10010000 </a:t>
            </a:r>
          </a:p>
        </p:txBody>
      </p:sp>
      <p:sp>
        <p:nvSpPr>
          <p:cNvPr id="250886" name="Rectangle 6"/>
          <p:cNvSpPr>
            <a:spLocks noChangeArrowheads="1"/>
          </p:cNvSpPr>
          <p:nvPr/>
        </p:nvSpPr>
        <p:spPr bwMode="auto">
          <a:xfrm>
            <a:off x="685800" y="5774286"/>
            <a:ext cx="87026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7" tIns="46034" rIns="92067" bIns="46034"/>
          <a:lstStyle/>
          <a:p>
            <a:pPr lvl="1" indent="3175" defTabSz="914590">
              <a:lnSpc>
                <a:spcPct val="90000"/>
              </a:lnSpc>
              <a:spcBef>
                <a:spcPct val="20000"/>
              </a:spcBef>
              <a:tabLst>
                <a:tab pos="454025" algn="l"/>
                <a:tab pos="1484313" algn="l"/>
                <a:tab pos="3148013" algn="l"/>
                <a:tab pos="5799138" algn="l"/>
              </a:tabLst>
              <a:defRPr/>
            </a:pPr>
            <a:r>
              <a:rPr lang="en-US" sz="1500" dirty="0">
                <a:latin typeface="+mn-lt"/>
              </a:rPr>
              <a:t>replace least fit from Generation 0 with new </a:t>
            </a: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11100000           11001011            11010000           10011000 </a:t>
            </a: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Courier New" charset="0"/>
              </a:rPr>
              <a:t>11100011           1100100</a:t>
            </a:r>
            <a:r>
              <a:rPr lang="en-US" sz="1200" dirty="0">
                <a:solidFill>
                  <a:schemeClr val="tx2"/>
                </a:solidFill>
                <a:latin typeface="Courier New" charset="0"/>
              </a:rPr>
              <a:t>1</a:t>
            </a:r>
            <a:r>
              <a:rPr lang="en-US" sz="1200" dirty="0">
                <a:solidFill>
                  <a:srgbClr val="00B0F0"/>
                </a:solidFill>
                <a:latin typeface="Courier New" charset="0"/>
              </a:rPr>
              <a:t>            11011000           10010000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969062D1-8421-72E2-5574-535DBA03F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4" y="3950249"/>
            <a:ext cx="8702675" cy="86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7" tIns="46034" rIns="92067" bIns="46034"/>
          <a:lstStyle/>
          <a:p>
            <a:pPr marL="689719" lvl="1" indent="-228228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3148202" algn="l"/>
              </a:tabLst>
              <a:defRPr/>
            </a:pPr>
            <a:r>
              <a:rPr lang="en-US" sz="1500" dirty="0">
                <a:latin typeface="+mn-lt"/>
              </a:rPr>
              <a:t>rank by fitness</a:t>
            </a: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11100000 (9300)    11001011 (9300)     11010000 (9200)    10011000 (8200)</a:t>
            </a: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01001011 (4300)    00010100 (2800)     </a:t>
            </a:r>
            <a:r>
              <a:rPr lang="en-US" sz="1200" dirty="0">
                <a:latin typeface="Courier New" charset="0"/>
              </a:rPr>
              <a:t>01101000 (0) 	11110111 (0)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5" grpId="0" autoUpdateAnimBg="0"/>
      <p:bldP spid="250886" grpId="0" autoUpdateAnimBg="0"/>
      <p:bldP spid="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059E3-92FB-6E8F-7131-21C17B0D3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AA0D21BB-0543-EE6C-2364-49C2EF46A8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GA example (cont.)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921AE536-46EC-0428-4BC6-147739E2A4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066799"/>
            <a:ext cx="8702675" cy="1858963"/>
          </a:xfrm>
        </p:spPr>
        <p:txBody>
          <a:bodyPr lIns="92067" tIns="46034" rIns="92067" bIns="46034"/>
          <a:lstStyle/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tiara	$5000	  3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coins	$2200	  5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TV		$2100	40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laptop	$2000	  8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silverware	$1200	10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stereo	  $800	25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phone	  $600	  1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</a:t>
            </a: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	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clock	  $300	  4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</p:txBody>
      </p:sp>
      <p:sp>
        <p:nvSpPr>
          <p:cNvPr id="46083" name="Slide Number Placeholder 5">
            <a:extLst>
              <a:ext uri="{FF2B5EF4-FFF2-40B4-BE49-F238E27FC236}">
                <a16:creationId xmlns:a16="http://schemas.microsoft.com/office/drawing/2014/main" id="{9C125A21-4F3A-1DC5-3F44-576B0012D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F02B503-CBBC-CF45-BDD3-D8591BEDF096}" type="slidenum">
              <a:rPr lang="en-US" sz="1500">
                <a:solidFill>
                  <a:srgbClr val="FF0000"/>
                </a:solidFill>
                <a:latin typeface="Verdana" charset="0"/>
              </a:rPr>
              <a:pPr/>
              <a:t>32</a:t>
            </a:fld>
            <a:endParaRPr lang="en-US" sz="1500">
              <a:solidFill>
                <a:srgbClr val="FF0000"/>
              </a:solidFill>
              <a:latin typeface="Verdana" charset="0"/>
            </a:endParaRPr>
          </a:p>
        </p:txBody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B157BBE4-71FD-F165-5DF2-AADB122EA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68638"/>
            <a:ext cx="870267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7" tIns="46034" rIns="92067" bIns="46034"/>
          <a:lstStyle/>
          <a:p>
            <a:pPr indent="3356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500" dirty="0">
                <a:solidFill>
                  <a:schemeClr val="accent2"/>
                </a:solidFill>
                <a:latin typeface="+mn-lt"/>
              </a:rPr>
              <a:t>Generation 1:</a:t>
            </a: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11100000           11001011            11010000           10011000 </a:t>
            </a: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200" dirty="0">
                <a:latin typeface="Courier New" charset="0"/>
              </a:rPr>
              <a:t>11100011           11001001            11011000           10010000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3B73BC2D-819D-4194-21FA-FAAF7BF8C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962400"/>
            <a:ext cx="87026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7" tIns="46034" rIns="92067" bIns="46034"/>
          <a:lstStyle/>
          <a:p>
            <a:pPr lvl="1" indent="3175" defTabSz="914590">
              <a:lnSpc>
                <a:spcPct val="90000"/>
              </a:lnSpc>
              <a:spcBef>
                <a:spcPct val="20000"/>
              </a:spcBef>
              <a:tabLst>
                <a:tab pos="454025" algn="l"/>
                <a:tab pos="1484313" algn="l"/>
                <a:tab pos="3148013" algn="l"/>
                <a:tab pos="5799138" algn="l"/>
              </a:tabLst>
              <a:defRPr/>
            </a:pPr>
            <a:r>
              <a:rPr lang="en-US" sz="1500" dirty="0">
                <a:latin typeface="+mn-lt"/>
              </a:rPr>
              <a:t>rank by fitness</a:t>
            </a: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200" dirty="0">
                <a:latin typeface="Courier New" charset="0"/>
              </a:rPr>
              <a:t>11011000 (10400)  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11100000 (9300)    11001011 (9300)     11010000 (9200)    </a:t>
            </a: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200" dirty="0">
                <a:latin typeface="Courier New" charset="0"/>
              </a:rPr>
              <a:t>11001001 (8700)   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10011000 (8200)    </a:t>
            </a:r>
            <a:r>
              <a:rPr lang="en-US" sz="1200" dirty="0">
                <a:latin typeface="Courier New" charset="0"/>
              </a:rPr>
              <a:t>10010000 (7000)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200" dirty="0">
                <a:latin typeface="Courier New" charset="0"/>
              </a:rPr>
              <a:t>11100011 (0)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84ED445-CC2F-2594-7F90-6E8047229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856162"/>
            <a:ext cx="87026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7" tIns="46034" rIns="92067" bIns="46034"/>
          <a:lstStyle/>
          <a:p>
            <a:pPr marL="689719" lvl="1" indent="-228228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3148202" algn="l"/>
              </a:tabLst>
              <a:defRPr/>
            </a:pPr>
            <a:r>
              <a:rPr lang="en-US" sz="1500" dirty="0">
                <a:latin typeface="+mn-lt"/>
              </a:rPr>
              <a:t>choose fittest 4, perform crossover with possibility of mutation</a:t>
            </a: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</a:tabLst>
              <a:defRPr/>
            </a:pPr>
            <a:r>
              <a:rPr lang="en-US" sz="1200" dirty="0">
                <a:latin typeface="Courier New" charset="0"/>
              </a:rPr>
              <a:t>110|11000 + 111|00000  </a:t>
            </a:r>
            <a:r>
              <a:rPr lang="en-US" sz="1200" dirty="0">
                <a:latin typeface="Courier New" charset="0"/>
                <a:sym typeface="Wingdings" charset="0"/>
              </a:rPr>
              <a:t></a:t>
            </a:r>
            <a:r>
              <a:rPr lang="en-US" sz="1200" dirty="0">
                <a:latin typeface="Courier New" charset="0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Courier New" charset="0"/>
              </a:rPr>
              <a:t>11000000 	11111000</a:t>
            </a: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</a:tabLst>
              <a:defRPr/>
            </a:pPr>
            <a:r>
              <a:rPr lang="en-US" sz="1200" dirty="0">
                <a:latin typeface="Courier New" charset="0"/>
              </a:rPr>
              <a:t>11001|011 + 11010|000  </a:t>
            </a:r>
            <a:r>
              <a:rPr lang="en-US" sz="1200" dirty="0">
                <a:latin typeface="Courier New" charset="0"/>
                <a:sym typeface="Wingdings" charset="0"/>
              </a:rPr>
              <a:t></a:t>
            </a:r>
            <a:r>
              <a:rPr lang="en-US" sz="1200" dirty="0">
                <a:latin typeface="Courier New" charset="0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Courier New" charset="0"/>
              </a:rPr>
              <a:t>11001000	11010011 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38A14E-8819-F85C-9B04-5045696F9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774286"/>
            <a:ext cx="87026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7" tIns="46034" rIns="92067" bIns="46034"/>
          <a:lstStyle/>
          <a:p>
            <a:pPr lvl="1" indent="3175" defTabSz="914590">
              <a:lnSpc>
                <a:spcPct val="90000"/>
              </a:lnSpc>
              <a:spcBef>
                <a:spcPct val="20000"/>
              </a:spcBef>
              <a:tabLst>
                <a:tab pos="454025" algn="l"/>
                <a:tab pos="1484313" algn="l"/>
                <a:tab pos="3148013" algn="l"/>
                <a:tab pos="5799138" algn="l"/>
              </a:tabLst>
              <a:defRPr/>
            </a:pPr>
            <a:r>
              <a:rPr lang="en-US" sz="1500" dirty="0">
                <a:latin typeface="+mn-lt"/>
              </a:rPr>
              <a:t>replace least fit from Generation 1 with new </a:t>
            </a: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200" dirty="0">
                <a:latin typeface="Courier New" charset="0"/>
              </a:rPr>
              <a:t>11011000          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11001011            11100000           11010000    </a:t>
            </a: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Courier New" charset="0"/>
              </a:rPr>
              <a:t>11000000           11111000            11001000.          11010011 </a:t>
            </a:r>
          </a:p>
        </p:txBody>
      </p:sp>
    </p:spTree>
    <p:extLst>
      <p:ext uri="{BB962C8B-B14F-4D97-AF65-F5344CB8AC3E}">
        <p14:creationId xmlns:p14="http://schemas.microsoft.com/office/powerpoint/2010/main" val="260263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4D342-E338-6A5E-DA7E-9C4DF39E4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2A5E730A-34D8-1D18-A5D6-D47C3BD05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GA example (cont.)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BF8E6381-92EB-C953-C629-48F4AD57F2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066799"/>
            <a:ext cx="8702675" cy="1858963"/>
          </a:xfrm>
        </p:spPr>
        <p:txBody>
          <a:bodyPr lIns="92067" tIns="46034" rIns="92067" bIns="46034"/>
          <a:lstStyle/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tiara	$5000	  3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coins	$2200	  5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TV		$2100	40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laptop	$2000	  8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silverware	$1200	10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stereo	  $800	25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phone	  $600	  1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</a:t>
            </a: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	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clock	  $300	  4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</p:txBody>
      </p:sp>
      <p:sp>
        <p:nvSpPr>
          <p:cNvPr id="46083" name="Slide Number Placeholder 5">
            <a:extLst>
              <a:ext uri="{FF2B5EF4-FFF2-40B4-BE49-F238E27FC236}">
                <a16:creationId xmlns:a16="http://schemas.microsoft.com/office/drawing/2014/main" id="{A8640E70-55D6-E108-0CF6-47000E18D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F02B503-CBBC-CF45-BDD3-D8591BEDF096}" type="slidenum">
              <a:rPr lang="en-US" sz="1500">
                <a:solidFill>
                  <a:srgbClr val="FF0000"/>
                </a:solidFill>
                <a:latin typeface="Verdana" charset="0"/>
              </a:rPr>
              <a:pPr/>
              <a:t>33</a:t>
            </a:fld>
            <a:endParaRPr lang="en-US" sz="1500">
              <a:solidFill>
                <a:srgbClr val="FF0000"/>
              </a:solidFill>
              <a:latin typeface="Verdana" charset="0"/>
            </a:endParaRPr>
          </a:p>
        </p:txBody>
      </p:sp>
      <p:sp>
        <p:nvSpPr>
          <p:cNvPr id="250888" name="Rectangle 8">
            <a:extLst>
              <a:ext uri="{FF2B5EF4-FFF2-40B4-BE49-F238E27FC236}">
                <a16:creationId xmlns:a16="http://schemas.microsoft.com/office/drawing/2014/main" id="{2901ECA6-1F7A-9F73-C4D5-CCA47739B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56915"/>
            <a:ext cx="870267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7" tIns="46034" rIns="92067" bIns="46034"/>
          <a:lstStyle/>
          <a:p>
            <a:pPr indent="3356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500" dirty="0">
                <a:solidFill>
                  <a:schemeClr val="accent2"/>
                </a:solidFill>
                <a:latin typeface="+mn-lt"/>
              </a:rPr>
              <a:t>Generation 2:</a:t>
            </a:r>
          </a:p>
          <a:p>
            <a:pPr indent="3356" defTabSz="914590">
              <a:lnSpc>
                <a:spcPct val="90000"/>
              </a:lnSpc>
              <a:spcBef>
                <a:spcPts val="0"/>
              </a:spcBef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5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>
                <a:latin typeface="Courier New" charset="0"/>
              </a:rPr>
              <a:t>11011000          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11001011            11100000           11010000    </a:t>
            </a:r>
          </a:p>
          <a:p>
            <a:pPr marL="689719" lvl="1" indent="-228228" defTabSz="914590">
              <a:lnSpc>
                <a:spcPct val="90000"/>
              </a:lnSpc>
              <a:spcBef>
                <a:spcPts val="0"/>
              </a:spcBef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200" dirty="0">
                <a:latin typeface="Courier New" charset="0"/>
              </a:rPr>
              <a:t>11000000           11111000            11001000           11010011 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0FC56923-EE26-9BC4-ED37-EA8F5BAAA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962400"/>
            <a:ext cx="87026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7" tIns="46034" rIns="92067" bIns="46034"/>
          <a:lstStyle/>
          <a:p>
            <a:pPr lvl="1" indent="3175" defTabSz="914590">
              <a:lnSpc>
                <a:spcPct val="90000"/>
              </a:lnSpc>
              <a:spcBef>
                <a:spcPct val="20000"/>
              </a:spcBef>
              <a:tabLst>
                <a:tab pos="454025" algn="l"/>
                <a:tab pos="1484313" algn="l"/>
                <a:tab pos="3148013" algn="l"/>
                <a:tab pos="5799138" algn="l"/>
              </a:tabLst>
              <a:defRPr/>
            </a:pPr>
            <a:r>
              <a:rPr lang="en-US" sz="1500" dirty="0">
                <a:latin typeface="+mn-lt"/>
              </a:rPr>
              <a:t>rank by fitness</a:t>
            </a:r>
          </a:p>
          <a:p>
            <a:pPr indent="3356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200" dirty="0">
                <a:latin typeface="Courier New" charset="0"/>
              </a:rPr>
              <a:t>     11011000 (10400)    11010011 (10100)  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11001011 (9300)    11100000 (9300)</a:t>
            </a: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200" dirty="0">
                <a:latin typeface="Courier New" charset="0"/>
              </a:rPr>
              <a:t>11001000 (8400)    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11010000 (9200)    </a:t>
            </a:r>
            <a:r>
              <a:rPr lang="en-US" sz="1200" dirty="0">
                <a:latin typeface="Courier New" charset="0"/>
              </a:rPr>
              <a:t>11000000 (7200)    11111000 (0)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19F8863-65CF-E036-38ED-0EABFDFB4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856162"/>
            <a:ext cx="87026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7" tIns="46034" rIns="92067" bIns="46034"/>
          <a:lstStyle/>
          <a:p>
            <a:pPr marL="689719" lvl="1" indent="-228228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3148202" algn="l"/>
              </a:tabLst>
              <a:defRPr/>
            </a:pPr>
            <a:r>
              <a:rPr lang="en-US" sz="1500" dirty="0">
                <a:latin typeface="+mn-lt"/>
              </a:rPr>
              <a:t>choose fittest 4, perform crossover with possibility of mutation</a:t>
            </a: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</a:tabLst>
              <a:defRPr/>
            </a:pPr>
            <a:r>
              <a:rPr lang="en-US" sz="1200" dirty="0">
                <a:latin typeface="Courier New" charset="0"/>
              </a:rPr>
              <a:t>110110|00 + 110100|11  </a:t>
            </a:r>
            <a:r>
              <a:rPr lang="en-US" sz="1200" dirty="0">
                <a:latin typeface="Courier New" charset="0"/>
                <a:sym typeface="Wingdings" charset="0"/>
              </a:rPr>
              <a:t></a:t>
            </a:r>
            <a:r>
              <a:rPr lang="en-US" sz="1200" dirty="0">
                <a:latin typeface="Courier New" charset="0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Courier New" charset="0"/>
              </a:rPr>
              <a:t>11011011       11010000</a:t>
            </a: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</a:tabLst>
              <a:defRPr/>
            </a:pPr>
            <a:r>
              <a:rPr lang="en-US" sz="1200" dirty="0">
                <a:latin typeface="Courier New" charset="0"/>
              </a:rPr>
              <a:t>1100|1011 + 1110|0000  </a:t>
            </a:r>
            <a:r>
              <a:rPr lang="en-US" sz="1200" dirty="0">
                <a:latin typeface="Courier New" charset="0"/>
                <a:sym typeface="Wingdings" charset="0"/>
              </a:rPr>
              <a:t></a:t>
            </a:r>
            <a:r>
              <a:rPr lang="en-US" sz="1200" dirty="0">
                <a:latin typeface="Courier New" charset="0"/>
              </a:rPr>
              <a:t>	</a:t>
            </a:r>
            <a:r>
              <a:rPr lang="en-US" sz="1200" dirty="0">
                <a:solidFill>
                  <a:srgbClr val="00B0F0"/>
                </a:solidFill>
                <a:latin typeface="Courier New" charset="0"/>
              </a:rPr>
              <a:t>11000</a:t>
            </a:r>
            <a:r>
              <a:rPr lang="en-US" sz="1200" dirty="0">
                <a:solidFill>
                  <a:schemeClr val="tx2"/>
                </a:solidFill>
                <a:latin typeface="Courier New" charset="0"/>
              </a:rPr>
              <a:t>1</a:t>
            </a:r>
            <a:r>
              <a:rPr lang="en-US" sz="1200" dirty="0">
                <a:solidFill>
                  <a:srgbClr val="00B0F0"/>
                </a:solidFill>
                <a:latin typeface="Courier New" charset="0"/>
              </a:rPr>
              <a:t>00       11101011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EB75E81-F051-2416-AA0F-2E5CE9510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774286"/>
            <a:ext cx="87026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7" tIns="46034" rIns="92067" bIns="46034"/>
          <a:lstStyle/>
          <a:p>
            <a:pPr lvl="1" indent="3175" defTabSz="914590">
              <a:lnSpc>
                <a:spcPct val="90000"/>
              </a:lnSpc>
              <a:spcBef>
                <a:spcPct val="20000"/>
              </a:spcBef>
              <a:tabLst>
                <a:tab pos="454025" algn="l"/>
                <a:tab pos="1484313" algn="l"/>
                <a:tab pos="3148013" algn="l"/>
                <a:tab pos="5799138" algn="l"/>
              </a:tabLst>
              <a:defRPr/>
            </a:pPr>
            <a:r>
              <a:rPr lang="en-US" sz="1500" dirty="0">
                <a:latin typeface="+mn-lt"/>
              </a:rPr>
              <a:t>replace least fit from Generation 2 with new </a:t>
            </a:r>
          </a:p>
          <a:p>
            <a:pPr indent="3356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200" dirty="0">
                <a:latin typeface="Courier New" charset="0"/>
              </a:rPr>
              <a:t>     11011000           11010011           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11001011           11100000</a:t>
            </a: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200" dirty="0">
                <a:solidFill>
                  <a:srgbClr val="00B0F0"/>
                </a:solidFill>
                <a:latin typeface="Courier New" charset="0"/>
              </a:rPr>
              <a:t>11011011           11010000            11000</a:t>
            </a:r>
            <a:r>
              <a:rPr lang="en-US" sz="1200" dirty="0">
                <a:solidFill>
                  <a:schemeClr val="tx2"/>
                </a:solidFill>
                <a:latin typeface="Courier New" charset="0"/>
              </a:rPr>
              <a:t>1</a:t>
            </a:r>
            <a:r>
              <a:rPr lang="en-US" sz="1200" dirty="0">
                <a:solidFill>
                  <a:srgbClr val="00B0F0"/>
                </a:solidFill>
                <a:latin typeface="Courier New" charset="0"/>
              </a:rPr>
              <a:t>00           11101011</a:t>
            </a:r>
          </a:p>
        </p:txBody>
      </p:sp>
    </p:spTree>
    <p:extLst>
      <p:ext uri="{BB962C8B-B14F-4D97-AF65-F5344CB8AC3E}">
        <p14:creationId xmlns:p14="http://schemas.microsoft.com/office/powerpoint/2010/main" val="324454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F6CAC-49BB-8E70-C83F-579208E02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BB124D1C-5951-2A6E-6350-47AF6EF34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GA example (cont.)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4B8D17D9-8350-5BD9-C45F-A0E8670B4B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066799"/>
            <a:ext cx="8702675" cy="1858963"/>
          </a:xfrm>
        </p:spPr>
        <p:txBody>
          <a:bodyPr lIns="92067" tIns="46034" rIns="92067" bIns="46034"/>
          <a:lstStyle/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tiara	$5000	  3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coins	$2200	  5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TV		$2100	40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laptop	$2000	  8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silverware	$1200	10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stereo	  $800	25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phone	  $600	  1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</a:t>
            </a: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	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clock	  $300	  4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</p:txBody>
      </p:sp>
      <p:sp>
        <p:nvSpPr>
          <p:cNvPr id="46083" name="Slide Number Placeholder 5">
            <a:extLst>
              <a:ext uri="{FF2B5EF4-FFF2-40B4-BE49-F238E27FC236}">
                <a16:creationId xmlns:a16="http://schemas.microsoft.com/office/drawing/2014/main" id="{EF64DBA6-328E-2E6E-9DC8-D4C48E8D9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F02B503-CBBC-CF45-BDD3-D8591BEDF096}" type="slidenum">
              <a:rPr lang="en-US" sz="1500">
                <a:solidFill>
                  <a:srgbClr val="FF0000"/>
                </a:solidFill>
                <a:latin typeface="Verdana" charset="0"/>
              </a:rPr>
              <a:pPr/>
              <a:t>34</a:t>
            </a:fld>
            <a:endParaRPr lang="en-US" sz="1500">
              <a:solidFill>
                <a:srgbClr val="FF0000"/>
              </a:solidFill>
              <a:latin typeface="Verdana" charset="0"/>
            </a:endParaRPr>
          </a:p>
        </p:txBody>
      </p:sp>
      <p:sp>
        <p:nvSpPr>
          <p:cNvPr id="250888" name="Rectangle 8">
            <a:extLst>
              <a:ext uri="{FF2B5EF4-FFF2-40B4-BE49-F238E27FC236}">
                <a16:creationId xmlns:a16="http://schemas.microsoft.com/office/drawing/2014/main" id="{D206E4C6-231B-BAC4-CC3E-FEF2D9CE4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56915"/>
            <a:ext cx="870267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7" tIns="46034" rIns="92067" bIns="46034"/>
          <a:lstStyle/>
          <a:p>
            <a:pPr indent="3356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500" dirty="0">
                <a:solidFill>
                  <a:schemeClr val="accent2"/>
                </a:solidFill>
                <a:latin typeface="+mn-lt"/>
              </a:rPr>
              <a:t>Generation 3:</a:t>
            </a:r>
          </a:p>
          <a:p>
            <a:pPr indent="3356" defTabSz="914590">
              <a:lnSpc>
                <a:spcPct val="90000"/>
              </a:lnSpc>
              <a:spcBef>
                <a:spcPts val="0"/>
              </a:spcBef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5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>
                <a:latin typeface="Courier New" charset="0"/>
              </a:rPr>
              <a:t>11011000           11010011           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11001011           11100000</a:t>
            </a: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200" dirty="0">
                <a:latin typeface="Courier New" charset="0"/>
              </a:rPr>
              <a:t>11011011           11010000            11000100           11101011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BFA0B9C0-8C5D-2E60-943A-EC9EC6373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962400"/>
            <a:ext cx="87026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7" tIns="46034" rIns="92067" bIns="46034"/>
          <a:lstStyle/>
          <a:p>
            <a:pPr lvl="1" indent="3175" defTabSz="914590">
              <a:lnSpc>
                <a:spcPct val="90000"/>
              </a:lnSpc>
              <a:spcBef>
                <a:spcPct val="20000"/>
              </a:spcBef>
              <a:tabLst>
                <a:tab pos="454025" algn="l"/>
                <a:tab pos="1484313" algn="l"/>
                <a:tab pos="3148013" algn="l"/>
                <a:tab pos="5799138" algn="l"/>
              </a:tabLst>
              <a:defRPr/>
            </a:pPr>
            <a:r>
              <a:rPr lang="en-US" sz="1500" dirty="0">
                <a:latin typeface="+mn-lt"/>
              </a:rPr>
              <a:t>rank by fitness</a:t>
            </a:r>
          </a:p>
          <a:p>
            <a:pPr indent="3356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200" dirty="0">
                <a:latin typeface="Courier New" charset="0"/>
              </a:rPr>
              <a:t>     11011011 (11300)    11011000 (10400)   11010011 (10100)   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11001011 (9300)</a:t>
            </a: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11100000 (9300)     11010000 (9200)     </a:t>
            </a:r>
            <a:r>
              <a:rPr lang="en-US" sz="1200" dirty="0">
                <a:latin typeface="Courier New" charset="0"/>
              </a:rPr>
              <a:t>11000100 (8000)    11101011 (0)</a:t>
            </a: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  <a:tab pos="5799673" algn="l"/>
              </a:tabLst>
              <a:defRPr/>
            </a:pPr>
            <a:endParaRPr lang="en-US" sz="1200" dirty="0">
              <a:latin typeface="Courier New" charset="0"/>
            </a:endParaRP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200" b="1" dirty="0">
                <a:latin typeface="Courier New" charset="0"/>
              </a:rPr>
              <a:t>.</a:t>
            </a: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200" b="1" dirty="0">
                <a:latin typeface="Courier New" charset="0"/>
              </a:rPr>
              <a:t>.</a:t>
            </a: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200" b="1" dirty="0">
                <a:latin typeface="Courier New" charset="0"/>
              </a:rPr>
              <a:t>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8F67B5B-2D9A-3927-3D62-A755E7C96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" y="5495704"/>
            <a:ext cx="8702675" cy="128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7" tIns="46034" rIns="92067" bIns="46034"/>
          <a:lstStyle/>
          <a:p>
            <a:pPr marL="232519" indent="-228228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3148202" algn="l"/>
              </a:tabLst>
              <a:defRPr/>
            </a:pPr>
            <a:r>
              <a:rPr lang="en-US" dirty="0">
                <a:solidFill>
                  <a:schemeClr val="accent2"/>
                </a:solidFill>
                <a:latin typeface="+mn-lt"/>
              </a:rPr>
              <a:t>when do you stop?</a:t>
            </a:r>
          </a:p>
          <a:p>
            <a:pPr marL="747241" lvl="1" indent="-285750" defTabSz="91459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1485160" algn="l"/>
                <a:tab pos="3148202" algn="l"/>
              </a:tabLst>
              <a:defRPr/>
            </a:pPr>
            <a:r>
              <a:rPr lang="en-US" sz="1800" dirty="0">
                <a:latin typeface="+mn-lt"/>
              </a:rPr>
              <a:t>when the best solution is "good enough"</a:t>
            </a:r>
          </a:p>
          <a:p>
            <a:pPr marL="747241" lvl="1" indent="-285750" defTabSz="91459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1485160" algn="l"/>
                <a:tab pos="3148202" algn="l"/>
              </a:tabLst>
              <a:defRPr/>
            </a:pPr>
            <a:r>
              <a:rPr lang="en-US" sz="1800" dirty="0">
                <a:latin typeface="+mn-lt"/>
              </a:rPr>
              <a:t>when the best solution hasn't changed after N consecutive generations</a:t>
            </a:r>
          </a:p>
          <a:p>
            <a:pPr marL="747241" lvl="1" indent="-285750" defTabSz="91459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1485160" algn="l"/>
                <a:tab pos="3148202" algn="l"/>
              </a:tabLst>
              <a:defRPr/>
            </a:pPr>
            <a:r>
              <a:rPr lang="en-US" sz="1800" dirty="0">
                <a:latin typeface="+mn-lt"/>
              </a:rPr>
              <a:t>when you run out of time</a:t>
            </a:r>
          </a:p>
        </p:txBody>
      </p:sp>
    </p:spTree>
    <p:extLst>
      <p:ext uri="{BB962C8B-B14F-4D97-AF65-F5344CB8AC3E}">
        <p14:creationId xmlns:p14="http://schemas.microsoft.com/office/powerpoint/2010/main" val="323218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Beyond intractable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855075" cy="5715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Turing showed there are </a:t>
            </a:r>
            <a:r>
              <a:rPr lang="en-US" dirty="0">
                <a:latin typeface="Arial Narrow" charset="0"/>
                <a:ea typeface="ＭＳ Ｐゴシック" charset="0"/>
              </a:rPr>
              <a:t>UNSOLVABLE problems (regardless of efficiency)</a:t>
            </a:r>
          </a:p>
          <a:p>
            <a:pPr lvl="1">
              <a:defRPr/>
            </a:pPr>
            <a:endParaRPr lang="en-US" sz="1600" dirty="0">
              <a:latin typeface="Arial Narrow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HALTING PROBLEM:  Given a computer program and an input to it, determine whether the program will halt on the input.</a:t>
            </a:r>
            <a:endParaRPr lang="en-US" sz="20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Arial Narrow" charset="0"/>
                <a:ea typeface="ＭＳ Ｐゴシック" charset="0"/>
              </a:rPr>
              <a:t>Proof by contradiction:</a:t>
            </a:r>
          </a:p>
          <a:p>
            <a:pPr lvl="1">
              <a:buFont typeface="Wingdings" charset="0"/>
              <a:buNone/>
              <a:defRPr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2">
              <a:buFont typeface="Wingdings" charset="0"/>
              <a:buNone/>
              <a:defRPr/>
            </a:pPr>
            <a:r>
              <a:rPr lang="en-US" sz="1800" dirty="0">
                <a:latin typeface="Arial Narrow" charset="0"/>
                <a:ea typeface="ＭＳ Ｐゴシック" charset="0"/>
              </a:rPr>
              <a:t>Assume that there is a program that solves the Halting Problem.</a:t>
            </a:r>
          </a:p>
          <a:p>
            <a:pPr lvl="1">
              <a:buFont typeface="Wingdings" charset="0"/>
              <a:buNone/>
              <a:defRPr/>
            </a:pPr>
            <a:endParaRPr lang="en-US" sz="1050" dirty="0">
              <a:latin typeface="Arial Narrow" charset="0"/>
              <a:ea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endParaRPr lang="en-US" sz="1050" dirty="0">
              <a:latin typeface="Arial Narrow" charset="0"/>
              <a:ea typeface="ＭＳ Ｐゴシック" charset="0"/>
            </a:endParaRPr>
          </a:p>
          <a:p>
            <a:pPr marL="917575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def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haltsOn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sourceFile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dataFile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):</a:t>
            </a:r>
          </a:p>
          <a:p>
            <a:pPr marL="917575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"""Returns true if the program in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sourceFile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halts when</a:t>
            </a:r>
          </a:p>
          <a:p>
            <a:pPr marL="917575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   executed on the data in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dataFile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; else false."""</a:t>
            </a:r>
          </a:p>
          <a:p>
            <a:pPr marL="917575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CODE_NOT_SHOWN</a:t>
            </a:r>
            <a:endParaRPr lang="en-US" sz="14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lvl="1" indent="1588">
              <a:buNone/>
              <a:defRPr/>
            </a:pPr>
            <a:endParaRPr lang="en-US" sz="12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lvl="1" indent="1588">
              <a:buNone/>
              <a:defRPr/>
            </a:pPr>
            <a:endParaRPr lang="en-US" sz="12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lvl="2">
              <a:buFont typeface="Wingdings" charset="0"/>
              <a:buNone/>
              <a:defRPr/>
            </a:pPr>
            <a:r>
              <a:rPr lang="en-US" sz="1800" dirty="0">
                <a:latin typeface="Arial Narrow" charset="0"/>
                <a:ea typeface="ＭＳ Ｐゴシック" charset="0"/>
              </a:rPr>
              <a:t>e.g., </a:t>
            </a:r>
            <a:r>
              <a:rPr lang="en-US" sz="14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haltsOn</a:t>
            </a:r>
            <a:r>
              <a:rPr lang="en-US" sz="1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("</a:t>
            </a:r>
            <a:r>
              <a:rPr lang="en-US" sz="14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prog.py</a:t>
            </a:r>
            <a:r>
              <a:rPr lang="en-US" sz="1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", "</a:t>
            </a:r>
            <a:r>
              <a:rPr lang="en-US" sz="14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data.txt</a:t>
            </a:r>
            <a:r>
              <a:rPr lang="en-US" sz="1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") </a:t>
            </a:r>
            <a:r>
              <a:rPr lang="en-US" sz="1800" dirty="0">
                <a:latin typeface="Arial Narrow" charset="0"/>
                <a:ea typeface="ＭＳ Ｐゴシック" charset="0"/>
              </a:rPr>
              <a:t>will return true if the program in </a:t>
            </a:r>
            <a:r>
              <a:rPr lang="en-US" sz="14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prog.py</a:t>
            </a:r>
            <a:r>
              <a:rPr lang="en-US" sz="1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Arial Narrow" charset="0"/>
                <a:ea typeface="ＭＳ Ｐゴシック" charset="0"/>
              </a:rPr>
              <a:t>halts on the input file </a:t>
            </a:r>
            <a:r>
              <a:rPr lang="en-US" sz="14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data.txt</a:t>
            </a:r>
            <a:r>
              <a:rPr lang="en-US" sz="1800" dirty="0">
                <a:latin typeface="Arial Narrow" charset="0"/>
                <a:ea typeface="ＭＳ Ｐゴシック" charset="0"/>
              </a:rPr>
              <a:t>; otherwise, false</a:t>
            </a:r>
          </a:p>
          <a:p>
            <a:pPr lvl="2">
              <a:buFont typeface="Wingdings" charset="0"/>
              <a:buNone/>
              <a:defRPr/>
            </a:pPr>
            <a:endParaRPr lang="en-US" sz="1800" dirty="0">
              <a:latin typeface="Arial Narrow" charset="0"/>
              <a:ea typeface="ＭＳ Ｐゴシック" charset="0"/>
            </a:endParaRPr>
          </a:p>
          <a:p>
            <a:pPr lvl="2">
              <a:buFont typeface="Wingdings" charset="0"/>
              <a:buNone/>
              <a:defRPr/>
            </a:pPr>
            <a:endParaRPr lang="en-US" sz="1800" dirty="0">
              <a:latin typeface="Arial Narrow" charset="0"/>
              <a:ea typeface="ＭＳ Ｐゴシック" charset="0"/>
            </a:endParaRPr>
          </a:p>
          <a:p>
            <a:pPr lvl="2">
              <a:buFont typeface="Wingdings" charset="0"/>
              <a:buNone/>
              <a:defRPr/>
            </a:pPr>
            <a:r>
              <a:rPr lang="en-US" sz="1800" dirty="0">
                <a:latin typeface="Arial Narrow" charset="0"/>
                <a:ea typeface="ＭＳ Ｐゴシック" charset="0"/>
              </a:rPr>
              <a:t>We need to show that the existence of this program leads to a logical contradiction.</a:t>
            </a:r>
          </a:p>
          <a:p>
            <a:pPr lvl="3">
              <a:buFont typeface="Wingdings" charset="0"/>
              <a:buNone/>
              <a:defRPr/>
            </a:pPr>
            <a:endParaRPr lang="en-US" sz="1800" dirty="0">
              <a:latin typeface="Arial Narrow" charset="0"/>
              <a:ea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sz="1100" dirty="0">
                <a:latin typeface="Arial Narrow" charset="0"/>
                <a:ea typeface="ＭＳ Ｐゴシック" charset="0"/>
              </a:rPr>
              <a:t>		</a:t>
            </a:r>
          </a:p>
          <a:p>
            <a:pPr lvl="1">
              <a:buFont typeface="Wingdings" charset="0"/>
              <a:buNone/>
              <a:defRPr/>
            </a:pPr>
            <a:endParaRPr lang="en-US" sz="1100" dirty="0">
              <a:latin typeface="Arial Narrow" charset="0"/>
              <a:ea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0C2719A-CF8A-0C4F-B3CC-ABDE1E4F2FC3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4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Halting problem proof (cont.)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931275" cy="5715000"/>
          </a:xfrm>
        </p:spPr>
        <p:txBody>
          <a:bodyPr/>
          <a:lstStyle/>
          <a:p>
            <a:pPr marL="11113" lvl="2" indent="0">
              <a:defRPr/>
            </a:pPr>
            <a:r>
              <a:rPr lang="en-US" sz="1800" dirty="0">
                <a:latin typeface="Arial Narrow" charset="0"/>
                <a:ea typeface="ＭＳ Ｐゴシック" charset="0"/>
              </a:rPr>
              <a:t>Note: a program is stored in a text file, so can be input to another program.</a:t>
            </a:r>
            <a:endParaRPr lang="en-US" sz="1800" dirty="0">
              <a:latin typeface="Arial Narrow" charset="0"/>
              <a:ea typeface="ＭＳ Ｐゴシック" charset="0"/>
              <a:cs typeface="Courier New" panose="02070309020205020404" pitchFamily="49" charset="0"/>
            </a:endParaRPr>
          </a:p>
          <a:p>
            <a:pPr marL="231775" lvl="3" indent="0">
              <a:buNone/>
              <a:defRPr/>
            </a:pPr>
            <a:endParaRPr lang="en-US" sz="140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231775" lvl="3" indent="0">
              <a:buNone/>
              <a:defRPr/>
            </a:pPr>
            <a:r>
              <a:rPr lang="en-US" sz="14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haltsOn</a:t>
            </a:r>
            <a:r>
              <a:rPr lang="en-US" sz="1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("prog1.py", "prog2.py") </a:t>
            </a:r>
            <a:r>
              <a:rPr lang="en-US" sz="1800" dirty="0">
                <a:latin typeface="Arial Narrow" charset="0"/>
                <a:ea typeface="ＭＳ Ｐゴシック" charset="0"/>
              </a:rPr>
              <a:t>returns true if program in </a:t>
            </a:r>
            <a:r>
              <a:rPr lang="en-US" sz="1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prog1.py </a:t>
            </a:r>
            <a:r>
              <a:rPr lang="en-US" sz="1800" dirty="0">
                <a:latin typeface="Arial Narrow" charset="0"/>
                <a:ea typeface="ＭＳ Ｐゴシック" charset="0"/>
              </a:rPr>
              <a:t>halts on </a:t>
            </a:r>
            <a:r>
              <a:rPr lang="en-US" sz="1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prog2.py</a:t>
            </a:r>
          </a:p>
          <a:p>
            <a:pPr marL="231775" lvl="3" indent="0">
              <a:buNone/>
              <a:defRPr/>
            </a:pPr>
            <a:endParaRPr lang="en-US" sz="140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231775" lvl="3" indent="0">
              <a:buNone/>
              <a:defRPr/>
            </a:pPr>
            <a:r>
              <a:rPr lang="en-US" sz="14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haltsOn</a:t>
            </a:r>
            <a:r>
              <a:rPr lang="en-US" sz="1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("prog1.py", "prog1.py") </a:t>
            </a:r>
            <a:r>
              <a:rPr lang="en-US" sz="1800" dirty="0">
                <a:latin typeface="Arial Narrow" charset="0"/>
                <a:ea typeface="ＭＳ Ｐゴシック" charset="0"/>
              </a:rPr>
              <a:t>returns true if program in </a:t>
            </a:r>
            <a:r>
              <a:rPr lang="en-US" sz="14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prog1.py </a:t>
            </a:r>
            <a:r>
              <a:rPr lang="en-US" sz="1800" dirty="0">
                <a:latin typeface="Arial Narrow" charset="0"/>
                <a:ea typeface="ＭＳ Ｐゴシック" charset="0"/>
              </a:rPr>
              <a:t>halts on itself (!)</a:t>
            </a:r>
            <a:endParaRPr lang="en-US" sz="140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468313" lvl="3" indent="0">
              <a:buNone/>
              <a:defRPr/>
            </a:pPr>
            <a:endParaRPr lang="en-US" sz="1800" dirty="0">
              <a:latin typeface="Arial Narrow" charset="0"/>
              <a:ea typeface="ＭＳ Ｐゴシック" charset="0"/>
            </a:endParaRPr>
          </a:p>
          <a:p>
            <a:pPr marL="11113" lvl="2" indent="0">
              <a:defRPr/>
            </a:pPr>
            <a:r>
              <a:rPr lang="en-US" sz="1800" dirty="0">
                <a:latin typeface="Arial Narrow" charset="0"/>
                <a:ea typeface="ＭＳ Ｐゴシック" charset="0"/>
              </a:rPr>
              <a:t>Suppose the following function is stored in the file </a:t>
            </a:r>
            <a:r>
              <a:rPr lang="en-US" sz="18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hp.py</a:t>
            </a:r>
            <a:endParaRPr lang="en-US" sz="180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11113" lvl="1" indent="0">
              <a:buNone/>
              <a:defRPr/>
            </a:pPr>
            <a:endParaRPr lang="en-US" sz="1100" dirty="0">
              <a:latin typeface="Arial Narrow" charset="0"/>
              <a:ea typeface="ＭＳ Ｐゴシック" charset="0"/>
            </a:endParaRPr>
          </a:p>
          <a:p>
            <a:pPr marL="11113" lvl="1" indent="0">
              <a:buNone/>
              <a:defRPr/>
            </a:pPr>
            <a:r>
              <a:rPr lang="en-US" sz="1100" dirty="0">
                <a:latin typeface="Arial Narrow" charset="0"/>
                <a:ea typeface="ＭＳ Ｐゴシック" charset="0"/>
              </a:rPr>
              <a:t>		</a:t>
            </a:r>
          </a:p>
          <a:p>
            <a:pPr marL="11113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latin typeface="Courier New" charset="0"/>
                <a:ea typeface="ＭＳ Ｐゴシック" charset="0"/>
                <a:cs typeface="Courier New" charset="0"/>
              </a:rPr>
              <a:t>def </a:t>
            </a:r>
            <a:r>
              <a:rPr lang="en-US" sz="1400" dirty="0" err="1">
                <a:latin typeface="Courier New" charset="0"/>
                <a:ea typeface="ＭＳ Ｐゴシック" charset="0"/>
                <a:cs typeface="Courier New" charset="0"/>
              </a:rPr>
              <a:t>haltIfNoHalt</a:t>
            </a:r>
            <a:r>
              <a:rPr lang="en-US" sz="1400" dirty="0">
                <a:latin typeface="Courier New" charset="0"/>
                <a:ea typeface="ＭＳ Ｐゴシック" charset="0"/>
                <a:cs typeface="Courier New" charset="0"/>
              </a:rPr>
              <a:t>(</a:t>
            </a:r>
            <a:r>
              <a:rPr lang="en-US" sz="1400" dirty="0" err="1">
                <a:latin typeface="Courier New" charset="0"/>
                <a:ea typeface="ＭＳ Ｐゴシック" charset="0"/>
                <a:cs typeface="Courier New" charset="0"/>
              </a:rPr>
              <a:t>sourceFile</a:t>
            </a:r>
            <a:r>
              <a:rPr lang="en-US" sz="1400" dirty="0">
                <a:latin typeface="Courier New" charset="0"/>
                <a:ea typeface="ＭＳ Ｐゴシック" charset="0"/>
                <a:cs typeface="Courier New" charset="0"/>
              </a:rPr>
              <a:t>):</a:t>
            </a:r>
          </a:p>
          <a:p>
            <a:pPr marL="11113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latin typeface="Courier New" charset="0"/>
                <a:ea typeface="ＭＳ Ｐゴシック" charset="0"/>
                <a:cs typeface="Courier New" charset="0"/>
              </a:rPr>
              <a:t>    if </a:t>
            </a:r>
            <a:r>
              <a:rPr lang="en-US" sz="1400" dirty="0" err="1">
                <a:latin typeface="Courier New" charset="0"/>
                <a:ea typeface="ＭＳ Ｐゴシック" charset="0"/>
                <a:cs typeface="Courier New" charset="0"/>
              </a:rPr>
              <a:t>haltsOn</a:t>
            </a:r>
            <a:r>
              <a:rPr lang="en-US" sz="1400" dirty="0">
                <a:latin typeface="Courier New" charset="0"/>
                <a:ea typeface="ＭＳ Ｐゴシック" charset="0"/>
                <a:cs typeface="Courier New" charset="0"/>
              </a:rPr>
              <a:t>(</a:t>
            </a:r>
            <a:r>
              <a:rPr lang="en-US" sz="1400" dirty="0" err="1">
                <a:latin typeface="Courier New" charset="0"/>
                <a:ea typeface="ＭＳ Ｐゴシック" charset="0"/>
                <a:cs typeface="Courier New" charset="0"/>
              </a:rPr>
              <a:t>sourceFile</a:t>
            </a:r>
            <a:r>
              <a:rPr lang="en-US" sz="1400" dirty="0">
                <a:latin typeface="Courier New" charset="0"/>
                <a:ea typeface="ＭＳ Ｐゴシック" charset="0"/>
                <a:cs typeface="Courier New" charset="0"/>
              </a:rPr>
              <a:t>, </a:t>
            </a:r>
            <a:r>
              <a:rPr lang="en-US" sz="1400" dirty="0" err="1">
                <a:latin typeface="Courier New" charset="0"/>
                <a:ea typeface="ＭＳ Ｐゴシック" charset="0"/>
                <a:cs typeface="Courier New" charset="0"/>
              </a:rPr>
              <a:t>sourceFile</a:t>
            </a:r>
            <a:r>
              <a:rPr lang="en-US" sz="1400" dirty="0">
                <a:latin typeface="Courier New" charset="0"/>
                <a:ea typeface="ＭＳ Ｐゴシック" charset="0"/>
                <a:cs typeface="Courier New" charset="0"/>
              </a:rPr>
              <a:t>):</a:t>
            </a:r>
          </a:p>
          <a:p>
            <a:pPr marL="11113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latin typeface="Courier New" charset="0"/>
                <a:ea typeface="ＭＳ Ｐゴシック" charset="0"/>
                <a:cs typeface="Courier New" charset="0"/>
              </a:rPr>
              <a:t>        while true:</a:t>
            </a:r>
          </a:p>
          <a:p>
            <a:pPr marL="11113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latin typeface="Courier New" charset="0"/>
                <a:ea typeface="ＭＳ Ｐゴシック" charset="0"/>
                <a:cs typeface="Courier New" charset="0"/>
              </a:rPr>
              <a:t>            print("infinite loop")</a:t>
            </a:r>
          </a:p>
          <a:p>
            <a:pPr marL="11113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latin typeface="Courier New" charset="0"/>
                <a:ea typeface="ＭＳ Ｐゴシック" charset="0"/>
                <a:cs typeface="Courier New" charset="0"/>
              </a:rPr>
              <a:t>    else:</a:t>
            </a:r>
          </a:p>
          <a:p>
            <a:pPr marL="11113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latin typeface="Courier New" charset="0"/>
                <a:ea typeface="ＭＳ Ｐゴシック" charset="0"/>
                <a:cs typeface="Courier New" charset="0"/>
              </a:rPr>
              <a:t>        return true</a:t>
            </a:r>
          </a:p>
          <a:p>
            <a:pPr marL="11113" lvl="1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sz="12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marL="11113" lvl="2" indent="0">
              <a:defRPr/>
            </a:pPr>
            <a:endParaRPr lang="en-US" sz="1800" dirty="0">
              <a:latin typeface="Arial Narrow" charset="0"/>
              <a:ea typeface="ＭＳ Ｐゴシック" charset="0"/>
            </a:endParaRPr>
          </a:p>
          <a:p>
            <a:pPr marL="11113" lvl="2" indent="0">
              <a:defRPr/>
            </a:pPr>
            <a:r>
              <a:rPr lang="en-US" sz="1800" dirty="0">
                <a:latin typeface="Arial Narrow" charset="0"/>
                <a:ea typeface="ＭＳ Ｐゴシック" charset="0"/>
              </a:rPr>
              <a:t>QUESTION: does the following call halt?</a:t>
            </a:r>
          </a:p>
          <a:p>
            <a:pPr marL="11113" lvl="1" indent="0">
              <a:buNone/>
              <a:defRPr/>
            </a:pPr>
            <a:r>
              <a:rPr lang="en-US" sz="1100" dirty="0">
                <a:latin typeface="Arial Narrow" charset="0"/>
                <a:ea typeface="ＭＳ Ｐゴシック" charset="0"/>
              </a:rPr>
              <a:t>	</a:t>
            </a:r>
          </a:p>
          <a:p>
            <a:pPr marL="11113" lvl="1" indent="0">
              <a:buNone/>
              <a:defRPr/>
            </a:pPr>
            <a:r>
              <a:rPr lang="en-US" sz="1100" dirty="0">
                <a:latin typeface="Arial Narrow" charset="0"/>
                <a:ea typeface="ＭＳ Ｐゴシック" charset="0"/>
              </a:rPr>
              <a:t>	</a:t>
            </a:r>
          </a:p>
          <a:p>
            <a:pPr marL="11113" lvl="1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1400" dirty="0" err="1">
                <a:latin typeface="Courier New" charset="0"/>
                <a:ea typeface="ＭＳ Ｐゴシック" charset="0"/>
                <a:cs typeface="Courier New" charset="0"/>
              </a:rPr>
              <a:t>haltIfNoHalt</a:t>
            </a:r>
            <a:r>
              <a:rPr lang="en-US" sz="1400" dirty="0">
                <a:latin typeface="Courier New" charset="0"/>
                <a:ea typeface="ＭＳ Ｐゴシック" charset="0"/>
                <a:cs typeface="Courier New" charset="0"/>
              </a:rPr>
              <a:t>("</a:t>
            </a:r>
            <a:r>
              <a:rPr lang="en-US" sz="1400" dirty="0" err="1">
                <a:latin typeface="Courier New" charset="0"/>
                <a:ea typeface="ＭＳ Ｐゴシック" charset="0"/>
                <a:cs typeface="Courier New" charset="0"/>
              </a:rPr>
              <a:t>hp.py</a:t>
            </a:r>
            <a:r>
              <a:rPr lang="en-US" sz="1400" dirty="0">
                <a:latin typeface="Courier New" charset="0"/>
                <a:ea typeface="ＭＳ Ｐゴシック" charset="0"/>
                <a:cs typeface="Courier New" charset="0"/>
              </a:rPr>
              <a:t>")    </a:t>
            </a:r>
          </a:p>
          <a:p>
            <a:pPr marL="11113" lvl="1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1200" dirty="0">
                <a:latin typeface="Courier New" charset="0"/>
                <a:ea typeface="ＭＳ Ｐゴシック" charset="0"/>
                <a:cs typeface="Courier New" charset="0"/>
              </a:rPr>
              <a:t>	</a:t>
            </a:r>
            <a:endParaRPr lang="en-US" sz="2000" dirty="0">
              <a:solidFill>
                <a:schemeClr val="tx1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0C2719A-CF8A-0C4F-B3CC-ABDE1E4F2FC3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5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22837" y="3362504"/>
            <a:ext cx="4337538" cy="372409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if  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haltIfNoHalt</a:t>
            </a:r>
            <a:r>
              <a:rPr lang="en-US" sz="140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hp.py</a:t>
            </a:r>
            <a:r>
              <a:rPr lang="en-US" sz="140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") 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halts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latin typeface="+mn-lt"/>
                <a:sym typeface="Wingdings"/>
              </a:rPr>
              <a:t>    </a:t>
            </a:r>
            <a:r>
              <a:rPr lang="en-US" sz="1600" i="1" dirty="0">
                <a:latin typeface="+mn-lt"/>
                <a:sym typeface="Wingdings"/>
              </a:rPr>
              <a:t>then, according to the code, this means that</a:t>
            </a:r>
          </a:p>
          <a:p>
            <a:pPr>
              <a:spcAft>
                <a:spcPts val="1200"/>
              </a:spcAft>
            </a:pPr>
            <a:r>
              <a:rPr lang="en-US" sz="1400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haltsOn</a:t>
            </a:r>
            <a:r>
              <a:rPr lang="en-US" sz="140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hp.py</a:t>
            </a:r>
            <a:r>
              <a:rPr lang="en-US" sz="140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", "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hp.py</a:t>
            </a:r>
            <a:r>
              <a:rPr lang="en-US" sz="140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") 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returns false</a:t>
            </a:r>
          </a:p>
          <a:p>
            <a:pPr>
              <a:spcAft>
                <a:spcPts val="1200"/>
              </a:spcAft>
            </a:pPr>
            <a:r>
              <a:rPr lang="en-US" sz="1600" i="1" dirty="0">
                <a:latin typeface="+mn-lt"/>
                <a:sym typeface="Wingdings"/>
              </a:rPr>
              <a:t>    which, by assumption, means that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the program in </a:t>
            </a:r>
            <a:r>
              <a:rPr lang="en-US" sz="1600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hp.py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does not halt on </a:t>
            </a:r>
            <a:r>
              <a:rPr lang="en-US" sz="1600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hp.py</a:t>
            </a:r>
            <a:r>
              <a:rPr lang="en-US" sz="1400" i="1" dirty="0">
                <a:latin typeface="+mn-lt"/>
                <a:sym typeface="Wingdings"/>
              </a:rPr>
              <a:t>   </a:t>
            </a:r>
          </a:p>
          <a:p>
            <a:pPr marL="231775">
              <a:spcAft>
                <a:spcPts val="1200"/>
              </a:spcAft>
            </a:pPr>
            <a:r>
              <a:rPr lang="en-US" sz="1600" i="1" dirty="0">
                <a:latin typeface="+mn-lt"/>
                <a:sym typeface="Wingdings"/>
              </a:rPr>
              <a:t>but the program in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hp.py</a:t>
            </a:r>
            <a:r>
              <a:rPr lang="en-US" sz="1600" i="1" dirty="0">
                <a:latin typeface="+mn-lt"/>
                <a:sym typeface="Wingdings"/>
              </a:rPr>
              <a:t> is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haltIfNoHalt</a:t>
            </a:r>
            <a:r>
              <a:rPr lang="en-US" sz="1600" i="1" dirty="0">
                <a:latin typeface="+mn-lt"/>
                <a:sym typeface="Wingdings"/>
              </a:rPr>
              <a:t>, so</a:t>
            </a:r>
          </a:p>
          <a:p>
            <a:pPr>
              <a:spcAft>
                <a:spcPts val="1200"/>
              </a:spcAft>
            </a:pPr>
            <a:r>
              <a:rPr lang="en-US" sz="1400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haltIfNoHalt</a:t>
            </a:r>
            <a:r>
              <a:rPr lang="en-US" sz="140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sz="1400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hp.py</a:t>
            </a:r>
            <a:r>
              <a:rPr lang="en-US" sz="140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") 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does not halt</a:t>
            </a:r>
          </a:p>
          <a:p>
            <a:pPr>
              <a:spcAft>
                <a:spcPts val="1200"/>
              </a:spcAft>
            </a:pPr>
            <a:endParaRPr lang="en-US" sz="1200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en-US" sz="1800" dirty="0">
                <a:latin typeface="+mn-lt"/>
              </a:rPr>
              <a:t>CONTRADICTION </a:t>
            </a:r>
            <a:r>
              <a:rPr lang="en-US" sz="1800" dirty="0">
                <a:latin typeface="+mn-lt"/>
                <a:sym typeface="Wingdings" pitchFamily="2" charset="2"/>
              </a:rPr>
              <a:t>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haltsOn</a:t>
            </a:r>
            <a:r>
              <a:rPr lang="en-US" sz="1800" dirty="0">
                <a:latin typeface="+mn-lt"/>
                <a:sym typeface="Wingdings" pitchFamily="2" charset="2"/>
              </a:rPr>
              <a:t> can't exist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227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14E89-1114-2144-AD7D-07B388D63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Turing's 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ABFE3-20E8-C04E-B29C-4C25158F9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3048000"/>
          </a:xfrm>
        </p:spPr>
        <p:txBody>
          <a:bodyPr/>
          <a:lstStyle/>
          <a:p>
            <a:r>
              <a:rPr lang="en-US" dirty="0"/>
              <a:t>Turing's proof of the Halting Problem in 1936 had profound impact</a:t>
            </a:r>
          </a:p>
          <a:p>
            <a:pPr lvl="1"/>
            <a:r>
              <a:rPr lang="en-US" dirty="0"/>
              <a:t>it proved that there are problems that are unsolvable</a:t>
            </a:r>
          </a:p>
          <a:p>
            <a:pPr lvl="1"/>
            <a:r>
              <a:rPr lang="en-US" dirty="0"/>
              <a:t>not only that, but easily understood (and potentially useful) unsolvable problems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his proof, Turing introduced a simple, theoretical model of computation 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a Turing Machine (TM) consists of: </a:t>
            </a:r>
          </a:p>
          <a:p>
            <a:pPr marL="1371600" lvl="2" indent="-457200" eaLnBrk="1" hangingPunct="1">
              <a:buFont typeface="+mj-lt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</a:rPr>
              <a:t>a potentially infinite tape on which characters can be written</a:t>
            </a:r>
          </a:p>
          <a:p>
            <a:pPr marL="1371600" lvl="2" indent="-457200" eaLnBrk="1" hangingPunct="1">
              <a:buFont typeface="+mj-lt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</a:rPr>
              <a:t>a processing unit that can read and write on the tape, move in either 	direction, and distinguish between a finite number of states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8C9C3-E567-724A-A1E4-71F7671F7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BA794-CDE6-144B-8842-CBC32D13468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FC11AB99-AE5E-304E-BC4F-F8846928B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86"/>
          <a:stretch/>
        </p:blipFill>
        <p:spPr bwMode="auto">
          <a:xfrm>
            <a:off x="709246" y="4572000"/>
            <a:ext cx="741887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24417A-EE20-69A1-C442-EF078847A058}"/>
              </a:ext>
            </a:extLst>
          </p:cNvPr>
          <p:cNvSpPr txBox="1"/>
          <p:nvPr/>
        </p:nvSpPr>
        <p:spPr>
          <a:xfrm>
            <a:off x="5334000" y="45720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want to determine if even # of a's on tape</a:t>
            </a:r>
          </a:p>
        </p:txBody>
      </p:sp>
    </p:spTree>
    <p:extLst>
      <p:ext uri="{BB962C8B-B14F-4D97-AF65-F5344CB8AC3E}">
        <p14:creationId xmlns:p14="http://schemas.microsoft.com/office/powerpoint/2010/main" val="294210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8DDEA-AF1E-AA42-BB2A-BAD6C179B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 dirty="0"/>
              <a:t>Example execution (even)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D5BB1-4940-FC4E-93E2-262BE6DA6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BA794-CDE6-144B-8842-CBC32D13468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50E52-5C87-324C-AF4B-AF8D8D199971}"/>
              </a:ext>
            </a:extLst>
          </p:cNvPr>
          <p:cNvSpPr txBox="1"/>
          <p:nvPr/>
        </p:nvSpPr>
        <p:spPr>
          <a:xfrm>
            <a:off x="457200" y="1370270"/>
            <a:ext cx="2811463" cy="20928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state 0 &amp; read "a", then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"a",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state 1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state 0 and read " ", then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"Y", move right,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HALT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state 1 &amp; read "a", then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"a",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state 0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state 1 and read " ", then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"N", move right,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HALT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42CCC5-4517-4043-9E5C-4743422F5435}"/>
              </a:ext>
            </a:extLst>
          </p:cNvPr>
          <p:cNvGraphicFramePr>
            <a:graphicFrameLocks noGrp="1"/>
          </p:cNvGraphicFramePr>
          <p:nvPr/>
        </p:nvGraphicFramePr>
        <p:xfrm>
          <a:off x="4091780" y="137027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AD1BF1C-5335-6248-809C-70FA4CDBF425}"/>
              </a:ext>
            </a:extLst>
          </p:cNvPr>
          <p:cNvSpPr txBox="1"/>
          <p:nvPr/>
        </p:nvSpPr>
        <p:spPr>
          <a:xfrm>
            <a:off x="4091780" y="175260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state 0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E6CAEDE-0DEC-5549-8947-BAA3233DEB75}"/>
              </a:ext>
            </a:extLst>
          </p:cNvPr>
          <p:cNvGraphicFramePr>
            <a:graphicFrameLocks noGrp="1"/>
          </p:cNvGraphicFramePr>
          <p:nvPr/>
        </p:nvGraphicFramePr>
        <p:xfrm>
          <a:off x="4114800" y="228600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0C2CB34-C387-3042-91BB-9DEEAEED8C26}"/>
              </a:ext>
            </a:extLst>
          </p:cNvPr>
          <p:cNvSpPr txBox="1"/>
          <p:nvPr/>
        </p:nvSpPr>
        <p:spPr>
          <a:xfrm>
            <a:off x="4925774" y="267843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state 1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A2E21E7-EA17-5E40-8F8A-D90A3A9034FE}"/>
              </a:ext>
            </a:extLst>
          </p:cNvPr>
          <p:cNvGraphicFramePr>
            <a:graphicFrameLocks noGrp="1"/>
          </p:cNvGraphicFramePr>
          <p:nvPr/>
        </p:nvGraphicFramePr>
        <p:xfrm>
          <a:off x="4114800" y="320040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ECED590-4CC6-964A-8484-0EA86B594723}"/>
              </a:ext>
            </a:extLst>
          </p:cNvPr>
          <p:cNvSpPr txBox="1"/>
          <p:nvPr/>
        </p:nvSpPr>
        <p:spPr>
          <a:xfrm>
            <a:off x="5768180" y="359283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state 0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61A03C5-2B96-9A42-8000-10A2A9FA2EA3}"/>
              </a:ext>
            </a:extLst>
          </p:cNvPr>
          <p:cNvGraphicFramePr>
            <a:graphicFrameLocks noGrp="1"/>
          </p:cNvGraphicFramePr>
          <p:nvPr/>
        </p:nvGraphicFramePr>
        <p:xfrm>
          <a:off x="4114800" y="411480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8969573-3280-2A40-93E5-ADCEEAC58230}"/>
              </a:ext>
            </a:extLst>
          </p:cNvPr>
          <p:cNvSpPr txBox="1"/>
          <p:nvPr/>
        </p:nvSpPr>
        <p:spPr>
          <a:xfrm>
            <a:off x="6629400" y="450723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state 1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C8BFCDF-9FA1-E648-B00B-0933DCFDBCCC}"/>
              </a:ext>
            </a:extLst>
          </p:cNvPr>
          <p:cNvGraphicFramePr>
            <a:graphicFrameLocks noGrp="1"/>
          </p:cNvGraphicFramePr>
          <p:nvPr/>
        </p:nvGraphicFramePr>
        <p:xfrm>
          <a:off x="4114800" y="5029438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0343EB2-7058-DB42-8E85-B0816B6AE9E8}"/>
              </a:ext>
            </a:extLst>
          </p:cNvPr>
          <p:cNvSpPr txBox="1"/>
          <p:nvPr/>
        </p:nvSpPr>
        <p:spPr>
          <a:xfrm>
            <a:off x="7444580" y="5421868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state 0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F9AB58E-C980-A542-B112-9873DD21C2C7}"/>
              </a:ext>
            </a:extLst>
          </p:cNvPr>
          <p:cNvGraphicFramePr>
            <a:graphicFrameLocks noGrp="1"/>
          </p:cNvGraphicFramePr>
          <p:nvPr/>
        </p:nvGraphicFramePr>
        <p:xfrm>
          <a:off x="4114800" y="5943838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AD71ED8-1ADF-B14D-AF05-835DBA9DEFEA}"/>
              </a:ext>
            </a:extLst>
          </p:cNvPr>
          <p:cNvSpPr txBox="1"/>
          <p:nvPr/>
        </p:nvSpPr>
        <p:spPr>
          <a:xfrm>
            <a:off x="8282780" y="6336268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HALT</a:t>
            </a:r>
          </a:p>
        </p:txBody>
      </p:sp>
    </p:spTree>
    <p:extLst>
      <p:ext uri="{BB962C8B-B14F-4D97-AF65-F5344CB8AC3E}">
        <p14:creationId xmlns:p14="http://schemas.microsoft.com/office/powerpoint/2010/main" val="132091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8DDEA-AF1E-AA42-BB2A-BAD6C179B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 dirty="0"/>
              <a:t>Example execution (odd)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D5BB1-4940-FC4E-93E2-262BE6DA6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BA794-CDE6-144B-8842-CBC32D13468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50E52-5C87-324C-AF4B-AF8D8D199971}"/>
              </a:ext>
            </a:extLst>
          </p:cNvPr>
          <p:cNvSpPr txBox="1"/>
          <p:nvPr/>
        </p:nvSpPr>
        <p:spPr>
          <a:xfrm>
            <a:off x="457200" y="1370270"/>
            <a:ext cx="2811463" cy="20928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state 0 &amp; read "a", then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"a",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state 1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state 0 and read " ", then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"Y", move right,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HALT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state 1 &amp; read "a", then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"a",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state 0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state 1 and read " ", then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"N", move right,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HALT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42CCC5-4517-4043-9E5C-4743422F5435}"/>
              </a:ext>
            </a:extLst>
          </p:cNvPr>
          <p:cNvGraphicFramePr>
            <a:graphicFrameLocks noGrp="1"/>
          </p:cNvGraphicFramePr>
          <p:nvPr/>
        </p:nvGraphicFramePr>
        <p:xfrm>
          <a:off x="4091780" y="137027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AD1BF1C-5335-6248-809C-70FA4CDBF425}"/>
              </a:ext>
            </a:extLst>
          </p:cNvPr>
          <p:cNvSpPr txBox="1"/>
          <p:nvPr/>
        </p:nvSpPr>
        <p:spPr>
          <a:xfrm>
            <a:off x="4091780" y="175260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state 0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E6CAEDE-0DEC-5549-8947-BAA3233DEB75}"/>
              </a:ext>
            </a:extLst>
          </p:cNvPr>
          <p:cNvGraphicFramePr>
            <a:graphicFrameLocks noGrp="1"/>
          </p:cNvGraphicFramePr>
          <p:nvPr/>
        </p:nvGraphicFramePr>
        <p:xfrm>
          <a:off x="4114800" y="228600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0C2CB34-C387-3042-91BB-9DEEAEED8C26}"/>
              </a:ext>
            </a:extLst>
          </p:cNvPr>
          <p:cNvSpPr txBox="1"/>
          <p:nvPr/>
        </p:nvSpPr>
        <p:spPr>
          <a:xfrm>
            <a:off x="4925774" y="267843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state 1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A2E21E7-EA17-5E40-8F8A-D90A3A9034FE}"/>
              </a:ext>
            </a:extLst>
          </p:cNvPr>
          <p:cNvGraphicFramePr>
            <a:graphicFrameLocks noGrp="1"/>
          </p:cNvGraphicFramePr>
          <p:nvPr/>
        </p:nvGraphicFramePr>
        <p:xfrm>
          <a:off x="4114800" y="320040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ECED590-4CC6-964A-8484-0EA86B594723}"/>
              </a:ext>
            </a:extLst>
          </p:cNvPr>
          <p:cNvSpPr txBox="1"/>
          <p:nvPr/>
        </p:nvSpPr>
        <p:spPr>
          <a:xfrm>
            <a:off x="5768180" y="359283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state 0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61A03C5-2B96-9A42-8000-10A2A9FA2EA3}"/>
              </a:ext>
            </a:extLst>
          </p:cNvPr>
          <p:cNvGraphicFramePr>
            <a:graphicFrameLocks noGrp="1"/>
          </p:cNvGraphicFramePr>
          <p:nvPr/>
        </p:nvGraphicFramePr>
        <p:xfrm>
          <a:off x="4114800" y="411480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8969573-3280-2A40-93E5-ADCEEAC58230}"/>
              </a:ext>
            </a:extLst>
          </p:cNvPr>
          <p:cNvSpPr txBox="1"/>
          <p:nvPr/>
        </p:nvSpPr>
        <p:spPr>
          <a:xfrm>
            <a:off x="6629400" y="450723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state 1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C8BFCDF-9FA1-E648-B00B-0933DCFDBCCC}"/>
              </a:ext>
            </a:extLst>
          </p:cNvPr>
          <p:cNvGraphicFramePr>
            <a:graphicFrameLocks noGrp="1"/>
          </p:cNvGraphicFramePr>
          <p:nvPr/>
        </p:nvGraphicFramePr>
        <p:xfrm>
          <a:off x="4114800" y="5029438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0343EB2-7058-DB42-8E85-B0816B6AE9E8}"/>
              </a:ext>
            </a:extLst>
          </p:cNvPr>
          <p:cNvSpPr txBox="1"/>
          <p:nvPr/>
        </p:nvSpPr>
        <p:spPr>
          <a:xfrm>
            <a:off x="7444580" y="5421868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HALT</a:t>
            </a:r>
          </a:p>
        </p:txBody>
      </p:sp>
    </p:spTree>
    <p:extLst>
      <p:ext uri="{BB962C8B-B14F-4D97-AF65-F5344CB8AC3E}">
        <p14:creationId xmlns:p14="http://schemas.microsoft.com/office/powerpoint/2010/main" val="415311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82CA8-E27D-7146-9B8D-B91CD080E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BA794-CDE6-144B-8842-CBC32D13468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598FDDD0-4855-724C-89FA-CBC7F8684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16050"/>
            <a:ext cx="6908800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1953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5644</TotalTime>
  <Words>4395</Words>
  <Application>Microsoft Macintosh PowerPoint</Application>
  <PresentationFormat>Custom</PresentationFormat>
  <Paragraphs>659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 Unicode MS</vt:lpstr>
      <vt:lpstr>ＭＳ ゴシック</vt:lpstr>
      <vt:lpstr>ＭＳ Ｐゴシック</vt:lpstr>
      <vt:lpstr>Arial</vt:lpstr>
      <vt:lpstr>Arial Narrow</vt:lpstr>
      <vt:lpstr>Courier New</vt:lpstr>
      <vt:lpstr>Monotype Sorts</vt:lpstr>
      <vt:lpstr>Times New Roman</vt:lpstr>
      <vt:lpstr>Verdana</vt:lpstr>
      <vt:lpstr>Wingdings</vt:lpstr>
      <vt:lpstr>Blank Presentation</vt:lpstr>
      <vt:lpstr>PowerPoint Presentation</vt:lpstr>
      <vt:lpstr>Classifying problem complexity</vt:lpstr>
      <vt:lpstr>Tractable vs. practical</vt:lpstr>
      <vt:lpstr>Beyond intractable</vt:lpstr>
      <vt:lpstr>Halting problem proof (cont.)</vt:lpstr>
      <vt:lpstr>Impact of Turing's proof</vt:lpstr>
      <vt:lpstr>Example execution (even)</vt:lpstr>
      <vt:lpstr>Example execution (odd)</vt:lpstr>
      <vt:lpstr>PowerPoint Presentation</vt:lpstr>
      <vt:lpstr>Church/Turing Thesis</vt:lpstr>
      <vt:lpstr>Problem types: decision &amp; optimization</vt:lpstr>
      <vt:lpstr>Class P</vt:lpstr>
      <vt:lpstr>P or not?</vt:lpstr>
      <vt:lpstr>Class NP</vt:lpstr>
      <vt:lpstr>P vs. NP</vt:lpstr>
      <vt:lpstr>PowerPoint Presentation</vt:lpstr>
      <vt:lpstr>P, NP &amp; Turing Machines</vt:lpstr>
      <vt:lpstr>P, NP &amp; Turing Machines</vt:lpstr>
      <vt:lpstr>NP-complete</vt:lpstr>
      <vt:lpstr>NP-complete example</vt:lpstr>
      <vt:lpstr>NP-complete reductions</vt:lpstr>
      <vt:lpstr>SAT  Clique</vt:lpstr>
      <vt:lpstr>SAT  Clique</vt:lpstr>
      <vt:lpstr>PowerPoint Presentation</vt:lpstr>
      <vt:lpstr>Implications of NP-completeness</vt:lpstr>
      <vt:lpstr>Approximation algorithms</vt:lpstr>
      <vt:lpstr>Greedy approximations</vt:lpstr>
      <vt:lpstr>Genetic algorithms</vt:lpstr>
      <vt:lpstr>Genetic Algorithm (GA)</vt:lpstr>
      <vt:lpstr>GA example (cont.)</vt:lpstr>
      <vt:lpstr>GA example (cont.)</vt:lpstr>
      <vt:lpstr>GA example (cont.)</vt:lpstr>
      <vt:lpstr>GA example (cont.)</vt:lpstr>
      <vt:lpstr>GA example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Reed, Dave</cp:lastModifiedBy>
  <cp:revision>135</cp:revision>
  <cp:lastPrinted>2011-08-17T06:01:10Z</cp:lastPrinted>
  <dcterms:created xsi:type="dcterms:W3CDTF">2014-01-09T17:55:42Z</dcterms:created>
  <dcterms:modified xsi:type="dcterms:W3CDTF">2024-11-19T15:25:47Z</dcterms:modified>
</cp:coreProperties>
</file>