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77" r:id="rId3"/>
    <p:sldId id="339" r:id="rId4"/>
    <p:sldId id="379" r:id="rId5"/>
    <p:sldId id="384" r:id="rId6"/>
    <p:sldId id="380" r:id="rId7"/>
    <p:sldId id="381" r:id="rId8"/>
    <p:sldId id="385" r:id="rId9"/>
    <p:sldId id="386" r:id="rId10"/>
    <p:sldId id="387" r:id="rId11"/>
    <p:sldId id="388" r:id="rId12"/>
    <p:sldId id="307" r:id="rId13"/>
    <p:sldId id="351" r:id="rId14"/>
    <p:sldId id="352" r:id="rId15"/>
    <p:sldId id="353" r:id="rId16"/>
    <p:sldId id="358" r:id="rId17"/>
    <p:sldId id="355" r:id="rId18"/>
    <p:sldId id="359" r:id="rId19"/>
    <p:sldId id="356" r:id="rId20"/>
    <p:sldId id="360" r:id="rId21"/>
    <p:sldId id="378" r:id="rId22"/>
    <p:sldId id="361" r:id="rId23"/>
    <p:sldId id="362" r:id="rId24"/>
    <p:sldId id="363" r:id="rId25"/>
    <p:sldId id="364" r:id="rId26"/>
    <p:sldId id="365" r:id="rId27"/>
    <p:sldId id="366" r:id="rId28"/>
    <p:sldId id="367" r:id="rId29"/>
    <p:sldId id="368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09" d="100"/>
          <a:sy n="109" d="100"/>
        </p:scale>
        <p:origin x="2016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6BFCA-A34F-4D42-9E57-DED4AA7F4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49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082D1-D2BF-1B43-8834-294AE0D76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1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5" r:id="rId12"/>
    <p:sldLayoutId id="214748387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1143000" y="2895600"/>
            <a:ext cx="82454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Brute force approach &amp; efficiency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brute force design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KISS vs. generality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exhaustive search: string matching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generate &amp; test: N-queens, TSP, Knapsack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inheritance &amp; efficiency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2000" dirty="0" err="1">
                <a:latin typeface="Arial Narrow" charset="0"/>
              </a:rPr>
              <a:t>ArrayList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  <a:sym typeface="Wingdings" charset="0"/>
              </a:rPr>
              <a:t> </a:t>
            </a:r>
            <a:r>
              <a:rPr lang="en-US" sz="2000" dirty="0" err="1">
                <a:latin typeface="Arial Narrow" charset="0"/>
                <a:sym typeface="Wingdings" charset="0"/>
              </a:rPr>
              <a:t>SortedArrayList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2514600" y="914400"/>
            <a:ext cx="6934200" cy="61355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CardChecker</a:t>
            </a:r>
            <a:r>
              <a:rPr lang="en-US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</a:t>
            </a:r>
            <a:r>
              <a:rPr lang="en-US" sz="1400" dirty="0" err="1">
                <a:latin typeface="Courier New" charset="0"/>
                <a:cs typeface="Courier New" charset="0"/>
              </a:rPr>
              <a:t>ArrayList</a:t>
            </a:r>
            <a:r>
              <a:rPr lang="en-US" sz="1400" dirty="0">
                <a:latin typeface="Courier New" charset="0"/>
                <a:cs typeface="Courier New" charset="0"/>
              </a:rPr>
              <a:t>&lt;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&gt; </a:t>
            </a:r>
            <a:r>
              <a:rPr lang="en-US" sz="1400" dirty="0" err="1">
                <a:latin typeface="Courier New" charset="0"/>
                <a:cs typeface="Courier New" charset="0"/>
              </a:rPr>
              <a:t>validNumbers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</a:t>
            </a:r>
            <a:r>
              <a:rPr lang="en-US" sz="1400" dirty="0" err="1">
                <a:latin typeface="Courier New" charset="0"/>
                <a:cs typeface="Courier New" charset="0"/>
              </a:rPr>
              <a:t>ArrayList</a:t>
            </a:r>
            <a:r>
              <a:rPr lang="en-US" sz="1400" dirty="0">
                <a:latin typeface="Courier New" charset="0"/>
                <a:cs typeface="Courier New" charset="0"/>
              </a:rPr>
              <a:t>&lt;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&gt; </a:t>
            </a:r>
            <a:r>
              <a:rPr lang="en-US" sz="1400" dirty="0" err="1">
                <a:latin typeface="Courier New" charset="0"/>
                <a:cs typeface="Courier New" charset="0"/>
              </a:rPr>
              <a:t>invalidNumbers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CardChecker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this.validNumbers</a:t>
            </a:r>
            <a:r>
              <a:rPr lang="en-US" sz="1400" dirty="0">
                <a:latin typeface="Courier New" charset="0"/>
                <a:cs typeface="Courier New" charset="0"/>
              </a:rPr>
              <a:t> = new </a:t>
            </a:r>
            <a:r>
              <a:rPr lang="en-US" sz="1400" dirty="0" err="1">
                <a:latin typeface="Courier New" charset="0"/>
                <a:cs typeface="Courier New" charset="0"/>
              </a:rPr>
              <a:t>ArrayList</a:t>
            </a:r>
            <a:r>
              <a:rPr lang="en-US" sz="1400" dirty="0">
                <a:latin typeface="Courier New" charset="0"/>
                <a:cs typeface="Courier New" charset="0"/>
              </a:rPr>
              <a:t>&lt;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&gt;();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this.invalidNumbers</a:t>
            </a:r>
            <a:r>
              <a:rPr lang="en-US" sz="1400" dirty="0">
                <a:latin typeface="Courier New" charset="0"/>
                <a:cs typeface="Courier New" charset="0"/>
              </a:rPr>
              <a:t> = new </a:t>
            </a:r>
            <a:r>
              <a:rPr lang="en-US" sz="1400" dirty="0" err="1">
                <a:latin typeface="Courier New" charset="0"/>
                <a:cs typeface="Courier New" charset="0"/>
              </a:rPr>
              <a:t>ArrayList</a:t>
            </a:r>
            <a:r>
              <a:rPr lang="en-US" sz="1400" dirty="0">
                <a:latin typeface="Courier New" charset="0"/>
                <a:cs typeface="Courier New" charset="0"/>
              </a:rPr>
              <a:t>&lt;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&gt;();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void </a:t>
            </a:r>
            <a:r>
              <a:rPr lang="en-US" sz="1400" dirty="0" err="1">
                <a:latin typeface="Courier New" charset="0"/>
                <a:cs typeface="Courier New" charset="0"/>
              </a:rPr>
              <a:t>storeCC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 number)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if (</a:t>
            </a:r>
            <a:r>
              <a:rPr lang="en-US" sz="1400" dirty="0" err="1">
                <a:latin typeface="Courier New" charset="0"/>
                <a:cs typeface="Courier New" charset="0"/>
              </a:rPr>
              <a:t>number.isValidFormat</a:t>
            </a:r>
            <a:r>
              <a:rPr lang="en-US" sz="1400" dirty="0">
                <a:latin typeface="Courier New" charset="0"/>
                <a:cs typeface="Courier New" charset="0"/>
              </a:rPr>
              <a:t>() &amp;&amp; </a:t>
            </a:r>
            <a:r>
              <a:rPr lang="en-US" sz="1400" dirty="0" err="1">
                <a:latin typeface="Courier New" charset="0"/>
                <a:cs typeface="Courier New" charset="0"/>
              </a:rPr>
              <a:t>number.isValidSequence</a:t>
            </a:r>
            <a:r>
              <a:rPr lang="en-US" sz="14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this.validNumbers.add</a:t>
            </a:r>
            <a:r>
              <a:rPr lang="en-US" sz="1400" dirty="0">
                <a:latin typeface="Courier New" charset="0"/>
                <a:cs typeface="Courier New" charset="0"/>
              </a:rPr>
              <a:t>(number);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this.invalidNumbers.add</a:t>
            </a:r>
            <a:r>
              <a:rPr lang="en-US" sz="1400" dirty="0">
                <a:latin typeface="Courier New" charset="0"/>
                <a:cs typeface="Courier New" charset="0"/>
              </a:rPr>
              <a:t>(number);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String </a:t>
            </a:r>
            <a:r>
              <a:rPr lang="en-US" sz="1400" dirty="0" err="1">
                <a:latin typeface="Courier New" charset="0"/>
                <a:cs typeface="Courier New" charset="0"/>
              </a:rPr>
              <a:t>toString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return "VALID\n" + </a:t>
            </a:r>
            <a:r>
              <a:rPr lang="en-US" sz="1400" dirty="0" err="1">
                <a:latin typeface="Courier New" charset="0"/>
                <a:cs typeface="Courier New" charset="0"/>
              </a:rPr>
              <a:t>this.stringify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this.validNumbers</a:t>
            </a:r>
            <a:r>
              <a:rPr lang="en-US" sz="1400" dirty="0">
                <a:latin typeface="Courier New" charset="0"/>
                <a:cs typeface="Courier New" charset="0"/>
              </a:rPr>
              <a:t>) +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"\</a:t>
            </a:r>
            <a:r>
              <a:rPr lang="en-US" sz="1400" dirty="0" err="1">
                <a:latin typeface="Courier New" charset="0"/>
                <a:cs typeface="Courier New" charset="0"/>
              </a:rPr>
              <a:t>nINVALID</a:t>
            </a:r>
            <a:r>
              <a:rPr lang="en-US" sz="1400" dirty="0">
                <a:latin typeface="Courier New" charset="0"/>
                <a:cs typeface="Courier New" charset="0"/>
              </a:rPr>
              <a:t>\n" + </a:t>
            </a:r>
            <a:r>
              <a:rPr lang="en-US" sz="1400" dirty="0" err="1">
                <a:latin typeface="Courier New" charset="0"/>
                <a:cs typeface="Courier New" charset="0"/>
              </a:rPr>
              <a:t>this.stringify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this.invalidNumbers</a:t>
            </a:r>
            <a:r>
              <a:rPr lang="en-US" sz="14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//////////////////////////////////////////////////////////////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String stringify(</a:t>
            </a:r>
            <a:r>
              <a:rPr lang="en-US" sz="1400" dirty="0" err="1">
                <a:latin typeface="Courier New" charset="0"/>
                <a:cs typeface="Courier New" charset="0"/>
              </a:rPr>
              <a:t>ArrayList</a:t>
            </a:r>
            <a:r>
              <a:rPr lang="en-US" sz="1400" dirty="0">
                <a:latin typeface="Courier New" charset="0"/>
                <a:cs typeface="Courier New" charset="0"/>
              </a:rPr>
              <a:t>&lt;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&gt; </a:t>
            </a:r>
            <a:r>
              <a:rPr lang="en-US" sz="1400" dirty="0" err="1">
                <a:latin typeface="Courier New" charset="0"/>
                <a:cs typeface="Courier New" charset="0"/>
              </a:rPr>
              <a:t>nums</a:t>
            </a:r>
            <a:r>
              <a:rPr lang="en-US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Collections.sort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nums</a:t>
            </a:r>
            <a:r>
              <a:rPr lang="en-US" sz="14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String message = "";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for (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 num : </a:t>
            </a:r>
            <a:r>
              <a:rPr lang="en-US" sz="1400" dirty="0" err="1">
                <a:latin typeface="Courier New" charset="0"/>
                <a:cs typeface="Courier New" charset="0"/>
              </a:rPr>
              <a:t>nums</a:t>
            </a:r>
            <a:r>
              <a:rPr lang="en-US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message += num + "\n";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return message;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219199"/>
            <a:ext cx="2209800" cy="5934075"/>
          </a:xfrm>
        </p:spPr>
        <p:txBody>
          <a:bodyPr/>
          <a:lstStyle/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add a </a:t>
            </a:r>
            <a:r>
              <a:rPr lang="en-US" sz="2000" dirty="0" err="1">
                <a:latin typeface="Arial Narrow" charset="0"/>
                <a:ea typeface="ＭＳ Ｐゴシック" charset="0"/>
                <a:cs typeface="ＭＳ Ｐゴシック" charset="0"/>
              </a:rPr>
              <a:t>CardChecker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class that will separate valid &amp; invalid numbers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since </a:t>
            </a:r>
            <a:r>
              <a:rPr lang="en-US" sz="2000" dirty="0" err="1">
                <a:latin typeface="Arial Narrow" charset="0"/>
                <a:ea typeface="ＭＳ Ｐゴシック" charset="0"/>
                <a:cs typeface="ＭＳ Ｐゴシック" charset="0"/>
              </a:rPr>
              <a:t>CardNumbers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are Comparable, can use </a:t>
            </a:r>
            <a:r>
              <a:rPr lang="en-US" sz="2000" dirty="0" err="1">
                <a:latin typeface="Arial Narrow" charset="0"/>
                <a:ea typeface="ＭＳ Ｐゴシック" charset="0"/>
                <a:cs typeface="ＭＳ Ｐゴシック" charset="0"/>
              </a:rPr>
              <a:t>Collections.sort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to order the two lists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note: neither class does I/O</a:t>
            </a:r>
          </a:p>
        </p:txBody>
      </p:sp>
    </p:spTree>
    <p:extLst>
      <p:ext uri="{BB962C8B-B14F-4D97-AF65-F5344CB8AC3E}">
        <p14:creationId xmlns:p14="http://schemas.microsoft.com/office/powerpoint/2010/main" val="2377677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2930526" y="1371600"/>
            <a:ext cx="6518274" cy="36740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CardDriver</a:t>
            </a:r>
            <a:r>
              <a:rPr lang="en-US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static void main(String[] </a:t>
            </a:r>
            <a:r>
              <a:rPr lang="en-US" sz="1400" dirty="0" err="1">
                <a:latin typeface="Courier New" charset="0"/>
                <a:cs typeface="Courier New" charset="0"/>
              </a:rPr>
              <a:t>args</a:t>
            </a:r>
            <a:r>
              <a:rPr lang="en-US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  <a:cs typeface="Courier New" charset="0"/>
              </a:rPr>
              <a:t>System.in</a:t>
            </a:r>
            <a:r>
              <a:rPr lang="en-US" sz="14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400" dirty="0">
                <a:latin typeface="Courier New" charset="0"/>
                <a:cs typeface="Courier New" charset="0"/>
              </a:rPr>
              <a:t>("Enter the file of numbers: ");</a:t>
            </a: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</a:t>
            </a:r>
            <a:r>
              <a:rPr lang="da-DK" sz="1400" dirty="0" err="1">
                <a:latin typeface="Courier New" charset="0"/>
                <a:cs typeface="Courier New" charset="0"/>
              </a:rPr>
              <a:t>try</a:t>
            </a:r>
            <a:r>
              <a:rPr lang="da-DK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Scanner </a:t>
            </a:r>
            <a:r>
              <a:rPr lang="en-US" sz="1400" dirty="0" err="1">
                <a:latin typeface="Courier New" charset="0"/>
                <a:cs typeface="Courier New" charset="0"/>
              </a:rPr>
              <a:t>infile</a:t>
            </a:r>
            <a:r>
              <a:rPr lang="en-US" sz="1400" dirty="0">
                <a:latin typeface="Courier New" charset="0"/>
                <a:cs typeface="Courier New" charset="0"/>
              </a:rPr>
              <a:t> = new Scanner(new File(</a:t>
            </a:r>
            <a:r>
              <a:rPr lang="en-US" sz="1400" dirty="0" err="1">
                <a:latin typeface="Courier New" charset="0"/>
                <a:cs typeface="Courier New" charset="0"/>
              </a:rPr>
              <a:t>input.next</a:t>
            </a:r>
            <a:r>
              <a:rPr lang="en-US" sz="1400" dirty="0">
                <a:latin typeface="Courier New" charset="0"/>
                <a:cs typeface="Courier New" charset="0"/>
              </a:rPr>
              <a:t>()));</a:t>
            </a:r>
            <a:r>
              <a:rPr lang="da-DK" sz="1400" dirty="0">
                <a:latin typeface="Courier New" charset="0"/>
                <a:cs typeface="Courier New" charset="0"/>
              </a:rPr>
              <a:t>           </a:t>
            </a:r>
            <a:r>
              <a:rPr lang="en-US" sz="1400" dirty="0">
                <a:latin typeface="Courier New" charset="0"/>
                <a:cs typeface="Courier New" charset="0"/>
              </a:rPr>
              <a:t>                       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while (</a:t>
            </a:r>
            <a:r>
              <a:rPr lang="en-US" sz="1400" dirty="0" err="1">
                <a:latin typeface="Courier New" charset="0"/>
                <a:cs typeface="Courier New" charset="0"/>
              </a:rPr>
              <a:t>infile.hasNext</a:t>
            </a:r>
            <a:r>
              <a:rPr lang="en-US" sz="14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String </a:t>
            </a:r>
            <a:r>
              <a:rPr lang="en-US" sz="1400" dirty="0" err="1">
                <a:latin typeface="Courier New" charset="0"/>
                <a:cs typeface="Courier New" charset="0"/>
              </a:rPr>
              <a:t>numStr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4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</a:t>
            </a:r>
            <a:r>
              <a:rPr lang="en-US" sz="1400" dirty="0" err="1">
                <a:latin typeface="Courier New" charset="0"/>
                <a:cs typeface="Courier New" charset="0"/>
              </a:rPr>
              <a:t>checker.storeCC</a:t>
            </a:r>
            <a:r>
              <a:rPr lang="en-US" sz="1400" dirty="0">
                <a:latin typeface="Courier New" charset="0"/>
                <a:cs typeface="Courier New" charset="0"/>
              </a:rPr>
              <a:t>(new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numStr</a:t>
            </a:r>
            <a:r>
              <a:rPr lang="en-US" sz="1400" dirty="0">
                <a:latin typeface="Courier New" charset="0"/>
                <a:cs typeface="Courier New" charset="0"/>
              </a:rPr>
              <a:t>));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(checker);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catch (</a:t>
            </a:r>
            <a:r>
              <a:rPr lang="en-US" sz="14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4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("File not found.");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    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219199"/>
            <a:ext cx="2590800" cy="5934075"/>
          </a:xfrm>
        </p:spPr>
        <p:txBody>
          <a:bodyPr/>
          <a:lstStyle/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the driver is solely responsible for I/O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all program logic is handled by objects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Model-View-Controller pattern</a:t>
            </a:r>
          </a:p>
          <a:p>
            <a:pPr marL="290513" lvl="1" indent="-174625">
              <a:defRPr/>
            </a:pPr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model implements the logic of the solution (here, </a:t>
            </a:r>
            <a:r>
              <a:rPr lang="en-US" sz="1800" dirty="0" err="1">
                <a:latin typeface="Arial Narrow" charset="0"/>
                <a:ea typeface="ＭＳ Ｐゴシック" charset="0"/>
                <a:cs typeface="ＭＳ Ｐゴシック" charset="0"/>
              </a:rPr>
              <a:t>CardNumber</a:t>
            </a:r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1800" dirty="0" err="1">
                <a:latin typeface="Arial Narrow" charset="0"/>
                <a:ea typeface="ＭＳ Ｐゴシック" charset="0"/>
                <a:cs typeface="ＭＳ Ｐゴシック" charset="0"/>
              </a:rPr>
              <a:t>CardChecker</a:t>
            </a:r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290513" lvl="1" indent="-174625">
              <a:defRPr/>
            </a:pPr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view is the interface the user uses (here, terminal window &amp; keyboard)</a:t>
            </a:r>
          </a:p>
          <a:p>
            <a:pPr marL="290513" lvl="1" indent="-174625">
              <a:defRPr/>
            </a:pPr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controller connects the two, performs I/O (here, </a:t>
            </a:r>
            <a:r>
              <a:rPr lang="en-US" sz="1800" dirty="0" err="1">
                <a:latin typeface="Arial Narrow" charset="0"/>
                <a:ea typeface="ＭＳ Ｐゴシック" charset="0"/>
                <a:cs typeface="ＭＳ Ｐゴシック" charset="0"/>
              </a:rPr>
              <a:t>CardDriver</a:t>
            </a:r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9658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82AC-5358-2847-B8BF-4CC20D63245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29600" cy="2667000"/>
          </a:xfrm>
        </p:spPr>
        <p:txBody>
          <a:bodyPr/>
          <a:lstStyle/>
          <a:p>
            <a:pPr marL="0" indent="0">
              <a:tabLst>
                <a:tab pos="2293938" algn="l"/>
                <a:tab pos="32004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algorithms can be characterized as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brute force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well</a:t>
            </a:r>
          </a:p>
          <a:p>
            <a:pPr marL="744538" lvl="1" indent="-279400">
              <a:tabLst>
                <a:tab pos="2293938" algn="l"/>
                <a:tab pos="32004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utilize a straightforward approach, maybe not the most efficient or extensible</a:t>
            </a: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consider the exponentiation application</a:t>
            </a: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914400" lvl="2" indent="0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simple, iterative version: 	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</a:t>
            </a:r>
            <a:r>
              <a:rPr lang="en-US" sz="1800" dirty="0">
                <a:latin typeface="Arial Narrow" charset="0"/>
                <a:ea typeface="ＭＳ Ｐゴシック" charset="0"/>
              </a:rPr>
              <a:t> = a * a * a * … * a  (b times)		</a:t>
            </a:r>
          </a:p>
          <a:p>
            <a:pPr marL="914400" lvl="2" indent="0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recursive version: 	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</a:t>
            </a:r>
            <a:r>
              <a:rPr lang="en-US" sz="1800" dirty="0">
                <a:latin typeface="Arial Narrow" charset="0"/>
                <a:ea typeface="ＭＳ Ｐゴシック" charset="0"/>
              </a:rPr>
              <a:t> = 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b/2 </a:t>
            </a:r>
            <a:r>
              <a:rPr lang="en-US" sz="1800" dirty="0">
                <a:latin typeface="Arial Narrow" charset="0"/>
                <a:ea typeface="ＭＳ Ｐゴシック" charset="0"/>
              </a:rPr>
              <a:t>* 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b/2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914400" lvl="2" indent="0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914400" lvl="2" indent="0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while the recursive version is more efficient, O(log N) vs. O(N), is it really worth it?</a:t>
            </a: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</p:txBody>
      </p:sp>
      <p:sp>
        <p:nvSpPr>
          <p:cNvPr id="25604" name="Rectangle 3"/>
          <p:cNvSpPr txBox="1">
            <a:spLocks noChangeArrowheads="1"/>
          </p:cNvSpPr>
          <p:nvPr/>
        </p:nvSpPr>
        <p:spPr bwMode="auto">
          <a:xfrm>
            <a:off x="685800" y="4572000"/>
            <a:ext cx="8229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brute force works fine when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the problem size is small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only a few instances of the problem need to be solved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need to build a prototype to study the problem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Exhaustive search: string matching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F3592C-A54C-8E47-BDA7-BA5E9D1E15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1295400"/>
            <a:ext cx="8382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400050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consider the task of the String </a:t>
            </a:r>
            <a:r>
              <a:rPr lang="en-US" sz="2000" dirty="0" err="1">
                <a:latin typeface="Arial Narrow" charset="0"/>
                <a:sym typeface="Wingdings" charset="0"/>
              </a:rPr>
              <a:t>indexOf</a:t>
            </a:r>
            <a:r>
              <a:rPr lang="en-US" sz="2000" dirty="0">
                <a:latin typeface="Arial Narrow" charset="0"/>
                <a:sym typeface="Wingdings" charset="0"/>
              </a:rPr>
              <a:t> method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		find the first occurrence of a desired substring in a string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this problem occurs in many application areas, e.g., DNA sequencing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solidFill>
                <a:schemeClr val="tx2"/>
              </a:solidFill>
              <a:latin typeface="Arial Narrow" charset="0"/>
              <a:sym typeface="Wingding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CGGTAGCTTGCCTAGGAGGCTTCTCATAGAGCTCGATCGGTACG…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solidFill>
                <a:schemeClr val="tx2"/>
              </a:solidFill>
              <a:latin typeface="Arial Narrow" charset="0"/>
              <a:sym typeface="Wingding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	TAGAG</a:t>
            </a:r>
          </a:p>
        </p:txBody>
      </p:sp>
      <p:sp>
        <p:nvSpPr>
          <p:cNvPr id="7" name="Right Bracket 6"/>
          <p:cNvSpPr/>
          <p:nvPr/>
        </p:nvSpPr>
        <p:spPr bwMode="auto">
          <a:xfrm>
            <a:off x="5410200" y="3200400"/>
            <a:ext cx="228600" cy="685800"/>
          </a:xfrm>
          <a:prstGeom prst="rightBracke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2438400" y="3657600"/>
            <a:ext cx="3200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Exhaustive string matching</a:t>
            </a:r>
          </a:p>
        </p:txBody>
      </p:sp>
      <p:sp>
        <p:nvSpPr>
          <p:cNvPr id="2765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229600" cy="2743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brute force/exhaustive approach is to sequentially search</a:t>
            </a:r>
          </a:p>
          <a:p>
            <a:pPr marL="0" indent="0"/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57250" lvl="2" indent="-225425"/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CGGTA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GCTTGCCTAGGAGGCTTCTCATAGAGCTCGATCGGTACG…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GGTAG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CTTGCCTAGGAGGCTTCTCATAGAGCTCGATCGGTACG…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CG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GTAGC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TTGCCTAGGAGGCTTCTCATAGAGCTCGATCGGTACG…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CGG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TAGCT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CGGTAGCTTGCCTAGGAGGCTTCTCA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TAGAG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CTCGATCGGTACG…</a:t>
            </a:r>
          </a:p>
          <a:p>
            <a:pPr marL="857250" lvl="2" indent="-225425"/>
            <a:endParaRPr lang="en-US">
              <a:solidFill>
                <a:schemeClr val="tx2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	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918192-6FA7-104C-BB12-C7B1F983D1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 bwMode="auto">
          <a:xfrm>
            <a:off x="685800" y="4114800"/>
            <a:ext cx="82296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  <a:cs typeface="Courier New" charset="0"/>
              </a:rPr>
              <a:t>public static int </a:t>
            </a:r>
            <a:r>
              <a:rPr lang="en-US" sz="1400" dirty="0" err="1">
                <a:latin typeface="Courier New" charset="0"/>
                <a:cs typeface="Courier New" charset="0"/>
              </a:rPr>
              <a:t>indexOf</a:t>
            </a:r>
            <a:r>
              <a:rPr lang="en-US" sz="1400" dirty="0">
                <a:latin typeface="Courier New" charset="0"/>
                <a:cs typeface="Courier New" charset="0"/>
              </a:rPr>
              <a:t>(String seq, String desired) {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for (int start = 0; start &lt;= </a:t>
            </a:r>
            <a:r>
              <a:rPr lang="en-US" sz="1400" dirty="0" err="1">
                <a:latin typeface="Courier New" charset="0"/>
                <a:cs typeface="Courier New" charset="0"/>
              </a:rPr>
              <a:t>seq.length</a:t>
            </a:r>
            <a:r>
              <a:rPr lang="en-US" sz="1400" dirty="0">
                <a:latin typeface="Courier New" charset="0"/>
                <a:cs typeface="Courier New" charset="0"/>
              </a:rPr>
              <a:t>() – </a:t>
            </a:r>
            <a:r>
              <a:rPr lang="en-US" sz="1400" dirty="0" err="1">
                <a:latin typeface="Courier New" charset="0"/>
                <a:cs typeface="Courier New" charset="0"/>
              </a:rPr>
              <a:t>desired.length</a:t>
            </a:r>
            <a:r>
              <a:rPr lang="en-US" sz="1400" dirty="0">
                <a:latin typeface="Courier New" charset="0"/>
                <a:cs typeface="Courier New" charset="0"/>
              </a:rPr>
              <a:t>(); start++) {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  String sub = </a:t>
            </a:r>
            <a:r>
              <a:rPr lang="en-US" sz="1400" dirty="0" err="1">
                <a:latin typeface="Courier New" charset="0"/>
                <a:cs typeface="Courier New" charset="0"/>
              </a:rPr>
              <a:t>seq.substring</a:t>
            </a:r>
            <a:r>
              <a:rPr lang="en-US" sz="1400" dirty="0">
                <a:latin typeface="Courier New" charset="0"/>
                <a:cs typeface="Courier New" charset="0"/>
              </a:rPr>
              <a:t>(start, </a:t>
            </a:r>
            <a:r>
              <a:rPr lang="en-US" sz="1400" dirty="0" err="1">
                <a:latin typeface="Courier New" charset="0"/>
                <a:cs typeface="Courier New" charset="0"/>
              </a:rPr>
              <a:t>start+desired.length</a:t>
            </a:r>
            <a:r>
              <a:rPr lang="en-US" sz="1400" dirty="0">
                <a:latin typeface="Courier New" charset="0"/>
                <a:cs typeface="Courier New" charset="0"/>
              </a:rPr>
              <a:t>());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  if (</a:t>
            </a:r>
            <a:r>
              <a:rPr lang="en-US" sz="1400" dirty="0" err="1">
                <a:latin typeface="Courier New" charset="0"/>
                <a:cs typeface="Courier New" charset="0"/>
              </a:rPr>
              <a:t>sub.equals</a:t>
            </a:r>
            <a:r>
              <a:rPr lang="en-US" sz="1400" dirty="0">
                <a:latin typeface="Courier New" charset="0"/>
                <a:cs typeface="Courier New" charset="0"/>
              </a:rPr>
              <a:t>(desired)) {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    return start;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  return -1;</a:t>
            </a:r>
          </a:p>
          <a:p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6324600"/>
            <a:ext cx="2819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efficiency of search?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5200" y="632460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latin typeface="Arial Narrow" charset="0"/>
              </a:rPr>
              <a:t>we can do better (more later) – do we need to?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</a:t>
            </a:r>
          </a:p>
        </p:txBody>
      </p:sp>
      <p:sp>
        <p:nvSpPr>
          <p:cNvPr id="28674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5257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 exhaustive algorithms are referred to as "generate &amp; test"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express algorithm as generating each candidate solution systematically, testing each to see if the candidate is actually a solution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string matching: 	try seq.substring(0, desired.length())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if no match, try seq.substring(1, desired.length()+1)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if no match, try seq.substring(2, desired.length()+2)			…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extreme (and extremely bad) example – permu-sort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sort a list of items, generate every permutation and test to see if in order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efficiency?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8F3A7F-3610-E44F-B580-149104D832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347E75-2DBB-CE4D-B28F-A2CA464301F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test: N-queens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5105400" cy="2667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an NxN chess board, place a queen on each row so that no queen is in jeopardy </a:t>
            </a:r>
          </a:p>
          <a:p>
            <a:pPr marL="0" indent="0"/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 approach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systematically generate every possible arrangement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test each one to see if it is a valid solution</a:t>
            </a:r>
          </a:p>
        </p:txBody>
      </p:sp>
      <p:sp>
        <p:nvSpPr>
          <p:cNvPr id="506911" name="Text Box 31"/>
          <p:cNvSpPr txBox="1">
            <a:spLocks noChangeArrowheads="1"/>
          </p:cNvSpPr>
          <p:nvPr/>
        </p:nvSpPr>
        <p:spPr bwMode="auto">
          <a:xfrm>
            <a:off x="609600" y="4114800"/>
            <a:ext cx="8610600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06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this will work (in theory), but the size of the search space may be prohibitive</a:t>
            </a:r>
          </a:p>
          <a:p>
            <a:pPr lvl="1">
              <a:spcBef>
                <a:spcPct val="50000"/>
              </a:spcBef>
            </a:pPr>
            <a:r>
              <a:rPr lang="en-US">
                <a:latin typeface="Arial Narrow" charset="0"/>
              </a:rPr>
              <a:t>4x4 board 	</a:t>
            </a:r>
            <a:r>
              <a:rPr lang="en-US">
                <a:latin typeface="Arial Narrow" charset="0"/>
                <a:sym typeface="Wingdings" charset="0"/>
              </a:rPr>
              <a:t></a:t>
            </a:r>
          </a:p>
          <a:p>
            <a:pPr lvl="1">
              <a:spcBef>
                <a:spcPct val="50000"/>
              </a:spcBef>
            </a:pPr>
            <a:endParaRPr lang="en-US" sz="900">
              <a:latin typeface="Arial Narrow" charset="0"/>
              <a:sym typeface="Wingdings" charset="0"/>
            </a:endParaRPr>
          </a:p>
          <a:p>
            <a:pPr lvl="1">
              <a:spcBef>
                <a:spcPct val="50000"/>
              </a:spcBef>
            </a:pPr>
            <a:endParaRPr lang="en-US" sz="1600">
              <a:latin typeface="Arial Narrow" charset="0"/>
              <a:sym typeface="Wingdings" charset="0"/>
            </a:endParaRPr>
          </a:p>
          <a:p>
            <a:pPr lvl="1">
              <a:spcBef>
                <a:spcPct val="50000"/>
              </a:spcBef>
            </a:pPr>
            <a:r>
              <a:rPr lang="en-US">
                <a:latin typeface="Arial Narrow" charset="0"/>
                <a:sym typeface="Wingdings" charset="0"/>
              </a:rPr>
              <a:t>8x8 board	</a:t>
            </a:r>
          </a:p>
          <a:p>
            <a:pPr lvl="1">
              <a:spcBef>
                <a:spcPct val="50000"/>
              </a:spcBef>
              <a:buFont typeface="Wingdings" charset="0"/>
              <a:buChar char="§"/>
            </a:pPr>
            <a:endParaRPr lang="en-US" sz="1200">
              <a:latin typeface="Arial Narrow" charset="0"/>
            </a:endParaRPr>
          </a:p>
        </p:txBody>
      </p:sp>
      <p:sp>
        <p:nvSpPr>
          <p:cNvPr id="506912" name="Text Box 32"/>
          <p:cNvSpPr txBox="1">
            <a:spLocks noChangeArrowheads="1"/>
          </p:cNvSpPr>
          <p:nvPr/>
        </p:nvSpPr>
        <p:spPr bwMode="auto">
          <a:xfrm>
            <a:off x="3581400" y="46482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  <a:sym typeface="Wingdings" charset="0"/>
              </a:rPr>
              <a:t>= 1,820 arrangements</a:t>
            </a:r>
          </a:p>
        </p:txBody>
      </p:sp>
      <p:sp>
        <p:nvSpPr>
          <p:cNvPr id="506913" name="Text Box 33"/>
          <p:cNvSpPr txBox="1">
            <a:spLocks noChangeArrowheads="1"/>
          </p:cNvSpPr>
          <p:nvPr/>
        </p:nvSpPr>
        <p:spPr bwMode="auto">
          <a:xfrm>
            <a:off x="3581400" y="57912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  <a:sym typeface="Wingdings" charset="0"/>
              </a:rPr>
              <a:t>= 131,198,072 arrangements</a:t>
            </a:r>
          </a:p>
        </p:txBody>
      </p:sp>
      <p:graphicFrame>
        <p:nvGraphicFramePr>
          <p:cNvPr id="506914" name="Object 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124200" y="4648200"/>
          <a:ext cx="384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200" imgH="457200" progId="Equation.3">
                  <p:embed/>
                </p:oleObj>
              </mc:Choice>
              <mc:Fallback>
                <p:oleObj name="Equation" r:id="rId2" imgW="330200" imgH="457200" progId="Equation.3">
                  <p:embed/>
                  <p:pic>
                    <p:nvPicPr>
                      <p:cNvPr id="5069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48200"/>
                        <a:ext cx="3841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6916" name="Object 3"/>
          <p:cNvGraphicFramePr>
            <a:graphicFrameLocks noChangeAspect="1"/>
          </p:cNvGraphicFramePr>
          <p:nvPr/>
        </p:nvGraphicFramePr>
        <p:xfrm>
          <a:off x="3117850" y="5791200"/>
          <a:ext cx="398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51" imgH="457002" progId="Equation.3">
                  <p:embed/>
                </p:oleObj>
              </mc:Choice>
              <mc:Fallback>
                <p:oleObj name="Equation" r:id="rId4" imgW="342751" imgH="457002" progId="Equation.3">
                  <p:embed/>
                  <p:pic>
                    <p:nvPicPr>
                      <p:cNvPr id="50691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5791200"/>
                        <a:ext cx="3984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6918" name="Group 38"/>
          <p:cNvGraphicFramePr>
            <a:graphicFrameLocks noGrp="1"/>
          </p:cNvGraphicFramePr>
          <p:nvPr>
            <p:ph sz="half" idx="2"/>
          </p:nvPr>
        </p:nvGraphicFramePr>
        <p:xfrm>
          <a:off x="5943600" y="609600"/>
          <a:ext cx="3124200" cy="28194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2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24200" y="5181600"/>
            <a:ext cx="5486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4!    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 24 arrangements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6319838"/>
            <a:ext cx="5486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8!    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 40,320 arrangements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43800" y="4953000"/>
            <a:ext cx="1752600" cy="1200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again, we can do better (more later)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911" grpId="0" build="allAtOnce"/>
      <p:bldP spid="506912" grpId="0"/>
      <p:bldP spid="506913" grpId="0"/>
      <p:bldP spid="11" grpId="0"/>
      <p:bldP spid="12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nP-hard problems: traveling salesman</a:t>
            </a:r>
          </a:p>
        </p:txBody>
      </p:sp>
      <p:sp>
        <p:nvSpPr>
          <p:cNvPr id="30722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534400" cy="1600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there are some problems for which there is no known "efficient" algorithm (i.e., nothing polynomial)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known as nP-hard problems  </a:t>
            </a:r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(more later)</a:t>
            </a:r>
            <a:endParaRPr lang="en-US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sz="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 may be the only option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7E4035-4301-104A-87DA-B3D06F301C2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93725" y="32004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57150" indent="31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latin typeface="Arial Narrow" charset="0"/>
              </a:rPr>
              <a:t>Traveling Salesman Problem: </a:t>
            </a:r>
            <a:r>
              <a:rPr lang="en-US" sz="2000">
                <a:latin typeface="Arial Narrow" charset="0"/>
              </a:rPr>
              <a:t>A salesman must make a complete tour of a given set of cities (no city visited twice except start/end city) such that the total distance traveled is minimized.</a:t>
            </a:r>
            <a:endParaRPr lang="en-US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r>
              <a:rPr lang="en-US" sz="2000">
                <a:latin typeface="Arial Narrow" charset="0"/>
              </a:rPr>
              <a:t>example: find the shortest tour given this map</a:t>
            </a:r>
          </a:p>
          <a:p>
            <a:pPr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generate &amp; test </a:t>
            </a:r>
            <a:r>
              <a:rPr lang="en-US" sz="2000">
                <a:latin typeface="Arial Narrow" charset="0"/>
                <a:sym typeface="Wingdings" charset="0"/>
              </a:rPr>
              <a:t> try every possible route</a:t>
            </a:r>
          </a:p>
          <a:p>
            <a:pPr>
              <a:spcBef>
                <a:spcPct val="20000"/>
              </a:spcBef>
            </a:pPr>
            <a:endParaRPr lang="en-US" sz="2000">
              <a:latin typeface="Arial Narrow" charset="0"/>
              <a:sym typeface="Wingdings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latin typeface="Arial Narrow" charset="0"/>
                <a:sym typeface="Wingdings" charset="0"/>
              </a:rPr>
              <a:t>efficiency?</a:t>
            </a:r>
            <a:endParaRPr lang="en-US">
              <a:latin typeface="Arial Narrow" charset="0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579592"/>
              </p:ext>
            </p:extLst>
          </p:nvPr>
        </p:nvGraphicFramePr>
        <p:xfrm>
          <a:off x="4968508" y="4052887"/>
          <a:ext cx="3781425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674364" imgH="2569464" progId="Visio.Drawing.5">
                  <p:embed/>
                </p:oleObj>
              </mc:Choice>
              <mc:Fallback>
                <p:oleObj name="VISIO" r:id="rId2" imgW="3674364" imgH="2569464" progId="Visio.Drawing.5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508" y="4052887"/>
                        <a:ext cx="3781425" cy="26114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xkcd: Traveling Salesman Problem comic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4E024F-DE72-A543-87CB-432D3CC579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174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2654300"/>
            <a:ext cx="8128000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" y="1447800"/>
            <a:ext cx="8153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a dynamic programming approach (more later) can improve performance slightly, but still intractable for reasonably large 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nP-hard problems: knapsack problem</a:t>
            </a:r>
          </a:p>
        </p:txBody>
      </p:sp>
      <p:sp>
        <p:nvSpPr>
          <p:cNvPr id="3277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534400" cy="5715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another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nP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-hard problem: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Knapsack Problem: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Given N items of known weights w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,…,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000" baseline="-25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values v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,…,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2000" baseline="-25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a knapsack of capacity W, find the highest-value subset of items that fit in the knapsack.</a:t>
            </a:r>
          </a:p>
          <a:p>
            <a:pPr marL="0" indent="0"/>
            <a:endParaRPr lang="en-US" sz="20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example: suppose a knapsack with capacity of 50 lb.  Which items do you take?</a:t>
            </a:r>
          </a:p>
          <a:p>
            <a:pPr marL="0" indent="0"/>
            <a:endParaRPr lang="en-US" sz="20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tiara		$5000	  3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coin collection	$2200	  5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TV			$2100	40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laptop		$2000	  8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silverware	$1200	10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stereo	  $800	25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cell phone 	  $600	  1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	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clock	  	  $300	  4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lbs</a:t>
            </a:r>
            <a:endParaRPr lang="en-US" sz="16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marL="0" indent="0"/>
            <a:endParaRPr lang="en-US" sz="16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generate &amp; test solution: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try every subset &amp; select the one with greatest value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AA1B27-D011-F946-AFB2-A31390FA8A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 from past 222/321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AF53D5-B7E8-664E-9ED6-E8BAE4F486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D1D06C-C6DE-8E4A-A912-5BA38D668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527" y="1178573"/>
            <a:ext cx="7574145" cy="5943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251E8E-18D8-5A42-8C71-1409C6D47B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revisited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25908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the Dictionary class earlier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</a:rPr>
              <a:t>the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add method simply appends the item at the end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O(1)</a:t>
            </a:r>
          </a:p>
          <a:p>
            <a:pPr marL="400050"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400050"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the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contains method performs sequential search    O(N)</a:t>
            </a:r>
          </a:p>
          <a:p>
            <a:pPr marL="400050"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is OK if we are doing lots of adds and few searches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352800" y="304800"/>
            <a:ext cx="6096000" cy="682494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java.util.List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java.util.ArrayList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java.util.Scanner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java.io.File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private List&lt;String&gt; words;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public Dictionary()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this.words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&lt;String&gt;();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public Dictionary(String filename)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this();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try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Scanner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infile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new Scanner(new File(filename));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while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infile.hasNext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String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infile.next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();      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nextWord.toLowerCase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catch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java.io.FileNotFoundException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("FILE NOT FOUND");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public void add(String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newWord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newWord.toLowerCase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public void remove(String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oldWord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this.words.remove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oldWord.toLowerCase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public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boolean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contains(String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testWord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return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this.words.contains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testWord.toLowerCase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StopWatch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2667000" cy="40386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analysis is good for understanding long-term growth</a:t>
            </a:r>
          </a:p>
          <a:p>
            <a:pPr marL="6350" indent="-635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sometimes, you want absolute timings to compare algorithm performance on real data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4348B7-2503-8647-9520-691E5040AD3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3622675" y="741240"/>
            <a:ext cx="5715000" cy="63078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StopWatch</a:t>
            </a:r>
            <a:r>
              <a:rPr lang="en-US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long </a:t>
            </a:r>
            <a:r>
              <a:rPr lang="en-US" sz="1400" dirty="0" err="1">
                <a:latin typeface="Courier New" charset="0"/>
                <a:cs typeface="Courier New" charset="0"/>
              </a:rPr>
              <a:t>lastStart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long </a:t>
            </a:r>
            <a:r>
              <a:rPr lang="en-US" sz="1400" dirty="0" err="1">
                <a:latin typeface="Courier New" charset="0"/>
                <a:cs typeface="Courier New" charset="0"/>
              </a:rPr>
              <a:t>lastElapsed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long </a:t>
            </a:r>
            <a:r>
              <a:rPr lang="en-US" sz="1400" dirty="0" err="1">
                <a:latin typeface="Courier New" charset="0"/>
                <a:cs typeface="Courier New" charset="0"/>
              </a:rPr>
              <a:t>totalElapsed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StopWatch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this.reset</a:t>
            </a:r>
            <a:r>
              <a:rPr lang="en-US" sz="14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void start()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this.lastStart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System.currentTimeMillis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()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void stop()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long </a:t>
            </a:r>
            <a:r>
              <a:rPr lang="en-US" sz="1400" dirty="0" err="1">
                <a:latin typeface="Courier New" charset="0"/>
                <a:cs typeface="Courier New" charset="0"/>
              </a:rPr>
              <a:t>stopTime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System.currentTimeMillis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()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if (</a:t>
            </a:r>
            <a:r>
              <a:rPr lang="en-US" sz="1400" dirty="0" err="1">
                <a:latin typeface="Courier New" charset="0"/>
                <a:cs typeface="Courier New" charset="0"/>
              </a:rPr>
              <a:t>this.lastStart</a:t>
            </a:r>
            <a:r>
              <a:rPr lang="en-US" sz="1400" dirty="0">
                <a:latin typeface="Courier New" charset="0"/>
                <a:cs typeface="Courier New" charset="0"/>
              </a:rPr>
              <a:t> != -1)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this.lastElapsed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stopTime</a:t>
            </a:r>
            <a:r>
              <a:rPr lang="en-US" sz="1400" dirty="0">
                <a:latin typeface="Courier New" charset="0"/>
                <a:cs typeface="Courier New" charset="0"/>
              </a:rPr>
              <a:t> -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this.lastStart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this.totalElapsed</a:t>
            </a:r>
            <a:r>
              <a:rPr lang="en-US" sz="1400" dirty="0">
                <a:latin typeface="Courier New" charset="0"/>
                <a:cs typeface="Courier New" charset="0"/>
              </a:rPr>
              <a:t> +=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this.lastElapsed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this.lastStart</a:t>
            </a:r>
            <a:r>
              <a:rPr lang="en-US" sz="1400" dirty="0">
                <a:latin typeface="Courier New" charset="0"/>
                <a:cs typeface="Courier New" charset="0"/>
              </a:rPr>
              <a:t> = -1;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long </a:t>
            </a:r>
            <a:r>
              <a:rPr lang="en-US" sz="1400" dirty="0" err="1">
                <a:latin typeface="Courier New" charset="0"/>
                <a:cs typeface="Courier New" charset="0"/>
              </a:rPr>
              <a:t>getElapsedTime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return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this.lastElapsed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long </a:t>
            </a:r>
            <a:r>
              <a:rPr lang="en-US" sz="1400" dirty="0" err="1">
                <a:latin typeface="Courier New" charset="0"/>
                <a:cs typeface="Courier New" charset="0"/>
              </a:rPr>
              <a:t>getTotalElapsedTime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return </a:t>
            </a:r>
            <a:r>
              <a:rPr lang="en-US" sz="1400" dirty="0" err="1">
                <a:latin typeface="Courier New" charset="0"/>
                <a:cs typeface="Courier New" charset="0"/>
              </a:rPr>
              <a:t>this.totalElapsed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void reset()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this.lastStart</a:t>
            </a:r>
            <a:r>
              <a:rPr lang="en-US" sz="1400" dirty="0">
                <a:latin typeface="Courier New" charset="0"/>
                <a:cs typeface="Courier New" charset="0"/>
              </a:rPr>
              <a:t> = -1;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this.lastElapsed</a:t>
            </a:r>
            <a:r>
              <a:rPr lang="en-US" sz="1400" dirty="0">
                <a:latin typeface="Courier New" charset="0"/>
                <a:cs typeface="Courier New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this.totalElapsed</a:t>
            </a:r>
            <a:r>
              <a:rPr lang="en-US" sz="1400" dirty="0">
                <a:latin typeface="Courier New" charset="0"/>
                <a:cs typeface="Courier New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9CFFF0-69FD-C048-91A0-ACB0AF74DD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Timing dictionary searches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2667000" cy="58674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13716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can use our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StopWatch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class to verify the O(N) efficiency</a:t>
            </a:r>
          </a:p>
          <a:p>
            <a:pPr marL="0" indent="0">
              <a:lnSpc>
                <a:spcPct val="90000"/>
              </a:lnSpc>
              <a:tabLst>
                <a:tab pos="1371600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build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401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612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144,484          1123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endParaRPr lang="en-US" sz="1800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search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1.10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2.61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5.01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tabLst>
                <a:tab pos="13716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execution time roughly doubles as dictionary size doubles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352800" y="1392734"/>
            <a:ext cx="6019800" cy="569386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java.util.Scanner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java.io.File</a:t>
            </a:r>
            <a:r>
              <a:rPr lang="en-US" sz="1400" dirty="0">
                <a:latin typeface="Courier New" charset="0"/>
              </a:rPr>
              <a:t>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DictionaryTimer</a:t>
            </a:r>
            <a:r>
              <a:rPr lang="en-US" sz="1400" dirty="0">
                <a:latin typeface="Courier New" charset="0"/>
              </a:rPr>
              <a:t> {</a:t>
            </a:r>
          </a:p>
          <a:p>
            <a:r>
              <a:rPr lang="en-US" sz="1400" dirty="0">
                <a:latin typeface="Courier New" charset="0"/>
              </a:rPr>
              <a:t>  public static void main(String[] </a:t>
            </a:r>
            <a:r>
              <a:rPr lang="en-US" sz="1400" dirty="0" err="1">
                <a:latin typeface="Courier New" charset="0"/>
              </a:rPr>
              <a:t>args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("Enter name of dictionary:");</a:t>
            </a:r>
          </a:p>
          <a:p>
            <a:r>
              <a:rPr lang="en-US" sz="1400" dirty="0">
                <a:latin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</a:rPr>
              <a:t>System.in</a:t>
            </a:r>
            <a:r>
              <a:rPr lang="en-US" sz="1400" dirty="0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String </a:t>
            </a:r>
            <a:r>
              <a:rPr lang="en-US" sz="1400" dirty="0" err="1">
                <a:latin typeface="Courier New" charset="0"/>
              </a:rPr>
              <a:t>dictFile</a:t>
            </a:r>
            <a:r>
              <a:rPr lang="en-US" sz="1400" dirty="0">
                <a:latin typeface="Courier New" charset="0"/>
              </a:rPr>
              <a:t> = </a:t>
            </a:r>
            <a:r>
              <a:rPr lang="en-US" sz="1400" dirty="0" err="1">
                <a:latin typeface="Courier New" charset="0"/>
              </a:rPr>
              <a:t>input.next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StopWatch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timer = new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StopWatch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timer.start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r>
              <a:rPr lang="en-US" sz="1400" dirty="0">
                <a:latin typeface="Courier New" charset="0"/>
              </a:rPr>
              <a:t>    Dictionary </a:t>
            </a:r>
            <a:r>
              <a:rPr lang="en-US" sz="1400" dirty="0" err="1">
                <a:latin typeface="Courier New" charset="0"/>
              </a:rPr>
              <a:t>dict</a:t>
            </a:r>
            <a:r>
              <a:rPr lang="en-US" sz="1400" dirty="0">
                <a:latin typeface="Courier New" charset="0"/>
              </a:rPr>
              <a:t> = new Dictionary(</a:t>
            </a:r>
            <a:r>
              <a:rPr lang="en-US" sz="1400" dirty="0" err="1">
                <a:latin typeface="Courier New" charset="0"/>
              </a:rPr>
              <a:t>dictFile</a:t>
            </a:r>
            <a:r>
              <a:rPr lang="en-US" sz="1400" dirty="0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timer.stop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timer.getElapsedTime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</a:t>
            </a:r>
            <a:r>
              <a:rPr lang="en-US" sz="1400" dirty="0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   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timer.start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r>
              <a:rPr lang="en-US" sz="1400" dirty="0">
                <a:latin typeface="Courier New" charset="0"/>
              </a:rPr>
              <a:t>    for (int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= 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&lt; 100;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dict.contains</a:t>
            </a:r>
            <a:r>
              <a:rPr lang="en-US" sz="1400" dirty="0">
                <a:latin typeface="Courier New" charset="0"/>
              </a:rPr>
              <a:t>("</a:t>
            </a:r>
            <a:r>
              <a:rPr lang="en-US" sz="1400" dirty="0" err="1">
                <a:latin typeface="Courier New" charset="0"/>
              </a:rPr>
              <a:t>zzyzyba</a:t>
            </a:r>
            <a:r>
              <a:rPr lang="en-US" sz="1400" dirty="0">
                <a:latin typeface="Courier New" charset="0"/>
              </a:rPr>
              <a:t>");</a:t>
            </a:r>
          </a:p>
          <a:p>
            <a:r>
              <a:rPr lang="en-US" sz="1400" dirty="0">
                <a:latin typeface="Courier New" charset="0"/>
              </a:rPr>
              <a:t>    }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timer.stop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timer.getElapsedTime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()/100.0</a:t>
            </a:r>
            <a:r>
              <a:rPr lang="en-US" sz="1400" dirty="0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9C3F93-2627-734D-9131-3AEAB472978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Sorting the list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86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searches were common, then we might want to make use of binary search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this requires sorting the words first, however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could change the Dictionary class to do the sorting and searching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more general solution would be to extend the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class to </a:t>
            </a:r>
            <a:r>
              <a:rPr lang="en-US" dirty="0" err="1">
                <a:latin typeface="Arial Narrow" charset="0"/>
                <a:ea typeface="ＭＳ Ｐゴシック" charset="0"/>
              </a:rPr>
              <a:t>SortedArrayList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could then be used in any application that called for a sorted list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class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java.util.ArrayList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&lt;E&gt; implements List&lt;E&gt; {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add(E item)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void add(int index, E item)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E get(int index)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E set(int index, E item)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int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indexOf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(Object item)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contains(Object item)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remove(Object item)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E remove(int index) { … }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69F8F6-1AA0-3448-91F9-F3C81E57294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(v.1)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using inheritance, we only need to redefine what is new</a:t>
            </a:r>
          </a:p>
          <a:p>
            <a:pPr lvl="1">
              <a:lnSpc>
                <a:spcPct val="70000"/>
              </a:lnSpc>
            </a:pPr>
            <a:r>
              <a:rPr lang="en-US" sz="1800" dirty="0">
                <a:latin typeface="Courier New" charset="0"/>
                <a:ea typeface="ＭＳ Ｐゴシック" charset="0"/>
              </a:rPr>
              <a:t>add</a:t>
            </a:r>
            <a:r>
              <a:rPr lang="en-US" dirty="0">
                <a:latin typeface="Arial Narrow" charset="0"/>
                <a:ea typeface="ＭＳ Ｐゴシック" charset="0"/>
              </a:rPr>
              <a:t> method sorts after adding;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dirty="0">
                <a:latin typeface="Arial Narrow" charset="0"/>
                <a:ea typeface="ＭＳ Ｐゴシック" charset="0"/>
              </a:rPr>
              <a:t> uses binary search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no additional fields required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big-Oh for </a:t>
            </a:r>
            <a:r>
              <a:rPr lang="en-US" sz="1800" dirty="0">
                <a:latin typeface="Courier New" charset="0"/>
                <a:ea typeface="ＭＳ Ｐゴシック" charset="0"/>
              </a:rPr>
              <a:t>add</a:t>
            </a:r>
            <a:r>
              <a:rPr lang="en-US" dirty="0">
                <a:latin typeface="Arial Narrow" charset="0"/>
                <a:ea typeface="ＭＳ Ｐゴシック" charset="0"/>
              </a:rPr>
              <a:t>?  big-Oh for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dirty="0">
                <a:latin typeface="Arial Narrow" charset="0"/>
                <a:ea typeface="ＭＳ Ｐゴシック" charset="0"/>
              </a:rPr>
              <a:t>?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28600" y="3200400"/>
            <a:ext cx="9220200" cy="397031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java.util.ArrayList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java.util.Collections</a:t>
            </a:r>
            <a:r>
              <a:rPr lang="en-US" sz="1400" dirty="0">
                <a:latin typeface="Courier New" charset="0"/>
              </a:rPr>
              <a:t>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&lt;E extends Comparable&lt;? super E&gt;&gt; extends </a:t>
            </a:r>
            <a:r>
              <a:rPr lang="en-US" sz="1400" dirty="0" err="1">
                <a:latin typeface="Courier New" charset="0"/>
              </a:rPr>
              <a:t>ArrayList</a:t>
            </a:r>
            <a:r>
              <a:rPr lang="en-US" sz="1400" dirty="0">
                <a:latin typeface="Courier New" charset="0"/>
              </a:rPr>
              <a:t>&lt;E&gt; {</a:t>
            </a:r>
          </a:p>
          <a:p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r>
              <a:rPr lang="en-US" sz="1400" dirty="0">
                <a:latin typeface="Courier New" charset="0"/>
              </a:rPr>
              <a:t>    super();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  </a:t>
            </a:r>
          </a:p>
          <a:p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add(E item)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super.add</a:t>
            </a:r>
            <a:r>
              <a:rPr lang="en-US" sz="1400" dirty="0">
                <a:latin typeface="Courier New" charset="0"/>
              </a:rPr>
              <a:t>(item);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Collections.sort</a:t>
            </a:r>
            <a:r>
              <a:rPr lang="en-US" sz="1400" dirty="0">
                <a:latin typeface="Courier New" charset="0"/>
              </a:rPr>
              <a:t>(this);</a:t>
            </a:r>
          </a:p>
          <a:p>
            <a:r>
              <a:rPr lang="en-US" sz="1400" dirty="0">
                <a:latin typeface="Courier New" charset="0"/>
              </a:rPr>
              <a:t>    return true;</a:t>
            </a:r>
          </a:p>
          <a:p>
            <a:r>
              <a:rPr lang="en-US" sz="1400" dirty="0">
                <a:latin typeface="Courier New" charset="0"/>
              </a:rPr>
              <a:t>  }  </a:t>
            </a:r>
          </a:p>
          <a:p>
            <a:r>
              <a:rPr lang="en-US" sz="1400" dirty="0">
                <a:latin typeface="Courier New" charset="0"/>
              </a:rPr>
              <a:t>    </a:t>
            </a:r>
          </a:p>
          <a:p>
            <a:r>
              <a:rPr lang="en-US" sz="1400" dirty="0">
                <a:latin typeface="Courier New" charset="0"/>
              </a:rPr>
              <a:t>  public int </a:t>
            </a:r>
            <a:r>
              <a:rPr lang="en-US" sz="1400" dirty="0" err="1">
                <a:latin typeface="Courier New" charset="0"/>
              </a:rPr>
              <a:t>indexOf</a:t>
            </a:r>
            <a:r>
              <a:rPr lang="en-US" sz="1400" dirty="0">
                <a:latin typeface="Courier New" charset="0"/>
              </a:rPr>
              <a:t>(Object item) {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Collections.binarySearch</a:t>
            </a:r>
            <a:r>
              <a:rPr lang="en-US" sz="1400" dirty="0">
                <a:latin typeface="Courier New" charset="0"/>
              </a:rPr>
              <a:t>(this, (E)item);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BBE16B-6667-804F-B42B-76A09D18C82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(v.2)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1295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this version any better?  when?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 for </a:t>
            </a:r>
            <a:r>
              <a:rPr lang="en-US" sz="1800">
                <a:latin typeface="Courier New" charset="0"/>
                <a:ea typeface="ＭＳ Ｐゴシック" charset="0"/>
              </a:rPr>
              <a:t>add</a:t>
            </a:r>
            <a:r>
              <a:rPr lang="en-US">
                <a:latin typeface="Arial Narrow" charset="0"/>
                <a:ea typeface="ＭＳ Ｐゴシック" charset="0"/>
              </a:rPr>
              <a:t>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 for </a:t>
            </a:r>
            <a:r>
              <a:rPr lang="en-US" sz="1800">
                <a:latin typeface="Courier New" charset="0"/>
                <a:ea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</a:rPr>
              <a:t>?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04800" y="3024188"/>
            <a:ext cx="9144000" cy="35879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java.util.ArrayList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java.util.Collections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&lt;E extends Comparable&lt;? super E&gt;&gt; extends </a:t>
            </a:r>
            <a:r>
              <a:rPr lang="en-US" sz="1400" dirty="0" err="1">
                <a:latin typeface="Courier New" charset="0"/>
              </a:rPr>
              <a:t>ArrayList</a:t>
            </a:r>
            <a:r>
              <a:rPr lang="en-US" sz="1400" dirty="0">
                <a:latin typeface="Courier New" charset="0"/>
              </a:rPr>
              <a:t>&lt;E&gt;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super();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add(E item) {	// NOTE: COULD REMOVE THIS METHOD AND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super.add</a:t>
            </a:r>
            <a:r>
              <a:rPr lang="en-US" sz="1400" dirty="0">
                <a:latin typeface="Courier New" charset="0"/>
              </a:rPr>
              <a:t>(item);		// JUST INHERIT THE ADD METHOD FROM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return true;			// ARRAYLIST AS IS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}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public int </a:t>
            </a:r>
            <a:r>
              <a:rPr lang="en-US" sz="1400" dirty="0" err="1">
                <a:latin typeface="Courier New" charset="0"/>
              </a:rPr>
              <a:t>indexOf</a:t>
            </a:r>
            <a:r>
              <a:rPr lang="en-US" sz="1400" dirty="0">
                <a:latin typeface="Courier New" charset="0"/>
              </a:rPr>
              <a:t>(Object item)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Collections.sort</a:t>
            </a:r>
            <a:r>
              <a:rPr lang="en-US" sz="1400" dirty="0">
                <a:latin typeface="Courier New" charset="0"/>
              </a:rPr>
              <a:t>(this);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Collections.binarySearch</a:t>
            </a:r>
            <a:r>
              <a:rPr lang="en-US" sz="1400" dirty="0">
                <a:latin typeface="Courier New" charset="0"/>
              </a:rPr>
              <a:t>(this, (E)item);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A0A054-D236-BC48-8A4B-22E68FA3CF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(v.3)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152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insertions and searches are mixed, sorting for each insertion/search is extremely inefficient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instead, could take the time to insert each item into its correct position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 for </a:t>
            </a:r>
            <a:r>
              <a:rPr lang="en-US" sz="1800">
                <a:latin typeface="Courier New" charset="0"/>
                <a:ea typeface="ＭＳ Ｐゴシック" charset="0"/>
              </a:rPr>
              <a:t>add</a:t>
            </a:r>
            <a:r>
              <a:rPr lang="en-US">
                <a:latin typeface="Arial Narrow" charset="0"/>
                <a:ea typeface="ＭＳ Ｐゴシック" charset="0"/>
              </a:rPr>
              <a:t>?  big-Oh for </a:t>
            </a:r>
            <a:r>
              <a:rPr lang="en-US" sz="1800">
                <a:latin typeface="Courier New" charset="0"/>
                <a:ea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</a:rPr>
              <a:t>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63525" y="2943133"/>
            <a:ext cx="9185275" cy="40672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java.util.ArrayList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java.util.Collections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&lt;E extends Comparable&lt;? super E&gt;&gt; extends </a:t>
            </a:r>
            <a:r>
              <a:rPr lang="en-US" sz="1400" dirty="0" err="1">
                <a:latin typeface="Courier New" charset="0"/>
              </a:rPr>
              <a:t>ArrayList</a:t>
            </a:r>
            <a:r>
              <a:rPr lang="en-US" sz="1400" dirty="0">
                <a:latin typeface="Courier New" charset="0"/>
              </a:rPr>
              <a:t>&lt;E&gt;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super();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add(E item)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for 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= 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&lt; </a:t>
            </a:r>
            <a:r>
              <a:rPr lang="en-US" sz="1400" dirty="0" err="1">
                <a:latin typeface="Courier New" charset="0"/>
              </a:rPr>
              <a:t>this.size</a:t>
            </a:r>
            <a:r>
              <a:rPr lang="en-US" sz="1400" dirty="0">
                <a:latin typeface="Courier New" charset="0"/>
              </a:rPr>
              <a:t>();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if (</a:t>
            </a:r>
            <a:r>
              <a:rPr lang="en-US" sz="1400" dirty="0" err="1">
                <a:latin typeface="Courier New" charset="0"/>
              </a:rPr>
              <a:t>item.compareTo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this.get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)) &lt; 0)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break;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super.add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, item);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return true;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int </a:t>
            </a:r>
            <a:r>
              <a:rPr lang="en-US" sz="1400" dirty="0" err="1">
                <a:latin typeface="Courier New" charset="0"/>
              </a:rPr>
              <a:t>indexOf</a:t>
            </a:r>
            <a:r>
              <a:rPr lang="en-US" sz="1400" dirty="0">
                <a:latin typeface="Courier New" charset="0"/>
              </a:rPr>
              <a:t>(Object item)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Collections.binarySearch</a:t>
            </a:r>
            <a:r>
              <a:rPr lang="en-US" sz="1400" dirty="0">
                <a:latin typeface="Courier New" charset="0"/>
              </a:rPr>
              <a:t>(this, (E)item);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327685" name="Text Box 5"/>
          <p:cNvSpPr txBox="1">
            <a:spLocks noChangeArrowheads="1"/>
          </p:cNvSpPr>
          <p:nvPr/>
        </p:nvSpPr>
        <p:spPr bwMode="auto">
          <a:xfrm>
            <a:off x="6400800" y="4419600"/>
            <a:ext cx="2971800" cy="83502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search from the start vs. from the end?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21F446-7B4D-F840-A602-3E5E700BA7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using SortedArrayList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2667000" cy="56388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 that repeated calls to add serve as insertion sort</a:t>
            </a:r>
          </a:p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build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 29.2 sec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127.9 sec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 526.2 sec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search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  0.1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build time roughly quadruples as dictionary size doubles; search time is trivial</a:t>
            </a:r>
          </a:p>
        </p:txBody>
      </p:sp>
      <p:sp>
        <p:nvSpPr>
          <p:cNvPr id="40964" name="Text Box 6"/>
          <p:cNvSpPr txBox="1">
            <a:spLocks noChangeArrowheads="1"/>
          </p:cNvSpPr>
          <p:nvPr/>
        </p:nvSpPr>
        <p:spPr bwMode="auto">
          <a:xfrm>
            <a:off x="3429000" y="1524000"/>
            <a:ext cx="5867400" cy="4756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java.util.Scanner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java.io.File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java.util.Date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DictionaryTimer</a:t>
            </a:r>
            <a:r>
              <a:rPr lang="en-US" sz="1400" dirty="0">
                <a:latin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static void main(String[] </a:t>
            </a:r>
            <a:r>
              <a:rPr lang="en-US" sz="1400" dirty="0" err="1">
                <a:latin typeface="Courier New" charset="0"/>
              </a:rPr>
              <a:t>args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("Enter name of dictionary:");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</a:rPr>
              <a:t>System.in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String </a:t>
            </a:r>
            <a:r>
              <a:rPr lang="en-US" sz="1400" dirty="0" err="1">
                <a:latin typeface="Courier New" charset="0"/>
              </a:rPr>
              <a:t>dictFile</a:t>
            </a:r>
            <a:r>
              <a:rPr lang="en-US" sz="1400" dirty="0">
                <a:latin typeface="Courier New" charset="0"/>
              </a:rPr>
              <a:t> = </a:t>
            </a:r>
            <a:r>
              <a:rPr lang="en-US" sz="1400" dirty="0" err="1">
                <a:latin typeface="Courier New" charset="0"/>
              </a:rPr>
              <a:t>input.next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StopWatch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timer = new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StopWatch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timer.start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Dictionary </a:t>
            </a:r>
            <a:r>
              <a:rPr lang="en-US" sz="1400" dirty="0" err="1">
                <a:latin typeface="Courier New" charset="0"/>
              </a:rPr>
              <a:t>dict</a:t>
            </a:r>
            <a:r>
              <a:rPr lang="en-US" sz="1400" dirty="0">
                <a:latin typeface="Courier New" charset="0"/>
              </a:rPr>
              <a:t> = new Dictionary(</a:t>
            </a:r>
            <a:r>
              <a:rPr lang="en-US" sz="1400" dirty="0" err="1">
                <a:latin typeface="Courier New" charset="0"/>
              </a:rPr>
              <a:t>dictFile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timer.stop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timer.getElapsedTime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timer.start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for (int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= 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&lt; 100;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dict.contains</a:t>
            </a:r>
            <a:r>
              <a:rPr lang="en-US" sz="1400" dirty="0">
                <a:latin typeface="Courier New" charset="0"/>
              </a:rPr>
              <a:t>("</a:t>
            </a:r>
            <a:r>
              <a:rPr lang="en-US" sz="1400" dirty="0" err="1">
                <a:latin typeface="Courier New" charset="0"/>
              </a:rPr>
              <a:t>zzyzyba</a:t>
            </a:r>
            <a:r>
              <a:rPr lang="en-US" sz="1400" dirty="0">
                <a:latin typeface="Courier New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timer.stop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timer.getElapsedTime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()/100.0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F73DA67-9CF7-AB4F-95E6-CF7FEF86450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(v.4)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77200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adds tend to be done in groups (as in loading the dictionary)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might pay to perform lazy insertions &amp; keep track of whether sorted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big-Oh for add?  big-Oh for indexOf?</a:t>
            </a:r>
          </a:p>
          <a:p>
            <a:pPr lvl="1">
              <a:lnSpc>
                <a:spcPct val="70000"/>
              </a:lnSpc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desired, could still provide addInOrder method (as before)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04800" y="2846978"/>
            <a:ext cx="9144000" cy="423962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java.util.ArrayList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java.util.Collections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&lt;E extends Comparable&lt;? super E&gt;&gt; extends </a:t>
            </a:r>
            <a:r>
              <a:rPr lang="en-US" sz="1400" dirty="0" err="1">
                <a:latin typeface="Courier New" charset="0"/>
              </a:rPr>
              <a:t>ArrayList</a:t>
            </a:r>
            <a:r>
              <a:rPr lang="en-US" sz="1400" dirty="0">
                <a:latin typeface="Courier New" charset="0"/>
              </a:rPr>
              <a:t>&lt;E&gt;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private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isSorted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SortedArrayList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super();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this.isSorted</a:t>
            </a:r>
            <a:r>
              <a:rPr lang="en-US" sz="1400" dirty="0">
                <a:latin typeface="Courier New" charset="0"/>
              </a:rPr>
              <a:t> = true;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add(E item)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this.isSorted</a:t>
            </a:r>
            <a:r>
              <a:rPr lang="en-US" sz="1400" dirty="0">
                <a:latin typeface="Courier New" charset="0"/>
              </a:rPr>
              <a:t> = false;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super.add</a:t>
            </a:r>
            <a:r>
              <a:rPr lang="en-US" sz="1400" dirty="0">
                <a:latin typeface="Courier New" charset="0"/>
              </a:rPr>
              <a:t>(item);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int </a:t>
            </a:r>
            <a:r>
              <a:rPr lang="en-US" sz="1400" dirty="0" err="1">
                <a:latin typeface="Courier New" charset="0"/>
              </a:rPr>
              <a:t>indexOf</a:t>
            </a:r>
            <a:r>
              <a:rPr lang="en-US" sz="1400" dirty="0">
                <a:latin typeface="Courier New" charset="0"/>
              </a:rPr>
              <a:t>(Object item)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if (!</a:t>
            </a:r>
            <a:r>
              <a:rPr lang="en-US" sz="1400" dirty="0" err="1">
                <a:latin typeface="Courier New" charset="0"/>
              </a:rPr>
              <a:t>this.isSorted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Collections.sort</a:t>
            </a:r>
            <a:r>
              <a:rPr lang="en-US" sz="1400" dirty="0">
                <a:latin typeface="Courier New" charset="0"/>
              </a:rPr>
              <a:t>(this);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this.isSorted</a:t>
            </a:r>
            <a:r>
              <a:rPr lang="en-US" sz="1400" dirty="0">
                <a:latin typeface="Courier New" charset="0"/>
              </a:rPr>
              <a:t> = true;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Collections.binarySearch</a:t>
            </a:r>
            <a:r>
              <a:rPr lang="en-US" sz="1400" dirty="0">
                <a:latin typeface="Courier New" charset="0"/>
              </a:rPr>
              <a:t>(this, (E)item);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5E0827-B2DC-3F4F-8CE8-D39EA5D4A8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Timing the lazy dictionary on searches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2819400" cy="54102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modify the Dictionary class to use the lazy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SortedArrayList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build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340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661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1113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800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1</a:t>
            </a:r>
            <a:r>
              <a:rPr lang="en-US" sz="1800" u="sng" baseline="30000" dirty="0">
                <a:latin typeface="Arial Narrow" charset="0"/>
                <a:ea typeface="ＭＳ Ｐゴシック" charset="0"/>
              </a:rPr>
              <a:t>st</a:t>
            </a:r>
            <a:r>
              <a:rPr lang="en-US" sz="1800" u="sng" dirty="0">
                <a:latin typeface="Arial Narrow" charset="0"/>
                <a:ea typeface="ＭＳ Ｐゴシック" charset="0"/>
              </a:rPr>
              <a:t> search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  10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  61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144,484               140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800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search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38,621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  0.1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3276600" y="1295400"/>
            <a:ext cx="5943600" cy="544610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java.util.Scanner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java.io.File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java.util.Date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DictionaryTimer</a:t>
            </a:r>
            <a:r>
              <a:rPr lang="en-US" sz="1400" dirty="0">
                <a:latin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static void main(String[] </a:t>
            </a:r>
            <a:r>
              <a:rPr lang="en-US" sz="1400" dirty="0" err="1">
                <a:latin typeface="Courier New" charset="0"/>
              </a:rPr>
              <a:t>args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("Enter name of dictionary:");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</a:rPr>
              <a:t>System.in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String </a:t>
            </a:r>
            <a:r>
              <a:rPr lang="en-US" sz="1400" dirty="0" err="1">
                <a:latin typeface="Courier New" charset="0"/>
              </a:rPr>
              <a:t>dictFile</a:t>
            </a:r>
            <a:r>
              <a:rPr lang="en-US" sz="1400" dirty="0">
                <a:latin typeface="Courier New" charset="0"/>
              </a:rPr>
              <a:t> = </a:t>
            </a:r>
            <a:r>
              <a:rPr lang="en-US" sz="1400" dirty="0" err="1">
                <a:latin typeface="Courier New" charset="0"/>
              </a:rPr>
              <a:t>input.next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StopWatch</a:t>
            </a:r>
            <a:r>
              <a:rPr lang="en-US" sz="1400" dirty="0">
                <a:latin typeface="Courier New" charset="0"/>
              </a:rPr>
              <a:t> timer = new </a:t>
            </a:r>
            <a:r>
              <a:rPr lang="en-US" sz="1400" dirty="0" err="1">
                <a:latin typeface="Courier New" charset="0"/>
              </a:rPr>
              <a:t>StopWatch</a:t>
            </a:r>
            <a:r>
              <a:rPr lang="en-US" sz="1400" dirty="0">
                <a:latin typeface="Courier New" charset="0"/>
              </a:rPr>
              <a:t>()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timer.start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Dictionary </a:t>
            </a:r>
            <a:r>
              <a:rPr lang="en-US" sz="1400" dirty="0" err="1">
                <a:latin typeface="Courier New" charset="0"/>
              </a:rPr>
              <a:t>dict</a:t>
            </a:r>
            <a:r>
              <a:rPr lang="en-US" sz="1400" dirty="0">
                <a:latin typeface="Courier New" charset="0"/>
              </a:rPr>
              <a:t> = new Dictionary(</a:t>
            </a:r>
            <a:r>
              <a:rPr lang="en-US" sz="1400" dirty="0" err="1">
                <a:latin typeface="Courier New" charset="0"/>
              </a:rPr>
              <a:t>dictFile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timer.stop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timer.getElapsedTime</a:t>
            </a:r>
            <a:r>
              <a:rPr lang="en-US" sz="1400" dirty="0">
                <a:latin typeface="Courier New" charset="0"/>
              </a:rPr>
              <a:t>());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timer.start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dict.contains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("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zzyzyba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timer.stop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System.out.println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timer.getElapsedTime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timer.start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for (int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= 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 &lt; 100;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dict.contains</a:t>
            </a:r>
            <a:r>
              <a:rPr lang="en-US" sz="1400" dirty="0">
                <a:latin typeface="Courier New" charset="0"/>
              </a:rPr>
              <a:t>("</a:t>
            </a:r>
            <a:r>
              <a:rPr lang="en-US" sz="1400" dirty="0" err="1">
                <a:latin typeface="Courier New" charset="0"/>
              </a:rPr>
              <a:t>zzyzyba</a:t>
            </a:r>
            <a:r>
              <a:rPr lang="en-US" sz="1400" dirty="0">
                <a:latin typeface="Courier New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timer.stop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timer.getElapsedTime</a:t>
            </a:r>
            <a:r>
              <a:rPr lang="en-US" sz="1400" dirty="0">
                <a:latin typeface="Courier New" charset="0"/>
              </a:rPr>
              <a:t>()/100.0);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CF165D-F4A6-DA40-894D-02C9B4D553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TextBox 6"/>
          <p:cNvSpPr txBox="1">
            <a:spLocks noChangeArrowheads="1"/>
          </p:cNvSpPr>
          <p:nvPr/>
        </p:nvSpPr>
        <p:spPr bwMode="auto">
          <a:xfrm>
            <a:off x="381000" y="76200"/>
            <a:ext cx="8229600" cy="71696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CardDriver</a:t>
            </a:r>
            <a:r>
              <a:rPr lang="en-US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static void main(String[] </a:t>
            </a:r>
            <a:r>
              <a:rPr lang="en-US" sz="1400" dirty="0" err="1">
                <a:latin typeface="Courier New" charset="0"/>
                <a:cs typeface="Courier New" charset="0"/>
              </a:rPr>
              <a:t>args</a:t>
            </a:r>
            <a:r>
              <a:rPr lang="en-US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  <a:cs typeface="Courier New" charset="0"/>
              </a:rPr>
              <a:t>System.in</a:t>
            </a:r>
            <a:r>
              <a:rPr lang="en-US" sz="14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400" dirty="0">
                <a:latin typeface="Courier New" charset="0"/>
                <a:cs typeface="Courier New" charset="0"/>
              </a:rPr>
              <a:t>("Enter the file of credit card numbers: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endParaRPr lang="en-US" sz="10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try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Scanner </a:t>
            </a:r>
            <a:r>
              <a:rPr lang="en-US" sz="1400" dirty="0" err="1">
                <a:latin typeface="Courier New" charset="0"/>
                <a:cs typeface="Courier New" charset="0"/>
              </a:rPr>
              <a:t>infile</a:t>
            </a:r>
            <a:r>
              <a:rPr lang="en-US" sz="1400" dirty="0">
                <a:latin typeface="Courier New" charset="0"/>
                <a:cs typeface="Courier New" charset="0"/>
              </a:rPr>
              <a:t> = new Scanner(new File(</a:t>
            </a:r>
            <a:r>
              <a:rPr lang="en-US" sz="1400" dirty="0" err="1">
                <a:latin typeface="Courier New" charset="0"/>
                <a:cs typeface="Courier New" charset="0"/>
              </a:rPr>
              <a:t>input.next</a:t>
            </a:r>
            <a:r>
              <a:rPr lang="en-US" sz="1400" dirty="0">
                <a:latin typeface="Courier New" charset="0"/>
                <a:cs typeface="Courier New" charset="0"/>
              </a:rPr>
              <a:t>()));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while (</a:t>
            </a:r>
            <a:r>
              <a:rPr lang="en-US" sz="1400" dirty="0" err="1">
                <a:latin typeface="Courier New" charset="0"/>
                <a:cs typeface="Courier New" charset="0"/>
              </a:rPr>
              <a:t>infile.hasNextLine</a:t>
            </a:r>
            <a:r>
              <a:rPr lang="en-US" sz="14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String number = </a:t>
            </a:r>
            <a:r>
              <a:rPr lang="en-US" sz="14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400" dirty="0">
                <a:latin typeface="Courier New" charset="0"/>
                <a:cs typeface="Courier New" charset="0"/>
              </a:rPr>
              <a:t>().trim();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String </a:t>
            </a:r>
            <a:r>
              <a:rPr lang="en-US" sz="1400" dirty="0" err="1">
                <a:latin typeface="Courier New" charset="0"/>
                <a:cs typeface="Courier New" charset="0"/>
              </a:rPr>
              <a:t>cleanNum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number.replace</a:t>
            </a:r>
            <a:r>
              <a:rPr lang="en-US" sz="1400" dirty="0">
                <a:latin typeface="Courier New" charset="0"/>
                <a:cs typeface="Courier New" charset="0"/>
              </a:rPr>
              <a:t>(" ", "");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</a:t>
            </a:r>
            <a:r>
              <a:rPr lang="en-US" sz="1400" dirty="0" err="1">
                <a:latin typeface="Courier New" charset="0"/>
                <a:cs typeface="Courier New" charset="0"/>
              </a:rPr>
              <a:t>boolean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cs typeface="Courier New" charset="0"/>
              </a:rPr>
              <a:t>validFormat</a:t>
            </a:r>
            <a:r>
              <a:rPr lang="en-US" sz="1400" dirty="0">
                <a:latin typeface="Courier New" charset="0"/>
                <a:cs typeface="Courier New" charset="0"/>
              </a:rPr>
              <a:t> = true;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for (int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 = 0;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 &lt; </a:t>
            </a:r>
            <a:r>
              <a:rPr lang="en-US" sz="1400" dirty="0" err="1">
                <a:latin typeface="Courier New" charset="0"/>
                <a:cs typeface="Courier New" charset="0"/>
              </a:rPr>
              <a:t>cleanNum.length</a:t>
            </a:r>
            <a:r>
              <a:rPr lang="en-US" sz="1400" dirty="0">
                <a:latin typeface="Courier New" charset="0"/>
                <a:cs typeface="Courier New" charset="0"/>
              </a:rPr>
              <a:t>();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if (!</a:t>
            </a:r>
            <a:r>
              <a:rPr lang="en-US" sz="1400" dirty="0" err="1">
                <a:latin typeface="Courier New" charset="0"/>
                <a:cs typeface="Courier New" charset="0"/>
              </a:rPr>
              <a:t>Character.isDigit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cleanNum.charAt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)))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</a:t>
            </a:r>
            <a:r>
              <a:rPr lang="en-US" sz="1400" dirty="0" err="1">
                <a:latin typeface="Courier New" charset="0"/>
                <a:cs typeface="Courier New" charset="0"/>
              </a:rPr>
              <a:t>validFormat</a:t>
            </a:r>
            <a:r>
              <a:rPr lang="en-US" sz="1400" dirty="0">
                <a:latin typeface="Courier New" charset="0"/>
                <a:cs typeface="Courier New" charset="0"/>
              </a:rPr>
              <a:t> = false;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int sum = 0;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for (int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 = 0;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 &lt; </a:t>
            </a:r>
            <a:r>
              <a:rPr lang="en-US" sz="1400" dirty="0" err="1">
                <a:latin typeface="Courier New" charset="0"/>
                <a:cs typeface="Courier New" charset="0"/>
              </a:rPr>
              <a:t>cleanNum.length</a:t>
            </a:r>
            <a:r>
              <a:rPr lang="en-US" sz="1400" dirty="0">
                <a:latin typeface="Courier New" charset="0"/>
                <a:cs typeface="Courier New" charset="0"/>
              </a:rPr>
              <a:t>();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if (</a:t>
            </a:r>
            <a:r>
              <a:rPr lang="en-US" sz="1400" dirty="0" err="1">
                <a:latin typeface="Courier New" charset="0"/>
                <a:cs typeface="Courier New" charset="0"/>
              </a:rPr>
              <a:t>cleanNum.length</a:t>
            </a:r>
            <a:r>
              <a:rPr lang="en-US" sz="1400" dirty="0">
                <a:latin typeface="Courier New" charset="0"/>
                <a:cs typeface="Courier New" charset="0"/>
              </a:rPr>
              <a:t>() % 2 == 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 % 2)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int </a:t>
            </a:r>
            <a:r>
              <a:rPr lang="en-US" sz="1400" dirty="0" err="1">
                <a:latin typeface="Courier New" charset="0"/>
                <a:cs typeface="Courier New" charset="0"/>
              </a:rPr>
              <a:t>twiceValue</a:t>
            </a:r>
            <a:r>
              <a:rPr lang="en-US" sz="1400" dirty="0">
                <a:latin typeface="Courier New" charset="0"/>
                <a:cs typeface="Courier New" charset="0"/>
              </a:rPr>
              <a:t> = 2 * (</a:t>
            </a:r>
            <a:r>
              <a:rPr lang="en-US" sz="1400" dirty="0" err="1">
                <a:latin typeface="Courier New" charset="0"/>
                <a:cs typeface="Courier New" charset="0"/>
              </a:rPr>
              <a:t>cleanNum.charAt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) - '0');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if (</a:t>
            </a:r>
            <a:r>
              <a:rPr lang="en-US" sz="1400" dirty="0" err="1">
                <a:latin typeface="Courier New" charset="0"/>
                <a:cs typeface="Courier New" charset="0"/>
              </a:rPr>
              <a:t>twiceValue</a:t>
            </a:r>
            <a:r>
              <a:rPr lang="en-US" sz="1400" dirty="0">
                <a:latin typeface="Courier New" charset="0"/>
                <a:cs typeface="Courier New" charset="0"/>
              </a:rPr>
              <a:t> &gt; 9)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  </a:t>
            </a:r>
            <a:r>
              <a:rPr lang="en-US" sz="1400" dirty="0" err="1">
                <a:latin typeface="Courier New" charset="0"/>
                <a:cs typeface="Courier New" charset="0"/>
              </a:rPr>
              <a:t>twiceValue</a:t>
            </a:r>
            <a:r>
              <a:rPr lang="en-US" sz="1400" dirty="0">
                <a:latin typeface="Courier New" charset="0"/>
                <a:cs typeface="Courier New" charset="0"/>
              </a:rPr>
              <a:t> = 1 + (</a:t>
            </a:r>
            <a:r>
              <a:rPr lang="en-US" sz="1400" dirty="0" err="1">
                <a:latin typeface="Courier New" charset="0"/>
                <a:cs typeface="Courier New" charset="0"/>
              </a:rPr>
              <a:t>twiceValue</a:t>
            </a:r>
            <a:r>
              <a:rPr lang="en-US" sz="1400" dirty="0">
                <a:latin typeface="Courier New" charset="0"/>
                <a:cs typeface="Courier New" charset="0"/>
              </a:rPr>
              <a:t> % 10);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sum += </a:t>
            </a:r>
            <a:r>
              <a:rPr lang="en-US" sz="1400" dirty="0" err="1">
                <a:latin typeface="Courier New" charset="0"/>
                <a:cs typeface="Courier New" charset="0"/>
              </a:rPr>
              <a:t>twiceValue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}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sum += (</a:t>
            </a:r>
            <a:r>
              <a:rPr lang="en-US" sz="1400" dirty="0" err="1">
                <a:latin typeface="Courier New" charset="0"/>
                <a:cs typeface="Courier New" charset="0"/>
              </a:rPr>
              <a:t>cleanNum.charAt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latin typeface="Courier New" charset="0"/>
                <a:cs typeface="Courier New" charset="0"/>
              </a:rPr>
              <a:t>) - '0');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</a:t>
            </a:r>
            <a:r>
              <a:rPr lang="en-US" sz="1400" dirty="0" err="1">
                <a:latin typeface="Courier New" charset="0"/>
                <a:cs typeface="Courier New" charset="0"/>
              </a:rPr>
              <a:t>boolean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cs typeface="Courier New" charset="0"/>
              </a:rPr>
              <a:t>validSequence</a:t>
            </a:r>
            <a:r>
              <a:rPr lang="en-US" sz="1400" dirty="0">
                <a:latin typeface="Courier New" charset="0"/>
                <a:cs typeface="Courier New" charset="0"/>
              </a:rPr>
              <a:t> = (sum % 10 == 0);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if (</a:t>
            </a:r>
            <a:r>
              <a:rPr lang="en-US" sz="1400" dirty="0" err="1">
                <a:latin typeface="Courier New" charset="0"/>
                <a:cs typeface="Courier New" charset="0"/>
              </a:rPr>
              <a:t>validFormat</a:t>
            </a:r>
            <a:r>
              <a:rPr lang="en-US" sz="1400" dirty="0">
                <a:latin typeface="Courier New" charset="0"/>
                <a:cs typeface="Courier New" charset="0"/>
              </a:rPr>
              <a:t> &amp;&amp; </a:t>
            </a:r>
            <a:r>
              <a:rPr lang="en-US" sz="1400" dirty="0" err="1">
                <a:latin typeface="Courier New" charset="0"/>
                <a:cs typeface="Courier New" charset="0"/>
              </a:rPr>
              <a:t>validSequence</a:t>
            </a:r>
            <a:r>
              <a:rPr lang="en-US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(number + " VALID");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}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(number + " INVALID");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 catch (</a:t>
            </a:r>
            <a:r>
              <a:rPr lang="en-US" sz="14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4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("File not found.");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" name="Text Placeholder 2"/>
          <p:cNvSpPr>
            <a:spLocks noGrp="1"/>
          </p:cNvSpPr>
          <p:nvPr>
            <p:ph type="body" sz="half" idx="1"/>
          </p:nvPr>
        </p:nvSpPr>
        <p:spPr>
          <a:xfrm>
            <a:off x="6927850" y="990600"/>
            <a:ext cx="2409825" cy="32004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lvl="1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Brute force design</a:t>
            </a:r>
          </a:p>
          <a:p>
            <a:pPr marL="238125" lvl="1" indent="-238125">
              <a:buFont typeface="Wingdings" charset="2"/>
              <a:buChar char="§"/>
              <a:defRPr/>
            </a:pPr>
            <a:endParaRPr lang="en-US" sz="1600" dirty="0">
              <a:solidFill>
                <a:srgbClr val="3333CC"/>
              </a:solidFill>
            </a:endParaRP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prompt for file name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read in each card number from file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remove spaces and check for non-digits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check digits using </a:t>
            </a:r>
            <a:r>
              <a:rPr lang="en-US" dirty="0" err="1">
                <a:solidFill>
                  <a:srgbClr val="3333CC"/>
                </a:solidFill>
              </a:rPr>
              <a:t>Luhn</a:t>
            </a:r>
            <a:r>
              <a:rPr lang="en-US" dirty="0">
                <a:solidFill>
                  <a:srgbClr val="3333CC"/>
                </a:solidFill>
              </a:rPr>
              <a:t> Formula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display status of each number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BDEBDE-B34A-8F4C-81DD-E62C9225EA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8382000" cy="9144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brute force approach works, but is difficult to read and modify</a:t>
            </a:r>
          </a:p>
          <a:p>
            <a:pPr marL="347663" indent="-227013">
              <a:buFont typeface="Wingdings" charset="0"/>
              <a:buChar char="§"/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one simple step is to add modularity (via helper methods)</a:t>
            </a:r>
          </a:p>
        </p:txBody>
      </p:sp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Adding modularity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00C4941-C46A-254E-9F01-653E14B50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7" y="2241991"/>
            <a:ext cx="6194426" cy="4756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private </a:t>
            </a:r>
            <a:r>
              <a:rPr lang="da-DK" sz="1400" dirty="0" err="1">
                <a:latin typeface="Courier New" charset="0"/>
                <a:cs typeface="Courier New" charset="0"/>
              </a:rPr>
              <a:t>static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boolean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isValidFormat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String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num</a:t>
            </a:r>
            <a:r>
              <a:rPr lang="da-DK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for (</a:t>
            </a:r>
            <a:r>
              <a:rPr lang="da-DK" sz="1400" dirty="0" err="1">
                <a:latin typeface="Courier New" charset="0"/>
                <a:cs typeface="Courier New" charset="0"/>
              </a:rPr>
              <a:t>int</a:t>
            </a:r>
            <a:r>
              <a:rPr lang="da-DK" sz="1400" dirty="0">
                <a:latin typeface="Courier New" charset="0"/>
                <a:cs typeface="Courier New" charset="0"/>
              </a:rPr>
              <a:t> i = 0; i &lt; </a:t>
            </a:r>
            <a:r>
              <a:rPr lang="da-DK" sz="1400" dirty="0" err="1">
                <a:latin typeface="Courier New" charset="0"/>
                <a:cs typeface="Courier New" charset="0"/>
              </a:rPr>
              <a:t>num.length</a:t>
            </a:r>
            <a:r>
              <a:rPr lang="da-DK" sz="1400" dirty="0">
                <a:latin typeface="Courier New" charset="0"/>
                <a:cs typeface="Courier New" charset="0"/>
              </a:rPr>
              <a:t>(); i++)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if (!</a:t>
            </a:r>
            <a:r>
              <a:rPr lang="da-DK" sz="1400" dirty="0" err="1">
                <a:latin typeface="Courier New" charset="0"/>
                <a:cs typeface="Courier New" charset="0"/>
              </a:rPr>
              <a:t>Character.isDigit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num.charAt</a:t>
            </a:r>
            <a:r>
              <a:rPr lang="da-DK" sz="1400" dirty="0">
                <a:latin typeface="Courier New" charset="0"/>
                <a:cs typeface="Courier New" charset="0"/>
              </a:rPr>
              <a:t>(i)))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return false;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return true;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da-DK" sz="14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endParaRPr lang="da-DK" sz="14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private </a:t>
            </a:r>
            <a:r>
              <a:rPr lang="da-DK" sz="1400" dirty="0" err="1">
                <a:latin typeface="Courier New" charset="0"/>
                <a:cs typeface="Courier New" charset="0"/>
              </a:rPr>
              <a:t>static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boolean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isValidSequence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String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num</a:t>
            </a:r>
            <a:r>
              <a:rPr lang="da-DK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</a:t>
            </a:r>
            <a:r>
              <a:rPr lang="da-DK" sz="1400" dirty="0" err="1">
                <a:latin typeface="Courier New" charset="0"/>
                <a:cs typeface="Courier New" charset="0"/>
              </a:rPr>
              <a:t>int</a:t>
            </a:r>
            <a:r>
              <a:rPr lang="da-DK" sz="1400" dirty="0">
                <a:latin typeface="Courier New" charset="0"/>
                <a:cs typeface="Courier New" charset="0"/>
              </a:rPr>
              <a:t> sum = 0;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for (</a:t>
            </a:r>
            <a:r>
              <a:rPr lang="da-DK" sz="1400" dirty="0" err="1">
                <a:latin typeface="Courier New" charset="0"/>
                <a:cs typeface="Courier New" charset="0"/>
              </a:rPr>
              <a:t>int</a:t>
            </a:r>
            <a:r>
              <a:rPr lang="da-DK" sz="1400" dirty="0">
                <a:latin typeface="Courier New" charset="0"/>
                <a:cs typeface="Courier New" charset="0"/>
              </a:rPr>
              <a:t> i = 0; i &lt; </a:t>
            </a:r>
            <a:r>
              <a:rPr lang="da-DK" sz="1400" dirty="0" err="1">
                <a:latin typeface="Courier New" charset="0"/>
                <a:cs typeface="Courier New" charset="0"/>
              </a:rPr>
              <a:t>num.length</a:t>
            </a:r>
            <a:r>
              <a:rPr lang="da-DK" sz="1400" dirty="0">
                <a:latin typeface="Courier New" charset="0"/>
                <a:cs typeface="Courier New" charset="0"/>
              </a:rPr>
              <a:t>(); i++)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if (</a:t>
            </a:r>
            <a:r>
              <a:rPr lang="da-DK" sz="1400" dirty="0" err="1">
                <a:latin typeface="Courier New" charset="0"/>
                <a:cs typeface="Courier New" charset="0"/>
              </a:rPr>
              <a:t>num.length</a:t>
            </a:r>
            <a:r>
              <a:rPr lang="da-DK" sz="1400" dirty="0">
                <a:latin typeface="Courier New" charset="0"/>
                <a:cs typeface="Courier New" charset="0"/>
              </a:rPr>
              <a:t>() % 2 == i % 2)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  <a:r>
              <a:rPr lang="da-DK" sz="1400" dirty="0" err="1">
                <a:latin typeface="Courier New" charset="0"/>
                <a:cs typeface="Courier New" charset="0"/>
              </a:rPr>
              <a:t>int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twiceValue</a:t>
            </a:r>
            <a:r>
              <a:rPr lang="da-DK" sz="1400" dirty="0">
                <a:latin typeface="Courier New" charset="0"/>
                <a:cs typeface="Courier New" charset="0"/>
              </a:rPr>
              <a:t> = 2 * (</a:t>
            </a:r>
            <a:r>
              <a:rPr lang="da-DK" sz="1400" dirty="0" err="1">
                <a:latin typeface="Courier New" charset="0"/>
                <a:cs typeface="Courier New" charset="0"/>
              </a:rPr>
              <a:t>num.charAt</a:t>
            </a:r>
            <a:r>
              <a:rPr lang="da-DK" sz="1400" dirty="0">
                <a:latin typeface="Courier New" charset="0"/>
                <a:cs typeface="Courier New" charset="0"/>
              </a:rPr>
              <a:t>(i) - '0');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if (</a:t>
            </a:r>
            <a:r>
              <a:rPr lang="da-DK" sz="1400" dirty="0" err="1">
                <a:latin typeface="Courier New" charset="0"/>
                <a:cs typeface="Courier New" charset="0"/>
              </a:rPr>
              <a:t>twiceValue</a:t>
            </a:r>
            <a:r>
              <a:rPr lang="da-DK" sz="1400" dirty="0">
                <a:latin typeface="Courier New" charset="0"/>
                <a:cs typeface="Courier New" charset="0"/>
              </a:rPr>
              <a:t> &gt; 9)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  </a:t>
            </a:r>
            <a:r>
              <a:rPr lang="da-DK" sz="1400" dirty="0" err="1">
                <a:latin typeface="Courier New" charset="0"/>
                <a:cs typeface="Courier New" charset="0"/>
              </a:rPr>
              <a:t>twiceValue</a:t>
            </a:r>
            <a:r>
              <a:rPr lang="da-DK" sz="1400" dirty="0">
                <a:latin typeface="Courier New" charset="0"/>
                <a:cs typeface="Courier New" charset="0"/>
              </a:rPr>
              <a:t> = 1 + (</a:t>
            </a:r>
            <a:r>
              <a:rPr lang="da-DK" sz="1400" dirty="0" err="1">
                <a:latin typeface="Courier New" charset="0"/>
                <a:cs typeface="Courier New" charset="0"/>
              </a:rPr>
              <a:t>twiceValue</a:t>
            </a:r>
            <a:r>
              <a:rPr lang="da-DK" sz="1400" dirty="0">
                <a:latin typeface="Courier New" charset="0"/>
                <a:cs typeface="Courier New" charset="0"/>
              </a:rPr>
              <a:t> % 10);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sum += </a:t>
            </a:r>
            <a:r>
              <a:rPr lang="da-DK" sz="1400" dirty="0" err="1">
                <a:latin typeface="Courier New" charset="0"/>
                <a:cs typeface="Courier New" charset="0"/>
              </a:rPr>
              <a:t>twiceValue</a:t>
            </a:r>
            <a:r>
              <a:rPr lang="da-DK" sz="1400" dirty="0">
                <a:latin typeface="Courier New" charset="0"/>
                <a:cs typeface="Courier New" charset="0"/>
              </a:rPr>
              <a:t>;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</a:t>
            </a:r>
            <a:r>
              <a:rPr lang="da-DK" sz="1400" dirty="0" err="1">
                <a:latin typeface="Courier New" charset="0"/>
                <a:cs typeface="Courier New" charset="0"/>
              </a:rPr>
              <a:t>else</a:t>
            </a:r>
            <a:r>
              <a:rPr lang="da-DK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sum += (</a:t>
            </a:r>
            <a:r>
              <a:rPr lang="da-DK" sz="1400" dirty="0" err="1">
                <a:latin typeface="Courier New" charset="0"/>
                <a:cs typeface="Courier New" charset="0"/>
              </a:rPr>
              <a:t>num.charAt</a:t>
            </a:r>
            <a:r>
              <a:rPr lang="da-DK" sz="1400" dirty="0">
                <a:latin typeface="Courier New" charset="0"/>
                <a:cs typeface="Courier New" charset="0"/>
              </a:rPr>
              <a:t>(i) - '0');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return sum % 10 == 0;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BDEBDE-B34A-8F4C-81DD-E62C9225EA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8382000" cy="9144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helper methods make the main method simpler, more readable</a:t>
            </a:r>
          </a:p>
        </p:txBody>
      </p:sp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Modular version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0E9686B-D115-274E-83A4-4D1CAC05A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799" y="1885386"/>
            <a:ext cx="7467601" cy="49290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public </a:t>
            </a:r>
            <a:r>
              <a:rPr lang="da-DK" sz="1400" dirty="0" err="1">
                <a:latin typeface="Courier New" charset="0"/>
                <a:cs typeface="Courier New" charset="0"/>
              </a:rPr>
              <a:t>class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CardDriver</a:t>
            </a:r>
            <a:r>
              <a:rPr lang="da-DK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public </a:t>
            </a:r>
            <a:r>
              <a:rPr lang="da-DK" sz="1400" dirty="0" err="1">
                <a:latin typeface="Courier New" charset="0"/>
                <a:cs typeface="Courier New" charset="0"/>
              </a:rPr>
              <a:t>static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void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main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String</a:t>
            </a:r>
            <a:r>
              <a:rPr lang="da-DK" sz="1400" dirty="0">
                <a:latin typeface="Courier New" charset="0"/>
                <a:cs typeface="Courier New" charset="0"/>
              </a:rPr>
              <a:t>[] </a:t>
            </a:r>
            <a:r>
              <a:rPr lang="da-DK" sz="1400" dirty="0" err="1">
                <a:latin typeface="Courier New" charset="0"/>
                <a:cs typeface="Courier New" charset="0"/>
              </a:rPr>
              <a:t>args</a:t>
            </a:r>
            <a:r>
              <a:rPr lang="da-DK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  <a:cs typeface="Courier New" charset="0"/>
              </a:rPr>
              <a:t>System.in</a:t>
            </a:r>
            <a:r>
              <a:rPr lang="en-US" sz="14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400" dirty="0">
                <a:latin typeface="Courier New" charset="0"/>
                <a:cs typeface="Courier New" charset="0"/>
              </a:rPr>
              <a:t>("Enter the file of credit card numbers: ");</a:t>
            </a: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</a:t>
            </a:r>
            <a:r>
              <a:rPr lang="da-DK" sz="1400" dirty="0" err="1">
                <a:latin typeface="Courier New" charset="0"/>
                <a:cs typeface="Courier New" charset="0"/>
              </a:rPr>
              <a:t>try</a:t>
            </a:r>
            <a:r>
              <a:rPr lang="da-DK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Scanner </a:t>
            </a:r>
            <a:r>
              <a:rPr lang="en-US" sz="1400" dirty="0" err="1">
                <a:latin typeface="Courier New" charset="0"/>
                <a:cs typeface="Courier New" charset="0"/>
              </a:rPr>
              <a:t>infile</a:t>
            </a:r>
            <a:r>
              <a:rPr lang="en-US" sz="1400" dirty="0">
                <a:latin typeface="Courier New" charset="0"/>
                <a:cs typeface="Courier New" charset="0"/>
              </a:rPr>
              <a:t> = new Scanner(new File(</a:t>
            </a:r>
            <a:r>
              <a:rPr lang="en-US" sz="1400" dirty="0" err="1">
                <a:latin typeface="Courier New" charset="0"/>
                <a:cs typeface="Courier New" charset="0"/>
              </a:rPr>
              <a:t>input.next</a:t>
            </a:r>
            <a:r>
              <a:rPr lang="en-US" sz="1400" dirty="0">
                <a:latin typeface="Courier New" charset="0"/>
                <a:cs typeface="Courier New" charset="0"/>
              </a:rPr>
              <a:t>()));</a:t>
            </a:r>
            <a:r>
              <a:rPr lang="da-DK" sz="1400" dirty="0">
                <a:latin typeface="Courier New" charset="0"/>
                <a:cs typeface="Courier New" charset="0"/>
              </a:rPr>
              <a:t>   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</a:t>
            </a:r>
            <a:r>
              <a:rPr lang="da-DK" sz="1400" dirty="0" err="1">
                <a:latin typeface="Courier New" charset="0"/>
                <a:cs typeface="Courier New" charset="0"/>
              </a:rPr>
              <a:t>while</a:t>
            </a:r>
            <a:r>
              <a:rPr lang="da-DK" sz="1400" dirty="0">
                <a:latin typeface="Courier New" charset="0"/>
                <a:cs typeface="Courier New" charset="0"/>
              </a:rPr>
              <a:t> (</a:t>
            </a:r>
            <a:r>
              <a:rPr lang="da-DK" sz="1400" dirty="0" err="1">
                <a:latin typeface="Courier New" charset="0"/>
                <a:cs typeface="Courier New" charset="0"/>
              </a:rPr>
              <a:t>infile.hasNextLine</a:t>
            </a:r>
            <a:r>
              <a:rPr lang="da-DK" sz="14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  <a:r>
              <a:rPr lang="da-DK" sz="1400" dirty="0" err="1">
                <a:latin typeface="Courier New" charset="0"/>
                <a:cs typeface="Courier New" charset="0"/>
              </a:rPr>
              <a:t>String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number</a:t>
            </a:r>
            <a:r>
              <a:rPr lang="da-DK" sz="1400" dirty="0">
                <a:latin typeface="Courier New" charset="0"/>
                <a:cs typeface="Courier New" charset="0"/>
              </a:rPr>
              <a:t> = </a:t>
            </a:r>
            <a:r>
              <a:rPr lang="da-DK" sz="1400" dirty="0" err="1">
                <a:latin typeface="Courier New" charset="0"/>
                <a:cs typeface="Courier New" charset="0"/>
              </a:rPr>
              <a:t>infile.nextLine</a:t>
            </a:r>
            <a:r>
              <a:rPr lang="da-DK" sz="1400" dirty="0">
                <a:latin typeface="Courier New" charset="0"/>
                <a:cs typeface="Courier New" charset="0"/>
              </a:rPr>
              <a:t>().trim();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  <a:r>
              <a:rPr lang="da-DK" sz="1400" dirty="0" err="1">
                <a:latin typeface="Courier New" charset="0"/>
                <a:cs typeface="Courier New" charset="0"/>
              </a:rPr>
              <a:t>String</a:t>
            </a:r>
            <a:r>
              <a:rPr lang="da-DK" sz="1400" dirty="0">
                <a:latin typeface="Courier New" charset="0"/>
                <a:cs typeface="Courier New" charset="0"/>
              </a:rPr>
              <a:t> </a:t>
            </a:r>
            <a:r>
              <a:rPr lang="da-DK" sz="1400" dirty="0" err="1">
                <a:latin typeface="Courier New" charset="0"/>
                <a:cs typeface="Courier New" charset="0"/>
              </a:rPr>
              <a:t>cleanNum</a:t>
            </a:r>
            <a:r>
              <a:rPr lang="da-DK" sz="1400" dirty="0">
                <a:latin typeface="Courier New" charset="0"/>
                <a:cs typeface="Courier New" charset="0"/>
              </a:rPr>
              <a:t> = </a:t>
            </a:r>
            <a:r>
              <a:rPr lang="da-DK" sz="1400" dirty="0" err="1">
                <a:latin typeface="Courier New" charset="0"/>
                <a:cs typeface="Courier New" charset="0"/>
              </a:rPr>
              <a:t>number.replace</a:t>
            </a:r>
            <a:r>
              <a:rPr lang="da-DK" sz="1400" dirty="0"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if (</a:t>
            </a:r>
            <a:r>
              <a:rPr lang="da-DK" sz="1400" dirty="0" err="1">
                <a:latin typeface="Courier New" charset="0"/>
                <a:cs typeface="Courier New" charset="0"/>
              </a:rPr>
              <a:t>CardDriver.isValidFormat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cleanNum</a:t>
            </a:r>
            <a:r>
              <a:rPr lang="da-DK" sz="1400" dirty="0">
                <a:latin typeface="Courier New" charset="0"/>
                <a:cs typeface="Courier New" charset="0"/>
              </a:rPr>
              <a:t>) &amp;&amp;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               </a:t>
            </a:r>
            <a:r>
              <a:rPr lang="da-DK" sz="1400" dirty="0" err="1">
                <a:latin typeface="Courier New" charset="0"/>
                <a:cs typeface="Courier New" charset="0"/>
              </a:rPr>
              <a:t>CardDriver.isValidSequence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cleanNum</a:t>
            </a:r>
            <a:r>
              <a:rPr lang="da-DK" sz="1400" dirty="0">
                <a:latin typeface="Courier New" charset="0"/>
                <a:cs typeface="Courier New" charset="0"/>
              </a:rPr>
              <a:t>))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  </a:t>
            </a:r>
            <a:r>
              <a:rPr lang="da-DK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number</a:t>
            </a:r>
            <a:r>
              <a:rPr lang="da-DK" sz="1400" dirty="0">
                <a:latin typeface="Courier New" charset="0"/>
                <a:cs typeface="Courier New" charset="0"/>
              </a:rPr>
              <a:t> + " VALID");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  <a:r>
              <a:rPr lang="da-DK" sz="1400" dirty="0" err="1">
                <a:latin typeface="Courier New" charset="0"/>
                <a:cs typeface="Courier New" charset="0"/>
              </a:rPr>
              <a:t>else</a:t>
            </a:r>
            <a:r>
              <a:rPr lang="da-DK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  </a:t>
            </a:r>
            <a:r>
              <a:rPr lang="da-DK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400" dirty="0">
                <a:latin typeface="Courier New" charset="0"/>
                <a:cs typeface="Courier New" charset="0"/>
              </a:rPr>
              <a:t>(</a:t>
            </a:r>
            <a:r>
              <a:rPr lang="da-DK" sz="1400" dirty="0" err="1">
                <a:latin typeface="Courier New" charset="0"/>
                <a:cs typeface="Courier New" charset="0"/>
              </a:rPr>
              <a:t>number</a:t>
            </a:r>
            <a:r>
              <a:rPr lang="da-DK" sz="1400" dirty="0">
                <a:latin typeface="Courier New" charset="0"/>
                <a:cs typeface="Courier New" charset="0"/>
              </a:rPr>
              <a:t> + " INVALID");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}    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</a:t>
            </a:r>
            <a:r>
              <a:rPr lang="da-DK" sz="1400" dirty="0" err="1">
                <a:latin typeface="Courier New" charset="0"/>
                <a:cs typeface="Courier New" charset="0"/>
              </a:rPr>
              <a:t>catch</a:t>
            </a:r>
            <a:r>
              <a:rPr lang="da-DK" sz="1400" dirty="0">
                <a:latin typeface="Courier New" charset="0"/>
                <a:cs typeface="Courier New" charset="0"/>
              </a:rPr>
              <a:t> (</a:t>
            </a:r>
            <a:r>
              <a:rPr lang="da-DK" sz="14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da-DK" sz="14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  </a:t>
            </a:r>
            <a:r>
              <a:rPr lang="da-DK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400" dirty="0">
                <a:latin typeface="Courier New" charset="0"/>
                <a:cs typeface="Courier New" charset="0"/>
              </a:rPr>
              <a:t>("File not </a:t>
            </a:r>
            <a:r>
              <a:rPr lang="da-DK" sz="1400" dirty="0" err="1">
                <a:latin typeface="Courier New" charset="0"/>
                <a:cs typeface="Courier New" charset="0"/>
              </a:rPr>
              <a:t>found</a:t>
            </a:r>
            <a:r>
              <a:rPr lang="da-DK" sz="1400" dirty="0">
                <a:latin typeface="Courier New" charset="0"/>
                <a:cs typeface="Courier New" charset="0"/>
              </a:rPr>
              <a:t>.");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}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da-DK" sz="14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// HELPER METHODS HERE</a:t>
            </a:r>
          </a:p>
          <a:p>
            <a:pPr>
              <a:lnSpc>
                <a:spcPct val="80000"/>
              </a:lnSpc>
            </a:pPr>
            <a:endParaRPr lang="da-DK" sz="14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7962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4368B9-68BC-9842-BD63-5C26034088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TextBox 6"/>
          <p:cNvSpPr txBox="1">
            <a:spLocks noChangeArrowheads="1"/>
          </p:cNvSpPr>
          <p:nvPr/>
        </p:nvSpPr>
        <p:spPr bwMode="auto">
          <a:xfrm>
            <a:off x="2019300" y="2743200"/>
            <a:ext cx="5562600" cy="41696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String number;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String </a:t>
            </a:r>
            <a:r>
              <a:rPr lang="en-US" sz="1400" dirty="0" err="1">
                <a:latin typeface="Courier New" charset="0"/>
                <a:cs typeface="Courier New" charset="0"/>
              </a:rPr>
              <a:t>cleanNum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(String num)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this.number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num.trim</a:t>
            </a:r>
            <a:r>
              <a:rPr lang="en-US" sz="14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this.cleanNum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this.number.replace</a:t>
            </a:r>
            <a:r>
              <a:rPr lang="en-US" sz="1400" dirty="0"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boolean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cs typeface="Courier New" charset="0"/>
              </a:rPr>
              <a:t>isValidFormat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// SIMILAR TO PREVIOUSLY SHOWN METHOD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boolean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cs typeface="Courier New" charset="0"/>
              </a:rPr>
              <a:t>isValidSequence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// SIMILAR TO PREVIOUSLY SHOWN METHOD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String </a:t>
            </a:r>
            <a:r>
              <a:rPr lang="en-US" sz="1400" dirty="0" err="1">
                <a:latin typeface="Courier New" charset="0"/>
                <a:cs typeface="Courier New" charset="0"/>
              </a:rPr>
              <a:t>toString</a:t>
            </a:r>
            <a:r>
              <a:rPr lang="en-US" sz="14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return number;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13716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object-oriented approach: identify objects that can be modeled with code</a:t>
            </a:r>
          </a:p>
          <a:p>
            <a:pPr marL="347663" indent="-227013">
              <a:buFont typeface="Wingdings" charset="0"/>
              <a:buChar char="§"/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classes encapsulate the data and behaviors of objects </a:t>
            </a:r>
          </a:p>
          <a:p>
            <a:pPr marL="347663" indent="-227013">
              <a:buFont typeface="Wingdings" charset="0"/>
              <a:buChar char="§"/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easier to develop, test, and reuse</a:t>
            </a:r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15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Adding objects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952500" y="2057400"/>
            <a:ext cx="7772400" cy="4234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CardDriver</a:t>
            </a:r>
            <a:r>
              <a:rPr lang="en-US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static void main(String[] </a:t>
            </a:r>
            <a:r>
              <a:rPr lang="en-US" sz="1400" dirty="0" err="1">
                <a:latin typeface="Courier New" charset="0"/>
                <a:cs typeface="Courier New" charset="0"/>
              </a:rPr>
              <a:t>args</a:t>
            </a:r>
            <a:r>
              <a:rPr lang="en-US" sz="14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Scanner input = new Scanner(</a:t>
            </a:r>
            <a:r>
              <a:rPr lang="en-US" sz="1400" dirty="0" err="1">
                <a:latin typeface="Courier New" charset="0"/>
                <a:cs typeface="Courier New" charset="0"/>
              </a:rPr>
              <a:t>System.in</a:t>
            </a:r>
            <a:r>
              <a:rPr lang="en-US" sz="14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400" dirty="0">
                <a:latin typeface="Courier New" charset="0"/>
                <a:cs typeface="Courier New" charset="0"/>
              </a:rPr>
              <a:t>("Enter the file of credit card numbers: ");</a:t>
            </a:r>
            <a:r>
              <a:rPr lang="da-DK" sz="14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da-DK" sz="1400" dirty="0">
                <a:latin typeface="Courier New" charset="0"/>
                <a:cs typeface="Courier New" charset="0"/>
              </a:rPr>
              <a:t>    </a:t>
            </a:r>
            <a:r>
              <a:rPr lang="da-DK" sz="1400" dirty="0" err="1">
                <a:latin typeface="Courier New" charset="0"/>
                <a:cs typeface="Courier New" charset="0"/>
              </a:rPr>
              <a:t>try</a:t>
            </a:r>
            <a:r>
              <a:rPr lang="da-DK" sz="14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Scanner </a:t>
            </a:r>
            <a:r>
              <a:rPr lang="en-US" sz="1400" dirty="0" err="1">
                <a:latin typeface="Courier New" charset="0"/>
                <a:cs typeface="Courier New" charset="0"/>
              </a:rPr>
              <a:t>infile</a:t>
            </a:r>
            <a:r>
              <a:rPr lang="en-US" sz="1400" dirty="0">
                <a:latin typeface="Courier New" charset="0"/>
                <a:cs typeface="Courier New" charset="0"/>
              </a:rPr>
              <a:t> = new Scanner(new File(</a:t>
            </a:r>
            <a:r>
              <a:rPr lang="en-US" sz="1400" dirty="0" err="1">
                <a:latin typeface="Courier New" charset="0"/>
                <a:cs typeface="Courier New" charset="0"/>
              </a:rPr>
              <a:t>input.next</a:t>
            </a:r>
            <a:r>
              <a:rPr lang="en-US" sz="1400" dirty="0">
                <a:latin typeface="Courier New" charset="0"/>
                <a:cs typeface="Courier New" charset="0"/>
              </a:rPr>
              <a:t>()));</a:t>
            </a:r>
            <a:r>
              <a:rPr lang="da-DK" sz="1400" dirty="0">
                <a:latin typeface="Courier New" charset="0"/>
                <a:cs typeface="Courier New" charset="0"/>
              </a:rPr>
              <a:t>           </a:t>
            </a:r>
            <a:r>
              <a:rPr lang="en-US" sz="1400" dirty="0">
                <a:latin typeface="Courier New" charset="0"/>
                <a:cs typeface="Courier New" charset="0"/>
              </a:rPr>
              <a:t>       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while (</a:t>
            </a:r>
            <a:r>
              <a:rPr lang="en-US" sz="1400" dirty="0" err="1">
                <a:latin typeface="Courier New" charset="0"/>
                <a:cs typeface="Courier New" charset="0"/>
              </a:rPr>
              <a:t>infile.hasNextLine</a:t>
            </a:r>
            <a:r>
              <a:rPr lang="en-US" sz="14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 number = new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400" dirty="0">
                <a:latin typeface="Courier New" charset="0"/>
                <a:cs typeface="Courier New" charset="0"/>
              </a:rPr>
              <a:t>());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if (</a:t>
            </a:r>
            <a:r>
              <a:rPr lang="en-US" sz="1400" dirty="0" err="1">
                <a:latin typeface="Courier New" charset="0"/>
                <a:cs typeface="Courier New" charset="0"/>
              </a:rPr>
              <a:t>number.isValidFormat</a:t>
            </a:r>
            <a:r>
              <a:rPr lang="en-US" sz="1400" dirty="0">
                <a:latin typeface="Courier New" charset="0"/>
                <a:cs typeface="Courier New" charset="0"/>
              </a:rPr>
              <a:t>() &amp;&amp; </a:t>
            </a:r>
            <a:r>
              <a:rPr lang="en-US" sz="1400" dirty="0" err="1">
                <a:latin typeface="Courier New" charset="0"/>
                <a:cs typeface="Courier New" charset="0"/>
              </a:rPr>
              <a:t>number.isValidSequence</a:t>
            </a:r>
            <a:r>
              <a:rPr lang="en-US" sz="14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(number + " VALID");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else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(number + " INVALID");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}        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catch (</a:t>
            </a:r>
            <a:r>
              <a:rPr lang="en-US" sz="14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4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400" dirty="0">
                <a:latin typeface="Courier New" charset="0"/>
                <a:cs typeface="Courier New" charset="0"/>
              </a:rPr>
              <a:t>("File not found.");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}      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 version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6858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then define a separate, simple driver class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16953-B6A8-6C44-96A7-7BCFCE9DF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E59CC-0E3F-A345-B0B2-F94327C2B82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2690" y="1165905"/>
            <a:ext cx="8382000" cy="2796495"/>
          </a:xfrm>
        </p:spPr>
        <p:txBody>
          <a:bodyPr/>
          <a:lstStyle/>
          <a:p>
            <a:r>
              <a:rPr lang="en-US" dirty="0"/>
              <a:t>if you have a one-time task of checking a file of credit card numbers,</a:t>
            </a:r>
          </a:p>
          <a:p>
            <a:pPr lvl="1"/>
            <a:r>
              <a:rPr lang="en-US" dirty="0"/>
              <a:t>any of these three approaches is fine</a:t>
            </a:r>
          </a:p>
          <a:p>
            <a:pPr lvl="1"/>
            <a:r>
              <a:rPr lang="en-US" dirty="0"/>
              <a:t>it could be argued that helper methods and/or classes will speed up testing &amp; debugging, so worth it</a:t>
            </a:r>
          </a:p>
          <a:p>
            <a:pPr lvl="1"/>
            <a:endParaRPr lang="en-US" dirty="0"/>
          </a:p>
          <a:p>
            <a:r>
              <a:rPr lang="en-US" dirty="0"/>
              <a:t>in the real-world, problem-solving is rarely a one-time task</a:t>
            </a:r>
          </a:p>
          <a:p>
            <a:pPr lvl="1"/>
            <a:r>
              <a:rPr lang="en-US" dirty="0"/>
              <a:t>you may need to go back and revise your solution as specifications change</a:t>
            </a:r>
          </a:p>
          <a:p>
            <a:pPr lvl="1"/>
            <a:r>
              <a:rPr lang="en-US" dirty="0"/>
              <a:t>you may want to reuse parts of your solution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0DA32-2C67-E946-B7B4-F445E5CD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06BFCA-A34F-4D42-9E57-DED4AA7F493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AA84D5-F5BD-214B-B6A3-2C8795D7B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90" y="4572000"/>
            <a:ext cx="8382000" cy="179433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264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2514600" y="152400"/>
            <a:ext cx="6934200" cy="6997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public class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implements Comparable&lt;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&gt; </a:t>
            </a:r>
            <a:r>
              <a:rPr lang="en-US" sz="1400" dirty="0">
                <a:latin typeface="Courier New" charset="0"/>
                <a:cs typeface="Courier New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String number;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private String </a:t>
            </a:r>
            <a:r>
              <a:rPr lang="en-US" sz="1400" dirty="0" err="1">
                <a:latin typeface="Courier New" charset="0"/>
                <a:cs typeface="Courier New" charset="0"/>
              </a:rPr>
              <a:t>cleanNum</a:t>
            </a:r>
            <a:r>
              <a:rPr lang="en-US" sz="14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latin typeface="Courier New" charset="0"/>
                <a:cs typeface="Courier New" charset="0"/>
              </a:rPr>
              <a:t>(String num)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this.number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num.trim</a:t>
            </a:r>
            <a:r>
              <a:rPr lang="en-US" sz="14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latin typeface="Courier New" charset="0"/>
                <a:cs typeface="Courier New" charset="0"/>
              </a:rPr>
              <a:t>this.cleanNum</a:t>
            </a:r>
            <a:r>
              <a:rPr lang="en-US" sz="1400" dirty="0"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latin typeface="Courier New" charset="0"/>
                <a:cs typeface="Courier New" charset="0"/>
              </a:rPr>
              <a:t>this.number.replace</a:t>
            </a:r>
            <a:r>
              <a:rPr lang="en-US" sz="1400" dirty="0"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    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int first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this.number.indexOf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int last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this.number.lastIndexOf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if (first != -1 &amp;&amp; first == last)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this.fixNumber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boolean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cs typeface="Courier New" charset="0"/>
              </a:rPr>
              <a:t>isValidFormat</a:t>
            </a:r>
            <a:r>
              <a:rPr lang="en-US" sz="1400" dirty="0">
                <a:latin typeface="Courier New" charset="0"/>
                <a:cs typeface="Courier New" charset="0"/>
              </a:rPr>
              <a:t>() { /* AS BEFORE */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</a:t>
            </a:r>
            <a:r>
              <a:rPr lang="en-US" sz="1400" dirty="0" err="1">
                <a:latin typeface="Courier New" charset="0"/>
                <a:cs typeface="Courier New" charset="0"/>
              </a:rPr>
              <a:t>boolean</a:t>
            </a:r>
            <a:r>
              <a:rPr lang="en-US" sz="1400" dirty="0"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cs typeface="Courier New" charset="0"/>
              </a:rPr>
              <a:t>isValidSequence</a:t>
            </a:r>
            <a:r>
              <a:rPr lang="en-US" sz="1400" dirty="0">
                <a:latin typeface="Courier New" charset="0"/>
                <a:cs typeface="Courier New" charset="0"/>
              </a:rPr>
              <a:t>() { /* AS BEFORE */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public String </a:t>
            </a:r>
            <a:r>
              <a:rPr lang="en-US" sz="1400" dirty="0" err="1">
                <a:latin typeface="Courier New" charset="0"/>
                <a:cs typeface="Courier New" charset="0"/>
              </a:rPr>
              <a:t>toString</a:t>
            </a:r>
            <a:r>
              <a:rPr lang="en-US" sz="1400" dirty="0">
                <a:latin typeface="Courier New" charset="0"/>
                <a:cs typeface="Courier New" charset="0"/>
              </a:rPr>
              <a:t>() { return number;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public int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compareTo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CardNumber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other)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return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this.cleanNum.compareTo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other.cleanNum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  //////////////////////////////////////////////////////////////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private void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fixNumber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String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safeNum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for (int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0;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&lt; 10;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safeNum.replace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('?', (char)('0'+i));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this.cleanNum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this.number.replace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if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this.isValidFormat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 &amp;&amp;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this.isValidSequence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return;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safeNum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this.cleanNum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this.number.replace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219199"/>
            <a:ext cx="2209800" cy="5934075"/>
          </a:xfrm>
        </p:spPr>
        <p:txBody>
          <a:bodyPr/>
          <a:lstStyle/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the OO version is easily extensible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to handle ordering, implement the Comparable interface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to handle error correction, add a method for fixing a corrupted digit</a:t>
            </a:r>
          </a:p>
        </p:txBody>
      </p:sp>
    </p:spTree>
    <p:extLst>
      <p:ext uri="{BB962C8B-B14F-4D97-AF65-F5344CB8AC3E}">
        <p14:creationId xmlns:p14="http://schemas.microsoft.com/office/powerpoint/2010/main" val="411651491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5091</TotalTime>
  <Words>4652</Words>
  <Application>Microsoft Macintosh PowerPoint</Application>
  <PresentationFormat>Custom</PresentationFormat>
  <Paragraphs>766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Arial Narrow</vt:lpstr>
      <vt:lpstr>Courier New</vt:lpstr>
      <vt:lpstr>Times New Roman</vt:lpstr>
      <vt:lpstr>Wingdings</vt:lpstr>
      <vt:lpstr>Blank Presentation</vt:lpstr>
      <vt:lpstr>Equation</vt:lpstr>
      <vt:lpstr>VISIO</vt:lpstr>
      <vt:lpstr>PowerPoint Presentation</vt:lpstr>
      <vt:lpstr>HW from past 222/321</vt:lpstr>
      <vt:lpstr>PowerPoint Presentation</vt:lpstr>
      <vt:lpstr>Adding modularity</vt:lpstr>
      <vt:lpstr>Modular version</vt:lpstr>
      <vt:lpstr>Adding objects</vt:lpstr>
      <vt:lpstr>OO version</vt:lpstr>
      <vt:lpstr>Brute force</vt:lpstr>
      <vt:lpstr>Extension</vt:lpstr>
      <vt:lpstr>Extension</vt:lpstr>
      <vt:lpstr>Extension</vt:lpstr>
      <vt:lpstr>Brute force</vt:lpstr>
      <vt:lpstr>Exhaustive search: string matching</vt:lpstr>
      <vt:lpstr>Exhaustive string matching</vt:lpstr>
      <vt:lpstr>Generate &amp; test</vt:lpstr>
      <vt:lpstr>Generate &amp; test: N-queens</vt:lpstr>
      <vt:lpstr>nP-hard problems: traveling salesman</vt:lpstr>
      <vt:lpstr>xkcd: Traveling Salesman Problem comic</vt:lpstr>
      <vt:lpstr>nP-hard problems: knapsack problem</vt:lpstr>
      <vt:lpstr>Dictionary revisited</vt:lpstr>
      <vt:lpstr>StopWatch</vt:lpstr>
      <vt:lpstr>Timing dictionary searches</vt:lpstr>
      <vt:lpstr>Sorting the list</vt:lpstr>
      <vt:lpstr>SortedArrayList (v.1)</vt:lpstr>
      <vt:lpstr>SortedArrayList (v.2)</vt:lpstr>
      <vt:lpstr>SortedArrayList (v.3)</vt:lpstr>
      <vt:lpstr>Dictionary using SortedArrayList</vt:lpstr>
      <vt:lpstr>SortedArrayList (v.4)</vt:lpstr>
      <vt:lpstr>Timing the lazy dictionary on searches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126</cp:revision>
  <cp:lastPrinted>2011-08-17T06:01:10Z</cp:lastPrinted>
  <dcterms:created xsi:type="dcterms:W3CDTF">2014-01-09T17:55:42Z</dcterms:created>
  <dcterms:modified xsi:type="dcterms:W3CDTF">2024-09-03T20:19:41Z</dcterms:modified>
</cp:coreProperties>
</file>