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1" r:id="rId3"/>
    <p:sldId id="262" r:id="rId4"/>
    <p:sldId id="263" r:id="rId5"/>
    <p:sldId id="280" r:id="rId6"/>
    <p:sldId id="270" r:id="rId7"/>
    <p:sldId id="304" r:id="rId8"/>
    <p:sldId id="301" r:id="rId9"/>
    <p:sldId id="302" r:id="rId10"/>
    <p:sldId id="305" r:id="rId11"/>
    <p:sldId id="309" r:id="rId12"/>
    <p:sldId id="310" r:id="rId13"/>
    <p:sldId id="311" r:id="rId14"/>
    <p:sldId id="274" r:id="rId15"/>
    <p:sldId id="279" r:id="rId16"/>
    <p:sldId id="276" r:id="rId17"/>
    <p:sldId id="278" r:id="rId18"/>
    <p:sldId id="281" r:id="rId19"/>
    <p:sldId id="273" r:id="rId20"/>
    <p:sldId id="282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283" r:id="rId38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5"/>
    <p:restoredTop sz="94767"/>
  </p:normalViewPr>
  <p:slideViewPr>
    <p:cSldViewPr>
      <p:cViewPr varScale="1">
        <p:scale>
          <a:sx n="73" d="100"/>
          <a:sy n="73" d="100"/>
        </p:scale>
        <p:origin x="2168" y="200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87674DA-862A-5A45-83B4-AB26B296D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543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E10117D-AC1F-6E4C-8EF7-006E153FC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4D49-C472-7743-9AAC-759C8ED7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8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6A6F7-2AC8-4F41-BC3B-9D1CEBA0B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6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F8B3C-F2EF-E74D-90ED-D9FDA9108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338" y="1219200"/>
            <a:ext cx="4275137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338" y="4000500"/>
            <a:ext cx="4275137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E4D08-9B9D-3E44-BFD8-C6557A489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7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8B834-0C1A-F24E-949E-802CA2C86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82992-FF34-9049-A984-11C446293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7E50-713F-C441-BB89-704427ECD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05EA-D7C3-7841-9557-ADB87859F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DA9E-93BA-FA4A-BE08-6DD85ED05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D0483-3BC7-0C4D-A8CA-D74426187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D8D7-7E20-B044-AC12-3F0C06D8B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1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5FAD-86AB-0C49-8B35-8334981A7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8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A8365733-B7C1-554B-8F17-9E399ADAE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0B9A2A-A2DE-9F07-E4D1-C1C44A54C66D}"/>
              </a:ext>
            </a:extLst>
          </p:cNvPr>
          <p:cNvSpPr/>
          <p:nvPr userDrawn="1"/>
        </p:nvSpPr>
        <p:spPr bwMode="auto">
          <a:xfrm>
            <a:off x="8969375" y="-2286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11E10-3182-AF9B-0487-2C8E0C2EDED1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  <a:latin typeface="+mn-lt"/>
              </a:rPr>
              <a:t>CSC 421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</a:rPr>
              <a:t>Fall 24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4E370B-3D4F-3704-7E57-755264A89973}"/>
              </a:ext>
            </a:extLst>
          </p:cNvPr>
          <p:cNvSpPr/>
          <p:nvPr userDrawn="1"/>
        </p:nvSpPr>
        <p:spPr bwMode="auto">
          <a:xfrm>
            <a:off x="0" y="0"/>
            <a:ext cx="76200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5" r:id="rId12"/>
    <p:sldLayoutId id="214748387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://www.brainbashe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90A486-1DC3-6046-8443-CD95494CA9D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421: Algorithm Design and Analysis</a:t>
            </a:r>
          </a:p>
          <a:p>
            <a:pPr algn="ctr"/>
            <a:endParaRPr lang="en-US" sz="32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Fall 2024</a:t>
            </a:r>
          </a:p>
        </p:txBody>
      </p:sp>
      <p:sp>
        <p:nvSpPr>
          <p:cNvPr id="16387" name="Rectangle 13"/>
          <p:cNvSpPr>
            <a:spLocks noChangeArrowheads="1"/>
          </p:cNvSpPr>
          <p:nvPr/>
        </p:nvSpPr>
        <p:spPr bwMode="auto">
          <a:xfrm>
            <a:off x="1199173" y="3106371"/>
            <a:ext cx="8169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Backtracking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greedy vs. generate &amp; test vs. backtracking (DFS)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examples: </a:t>
            </a:r>
          </a:p>
          <a:p>
            <a:pPr marL="1200150" lvl="2" indent="-28575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latin typeface="Arial Narrow" charset="0"/>
              </a:rPr>
              <a:t>N-queens, Sudoku, 2-D gels, Boggle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Arial Narrow" charset="0"/>
              </a:rPr>
              <a:t>problem characteristics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branch &amp; bound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game trees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4D24-9E26-0F46-912B-6534CFA0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Sudoku 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9F58D-1D69-9B40-BE7E-409C4EF9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422857"/>
            <a:ext cx="9067800" cy="55626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Sudoku {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 String[][] grid;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Sudoku(String filename) throws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java.io.FileNotFoundException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Scanner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Scanner(new File(filename));   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gridSize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infile.nextInt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String[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gridSize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gridSize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(int r = 0; r &lt;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gridSize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r++) {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for (int c = 0; c &lt;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gridSize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[r][c]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infile.next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int size() {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this.grid.length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RETURNS STRING REPRESENTATION OF THE GRID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39C59-8106-3646-B9ED-0183B46C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367E1-FD7B-8B4A-8DB5-8210CB7B65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BCFC7-B8ED-9F57-A376-799177C0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429000"/>
            <a:ext cx="2438400" cy="2686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627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9310B-CBD8-1A92-8C6D-46A7B8638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68A1-00D2-CB90-27DF-071DFE21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991600" cy="685800"/>
          </a:xfrm>
        </p:spPr>
        <p:txBody>
          <a:bodyPr/>
          <a:lstStyle/>
          <a:p>
            <a:r>
              <a:rPr lang="en-US" dirty="0"/>
              <a:t>Solving via recursive backtracking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4542B-D283-4A9D-805F-7F5F488E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50032"/>
            <a:ext cx="8639663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solve() {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this.solve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(0, 0)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solve(int row, int col)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(row ==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this.size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                 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true;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 if (col ==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this.size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            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this.solve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(row+1, 0);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 if (!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[row][col].equals("-")) {  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this.solve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(row, col+1);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 {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for (int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this.size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 ) {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[row][col] = ""+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(!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this.hasConflict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(row, col)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 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this.solve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(row, col+1)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return true;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[row][col] = "-"; 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  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false;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6D99B-42EA-96D1-C664-3BEC0731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367E1-FD7B-8B4A-8DB5-8210CB7B65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BEBC5-284F-E11E-0C0A-9165848FFCFA}"/>
              </a:ext>
            </a:extLst>
          </p:cNvPr>
          <p:cNvSpPr txBox="1"/>
          <p:nvPr/>
        </p:nvSpPr>
        <p:spPr>
          <a:xfrm>
            <a:off x="6553200" y="2667000"/>
            <a:ext cx="27844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if past last row, DONE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99FB1-C1EB-1CF4-2101-562807DE960D}"/>
              </a:ext>
            </a:extLst>
          </p:cNvPr>
          <p:cNvSpPr txBox="1"/>
          <p:nvPr/>
        </p:nvSpPr>
        <p:spPr>
          <a:xfrm>
            <a:off x="6553200" y="3352800"/>
            <a:ext cx="27844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if past last col, wrap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94787-FD9E-5938-165B-1D9405B71720}"/>
              </a:ext>
            </a:extLst>
          </p:cNvPr>
          <p:cNvSpPr txBox="1"/>
          <p:nvPr/>
        </p:nvSpPr>
        <p:spPr>
          <a:xfrm>
            <a:off x="6553200" y="4038600"/>
            <a:ext cx="27844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if already filled, skip</a:t>
            </a:r>
          </a:p>
        </p:txBody>
      </p:sp>
    </p:spTree>
    <p:extLst>
      <p:ext uri="{BB962C8B-B14F-4D97-AF65-F5344CB8AC3E}">
        <p14:creationId xmlns:p14="http://schemas.microsoft.com/office/powerpoint/2010/main" val="189872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ADF14-80E7-B11A-6833-2668EBFB2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A480-B2EA-41BB-4331-5BF3B817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991600" cy="685800"/>
          </a:xfrm>
        </p:spPr>
        <p:txBody>
          <a:bodyPr/>
          <a:lstStyle/>
          <a:p>
            <a:r>
              <a:rPr lang="en-US" dirty="0"/>
              <a:t>Helper method to check for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82F5B-E17D-FBE5-51F9-70BCE5DC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37" y="1371600"/>
            <a:ext cx="8792063" cy="55626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hasConflict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row, int col) {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piece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[row][col];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(int n = 0; n &lt;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this.size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n++) {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((col != n &amp;&amp;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[row][n].equals(piece)) || 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(row != n &amp;&amp;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[n][col].equals(piece))) {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return true;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squareSide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(int)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this.grid.length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baseRow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squareSide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(row/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squareSide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baseCol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squareSide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(col/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squareSide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(int r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baseRow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r &lt;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baseRow+squareSide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r++) {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for (int c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baseCol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c &lt;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baseCol+squareSide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((row != r || col != c) &amp;&amp;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this.grid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[r][c].equals(piece)) {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return true;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false;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3C26C-B074-EBA5-5273-A14051F3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367E1-FD7B-8B4A-8DB5-8210CB7B65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2E895-40A2-740A-2156-054DAB0CAB77}"/>
              </a:ext>
            </a:extLst>
          </p:cNvPr>
          <p:cNvSpPr txBox="1"/>
          <p:nvPr/>
        </p:nvSpPr>
        <p:spPr>
          <a:xfrm>
            <a:off x="7620000" y="1905000"/>
            <a:ext cx="1676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check if in same row or column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A09BC-CB58-1C7A-B59F-61C6D0D0B61B}"/>
              </a:ext>
            </a:extLst>
          </p:cNvPr>
          <p:cNvSpPr txBox="1"/>
          <p:nvPr/>
        </p:nvSpPr>
        <p:spPr>
          <a:xfrm>
            <a:off x="7620000" y="3436203"/>
            <a:ext cx="1676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check if in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subsquare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46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7C28-EF51-BCF8-EB53-CE32D5C4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24D58-E960-331F-7C3A-16B27A150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generalize the Sudoku class to work for various puzzles</a:t>
            </a:r>
          </a:p>
          <a:p>
            <a:endParaRPr lang="en-US" dirty="0"/>
          </a:p>
          <a:p>
            <a:r>
              <a:rPr lang="en-US" dirty="0"/>
              <a:t>Puzzle class is an abstract class that contains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board (2D array of Strings)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has size and </a:t>
            </a:r>
            <a:r>
              <a:rPr lang="en-US" dirty="0" err="1"/>
              <a:t>toString</a:t>
            </a:r>
            <a:r>
              <a:rPr lang="en-US" dirty="0"/>
              <a:t> methods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has solve method that uses recursive backtracking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/>
            <a:r>
              <a:rPr lang="en-US" dirty="0"/>
              <a:t>Sudoku class will have Sudoku-specific details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read in initial board from a 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specify the possible values that go into the grid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define the </a:t>
            </a:r>
            <a:r>
              <a:rPr lang="en-US" dirty="0" err="1"/>
              <a:t>hasConflict</a:t>
            </a:r>
            <a:r>
              <a:rPr lang="en-US" dirty="0"/>
              <a:t> helper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7150" indent="0"/>
            <a:r>
              <a:rPr lang="en-US" dirty="0"/>
              <a:t>can easily be applied to other puzzles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75CFE-5238-60E4-4194-BD526B38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8B834-0C1A-F24E-949E-802CA2C862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0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4FACC0-C260-8842-8549-84116758F10B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Another example: blob count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5334000" cy="20574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application: 2-D gel electrophoresis</a:t>
            </a: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biologists use electrophoresis to produce a gel image of cellular material</a:t>
            </a: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each "blob" (contiguous collection of dark pixels) represents a protein</a:t>
            </a: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identify proteins by matching the blobs up with another known gel image</a:t>
            </a:r>
          </a:p>
        </p:txBody>
      </p:sp>
      <p:graphicFrame>
        <p:nvGraphicFramePr>
          <p:cNvPr id="539652" name="Group 4"/>
          <p:cNvGraphicFramePr>
            <a:graphicFrameLocks noGrp="1"/>
          </p:cNvGraphicFramePr>
          <p:nvPr>
            <p:ph sz="half" idx="2"/>
          </p:nvPr>
        </p:nvGraphicFramePr>
        <p:xfrm>
          <a:off x="6553200" y="4425950"/>
          <a:ext cx="2279654" cy="2133600"/>
        </p:xfrm>
        <a:graphic>
          <a:graphicData uri="http://schemas.openxmlformats.org/drawingml/2006/table">
            <a:tbl>
              <a:tblPr/>
              <a:tblGrid>
                <a:gridCol w="20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9775" name="Rectangle 127"/>
          <p:cNvSpPr>
            <a:spLocks noChangeArrowheads="1"/>
          </p:cNvSpPr>
          <p:nvPr/>
        </p:nvSpPr>
        <p:spPr bwMode="auto">
          <a:xfrm>
            <a:off x="685800" y="3886200"/>
            <a:ext cx="853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we would like to identify each blob, its location and size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location is highest &amp; leftmost pixel in the blob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size is the number of contiguous pixels in the blob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>
              <a:latin typeface="Arial Narrow" charset="0"/>
            </a:endParaRP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in this small image:	Blob at [0][1]: size 5</a:t>
            </a:r>
          </a:p>
          <a:p>
            <a:pPr lvl="2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		Blob at [2][7]: size 1</a:t>
            </a:r>
          </a:p>
          <a:p>
            <a:pPr lvl="2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		Blob at [6][0]: size 4</a:t>
            </a:r>
          </a:p>
          <a:p>
            <a:pPr lvl="2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		Blob at [6][6]: size 4</a:t>
            </a:r>
          </a:p>
          <a:p>
            <a:pPr lvl="2">
              <a:lnSpc>
                <a:spcPct val="70000"/>
              </a:lnSpc>
              <a:spcBef>
                <a:spcPct val="20000"/>
              </a:spcBef>
            </a:pPr>
            <a:endParaRPr lang="en-US" sz="2000">
              <a:latin typeface="Arial Narrow" charset="0"/>
            </a:endParaRP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can use backtracking to locate &amp; measure blobs</a:t>
            </a:r>
          </a:p>
        </p:txBody>
      </p:sp>
      <p:pic>
        <p:nvPicPr>
          <p:cNvPr id="25728" name="Picture 128" descr="dhzb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532063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7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FB36CD-5567-FB4B-B225-B7C9E10E413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Blob count (cont.)</a:t>
            </a:r>
          </a:p>
        </p:txBody>
      </p:sp>
      <p:graphicFrame>
        <p:nvGraphicFramePr>
          <p:cNvPr id="546820" name="Group 4"/>
          <p:cNvGraphicFramePr>
            <a:graphicFrameLocks noGrp="1"/>
          </p:cNvGraphicFramePr>
          <p:nvPr>
            <p:ph sz="half" idx="2"/>
          </p:nvPr>
        </p:nvGraphicFramePr>
        <p:xfrm>
          <a:off x="6735763" y="1447800"/>
          <a:ext cx="2279653" cy="2133600"/>
        </p:xfrm>
        <a:graphic>
          <a:graphicData uri="http://schemas.openxmlformats.org/drawingml/2006/table">
            <a:tbl>
              <a:tblPr/>
              <a:tblGrid>
                <a:gridCol w="20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1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01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750" name="Rectangle 127"/>
          <p:cNvSpPr>
            <a:spLocks noChangeArrowheads="1"/>
          </p:cNvSpPr>
          <p:nvPr/>
        </p:nvSpPr>
        <p:spPr bwMode="auto">
          <a:xfrm>
            <a:off x="609600" y="1219200"/>
            <a:ext cx="853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can use recursive backtracking to get a blob's size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when find a spot: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1 (for the spot) +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size of all connected subblobs (adjacent to spot)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800">
              <a:latin typeface="Arial Narrow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note: we must not double count any spots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when a spot has been counted, must "erase" it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keep it erased until all blobs have been counted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>
              <a:latin typeface="Arial Narrow" charset="0"/>
            </a:endParaRPr>
          </a:p>
        </p:txBody>
      </p:sp>
      <p:sp>
        <p:nvSpPr>
          <p:cNvPr id="546946" name="Text Box 130"/>
          <p:cNvSpPr txBox="1">
            <a:spLocks noChangeArrowheads="1"/>
          </p:cNvSpPr>
          <p:nvPr/>
        </p:nvSpPr>
        <p:spPr bwMode="auto">
          <a:xfrm>
            <a:off x="2819400" y="4038600"/>
            <a:ext cx="4876800" cy="32001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private int </a:t>
            </a:r>
            <a:r>
              <a:rPr lang="en-US" sz="1400" dirty="0" err="1">
                <a:latin typeface="Courier New" charset="0"/>
              </a:rPr>
              <a:t>blobSize</a:t>
            </a:r>
            <a:r>
              <a:rPr lang="en-US" sz="1400" dirty="0">
                <a:latin typeface="Courier New" charset="0"/>
              </a:rPr>
              <a:t>(int row, int col)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if (OFF THE GRID || NOT A SPOT)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return 0;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else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chemeClr val="accent2"/>
                </a:solidFill>
                <a:latin typeface="Courier New" charset="0"/>
              </a:rPr>
              <a:t>ERASE SPOT;</a:t>
            </a:r>
            <a:r>
              <a:rPr lang="en-US" sz="1400" dirty="0">
                <a:latin typeface="Courier New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return 1 +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(row-1, col-1)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            </a:t>
            </a:r>
            <a:r>
              <a:rPr lang="en-US" sz="1400" dirty="0">
                <a:latin typeface="Courier New" charset="0"/>
              </a:rPr>
              <a:t>+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(row-1,   col)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            </a:t>
            </a:r>
            <a:r>
              <a:rPr lang="en-US" sz="1400" dirty="0">
                <a:latin typeface="Courier New" charset="0"/>
              </a:rPr>
              <a:t>+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(row-1, col+1)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            </a:t>
            </a:r>
            <a:r>
              <a:rPr lang="en-US" sz="1400" dirty="0">
                <a:latin typeface="Courier New" charset="0"/>
              </a:rPr>
              <a:t>+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  row, col-1)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         +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  row, col+1)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            </a:t>
            </a:r>
            <a:r>
              <a:rPr lang="en-US" sz="1400" dirty="0">
                <a:latin typeface="Courier New" charset="0"/>
              </a:rPr>
              <a:t>+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(row+1, col-1)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            </a:t>
            </a:r>
            <a:r>
              <a:rPr lang="en-US" sz="1400" dirty="0">
                <a:latin typeface="Courier New" charset="0"/>
              </a:rPr>
              <a:t>+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(row+1,   col)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            </a:t>
            </a:r>
            <a:r>
              <a:rPr lang="en-US" sz="1400" dirty="0">
                <a:latin typeface="Courier New" charset="0"/>
              </a:rPr>
              <a:t>+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(row+1, col+1)</a:t>
            </a:r>
            <a:r>
              <a:rPr lang="en-US" sz="1400" dirty="0"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546947" name="Text Box 131"/>
          <p:cNvSpPr txBox="1">
            <a:spLocks noChangeArrowheads="1"/>
          </p:cNvSpPr>
          <p:nvPr/>
        </p:nvSpPr>
        <p:spPr bwMode="auto">
          <a:xfrm>
            <a:off x="990600" y="45624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 Narrow" charset="0"/>
              </a:rPr>
              <a:t>pseudocode: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946" grpId="0" animBg="1"/>
      <p:bldP spid="5469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B642C5-5AFD-7441-A272-49E4341CEFF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381000"/>
            <a:ext cx="29718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Blob count (cont.)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5137"/>
            <a:ext cx="8991600" cy="67781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public class Gel{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private char[][] grid;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sz="1400" dirty="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. . 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sz="1400" dirty="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public void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findBlobs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 {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for (int row = 0; row &lt;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this.grid.length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 row++) {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for (int col = 0; col &lt;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this.grid.length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 col++) {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if (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this.grid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[row][col] == '*') {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("Blob at [" + row + "][" +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            col + "] : size " +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(row, col)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}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}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sz="1400" dirty="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latin typeface="Courier New" charset="0"/>
                <a:ea typeface="ＭＳ Ｐゴシック" charset="0"/>
                <a:cs typeface="ＭＳ Ｐゴシック" charset="0"/>
              </a:rPr>
              <a:t>    for (int row = 0; row &lt; </a:t>
            </a:r>
            <a:r>
              <a:rPr lang="en-US" sz="1400" dirty="0" err="1">
                <a:latin typeface="Courier New" charset="0"/>
                <a:ea typeface="ＭＳ Ｐゴシック" charset="0"/>
                <a:cs typeface="ＭＳ Ｐゴシック" charset="0"/>
              </a:rPr>
              <a:t>this.grid.length</a:t>
            </a:r>
            <a:r>
              <a:rPr lang="en-US" sz="1400" dirty="0">
                <a:latin typeface="Courier New" charset="0"/>
                <a:ea typeface="ＭＳ Ｐゴシック" charset="0"/>
                <a:cs typeface="ＭＳ Ｐゴシック" charset="0"/>
              </a:rPr>
              <a:t>; row++) {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latin typeface="Courier New" charset="0"/>
                <a:ea typeface="ＭＳ Ｐゴシック" charset="0"/>
                <a:cs typeface="ＭＳ Ｐゴシック" charset="0"/>
              </a:rPr>
              <a:t>      for (int col = 0; col &lt; </a:t>
            </a:r>
            <a:r>
              <a:rPr lang="en-US" sz="1400" dirty="0" err="1">
                <a:latin typeface="Courier New" charset="0"/>
                <a:ea typeface="ＭＳ Ｐゴシック" charset="0"/>
                <a:cs typeface="ＭＳ Ｐゴシック" charset="0"/>
              </a:rPr>
              <a:t>this.grid.length</a:t>
            </a:r>
            <a:r>
              <a:rPr lang="en-US" sz="1400" dirty="0">
                <a:latin typeface="Courier New" charset="0"/>
                <a:ea typeface="ＭＳ Ｐゴシック" charset="0"/>
                <a:cs typeface="ＭＳ Ｐゴシック" charset="0"/>
              </a:rPr>
              <a:t>; col++) {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latin typeface="Courier New" charset="0"/>
                <a:ea typeface="ＭＳ Ｐゴシック" charset="0"/>
                <a:cs typeface="ＭＳ Ｐゴシック" charset="0"/>
              </a:rPr>
              <a:t>        if (</a:t>
            </a:r>
            <a:r>
              <a:rPr lang="en-US" sz="1400" dirty="0" err="1">
                <a:latin typeface="Courier New" charset="0"/>
                <a:ea typeface="ＭＳ Ｐゴシック" charset="0"/>
                <a:cs typeface="ＭＳ Ｐゴシック" charset="0"/>
              </a:rPr>
              <a:t>this.grid</a:t>
            </a:r>
            <a:r>
              <a:rPr lang="en-US" sz="1400" dirty="0">
                <a:latin typeface="Courier New" charset="0"/>
                <a:ea typeface="ＭＳ Ｐゴシック" charset="0"/>
                <a:cs typeface="ＭＳ Ｐゴシック" charset="0"/>
              </a:rPr>
              <a:t>[row][col] == 'O') {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1400" dirty="0" err="1">
                <a:latin typeface="Courier New" charset="0"/>
                <a:ea typeface="ＭＳ Ｐゴシック" charset="0"/>
                <a:cs typeface="ＭＳ Ｐゴシック" charset="0"/>
              </a:rPr>
              <a:t>this.grid</a:t>
            </a:r>
            <a:r>
              <a:rPr lang="en-US" sz="1400" dirty="0">
                <a:latin typeface="Courier New" charset="0"/>
                <a:ea typeface="ＭＳ Ｐゴシック" charset="0"/>
                <a:cs typeface="ＭＳ Ｐゴシック" charset="0"/>
              </a:rPr>
              <a:t>[row][col] = '*';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latin typeface="Courier New" charset="0"/>
                <a:ea typeface="ＭＳ Ｐゴシック" charset="0"/>
                <a:cs typeface="ＭＳ Ｐゴシック" charset="0"/>
              </a:rPr>
              <a:t>        }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latin typeface="Courier New" charset="0"/>
                <a:ea typeface="ＭＳ Ｐゴシック" charset="0"/>
                <a:cs typeface="ＭＳ Ｐゴシック" charset="0"/>
              </a:rPr>
              <a:t>      }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sz="1400" dirty="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sz="1400" dirty="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private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blobSize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(int row, int col) {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if (row &lt; 0 || row &gt;=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this.grid.length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||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col &lt; 0 || col &gt;=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this.grid.length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||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this.grid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[row][col] != '*') {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return 0;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else {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1400" dirty="0" err="1">
                <a:latin typeface="Courier New" charset="0"/>
                <a:ea typeface="ＭＳ Ｐゴシック" charset="0"/>
                <a:cs typeface="ＭＳ Ｐゴシック" charset="0"/>
              </a:rPr>
              <a:t>this.grid</a:t>
            </a:r>
            <a:r>
              <a:rPr lang="en-US" sz="1400" dirty="0">
                <a:latin typeface="Courier New" charset="0"/>
                <a:ea typeface="ＭＳ Ｐゴシック" charset="0"/>
                <a:cs typeface="ＭＳ Ｐゴシック" charset="0"/>
              </a:rPr>
              <a:t>[row][col] = 'O';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return 1 +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(row-1, col-1)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(row-1,   col)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(row-1, col+1)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  row, col-1)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+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  row, col+1)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(row+1, col-1)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(row+1,   col)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this.blobSize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(row+1, col+1)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629400" y="1339850"/>
            <a:ext cx="2819400" cy="10191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findBlobs</a:t>
            </a:r>
            <a:r>
              <a:rPr lang="en-US" sz="2000">
                <a:latin typeface="Arial Narrow" charset="0"/>
              </a:rPr>
              <a:t> traverses the image, checks each grid pixel for a blob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629400" y="4389498"/>
            <a:ext cx="2819400" cy="2092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pixel is "erased" after it is processed in </a:t>
            </a:r>
            <a:r>
              <a:rPr lang="en-US" sz="1800">
                <a:solidFill>
                  <a:schemeClr val="accent2"/>
                </a:solidFill>
                <a:latin typeface="Courier New" charset="0"/>
              </a:rPr>
              <a:t>blobSize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to avoid double-counting (&amp; infinite recursion)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image is restored at the end of </a:t>
            </a:r>
            <a:r>
              <a:rPr lang="en-US" sz="1800">
                <a:solidFill>
                  <a:schemeClr val="accent2"/>
                </a:solidFill>
                <a:latin typeface="Courier New" charset="0"/>
              </a:rPr>
              <a:t>findBlobs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6629400" y="2883022"/>
            <a:ext cx="2819400" cy="1323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Courier New" charset="0"/>
              </a:rPr>
              <a:t>blobSize</a:t>
            </a:r>
            <a:r>
              <a:rPr lang="en-US" sz="2000">
                <a:solidFill>
                  <a:schemeClr val="tx2"/>
                </a:solidFill>
                <a:latin typeface="Arial Narrow" charset="0"/>
              </a:rPr>
              <a:t> uses backtracking to expand in all directions once a blob is found</a:t>
            </a:r>
            <a:endParaRPr lang="en-US" sz="1800">
              <a:solidFill>
                <a:schemeClr val="tx2"/>
              </a:solidFill>
              <a:latin typeface="Courier New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1F5C3C-8822-A34E-AAED-7EE79362D05C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Another example: Boggle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5029200" cy="426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recall the game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random letters are placed in a 4x4 grid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want to find words by connecting adjacent letters (cannot reuse the same letter)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for each word found, the player earns points = length of the word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the player who earns the most points after 3 minutes wins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 we automate the search for words?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</p:txBody>
      </p:sp>
      <p:pic>
        <p:nvPicPr>
          <p:cNvPr id="545796" name="Picture 4" descr="Figures 1, 2 an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9241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0E5BA7-6B63-7041-9C45-B8E5F4FF18C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Boggle (cont.)</a:t>
            </a:r>
          </a:p>
        </p:txBody>
      </p:sp>
      <p:sp>
        <p:nvSpPr>
          <p:cNvPr id="29699" name="Rectangle 126"/>
          <p:cNvSpPr>
            <a:spLocks noChangeArrowheads="1"/>
          </p:cNvSpPr>
          <p:nvPr/>
        </p:nvSpPr>
        <p:spPr bwMode="auto">
          <a:xfrm>
            <a:off x="609600" y="1219200"/>
            <a:ext cx="853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can use recursive backtracking to search for a word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when the first letter is found: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remove first letter &amp; recursively search for remaining letters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again, we must not double count any letters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must "erase" a used letter, but then restore for later searches</a:t>
            </a:r>
          </a:p>
        </p:txBody>
      </p:sp>
      <p:sp>
        <p:nvSpPr>
          <p:cNvPr id="548991" name="Text Box 127"/>
          <p:cNvSpPr txBox="1">
            <a:spLocks noChangeArrowheads="1"/>
          </p:cNvSpPr>
          <p:nvPr/>
        </p:nvSpPr>
        <p:spPr bwMode="auto">
          <a:xfrm>
            <a:off x="2209801" y="3240778"/>
            <a:ext cx="7127874" cy="3894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private </a:t>
            </a:r>
            <a:r>
              <a:rPr lang="en-US" sz="1400" dirty="0" err="1">
                <a:latin typeface="Courier New" charset="0"/>
              </a:rPr>
              <a:t>boolean</a:t>
            </a:r>
            <a:r>
              <a:rPr lang="en-US" sz="1400" dirty="0">
                <a:latin typeface="Courier New" charset="0"/>
              </a:rPr>
              <a:t> </a:t>
            </a:r>
            <a:r>
              <a:rPr lang="en-US" sz="1400" dirty="0" err="1">
                <a:latin typeface="Courier New" charset="0"/>
              </a:rPr>
              <a:t>findWord</a:t>
            </a:r>
            <a:r>
              <a:rPr lang="en-US" sz="1400" dirty="0">
                <a:latin typeface="Courier New" charset="0"/>
              </a:rPr>
              <a:t>(String word, int row, int col)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if (WORD IS EMPTY)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return true;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else if (OFF_THE_GRID || GRID LETTER != FIRST LETTER OF WORD)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return false;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else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ERASE LETTER; 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String rest = </a:t>
            </a:r>
            <a:r>
              <a:rPr lang="en-US" sz="1400" dirty="0" err="1">
                <a:latin typeface="Courier New" charset="0"/>
              </a:rPr>
              <a:t>word.substring</a:t>
            </a:r>
            <a:r>
              <a:rPr lang="en-US" sz="1400" dirty="0">
                <a:latin typeface="Courier New" charset="0"/>
              </a:rPr>
              <a:t>(1, </a:t>
            </a:r>
            <a:r>
              <a:rPr lang="en-US" sz="1400" dirty="0" err="1">
                <a:latin typeface="Courier New" charset="0"/>
              </a:rPr>
              <a:t>word.length</a:t>
            </a:r>
            <a:r>
              <a:rPr lang="en-US" sz="1400" dirty="0">
                <a:latin typeface="Courier New" charset="0"/>
              </a:rPr>
              <a:t>());   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 err="1">
                <a:latin typeface="Courier New" charset="0"/>
              </a:rPr>
              <a:t>boolean</a:t>
            </a:r>
            <a:r>
              <a:rPr lang="en-US" sz="1400" dirty="0">
                <a:latin typeface="Courier New" charset="0"/>
              </a:rPr>
              <a:t> result =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(rest, row-1, col-1) </a:t>
            </a:r>
            <a:r>
              <a:rPr lang="en-US" sz="1400" dirty="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(rest, row-1,   col) </a:t>
            </a:r>
            <a:r>
              <a:rPr lang="en-US" sz="1400" dirty="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(rest, row-1, col+1) </a:t>
            </a:r>
            <a:r>
              <a:rPr lang="en-US" sz="1400" dirty="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(rest,   row, col-1) </a:t>
            </a:r>
            <a:r>
              <a:rPr lang="en-US" sz="1400" dirty="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(rest,   row, col+1) </a:t>
            </a:r>
            <a:r>
              <a:rPr lang="en-US" sz="1400" dirty="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(rest, row+1, col-1) </a:t>
            </a:r>
            <a:r>
              <a:rPr lang="en-US" sz="1400" dirty="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(rest, row+1,   col) </a:t>
            </a:r>
            <a:r>
              <a:rPr lang="en-US" sz="1400" dirty="0">
                <a:latin typeface="Courier New" charset="0"/>
              </a:rPr>
              <a:t>||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(rest, row+1, col+1)</a:t>
            </a:r>
            <a:r>
              <a:rPr lang="en-US" sz="1400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RESTORE LETTER;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return result;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548992" name="Text Box 128"/>
          <p:cNvSpPr txBox="1">
            <a:spLocks noChangeArrowheads="1"/>
          </p:cNvSpPr>
          <p:nvPr/>
        </p:nvSpPr>
        <p:spPr bwMode="auto">
          <a:xfrm>
            <a:off x="685800" y="4216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 Narrow" charset="0"/>
              </a:rPr>
              <a:t>pseducode:</a:t>
            </a:r>
          </a:p>
        </p:txBody>
      </p:sp>
      <p:graphicFrame>
        <p:nvGraphicFramePr>
          <p:cNvPr id="549025" name="Group 161"/>
          <p:cNvGraphicFramePr>
            <a:graphicFrameLocks noGrp="1"/>
          </p:cNvGraphicFramePr>
          <p:nvPr>
            <p:ph sz="half" idx="2"/>
          </p:nvPr>
        </p:nvGraphicFramePr>
        <p:xfrm>
          <a:off x="7239000" y="990600"/>
          <a:ext cx="1981200" cy="1981200"/>
        </p:xfrm>
        <a:graphic>
          <a:graphicData uri="http://schemas.openxmlformats.org/drawingml/2006/table">
            <a:tbl>
              <a:tblPr/>
              <a:tblGrid>
                <a:gridCol w="49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991" grpId="0" animBg="1"/>
      <p:bldP spid="5489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491F51-E750-C041-9A68-495FF54A5E6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321477"/>
            <a:ext cx="3048000" cy="685800"/>
          </a:xfrm>
        </p:spPr>
        <p:txBody>
          <a:bodyPr/>
          <a:lstStyle/>
          <a:p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BoggleBoard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class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342446"/>
            <a:ext cx="8610600" cy="67441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public class </a:t>
            </a:r>
            <a:r>
              <a:rPr lang="en-US" sz="1400" dirty="0" err="1">
                <a:latin typeface="Courier New" charset="0"/>
              </a:rPr>
              <a:t>BoggleBoard</a:t>
            </a:r>
            <a:r>
              <a:rPr lang="en-US" sz="1400" dirty="0">
                <a:latin typeface="Courier New" charset="0"/>
              </a:rPr>
              <a:t> {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private char[][] board;</a:t>
            </a:r>
          </a:p>
          <a:p>
            <a:pPr>
              <a:lnSpc>
                <a:spcPct val="70000"/>
              </a:lnSpc>
            </a:pPr>
            <a:endParaRPr lang="en-US" sz="1400" dirty="0">
              <a:latin typeface="Courier New" charset="0"/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. . .</a:t>
            </a:r>
          </a:p>
          <a:p>
            <a:pPr>
              <a:lnSpc>
                <a:spcPct val="70000"/>
              </a:lnSpc>
            </a:pPr>
            <a:endParaRPr lang="en-US" sz="1400" dirty="0">
              <a:latin typeface="Courier New" charset="0"/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public </a:t>
            </a:r>
            <a:r>
              <a:rPr lang="en-US" sz="1400" dirty="0" err="1">
                <a:latin typeface="Courier New" charset="0"/>
              </a:rPr>
              <a:t>boolean</a:t>
            </a:r>
            <a:r>
              <a:rPr lang="en-US" sz="1400" dirty="0">
                <a:latin typeface="Courier New" charset="0"/>
              </a:rPr>
              <a:t> </a:t>
            </a:r>
            <a:r>
              <a:rPr lang="en-US" sz="1400" dirty="0" err="1">
                <a:latin typeface="Courier New" charset="0"/>
              </a:rPr>
              <a:t>findWord</a:t>
            </a:r>
            <a:r>
              <a:rPr lang="en-US" sz="1400" dirty="0">
                <a:latin typeface="Courier New" charset="0"/>
              </a:rPr>
              <a:t>(String word) {</a:t>
            </a:r>
            <a:endParaRPr sz="1400" noProof="1">
              <a:latin typeface="Courier New" charset="0"/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for (</a:t>
            </a:r>
            <a:r>
              <a:rPr lang="en-US" sz="1400" dirty="0" err="1">
                <a:latin typeface="Courier New" charset="0"/>
              </a:rPr>
              <a:t>int</a:t>
            </a:r>
            <a:r>
              <a:rPr lang="en-US" sz="1400" dirty="0">
                <a:latin typeface="Courier New" charset="0"/>
              </a:rPr>
              <a:t> row = 0; row &lt; </a:t>
            </a:r>
            <a:r>
              <a:rPr lang="en-US" sz="1400" dirty="0" err="1">
                <a:latin typeface="Courier New" charset="0"/>
              </a:rPr>
              <a:t>this.board.length</a:t>
            </a:r>
            <a:r>
              <a:rPr lang="en-US" sz="1400" dirty="0">
                <a:latin typeface="Courier New" charset="0"/>
              </a:rPr>
              <a:t>; row++) {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for (int col = 0; col &lt; </a:t>
            </a:r>
            <a:r>
              <a:rPr lang="en-US" sz="1400" dirty="0" err="1">
                <a:latin typeface="Courier New" charset="0"/>
              </a:rPr>
              <a:t>this.board.length</a:t>
            </a:r>
            <a:r>
              <a:rPr lang="en-US" sz="1400" dirty="0">
                <a:latin typeface="Courier New" charset="0"/>
              </a:rPr>
              <a:t>; col++) {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  if (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(word, row, col)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    return true;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  }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}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</a:t>
            </a:r>
            <a:r>
              <a:rPr sz="1400" noProof="1">
                <a:latin typeface="Courier New" charset="0"/>
              </a:rPr>
              <a:t>}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</a:t>
            </a:r>
            <a:r>
              <a:rPr sz="1400" noProof="1">
                <a:latin typeface="Courier New" charset="0"/>
              </a:rPr>
              <a:t>return false;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</a:t>
            </a:r>
            <a:r>
              <a:rPr sz="1400" noProof="1">
                <a:latin typeface="Courier New" charset="0"/>
              </a:rPr>
              <a:t>}</a:t>
            </a:r>
          </a:p>
          <a:p>
            <a:pPr>
              <a:lnSpc>
                <a:spcPct val="70000"/>
              </a:lnSpc>
            </a:pPr>
            <a:endParaRPr sz="1400" noProof="1">
              <a:latin typeface="Courier New" charset="0"/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private </a:t>
            </a:r>
            <a:r>
              <a:rPr lang="en-US" sz="1400" dirty="0" err="1">
                <a:latin typeface="Courier New" charset="0"/>
              </a:rPr>
              <a:t>boolean</a:t>
            </a:r>
            <a:r>
              <a:rPr lang="en-US" sz="1400" dirty="0">
                <a:latin typeface="Courier New" charset="0"/>
              </a:rPr>
              <a:t> </a:t>
            </a:r>
            <a:r>
              <a:rPr lang="en-US" sz="1400" dirty="0" err="1">
                <a:latin typeface="Courier New" charset="0"/>
              </a:rPr>
              <a:t>findWord</a:t>
            </a:r>
            <a:r>
              <a:rPr lang="en-US" sz="1400" dirty="0">
                <a:latin typeface="Courier New" charset="0"/>
              </a:rPr>
              <a:t>(String</a:t>
            </a:r>
            <a:r>
              <a:rPr sz="1400" noProof="1">
                <a:latin typeface="Courier New" charset="0"/>
              </a:rPr>
              <a:t> word, int r</a:t>
            </a:r>
            <a:r>
              <a:rPr lang="en-US" sz="1400" dirty="0">
                <a:latin typeface="Courier New" charset="0"/>
              </a:rPr>
              <a:t>ow</a:t>
            </a:r>
            <a:r>
              <a:rPr sz="1400" noProof="1">
                <a:latin typeface="Courier New" charset="0"/>
              </a:rPr>
              <a:t>, int c</a:t>
            </a:r>
            <a:r>
              <a:rPr lang="en-US" sz="1400" dirty="0" err="1">
                <a:latin typeface="Courier New" charset="0"/>
              </a:rPr>
              <a:t>ol</a:t>
            </a:r>
            <a:r>
              <a:rPr sz="1400" noProof="1">
                <a:latin typeface="Courier New" charset="0"/>
              </a:rPr>
              <a:t>)</a:t>
            </a:r>
            <a:r>
              <a:rPr lang="en-US" sz="1400" dirty="0">
                <a:latin typeface="Courier New" charset="0"/>
              </a:rPr>
              <a:t> </a:t>
            </a:r>
            <a:r>
              <a:rPr sz="1400" noProof="1">
                <a:latin typeface="Courier New" charset="0"/>
              </a:rPr>
              <a:t>{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</a:t>
            </a:r>
            <a:r>
              <a:rPr sz="1400" noProof="1">
                <a:latin typeface="Courier New" charset="0"/>
              </a:rPr>
              <a:t>if (word</a:t>
            </a:r>
            <a:r>
              <a:rPr lang="en-US" sz="1400" dirty="0">
                <a:latin typeface="Courier New" charset="0"/>
              </a:rPr>
              <a:t>.equals(</a:t>
            </a:r>
            <a:r>
              <a:rPr sz="1400" noProof="1">
                <a:latin typeface="Courier New" charset="0"/>
              </a:rPr>
              <a:t>""</a:t>
            </a:r>
            <a:r>
              <a:rPr lang="en-US" sz="1400" dirty="0">
                <a:latin typeface="Courier New" charset="0"/>
              </a:rPr>
              <a:t>)</a:t>
            </a:r>
            <a:r>
              <a:rPr sz="1400" noProof="1">
                <a:latin typeface="Courier New" charset="0"/>
              </a:rPr>
              <a:t>) {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</a:t>
            </a:r>
            <a:r>
              <a:rPr sz="1400" noProof="1">
                <a:latin typeface="Courier New" charset="0"/>
              </a:rPr>
              <a:t>return true;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</a:t>
            </a:r>
            <a:r>
              <a:rPr sz="1400" noProof="1">
                <a:latin typeface="Courier New" charset="0"/>
              </a:rPr>
              <a:t>}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</a:t>
            </a:r>
            <a:r>
              <a:rPr sz="1400" noProof="1">
                <a:latin typeface="Courier New" charset="0"/>
              </a:rPr>
              <a:t>else if (</a:t>
            </a:r>
            <a:r>
              <a:rPr lang="en-US" sz="1400" dirty="0">
                <a:latin typeface="Courier New" charset="0"/>
              </a:rPr>
              <a:t>row &lt; 0 || row &gt;= </a:t>
            </a:r>
            <a:r>
              <a:rPr lang="en-US" sz="1400" dirty="0" err="1">
                <a:latin typeface="Courier New" charset="0"/>
              </a:rPr>
              <a:t>this.board.length</a:t>
            </a:r>
            <a:r>
              <a:rPr lang="en-US" sz="1400" dirty="0">
                <a:latin typeface="Courier New" charset="0"/>
              </a:rPr>
              <a:t> || 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       col &lt; 0 || col &gt;= </a:t>
            </a:r>
            <a:r>
              <a:rPr lang="en-US" sz="1400" dirty="0" err="1">
                <a:latin typeface="Courier New" charset="0"/>
              </a:rPr>
              <a:t>this.board.length</a:t>
            </a:r>
            <a:r>
              <a:rPr lang="en-US" sz="1400" dirty="0">
                <a:latin typeface="Courier New" charset="0"/>
              </a:rPr>
              <a:t> || 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       </a:t>
            </a:r>
            <a:r>
              <a:rPr lang="en-US" sz="1400" dirty="0" err="1">
                <a:latin typeface="Courier New" charset="0"/>
              </a:rPr>
              <a:t>this.board</a:t>
            </a:r>
            <a:r>
              <a:rPr lang="en-US" sz="1400" dirty="0">
                <a:latin typeface="Courier New" charset="0"/>
              </a:rPr>
              <a:t>[row][col] != </a:t>
            </a:r>
            <a:r>
              <a:rPr sz="1400" noProof="1">
                <a:latin typeface="Courier New" charset="0"/>
              </a:rPr>
              <a:t>word</a:t>
            </a:r>
            <a:r>
              <a:rPr lang="en-US" sz="1400" dirty="0">
                <a:latin typeface="Courier New" charset="0"/>
              </a:rPr>
              <a:t>.</a:t>
            </a:r>
            <a:r>
              <a:rPr lang="en-US" sz="1400" dirty="0" err="1">
                <a:latin typeface="Courier New" charset="0"/>
              </a:rPr>
              <a:t>charAt</a:t>
            </a:r>
            <a:r>
              <a:rPr lang="en-US" sz="1400" dirty="0">
                <a:latin typeface="Courier New" charset="0"/>
              </a:rPr>
              <a:t>(0)</a:t>
            </a:r>
            <a:r>
              <a:rPr sz="1400" noProof="1">
                <a:latin typeface="Courier New" charset="0"/>
              </a:rPr>
              <a:t>) {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re</a:t>
            </a:r>
            <a:r>
              <a:rPr sz="1400" noProof="1">
                <a:latin typeface="Courier New" charset="0"/>
              </a:rPr>
              <a:t>turn false;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</a:t>
            </a:r>
            <a:r>
              <a:rPr sz="1400" noProof="1">
                <a:latin typeface="Courier New" charset="0"/>
              </a:rPr>
              <a:t>}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</a:t>
            </a:r>
            <a:r>
              <a:rPr sz="1400" noProof="1">
                <a:latin typeface="Courier New" charset="0"/>
              </a:rPr>
              <a:t>else {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</a:t>
            </a:r>
            <a:r>
              <a:rPr sz="1400" noProof="1">
                <a:latin typeface="Courier New" charset="0"/>
              </a:rPr>
              <a:t>char safe = </a:t>
            </a:r>
            <a:r>
              <a:rPr lang="en-US" sz="1400" dirty="0">
                <a:latin typeface="Courier New" charset="0"/>
              </a:rPr>
              <a:t>this.</a:t>
            </a:r>
            <a:r>
              <a:rPr sz="1400" noProof="1">
                <a:latin typeface="Courier New" charset="0"/>
              </a:rPr>
              <a:t>board[r</a:t>
            </a:r>
            <a:r>
              <a:rPr lang="en-US" sz="1400" dirty="0">
                <a:latin typeface="Courier New" charset="0"/>
              </a:rPr>
              <a:t>ow</a:t>
            </a:r>
            <a:r>
              <a:rPr sz="1400" noProof="1">
                <a:latin typeface="Courier New" charset="0"/>
              </a:rPr>
              <a:t>][c</a:t>
            </a:r>
            <a:r>
              <a:rPr lang="en-US" sz="1400" dirty="0" err="1">
                <a:latin typeface="Courier New" charset="0"/>
              </a:rPr>
              <a:t>ol</a:t>
            </a:r>
            <a:r>
              <a:rPr sz="1400" noProof="1">
                <a:latin typeface="Courier New" charset="0"/>
              </a:rPr>
              <a:t>];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this.</a:t>
            </a:r>
            <a:r>
              <a:rPr sz="1400" noProof="1">
                <a:latin typeface="Courier New" charset="0"/>
              </a:rPr>
              <a:t>board[r</a:t>
            </a:r>
            <a:r>
              <a:rPr lang="en-US" sz="1400" dirty="0">
                <a:latin typeface="Courier New" charset="0"/>
              </a:rPr>
              <a:t>ow</a:t>
            </a:r>
            <a:r>
              <a:rPr sz="1400" noProof="1">
                <a:latin typeface="Courier New" charset="0"/>
              </a:rPr>
              <a:t>][c</a:t>
            </a:r>
            <a:r>
              <a:rPr lang="en-US" sz="1400" dirty="0" err="1">
                <a:latin typeface="Courier New" charset="0"/>
              </a:rPr>
              <a:t>ol</a:t>
            </a:r>
            <a:r>
              <a:rPr sz="1400" noProof="1">
                <a:latin typeface="Courier New" charset="0"/>
              </a:rPr>
              <a:t>] = '*';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S</a:t>
            </a:r>
            <a:r>
              <a:rPr sz="1400" noProof="1">
                <a:latin typeface="Courier New" charset="0"/>
              </a:rPr>
              <a:t>tring rest = word.substr</a:t>
            </a:r>
            <a:r>
              <a:rPr lang="en-US" sz="1400" dirty="0" err="1">
                <a:latin typeface="Courier New" charset="0"/>
              </a:rPr>
              <a:t>ing</a:t>
            </a:r>
            <a:r>
              <a:rPr sz="1400" noProof="1">
                <a:latin typeface="Courier New" charset="0"/>
              </a:rPr>
              <a:t>(1</a:t>
            </a:r>
            <a:r>
              <a:rPr lang="en-US" sz="1400" dirty="0">
                <a:latin typeface="Courier New" charset="0"/>
              </a:rPr>
              <a:t>, </a:t>
            </a:r>
            <a:r>
              <a:rPr lang="en-US" sz="1400" dirty="0" err="1">
                <a:latin typeface="Courier New" charset="0"/>
              </a:rPr>
              <a:t>word.length</a:t>
            </a:r>
            <a:r>
              <a:rPr lang="en-US" sz="1400" dirty="0">
                <a:latin typeface="Courier New" charset="0"/>
              </a:rPr>
              <a:t>()</a:t>
            </a:r>
            <a:r>
              <a:rPr sz="1400" noProof="1">
                <a:latin typeface="Courier New" charset="0"/>
              </a:rPr>
              <a:t>);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</a:t>
            </a:r>
            <a:r>
              <a:rPr sz="1400" noProof="1">
                <a:latin typeface="Courier New" charset="0"/>
              </a:rPr>
              <a:t>bool</a:t>
            </a:r>
            <a:r>
              <a:rPr lang="en-US" sz="1400" dirty="0" err="1">
                <a:latin typeface="Courier New" charset="0"/>
              </a:rPr>
              <a:t>ean</a:t>
            </a:r>
            <a:r>
              <a:rPr sz="1400" noProof="1">
                <a:latin typeface="Courier New" charset="0"/>
              </a:rPr>
              <a:t> result =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(rest, r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-1, c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-1)</a:t>
            </a:r>
            <a:r>
              <a:rPr sz="1400" noProof="1">
                <a:latin typeface="Courier New" charset="0"/>
              </a:rPr>
              <a:t> ||</a:t>
            </a:r>
            <a:endParaRPr lang="en-US" sz="1400" dirty="0">
              <a:latin typeface="Courier New" charset="0"/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(rest, r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-1,   c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)</a:t>
            </a:r>
            <a:r>
              <a:rPr sz="1400" noProof="1">
                <a:latin typeface="Courier New" charset="0"/>
              </a:rPr>
              <a:t> ||</a:t>
            </a:r>
            <a:endParaRPr lang="en-US" sz="1400" dirty="0">
              <a:latin typeface="Courier New" charset="0"/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(rest, r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-1, c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+1)</a:t>
            </a:r>
            <a:r>
              <a:rPr sz="1400" noProof="1">
                <a:latin typeface="Courier New" charset="0"/>
              </a:rPr>
              <a:t> ||</a:t>
            </a:r>
            <a:endParaRPr lang="en-US" sz="1400" dirty="0">
              <a:latin typeface="Courier New" charset="0"/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rest,   r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, c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-1)</a:t>
            </a:r>
            <a:r>
              <a:rPr sz="1400" noProof="1">
                <a:latin typeface="Courier New" charset="0"/>
              </a:rPr>
              <a:t> ||</a:t>
            </a:r>
            <a:endParaRPr lang="en-US" sz="1400" dirty="0">
              <a:latin typeface="Courier New" charset="0"/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(rest,   r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, c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+1)</a:t>
            </a:r>
            <a:r>
              <a:rPr sz="1400" noProof="1">
                <a:latin typeface="Courier New" charset="0"/>
              </a:rPr>
              <a:t> ||</a:t>
            </a:r>
            <a:endParaRPr lang="en-US" sz="1400" dirty="0">
              <a:latin typeface="Courier New" charset="0"/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(rest, r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+1, c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-1)</a:t>
            </a:r>
            <a:r>
              <a:rPr sz="1400" noProof="1">
                <a:latin typeface="Courier New" charset="0"/>
              </a:rPr>
              <a:t> ||</a:t>
            </a:r>
            <a:endParaRPr lang="en-US" sz="1400" dirty="0">
              <a:latin typeface="Courier New" charset="0"/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(rest, r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+1,   c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)</a:t>
            </a:r>
            <a:r>
              <a:rPr sz="1400" noProof="1">
                <a:latin typeface="Courier New" charset="0"/>
              </a:rPr>
              <a:t> ||</a:t>
            </a:r>
            <a:endParaRPr lang="en-US" sz="1400" dirty="0">
              <a:latin typeface="Courier New" charset="0"/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               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this.findWord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(rest, r</a:t>
            </a:r>
            <a:r>
              <a:rPr lang="en-US" sz="1400" dirty="0">
                <a:solidFill>
                  <a:schemeClr val="tx2"/>
                </a:solidFill>
                <a:latin typeface="Courier New" charset="0"/>
              </a:rPr>
              <a:t>ow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+1, c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</a:rPr>
              <a:t>ol</a:t>
            </a:r>
            <a:r>
              <a:rPr sz="1400" noProof="1">
                <a:solidFill>
                  <a:schemeClr val="tx2"/>
                </a:solidFill>
                <a:latin typeface="Courier New" charset="0"/>
              </a:rPr>
              <a:t>+1)</a:t>
            </a:r>
            <a:r>
              <a:rPr sz="1400" noProof="1">
                <a:latin typeface="Courier New" charset="0"/>
              </a:rPr>
              <a:t>;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this.</a:t>
            </a:r>
            <a:r>
              <a:rPr sz="1400" noProof="1">
                <a:latin typeface="Courier New" charset="0"/>
              </a:rPr>
              <a:t>board[r</a:t>
            </a:r>
            <a:r>
              <a:rPr lang="en-US" sz="1400" dirty="0">
                <a:latin typeface="Courier New" charset="0"/>
              </a:rPr>
              <a:t>ow</a:t>
            </a:r>
            <a:r>
              <a:rPr sz="1400" noProof="1">
                <a:latin typeface="Courier New" charset="0"/>
              </a:rPr>
              <a:t>][c</a:t>
            </a:r>
            <a:r>
              <a:rPr lang="en-US" sz="1400" dirty="0" err="1">
                <a:latin typeface="Courier New" charset="0"/>
              </a:rPr>
              <a:t>ol</a:t>
            </a:r>
            <a:r>
              <a:rPr sz="1400" noProof="1">
                <a:latin typeface="Courier New" charset="0"/>
              </a:rPr>
              <a:t>] = safe;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  </a:t>
            </a:r>
            <a:r>
              <a:rPr sz="1400" noProof="1">
                <a:latin typeface="Courier New" charset="0"/>
              </a:rPr>
              <a:t>return result;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  </a:t>
            </a:r>
            <a:r>
              <a:rPr sz="1400" noProof="1">
                <a:latin typeface="Courier New" charset="0"/>
              </a:rPr>
              <a:t>}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</a:t>
            </a:r>
            <a:r>
              <a:rPr sz="1400" noProof="1">
                <a:latin typeface="Courier New" charset="0"/>
              </a:rPr>
              <a:t>}</a:t>
            </a:r>
            <a:endParaRPr lang="en-US" sz="1400" dirty="0">
              <a:latin typeface="Courier New" charset="0"/>
            </a:endParaRPr>
          </a:p>
          <a:p>
            <a:pPr>
              <a:lnSpc>
                <a:spcPct val="70000"/>
              </a:lnSpc>
            </a:pPr>
            <a:endParaRPr lang="en-US" sz="1400" dirty="0">
              <a:latin typeface="Courier New" charset="0"/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  . . .</a:t>
            </a:r>
          </a:p>
          <a:p>
            <a:pPr>
              <a:lnSpc>
                <a:spcPct val="70000"/>
              </a:lnSpc>
            </a:pPr>
            <a:r>
              <a:rPr lang="en-US" sz="1400" dirty="0">
                <a:latin typeface="Courier New" charset="0"/>
              </a:rPr>
              <a:t>}</a:t>
            </a:r>
            <a:endParaRPr sz="1400" noProof="1">
              <a:latin typeface="Courier New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7662" y="1162277"/>
            <a:ext cx="2584938" cy="5257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can define a class that represents a board</a:t>
            </a:r>
          </a:p>
          <a:p>
            <a:pPr marL="400050" lvl="1"/>
            <a:r>
              <a:rPr lang="en-US" sz="1800" dirty="0">
                <a:latin typeface="Arial Narrow" charset="0"/>
                <a:ea typeface="ＭＳ Ｐゴシック" charset="0"/>
              </a:rPr>
              <a:t>has public method for finding a word</a:t>
            </a:r>
          </a:p>
          <a:p>
            <a:pPr marL="400050" lvl="1"/>
            <a:endParaRPr lang="en-US" sz="1800" dirty="0">
              <a:latin typeface="Arial Narrow" charset="0"/>
              <a:ea typeface="ＭＳ Ｐゴシック" charset="0"/>
            </a:endParaRPr>
          </a:p>
          <a:p>
            <a:pPr marL="400050" lvl="1"/>
            <a:r>
              <a:rPr lang="en-US" sz="1800" dirty="0">
                <a:latin typeface="Arial Narrow" charset="0"/>
                <a:ea typeface="ＭＳ Ｐゴシック" charset="0"/>
              </a:rPr>
              <a:t>it calls the private method that implements recursive backtracking</a:t>
            </a:r>
          </a:p>
          <a:p>
            <a:pPr marL="400050" lvl="1"/>
            <a:endParaRPr lang="en-US" sz="1800" dirty="0">
              <a:latin typeface="Arial Narrow" charset="0"/>
              <a:ea typeface="ＭＳ Ｐゴシック" charset="0"/>
            </a:endParaRPr>
          </a:p>
          <a:p>
            <a:pPr marL="400050" lvl="1"/>
            <a:r>
              <a:rPr lang="en-US" sz="1800" dirty="0">
                <a:latin typeface="Arial Narrow" charset="0"/>
                <a:ea typeface="ＭＳ Ｐゴシック" charset="0"/>
              </a:rPr>
              <a:t>also needs a constructor for initializing the board with random letters</a:t>
            </a:r>
          </a:p>
          <a:p>
            <a:pPr marL="400050" lvl="1"/>
            <a:endParaRPr lang="en-US" sz="1800" dirty="0">
              <a:latin typeface="Arial Narrow" charset="0"/>
              <a:ea typeface="ＭＳ Ｐゴシック" charset="0"/>
            </a:endParaRPr>
          </a:p>
          <a:p>
            <a:pPr marL="400050" lvl="1"/>
            <a:r>
              <a:rPr lang="en-US" sz="1800" dirty="0">
                <a:latin typeface="Arial Narrow" charset="0"/>
                <a:ea typeface="ＭＳ Ｐゴシック" charset="0"/>
              </a:rPr>
              <a:t>also needs a 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toString</a:t>
            </a:r>
            <a:r>
              <a:rPr lang="en-US" sz="1800" dirty="0">
                <a:latin typeface="Arial Narrow" charset="0"/>
                <a:ea typeface="ＭＳ Ｐゴシック" charset="0"/>
              </a:rPr>
              <a:t> method for easily displaying the board</a:t>
            </a:r>
          </a:p>
          <a:p>
            <a:pPr marL="400050" lvl="1"/>
            <a:endParaRPr lang="en-US" dirty="0"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2C8B4A-C6B3-F744-B77A-39E44099520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Greed is good?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5867400" cy="24384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IMPORTANT: the greedy approach is not applicable to all problems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but when applicable, it is very effective (no planning or coordination necessary)</a:t>
            </a:r>
          </a:p>
          <a:p>
            <a:pPr marL="0" indent="0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GREEDY approach for N-Queens: </a:t>
            </a: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start with first row, find a valid position in current row, place a queen in that position then move on to the next row</a:t>
            </a:r>
          </a:p>
        </p:txBody>
      </p:sp>
      <p:graphicFrame>
        <p:nvGraphicFramePr>
          <p:cNvPr id="504873" name="Group 41"/>
          <p:cNvGraphicFramePr>
            <a:graphicFrameLocks noGrp="1"/>
          </p:cNvGraphicFramePr>
          <p:nvPr>
            <p:ph sz="half" idx="2"/>
          </p:nvPr>
        </p:nvGraphicFramePr>
        <p:xfrm>
          <a:off x="6781800" y="1447800"/>
          <a:ext cx="2362200" cy="2362200"/>
        </p:xfrm>
        <a:graphic>
          <a:graphicData uri="http://schemas.openxmlformats.org/drawingml/2006/table">
            <a:tbl>
              <a:tblPr/>
              <a:tblGrid>
                <a:gridCol w="59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4874" name="Text Box 42"/>
          <p:cNvSpPr txBox="1">
            <a:spLocks noChangeArrowheads="1"/>
          </p:cNvSpPr>
          <p:nvPr/>
        </p:nvSpPr>
        <p:spPr bwMode="auto">
          <a:xfrm>
            <a:off x="762000" y="4800600"/>
            <a:ext cx="8610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 Narrow" charset="0"/>
              </a:rPr>
              <a:t>since queen placements are not independent, local choices do not necessarily lead to a global solution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 Narrow" charset="0"/>
              </a:rPr>
              <a:t>GREEDY does not work – need a more holistic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17168F-EED7-0042-AFD7-FC6A51A8041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20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618504"/>
            <a:ext cx="8610600" cy="63078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public class </a:t>
            </a:r>
            <a:r>
              <a:rPr lang="en-US" sz="1400" dirty="0" err="1">
                <a:latin typeface="Courier New" charset="0"/>
              </a:rPr>
              <a:t>BoggleGame</a:t>
            </a:r>
            <a:r>
              <a:rPr lang="en-US" sz="1400" dirty="0">
                <a:latin typeface="Courier New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private final static String DICT_FILE = "</a:t>
            </a:r>
            <a:r>
              <a:rPr lang="en-US" sz="1400" dirty="0" err="1">
                <a:latin typeface="Courier New" charset="0"/>
              </a:rPr>
              <a:t>dictionary.txt</a:t>
            </a:r>
            <a:r>
              <a:rPr lang="en-US" sz="1400" dirty="0">
                <a:latin typeface="Courier New" charset="0"/>
              </a:rPr>
              <a:t>";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</a:rPr>
              <a:t>private </a:t>
            </a:r>
            <a:r>
              <a:rPr lang="en-US" sz="1400" dirty="0" err="1">
                <a:solidFill>
                  <a:srgbClr val="0000FF"/>
                </a:solidFill>
                <a:latin typeface="Courier New" charset="0"/>
              </a:rPr>
              <a:t>BoggleBoard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</a:rPr>
              <a:t> board;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private Set&lt;String&gt; </a:t>
            </a:r>
            <a:r>
              <a:rPr lang="en-US" sz="1400" dirty="0" err="1">
                <a:latin typeface="Courier New" charset="0"/>
              </a:rPr>
              <a:t>guessedWords</a:t>
            </a:r>
            <a:r>
              <a:rPr lang="en-US" sz="1400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private Set&lt;String&gt; </a:t>
            </a:r>
            <a:r>
              <a:rPr lang="en-US" sz="1400" dirty="0" err="1">
                <a:latin typeface="Courier New" charset="0"/>
              </a:rPr>
              <a:t>unguessedWords</a:t>
            </a:r>
            <a:r>
              <a:rPr lang="en-US" sz="1400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public </a:t>
            </a:r>
            <a:r>
              <a:rPr lang="en-US" sz="1400" dirty="0" err="1">
                <a:latin typeface="Courier New" charset="0"/>
              </a:rPr>
              <a:t>BoggleGame</a:t>
            </a:r>
            <a:r>
              <a:rPr lang="en-US" sz="1400" dirty="0">
                <a:latin typeface="Courier New" charset="0"/>
              </a:rPr>
              <a:t>()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 err="1">
                <a:solidFill>
                  <a:srgbClr val="0000FF"/>
                </a:solidFill>
                <a:latin typeface="Courier New" charset="0"/>
              </a:rPr>
              <a:t>this.board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</a:rPr>
              <a:t> = new </a:t>
            </a:r>
            <a:r>
              <a:rPr lang="en-US" sz="1400" dirty="0" err="1">
                <a:solidFill>
                  <a:srgbClr val="0000FF"/>
                </a:solidFill>
                <a:latin typeface="Courier New" charset="0"/>
              </a:rPr>
              <a:t>BoggleBoard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</a:rPr>
              <a:t>();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 err="1">
                <a:latin typeface="Courier New" charset="0"/>
              </a:rPr>
              <a:t>this.guessedWords</a:t>
            </a:r>
            <a:r>
              <a:rPr lang="en-US" sz="1400" dirty="0">
                <a:latin typeface="Courier New" charset="0"/>
              </a:rPr>
              <a:t> = new </a:t>
            </a:r>
            <a:r>
              <a:rPr lang="en-US" sz="1400" dirty="0" err="1">
                <a:latin typeface="Courier New" charset="0"/>
              </a:rPr>
              <a:t>TreeSet</a:t>
            </a:r>
            <a:r>
              <a:rPr lang="en-US" sz="1400" dirty="0">
                <a:latin typeface="Courier New" charset="0"/>
              </a:rPr>
              <a:t>&lt;String&gt;();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 err="1">
                <a:latin typeface="Courier New" charset="0"/>
              </a:rPr>
              <a:t>this.unguessedWords</a:t>
            </a:r>
            <a:r>
              <a:rPr lang="en-US" sz="1400" dirty="0">
                <a:latin typeface="Courier New" charset="0"/>
              </a:rPr>
              <a:t> = new </a:t>
            </a:r>
            <a:r>
              <a:rPr lang="en-US" sz="1400" dirty="0" err="1">
                <a:latin typeface="Courier New" charset="0"/>
              </a:rPr>
              <a:t>TreeSet</a:t>
            </a:r>
            <a:r>
              <a:rPr lang="en-US" sz="1400" dirty="0">
                <a:latin typeface="Courier New" charset="0"/>
              </a:rPr>
              <a:t>&lt;String&gt;();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  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try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  Scanner </a:t>
            </a:r>
            <a:r>
              <a:rPr lang="en-US" sz="1400" dirty="0" err="1">
                <a:latin typeface="Courier New" charset="0"/>
              </a:rPr>
              <a:t>dictFile</a:t>
            </a:r>
            <a:r>
              <a:rPr lang="en-US" sz="1400" dirty="0">
                <a:latin typeface="Courier New" charset="0"/>
              </a:rPr>
              <a:t> = new Scanner(new File(DICT_FILE));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  while (</a:t>
            </a:r>
            <a:r>
              <a:rPr lang="en-US" sz="1400" dirty="0" err="1">
                <a:latin typeface="Courier New" charset="0"/>
              </a:rPr>
              <a:t>dictFile.hasNext</a:t>
            </a:r>
            <a:r>
              <a:rPr lang="en-US" sz="1400" dirty="0">
                <a:latin typeface="Courier New" charset="0"/>
              </a:rPr>
              <a:t>())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    String </a:t>
            </a:r>
            <a:r>
              <a:rPr lang="en-US" sz="1400" dirty="0" err="1">
                <a:latin typeface="Courier New" charset="0"/>
              </a:rPr>
              <a:t>nextWord</a:t>
            </a:r>
            <a:r>
              <a:rPr lang="en-US" sz="1400" dirty="0">
                <a:latin typeface="Courier New" charset="0"/>
              </a:rPr>
              <a:t> = </a:t>
            </a:r>
            <a:r>
              <a:rPr lang="en-US" sz="1400" dirty="0" err="1">
                <a:latin typeface="Courier New" charset="0"/>
              </a:rPr>
              <a:t>dictFile.next</a:t>
            </a:r>
            <a:r>
              <a:rPr lang="en-US" sz="1400" dirty="0">
                <a:latin typeface="Courier New" charset="0"/>
              </a:rPr>
              <a:t>();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    if (</a:t>
            </a:r>
            <a:r>
              <a:rPr lang="en-US" sz="1400" dirty="0" err="1">
                <a:solidFill>
                  <a:srgbClr val="0000FF"/>
                </a:solidFill>
                <a:latin typeface="Courier New" charset="0"/>
              </a:rPr>
              <a:t>this.board.findWord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Courier New" charset="0"/>
              </a:rPr>
              <a:t>nextWord</a:t>
            </a:r>
            <a:r>
              <a:rPr lang="en-US" sz="1400" dirty="0">
                <a:solidFill>
                  <a:srgbClr val="0000FF"/>
                </a:solidFill>
                <a:latin typeface="Courier New" charset="0"/>
              </a:rPr>
              <a:t>)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      </a:t>
            </a:r>
            <a:r>
              <a:rPr lang="en-US" sz="1400" dirty="0" err="1">
                <a:latin typeface="Courier New" charset="0"/>
              </a:rPr>
              <a:t>this.unguessedWords.add</a:t>
            </a:r>
            <a:r>
              <a:rPr lang="en-US" sz="1400" dirty="0">
                <a:latin typeface="Courier New" charset="0"/>
              </a:rPr>
              <a:t>(</a:t>
            </a:r>
            <a:r>
              <a:rPr lang="en-US" sz="1400" dirty="0" err="1">
                <a:latin typeface="Courier New" charset="0"/>
              </a:rPr>
              <a:t>nextWord</a:t>
            </a:r>
            <a:r>
              <a:rPr lang="en-US" sz="1400" dirty="0">
                <a:latin typeface="Courier New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   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 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catch (</a:t>
            </a:r>
            <a:r>
              <a:rPr lang="en-US" sz="1400" dirty="0" err="1">
                <a:latin typeface="Courier New" charset="0"/>
              </a:rPr>
              <a:t>java.io.FileNotFoundException</a:t>
            </a:r>
            <a:r>
              <a:rPr lang="en-US" sz="1400" dirty="0">
                <a:latin typeface="Courier New" charset="0"/>
              </a:rPr>
              <a:t> e)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  </a:t>
            </a:r>
            <a:r>
              <a:rPr lang="en-US" sz="1400" dirty="0" err="1">
                <a:latin typeface="Courier New" charset="0"/>
              </a:rPr>
              <a:t>System.out.println</a:t>
            </a:r>
            <a:r>
              <a:rPr lang="en-US" sz="1400" dirty="0">
                <a:latin typeface="Courier New" charset="0"/>
              </a:rPr>
              <a:t>("DICTIONARY FILE NOT FOUND");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public </a:t>
            </a:r>
            <a:r>
              <a:rPr lang="en-US" sz="1400" dirty="0" err="1">
                <a:latin typeface="Courier New" charset="0"/>
              </a:rPr>
              <a:t>boolean</a:t>
            </a:r>
            <a:r>
              <a:rPr lang="en-US" sz="1400" dirty="0">
                <a:latin typeface="Courier New" charset="0"/>
              </a:rPr>
              <a:t> </a:t>
            </a:r>
            <a:r>
              <a:rPr lang="en-US" sz="1400" dirty="0" err="1">
                <a:latin typeface="Courier New" charset="0"/>
              </a:rPr>
              <a:t>makeGuess</a:t>
            </a:r>
            <a:r>
              <a:rPr lang="en-US" sz="1400" dirty="0">
                <a:latin typeface="Courier New" charset="0"/>
              </a:rPr>
              <a:t>(String word)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if (</a:t>
            </a:r>
            <a:r>
              <a:rPr lang="en-US" sz="1400" dirty="0" err="1">
                <a:latin typeface="Courier New" charset="0"/>
              </a:rPr>
              <a:t>this.unguessedWords.contains</a:t>
            </a:r>
            <a:r>
              <a:rPr lang="en-US" sz="1400" dirty="0">
                <a:latin typeface="Courier New" charset="0"/>
              </a:rPr>
              <a:t>(word))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  </a:t>
            </a:r>
            <a:r>
              <a:rPr lang="en-US" sz="1400" dirty="0" err="1">
                <a:latin typeface="Courier New" charset="0"/>
              </a:rPr>
              <a:t>this.unguessedWords.remove</a:t>
            </a:r>
            <a:r>
              <a:rPr lang="en-US" sz="1400" dirty="0">
                <a:latin typeface="Courier New" charset="0"/>
              </a:rPr>
              <a:t>(word);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  </a:t>
            </a:r>
            <a:r>
              <a:rPr lang="en-US" sz="1400" dirty="0" err="1">
                <a:latin typeface="Courier New" charset="0"/>
              </a:rPr>
              <a:t>this.guessedWords.add</a:t>
            </a:r>
            <a:r>
              <a:rPr lang="en-US" sz="1400" dirty="0">
                <a:latin typeface="Courier New" charset="0"/>
              </a:rPr>
              <a:t>(word);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  return true;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return false;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  . . .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urier New" charset="0"/>
              </a:rPr>
              <a:t>}</a:t>
            </a:r>
            <a:endParaRPr sz="1400" noProof="1">
              <a:latin typeface="Courier New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1910" y="1292037"/>
            <a:ext cx="2538290" cy="514539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a separate class can implement the game functionality</a:t>
            </a:r>
          </a:p>
          <a:p>
            <a:pPr marL="400050" lvl="1">
              <a:lnSpc>
                <a:spcPct val="7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constructor creates the board and fills 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unguessedWords</a:t>
            </a:r>
            <a:r>
              <a:rPr lang="en-US" sz="1800" dirty="0">
                <a:latin typeface="Arial Narrow" charset="0"/>
                <a:ea typeface="ＭＳ Ｐゴシック" charset="0"/>
              </a:rPr>
              <a:t> with all found words</a:t>
            </a:r>
          </a:p>
          <a:p>
            <a:pPr marL="400050" lvl="1">
              <a:lnSpc>
                <a:spcPct val="70000"/>
              </a:lnSpc>
            </a:pPr>
            <a:endParaRPr lang="en-US" sz="1800" dirty="0">
              <a:latin typeface="Arial Narrow" charset="0"/>
              <a:ea typeface="ＭＳ Ｐゴシック" charset="0"/>
            </a:endParaRPr>
          </a:p>
          <a:p>
            <a:pPr marL="400050" lvl="1">
              <a:lnSpc>
                <a:spcPct val="70000"/>
              </a:lnSpc>
            </a:pPr>
            <a:r>
              <a:rPr lang="en-US" sz="1600" dirty="0" err="1">
                <a:latin typeface="Courier New" charset="0"/>
                <a:ea typeface="ＭＳ Ｐゴシック" charset="0"/>
              </a:rPr>
              <a:t>makeGuess</a:t>
            </a:r>
            <a:r>
              <a:rPr lang="en-US" sz="1800" dirty="0">
                <a:latin typeface="Arial Narrow" charset="0"/>
                <a:ea typeface="ＭＳ Ｐゴシック" charset="0"/>
              </a:rPr>
              <a:t> checks to see if the word is valid and has not been guessed, updates the sets accordingly</a:t>
            </a:r>
          </a:p>
          <a:p>
            <a:pPr marL="400050" lvl="1">
              <a:lnSpc>
                <a:spcPct val="70000"/>
              </a:lnSpc>
            </a:pPr>
            <a:endParaRPr lang="en-US" sz="1800" dirty="0">
              <a:latin typeface="Arial Narrow" charset="0"/>
              <a:ea typeface="ＭＳ Ｐゴシック" charset="0"/>
            </a:endParaRPr>
          </a:p>
          <a:p>
            <a:pPr marL="400050" lvl="1">
              <a:lnSpc>
                <a:spcPct val="7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also need methods for accessing the 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guessedWords</a:t>
            </a:r>
            <a:r>
              <a:rPr lang="en-US" sz="1800" dirty="0">
                <a:latin typeface="Arial Narrow" charset="0"/>
                <a:ea typeface="ＭＳ Ｐゴシック" charset="0"/>
              </a:rPr>
              <a:t>, 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unguessedWords</a:t>
            </a:r>
            <a:r>
              <a:rPr lang="en-US" sz="1800" dirty="0">
                <a:latin typeface="Arial Narrow" charset="0"/>
                <a:ea typeface="ＭＳ Ｐゴシック" charset="0"/>
              </a:rPr>
              <a:t>, and the board (for display)</a:t>
            </a:r>
          </a:p>
          <a:p>
            <a:pPr marL="400050" lvl="1">
              <a:lnSpc>
                <a:spcPct val="70000"/>
              </a:lnSpc>
            </a:pPr>
            <a:endParaRPr lang="en-US" sz="1800" dirty="0">
              <a:latin typeface="Arial Narrow" charset="0"/>
              <a:ea typeface="ＭＳ Ｐゴシック" charset="0"/>
            </a:endParaRPr>
          </a:p>
          <a:p>
            <a:pPr marL="0" indent="0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BoggleGUI</a:t>
            </a:r>
            <a:endParaRPr lang="en-US" sz="1800" dirty="0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Branch &amp; bound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702675" cy="5257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central idea of backtracking is cutting off a branch of the search as soon as we see that it can't lead to a solution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then, backtrack and try a different branch</a:t>
            </a:r>
          </a:p>
          <a:p>
            <a:pPr lvl="1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e.g., for the shortest path problem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we cut off a branch if the vertex was a dead end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we also cut it off if its length exceeded that of an already found path</a:t>
            </a:r>
          </a:p>
          <a:p>
            <a:pPr lvl="1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if we also had the ability to look ahead?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i.e., if we could tell ahead of time (using some deduction) that a branch was not going to work, then we could preemptively cut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this variant of backtracking is known as 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branch &amp; bound</a:t>
            </a:r>
          </a:p>
          <a:p>
            <a:endParaRPr lang="en-US" i="1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41D27E-2AE8-6542-BC7D-AC9639ED9AE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 &amp; B example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610600" cy="5410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suppose you have four jobs and 4 contractors (with bids), and want to assign the jobs to the contractors to minimize cost</a:t>
            </a: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e.g., a </a:t>
            </a:r>
            <a:r>
              <a:rPr lang="en-US">
                <a:latin typeface="Arial Narrow" charset="0"/>
                <a:ea typeface="ＭＳ Ｐゴシック" charset="0"/>
                <a:sym typeface="Wingdings" charset="0"/>
              </a:rPr>
              <a:t> 1, b  2, c  3, d  4 	9 + 4 + 1 + 4 = $18K total</a:t>
            </a:r>
          </a:p>
          <a:p>
            <a:pPr lvl="1"/>
            <a:endParaRPr lang="en-US">
              <a:latin typeface="Arial Narrow" charset="0"/>
              <a:ea typeface="ＭＳ Ｐゴシック" charset="0"/>
              <a:sym typeface="Wingdings" charset="0"/>
            </a:endParaRPr>
          </a:p>
          <a:p>
            <a:pPr lvl="1"/>
            <a:r>
              <a:rPr lang="en-US">
                <a:latin typeface="Arial Narrow" charset="0"/>
                <a:ea typeface="ＭＳ Ｐゴシック" charset="0"/>
                <a:sym typeface="Wingdings" charset="0"/>
              </a:rPr>
              <a:t>e.g., a  2, b  3, c  1, d  4	2 + 3 + 5 + 4 = $14K total</a:t>
            </a:r>
          </a:p>
          <a:p>
            <a:pPr lvl="1"/>
            <a:endParaRPr lang="en-US">
              <a:latin typeface="Arial Narrow" charset="0"/>
              <a:ea typeface="ＭＳ Ｐゴシック" charset="0"/>
              <a:sym typeface="Wingdings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generate &amp; test?</a:t>
            </a:r>
          </a:p>
          <a:p>
            <a:pPr lvl="1"/>
            <a:endParaRPr lang="en-US">
              <a:latin typeface="Arial Narrow" charset="0"/>
              <a:ea typeface="ＭＳ Ｐゴシック" charset="0"/>
              <a:sym typeface="Wingdings" charset="0"/>
            </a:endParaRP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C37370-088A-5C47-81A2-B4D948FDFD5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2362200"/>
          <a:ext cx="6400800" cy="1857375"/>
        </p:xfrm>
        <a:graphic>
          <a:graphicData uri="http://schemas.openxmlformats.org/drawingml/2006/table">
            <a:tbl>
              <a:tblPr/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4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$9K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$2K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b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$6K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$4K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$3K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$5K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$1K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$6K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$9K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$4K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 &amp; B example (cont.)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702675" cy="1828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note that there is a (possibly unobtainable) lower bound on the bid total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you can't possibly do better than assigning every contractor their lowest bid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here, 2 + 3 + 1 + 4 = $10K is a lower bound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(it is not even achievable, since b &amp; c are assigned the same job)</a:t>
            </a: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lower bound gives us a basis for choosing one branch over another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i.e., use a greedy approach to select the branch with smallest lower bound </a:t>
            </a:r>
          </a:p>
          <a:p>
            <a:pPr lvl="2"/>
            <a:r>
              <a:rPr lang="en-US" sz="1800" i="1">
                <a:latin typeface="Arial Narrow" charset="0"/>
                <a:ea typeface="ＭＳ Ｐゴシック" charset="0"/>
              </a:rPr>
              <a:t>lb = cost of bids assigned so far + minimal bids possible for remaining contractors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B2F186-5282-8C4E-BBEE-14BFD3D14BB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57785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24400" y="381000"/>
          <a:ext cx="4191000" cy="12192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4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$9K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$2K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b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$6K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$4K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$3K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$5K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$1K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$6K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$9K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$4K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 &amp; B example (cont.)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702675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at each step, choose the vertex/state with smallest lower bound, and extend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can cut off a branch if its lb exceeds the cost of a found solution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84818E-BEED-5A4E-AB51-165E24FA641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58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604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381000"/>
          <a:ext cx="4191000" cy="12192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job 4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$9K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$2K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b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$6K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$4K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$3K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$5K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$1K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$8K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contractor 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$7K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$6K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$9K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$4K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6145213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DC9633B-F0A7-D94D-9798-4EFEADB8112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Interesting aside: B &amp; B search in game playing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consider games involving: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2 players 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perfect information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zero-sum (player's gain is opponent's loss)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5800" y="2971800"/>
            <a:ext cx="8702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examples:  tic-tac-toe, checkers, chess, othello, …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non-examples: poker, backgammon, prisoner's dilemma, …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685800" y="4267200"/>
            <a:ext cx="8702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von Neumann (the father of game theory) showed that for such games, there is always a "rational" strategy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that is, can always determine a best move, assuming the opponent is equally rational</a:t>
            </a:r>
          </a:p>
        </p:txBody>
      </p:sp>
      <p:graphicFrame>
        <p:nvGraphicFramePr>
          <p:cNvPr id="166918" name="Object 2"/>
          <p:cNvGraphicFramePr>
            <a:graphicFrameLocks noChangeAspect="1"/>
          </p:cNvGraphicFramePr>
          <p:nvPr/>
        </p:nvGraphicFramePr>
        <p:xfrm>
          <a:off x="3124200" y="5486400"/>
          <a:ext cx="35433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543300" imgH="1670304" progId="Visio.Drawing.5">
                  <p:embed/>
                </p:oleObj>
              </mc:Choice>
              <mc:Fallback>
                <p:oleObj name="VISIO" r:id="rId2" imgW="3543300" imgH="1670304" progId="Visio.Drawing.5">
                  <p:embed/>
                  <p:pic>
                    <p:nvPicPr>
                      <p:cNvPr id="1669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86400"/>
                        <a:ext cx="35433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E1CD8A-AAEF-9046-9095-FD0108D4201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Game 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752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idea: model the game as a search tree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associate a value with each game state  (possible since zero-sum)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player 1 wants to maximize the state value (call him/her MAX)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player 2 wants to minimize the state value (call him/her MIN)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players alternate turns, so differentiate MAX and MIN levels in the tree</a:t>
            </a: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1752600" y="3124200"/>
          <a:ext cx="6024563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025896" imgH="3172968" progId="Visio.Drawing.5">
                  <p:embed/>
                </p:oleObj>
              </mc:Choice>
              <mc:Fallback>
                <p:oleObj name="VISIO" r:id="rId2" imgW="6025896" imgH="3172968" progId="Visio.Drawing.5">
                  <p:embed/>
                  <p:pic>
                    <p:nvPicPr>
                      <p:cNvPr id="389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6024563" cy="317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85800" y="6477000"/>
            <a:ext cx="8702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	</a:t>
            </a:r>
            <a:r>
              <a:rPr lang="en-US">
                <a:latin typeface="Arial Narrow" charset="0"/>
              </a:rPr>
              <a:t>the leaves of the tree will be end-of-game states</a:t>
            </a:r>
            <a:endParaRPr lang="en-US" sz="2000">
              <a:latin typeface="Arial Narrow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C0E049-EF6B-A445-BAFE-7DCECC6D6D7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Minimax search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867400"/>
            <a:ext cx="8702675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can visualize the search bottom-up (start at leaves, work up to root)</a:t>
            </a: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likewise, can search top-down using recursion</a:t>
            </a:r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1676400" y="2362200"/>
          <a:ext cx="6024563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025896" imgH="3172968" progId="Visio.Drawing.5">
                  <p:embed/>
                </p:oleObj>
              </mc:Choice>
              <mc:Fallback>
                <p:oleObj name="VISIO" r:id="rId2" imgW="6025896" imgH="3172968" progId="Visio.Drawing.5">
                  <p:embed/>
                  <p:pic>
                    <p:nvPicPr>
                      <p:cNvPr id="399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362200"/>
                        <a:ext cx="6024563" cy="317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09600" y="1219200"/>
            <a:ext cx="8702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/>
            <a:r>
              <a:rPr lang="en-US">
                <a:solidFill>
                  <a:schemeClr val="accent2"/>
                </a:solidFill>
                <a:latin typeface="Arial Narrow" charset="0"/>
              </a:rPr>
              <a:t>minimax search:</a:t>
            </a:r>
          </a:p>
          <a:p>
            <a:pPr marL="742950" lvl="1" indent="-285750"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at a MAX level, take the maximum of all possible moves</a:t>
            </a:r>
          </a:p>
          <a:p>
            <a:pPr marL="742950" lvl="1" indent="-285750"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at a MIN level, take the minimum of all possible moves</a:t>
            </a:r>
            <a:endParaRPr lang="en-US" sz="1800">
              <a:latin typeface="Arial Narrow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124819-0CFD-944F-9A53-B75096850EC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Minimax example</a:t>
            </a:r>
          </a:p>
        </p:txBody>
      </p:sp>
      <p:graphicFrame>
        <p:nvGraphicFramePr>
          <p:cNvPr id="40963" name="Object 2"/>
          <p:cNvGraphicFramePr>
            <a:graphicFrameLocks noChangeAspect="1"/>
          </p:cNvGraphicFramePr>
          <p:nvPr/>
        </p:nvGraphicFramePr>
        <p:xfrm>
          <a:off x="2057400" y="1295400"/>
          <a:ext cx="5499100" cy="558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747004" imgH="6096000" progId="Visio.Drawing.5">
                  <p:embed/>
                </p:oleObj>
              </mc:Choice>
              <mc:Fallback>
                <p:oleObj name="VISIO" r:id="rId2" imgW="5747004" imgH="6096000" progId="Visio.Drawing.5">
                  <p:embed/>
                  <p:pic>
                    <p:nvPicPr>
                      <p:cNvPr id="409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5499100" cy="558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A3E6E7-0D94-1B4F-8DCA-E439ED356EA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In-class exercise</a:t>
            </a: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2057400" y="1295400"/>
          <a:ext cx="5499100" cy="558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747004" imgH="6096000" progId="Visio.Drawing.5">
                  <p:embed/>
                </p:oleObj>
              </mc:Choice>
              <mc:Fallback>
                <p:oleObj name="VISIO" r:id="rId2" imgW="5747004" imgH="6096000" progId="Visio.Drawing.5">
                  <p:embed/>
                  <p:pic>
                    <p:nvPicPr>
                      <p:cNvPr id="419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5499100" cy="558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78142C-8BCD-034F-BD22-20B51267A2C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Generate &amp; test?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62429"/>
            <a:ext cx="4275138" cy="20574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recall the generate &amp; test solution to N-queens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systematically generate every possible arrangement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test each one to see if it is a valid solution</a:t>
            </a:r>
          </a:p>
        </p:txBody>
      </p:sp>
      <p:graphicFrame>
        <p:nvGraphicFramePr>
          <p:cNvPr id="506918" name="Group 38"/>
          <p:cNvGraphicFramePr>
            <a:graphicFrameLocks noGrp="1"/>
          </p:cNvGraphicFramePr>
          <p:nvPr>
            <p:ph sz="half" idx="2"/>
          </p:nvPr>
        </p:nvGraphicFramePr>
        <p:xfrm>
          <a:off x="5791200" y="990600"/>
          <a:ext cx="3124200" cy="28194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85800" y="4343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fortunately, we can do better if we recognize that choices can constrain future choices</a:t>
            </a:r>
          </a:p>
          <a:p>
            <a:pPr marL="4000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e.g., any board arrangement with a queen at (1,1) and (2,1) is invalid</a:t>
            </a:r>
          </a:p>
          <a:p>
            <a:pPr marL="4000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no point in looking at the other queens, so can eliminate 55 boards from consideration</a:t>
            </a:r>
          </a:p>
          <a:p>
            <a:pPr marL="4000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 dirty="0">
              <a:latin typeface="Arial Narrow" charset="0"/>
            </a:endParaRPr>
          </a:p>
          <a:p>
            <a:pPr marL="4000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similarly, queen at (1,1) and (2,2) is invalid, so eliminate another 45 boards</a:t>
            </a:r>
          </a:p>
        </p:txBody>
      </p:sp>
      <p:graphicFrame>
        <p:nvGraphicFramePr>
          <p:cNvPr id="19488" name="Object 2"/>
          <p:cNvGraphicFramePr>
            <a:graphicFrameLocks noChangeAspect="1"/>
          </p:cNvGraphicFramePr>
          <p:nvPr/>
        </p:nvGraphicFramePr>
        <p:xfrm>
          <a:off x="1524000" y="3276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200" imgH="457200" progId="Equation.3">
                  <p:embed/>
                </p:oleObj>
              </mc:Choice>
              <mc:Fallback>
                <p:oleObj name="Equation" r:id="rId2" imgW="330200" imgH="457200" progId="Equation.3">
                  <p:embed/>
                  <p:pic>
                    <p:nvPicPr>
                      <p:cNvPr id="194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76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9" name="Text Box 32"/>
          <p:cNvSpPr txBox="1">
            <a:spLocks noChangeArrowheads="1"/>
          </p:cNvSpPr>
          <p:nvPr/>
        </p:nvSpPr>
        <p:spPr bwMode="auto">
          <a:xfrm>
            <a:off x="1981200" y="335280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  <a:sym typeface="Wingdings" charset="0"/>
              </a:rPr>
              <a:t>= 1,820 arrangements</a:t>
            </a:r>
          </a:p>
        </p:txBody>
      </p:sp>
      <p:pic>
        <p:nvPicPr>
          <p:cNvPr id="3" name="Picture 2" descr="A black silhouette of a chess piece&#10;&#10;Description automatically generated">
            <a:extLst>
              <a:ext uri="{FF2B5EF4-FFF2-40B4-BE49-F238E27FC236}">
                <a16:creationId xmlns:a16="http://schemas.microsoft.com/office/drawing/2014/main" id="{71554636-86C0-775D-706D-A0E1D2905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1028700"/>
            <a:ext cx="609600" cy="609600"/>
          </a:xfrm>
          <a:prstGeom prst="rect">
            <a:avLst/>
          </a:prstGeom>
        </p:spPr>
      </p:pic>
      <p:pic>
        <p:nvPicPr>
          <p:cNvPr id="4" name="Picture 3" descr="A black silhouette of a chess piece&#10;&#10;Description automatically generated">
            <a:extLst>
              <a:ext uri="{FF2B5EF4-FFF2-40B4-BE49-F238E27FC236}">
                <a16:creationId xmlns:a16="http://schemas.microsoft.com/office/drawing/2014/main" id="{0762FA2C-DA8A-9238-ABAC-ECDBEE756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17357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40DD9F-5444-5E42-B5BC-FE202A50122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Minimax in practice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905000"/>
          </a:xfrm>
        </p:spPr>
        <p:txBody>
          <a:bodyPr/>
          <a:lstStyle/>
          <a:p>
            <a:pPr marL="230188" indent="-230188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while Minimax Principle holds for all 2-party, perfect info, zero-sum games, an exhaustive search to find best move may be infeasible</a:t>
            </a:r>
          </a:p>
          <a:p>
            <a:pPr marL="230188" indent="-230188"/>
            <a:endParaRPr lang="en-US" sz="9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746125" lvl="1"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</a:rPr>
              <a:t>EXAMPLE: in an average chess game, ~100 moves with ~35 options/move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 ~35</a:t>
            </a:r>
            <a:r>
              <a:rPr lang="en-US" baseline="30000" dirty="0">
                <a:latin typeface="Arial Narrow" charset="0"/>
                <a:ea typeface="ＭＳ Ｐゴシック" charset="0"/>
                <a:sym typeface="Wingdings" charset="0"/>
              </a:rPr>
              <a:t>100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 states in the search tree!  (more than # atoms in universe)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685800" y="3124200"/>
            <a:ext cx="8702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practical alternative: limit the search depth and use heuristics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expand the search tree a limited number of levels (limited look-ahead)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evaluate the "pseudo-leaves" using a heuristic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high value </a:t>
            </a:r>
            <a:r>
              <a:rPr lang="en-US" sz="2000">
                <a:latin typeface="Arial Narrow" charset="0"/>
                <a:sym typeface="Wingdings" charset="0"/>
              </a:rPr>
              <a:t> good for MAX	low value  good for MIN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back up the heuristic estimates to determine the best-looking move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at MAX level, take maximum	at MIN level, take minimum</a:t>
            </a:r>
          </a:p>
        </p:txBody>
      </p:sp>
      <p:graphicFrame>
        <p:nvGraphicFramePr>
          <p:cNvPr id="173061" name="Object 2"/>
          <p:cNvGraphicFramePr>
            <a:graphicFrameLocks noChangeAspect="1"/>
          </p:cNvGraphicFramePr>
          <p:nvPr/>
        </p:nvGraphicFramePr>
        <p:xfrm>
          <a:off x="1981200" y="5334000"/>
          <a:ext cx="6119813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652004" imgH="1898904" progId="Visio.Drawing.5">
                  <p:embed/>
                </p:oleObj>
              </mc:Choice>
              <mc:Fallback>
                <p:oleObj name="VISIO" r:id="rId2" imgW="7652004" imgH="1898904" progId="Visio.Drawing.5">
                  <p:embed/>
                  <p:pic>
                    <p:nvPicPr>
                      <p:cNvPr id="1730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34000"/>
                        <a:ext cx="6119813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D3E98F-F0E7-9741-A7DD-E16B55EC6B0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Tic-tac-toe example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931275" cy="1905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				</a:t>
            </a: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1000				  </a:t>
            </a:r>
            <a:r>
              <a:rPr lang="en-US" sz="2000" i="1">
                <a:latin typeface="Arial Narrow" charset="0"/>
                <a:ea typeface="ＭＳ Ｐゴシック" charset="0"/>
                <a:cs typeface="ＭＳ Ｐゴシック" charset="0"/>
              </a:rPr>
              <a:t>if win for MAX (X)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heuristic(State) =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		</a:t>
            </a: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-1000 				  </a:t>
            </a:r>
            <a:r>
              <a:rPr lang="en-US" sz="2000" i="1">
                <a:latin typeface="Arial Narrow" charset="0"/>
                <a:ea typeface="ＭＳ Ｐゴシック" charset="0"/>
                <a:cs typeface="ＭＳ Ｐゴシック" charset="0"/>
              </a:rPr>
              <a:t>if win for MIN (O)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				(#rows/cols/diags open for MAX –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				   #rows/cols/diags open for MIN)	  </a:t>
            </a:r>
            <a:r>
              <a:rPr lang="en-US" sz="2000" i="1">
                <a:latin typeface="Arial Narrow" charset="0"/>
                <a:ea typeface="ＭＳ Ｐゴシック" charset="0"/>
                <a:cs typeface="ＭＳ Ｐゴシック" charset="0"/>
              </a:rPr>
              <a:t>otherwise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i="1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suppose look-ahead of 2 moves	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438400" y="990600"/>
            <a:ext cx="609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800">
                <a:solidFill>
                  <a:schemeClr val="accent2"/>
                </a:solidFill>
              </a:rPr>
              <a:t>{</a:t>
            </a:r>
          </a:p>
        </p:txBody>
      </p:sp>
      <p:graphicFrame>
        <p:nvGraphicFramePr>
          <p:cNvPr id="174086" name="Object 2"/>
          <p:cNvGraphicFramePr>
            <a:graphicFrameLocks noChangeAspect="1"/>
          </p:cNvGraphicFramePr>
          <p:nvPr/>
        </p:nvGraphicFramePr>
        <p:xfrm>
          <a:off x="381000" y="3057525"/>
          <a:ext cx="8847138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0612958" imgH="5027291" progId="Visio.Drawing.5">
                  <p:embed/>
                </p:oleObj>
              </mc:Choice>
              <mc:Fallback>
                <p:oleObj name="VISIO" r:id="rId2" imgW="10612958" imgH="5027291" progId="Visio.Drawing.5">
                  <p:embed/>
                  <p:pic>
                    <p:nvPicPr>
                      <p:cNvPr id="1740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57525"/>
                        <a:ext cx="8847138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BABFF8-2EA5-4543-959B-D0656143E7A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-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b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bounds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sometimes, it isn't necessary to search the entire tree</a:t>
            </a:r>
          </a:p>
        </p:txBody>
      </p:sp>
      <p:graphicFrame>
        <p:nvGraphicFramePr>
          <p:cNvPr id="45060" name="Object 2"/>
          <p:cNvGraphicFramePr>
            <a:graphicFrameLocks noChangeAspect="1"/>
          </p:cNvGraphicFramePr>
          <p:nvPr/>
        </p:nvGraphicFramePr>
        <p:xfrm>
          <a:off x="1219200" y="1676400"/>
          <a:ext cx="6324600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167116" imgH="3041904" progId="Visio.Drawing.5">
                  <p:embed/>
                </p:oleObj>
              </mc:Choice>
              <mc:Fallback>
                <p:oleObj name="VISIO" r:id="rId2" imgW="8167116" imgH="3041904" progId="Visio.Drawing.5">
                  <p:embed/>
                  <p:pic>
                    <p:nvPicPr>
                      <p:cNvPr id="450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76400"/>
                        <a:ext cx="6324600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85800" y="4191000"/>
            <a:ext cx="8702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/>
            <a:r>
              <a:rPr lang="en-US" sz="2800">
                <a:solidFill>
                  <a:schemeClr val="accent2"/>
                </a:solidFill>
                <a:latin typeface="Symbol" charset="0"/>
              </a:rPr>
              <a:t>a</a:t>
            </a:r>
            <a:r>
              <a:rPr lang="en-US" sz="2800">
                <a:solidFill>
                  <a:schemeClr val="accent2"/>
                </a:solidFill>
              </a:rPr>
              <a:t>-</a:t>
            </a:r>
            <a:r>
              <a:rPr lang="en-US" sz="2800">
                <a:solidFill>
                  <a:schemeClr val="accent2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technique: associate bonds with state in the search</a:t>
            </a:r>
          </a:p>
          <a:p>
            <a:pPr marL="742950" lvl="1" indent="-285750"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associate lower bound </a:t>
            </a:r>
            <a:r>
              <a:rPr lang="en-US" sz="2000">
                <a:latin typeface="Symbol" charset="0"/>
              </a:rPr>
              <a:t>a</a:t>
            </a:r>
            <a:r>
              <a:rPr lang="en-US" sz="2000">
                <a:latin typeface="Arial Narrow" charset="0"/>
              </a:rPr>
              <a:t> with MAX: can increase</a:t>
            </a:r>
          </a:p>
          <a:p>
            <a:pPr marL="742950" lvl="1" indent="-285750"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associate upper bound </a:t>
            </a:r>
            <a:r>
              <a:rPr lang="en-US" sz="2000">
                <a:latin typeface="Symbol" charset="0"/>
              </a:rPr>
              <a:t>b</a:t>
            </a:r>
            <a:r>
              <a:rPr lang="en-US" sz="2000">
                <a:latin typeface="Arial Narrow" charset="0"/>
              </a:rPr>
              <a:t> with MIN: can decrease</a:t>
            </a:r>
          </a:p>
        </p:txBody>
      </p:sp>
      <p:graphicFrame>
        <p:nvGraphicFramePr>
          <p:cNvPr id="175110" name="Object 3"/>
          <p:cNvGraphicFramePr>
            <a:graphicFrameLocks noChangeAspect="1"/>
          </p:cNvGraphicFramePr>
          <p:nvPr/>
        </p:nvGraphicFramePr>
        <p:xfrm>
          <a:off x="1976438" y="5368925"/>
          <a:ext cx="5037137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8167116" imgH="2534412" progId="Visio.Drawing.5">
                  <p:embed/>
                </p:oleObj>
              </mc:Choice>
              <mc:Fallback>
                <p:oleObj name="VISIO" r:id="rId4" imgW="8167116" imgH="2534412" progId="Visio.Drawing.5">
                  <p:embed/>
                  <p:pic>
                    <p:nvPicPr>
                      <p:cNvPr id="1751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5368925"/>
                        <a:ext cx="5037137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471ECF-B033-984C-BE0C-62BDB876BC5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-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b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pruning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discontinue search below a MIN node if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b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value &lt;=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value of ancestor</a:t>
            </a:r>
          </a:p>
        </p:txBody>
      </p:sp>
      <p:graphicFrame>
        <p:nvGraphicFramePr>
          <p:cNvPr id="46084" name="Object 2"/>
          <p:cNvGraphicFramePr>
            <a:graphicFrameLocks noChangeAspect="1"/>
          </p:cNvGraphicFramePr>
          <p:nvPr/>
        </p:nvGraphicFramePr>
        <p:xfrm>
          <a:off x="457200" y="1676400"/>
          <a:ext cx="4589463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082028" imgH="3422904" progId="Visio.Drawing.5">
                  <p:embed/>
                </p:oleObj>
              </mc:Choice>
              <mc:Fallback>
                <p:oleObj name="VISIO" r:id="rId2" imgW="7082028" imgH="3422904" progId="Visio.Drawing.5">
                  <p:embed/>
                  <p:pic>
                    <p:nvPicPr>
                      <p:cNvPr id="4608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4589463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685800" y="4191000"/>
            <a:ext cx="8702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discontinue search below a MAX node if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value &gt;= 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value of ancestor</a:t>
            </a:r>
          </a:p>
        </p:txBody>
      </p:sp>
      <p:graphicFrame>
        <p:nvGraphicFramePr>
          <p:cNvPr id="46086" name="Object 3"/>
          <p:cNvGraphicFramePr>
            <a:graphicFrameLocks noChangeAspect="1"/>
          </p:cNvGraphicFramePr>
          <p:nvPr/>
        </p:nvGraphicFramePr>
        <p:xfrm>
          <a:off x="5562600" y="1828800"/>
          <a:ext cx="29718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642104" imgH="2889504" progId="Visio.Drawing.5">
                  <p:embed/>
                </p:oleObj>
              </mc:Choice>
              <mc:Fallback>
                <p:oleObj name="VISIO" r:id="rId4" imgW="4642104" imgH="2889504" progId="Visio.Drawing.5">
                  <p:embed/>
                  <p:pic>
                    <p:nvPicPr>
                      <p:cNvPr id="460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828800"/>
                        <a:ext cx="297180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8" name="Line 10"/>
          <p:cNvSpPr>
            <a:spLocks noChangeShapeType="1"/>
          </p:cNvSpPr>
          <p:nvPr/>
        </p:nvSpPr>
        <p:spPr bwMode="auto">
          <a:xfrm flipV="1">
            <a:off x="7772400" y="2743200"/>
            <a:ext cx="369888" cy="303213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6139" name="Object 4"/>
          <p:cNvGraphicFramePr>
            <a:graphicFrameLocks noChangeAspect="1"/>
          </p:cNvGraphicFramePr>
          <p:nvPr/>
        </p:nvGraphicFramePr>
        <p:xfrm>
          <a:off x="5715000" y="4800600"/>
          <a:ext cx="29718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4642104" imgH="2889504" progId="Visio.Drawing.5">
                  <p:embed/>
                </p:oleObj>
              </mc:Choice>
              <mc:Fallback>
                <p:oleObj name="VISIO" r:id="rId6" imgW="4642104" imgH="2889504" progId="Visio.Drawing.5">
                  <p:embed/>
                  <p:pic>
                    <p:nvPicPr>
                      <p:cNvPr id="1761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00600"/>
                        <a:ext cx="297180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40" name="Line 12"/>
          <p:cNvSpPr>
            <a:spLocks noChangeShapeType="1"/>
          </p:cNvSpPr>
          <p:nvPr/>
        </p:nvSpPr>
        <p:spPr bwMode="auto">
          <a:xfrm flipV="1">
            <a:off x="7924800" y="5715000"/>
            <a:ext cx="369888" cy="27463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12800" y="4810125"/>
            <a:ext cx="3576638" cy="1871663"/>
            <a:chOff x="812800" y="4810125"/>
            <a:chExt cx="3576639" cy="1871663"/>
          </a:xfrm>
        </p:grpSpPr>
        <p:sp>
          <p:nvSpPr>
            <p:cNvPr id="46091" name="Rectangle 15"/>
            <p:cNvSpPr>
              <a:spLocks noChangeArrowheads="1"/>
            </p:cNvSpPr>
            <p:nvPr/>
          </p:nvSpPr>
          <p:spPr bwMode="auto">
            <a:xfrm>
              <a:off x="1049338" y="5299075"/>
              <a:ext cx="296863" cy="288925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Freeform 16"/>
            <p:cNvSpPr>
              <a:spLocks/>
            </p:cNvSpPr>
            <p:nvPr/>
          </p:nvSpPr>
          <p:spPr bwMode="auto">
            <a:xfrm>
              <a:off x="1493838" y="4865688"/>
              <a:ext cx="296863" cy="288925"/>
            </a:xfrm>
            <a:custGeom>
              <a:avLst/>
              <a:gdLst>
                <a:gd name="T0" fmla="*/ 0 w 374"/>
                <a:gd name="T1" fmla="*/ 2147483647 h 365"/>
                <a:gd name="T2" fmla="*/ 1000505304 w 374"/>
                <a:gd name="T3" fmla="*/ 2147483647 h 365"/>
                <a:gd name="T4" fmla="*/ 2147483647 w 374"/>
                <a:gd name="T5" fmla="*/ 2147483647 h 365"/>
                <a:gd name="T6" fmla="*/ 2147483647 w 374"/>
                <a:gd name="T7" fmla="*/ 2147483647 h 365"/>
                <a:gd name="T8" fmla="*/ 2147483647 w 374"/>
                <a:gd name="T9" fmla="*/ 2147483647 h 365"/>
                <a:gd name="T10" fmla="*/ 2147483647 w 374"/>
                <a:gd name="T11" fmla="*/ 2147483647 h 365"/>
                <a:gd name="T12" fmla="*/ 2147483647 w 374"/>
                <a:gd name="T13" fmla="*/ 2147483647 h 365"/>
                <a:gd name="T14" fmla="*/ 2147483647 w 374"/>
                <a:gd name="T15" fmla="*/ 2147483647 h 365"/>
                <a:gd name="T16" fmla="*/ 2147483647 w 374"/>
                <a:gd name="T17" fmla="*/ 2147483647 h 365"/>
                <a:gd name="T18" fmla="*/ 2147483647 w 374"/>
                <a:gd name="T19" fmla="*/ 496260746 h 365"/>
                <a:gd name="T20" fmla="*/ 2147483647 w 374"/>
                <a:gd name="T21" fmla="*/ 0 h 365"/>
                <a:gd name="T22" fmla="*/ 2147483647 w 374"/>
                <a:gd name="T23" fmla="*/ 496260746 h 365"/>
                <a:gd name="T24" fmla="*/ 2147483647 w 374"/>
                <a:gd name="T25" fmla="*/ 2147483647 h 365"/>
                <a:gd name="T26" fmla="*/ 2147483647 w 374"/>
                <a:gd name="T27" fmla="*/ 2147483647 h 365"/>
                <a:gd name="T28" fmla="*/ 2147483647 w 374"/>
                <a:gd name="T29" fmla="*/ 2147483647 h 365"/>
                <a:gd name="T30" fmla="*/ 2147483647 w 374"/>
                <a:gd name="T31" fmla="*/ 2147483647 h 365"/>
                <a:gd name="T32" fmla="*/ 2147483647 w 374"/>
                <a:gd name="T33" fmla="*/ 2147483647 h 365"/>
                <a:gd name="T34" fmla="*/ 2147483647 w 374"/>
                <a:gd name="T35" fmla="*/ 2147483647 h 365"/>
                <a:gd name="T36" fmla="*/ 2147483647 w 374"/>
                <a:gd name="T37" fmla="*/ 2147483647 h 365"/>
                <a:gd name="T38" fmla="*/ 2147483647 w 374"/>
                <a:gd name="T39" fmla="*/ 2147483647 h 365"/>
                <a:gd name="T40" fmla="*/ 2147483647 w 374"/>
                <a:gd name="T41" fmla="*/ 2147483647 h 365"/>
                <a:gd name="T42" fmla="*/ 2147483647 w 374"/>
                <a:gd name="T43" fmla="*/ 2147483647 h 365"/>
                <a:gd name="T44" fmla="*/ 2147483647 w 374"/>
                <a:gd name="T45" fmla="*/ 2147483647 h 365"/>
                <a:gd name="T46" fmla="*/ 2147483647 w 374"/>
                <a:gd name="T47" fmla="*/ 2147483647 h 365"/>
                <a:gd name="T48" fmla="*/ 2147483647 w 374"/>
                <a:gd name="T49" fmla="*/ 2147483647 h 365"/>
                <a:gd name="T50" fmla="*/ 2147483647 w 374"/>
                <a:gd name="T51" fmla="*/ 2147483647 h 365"/>
                <a:gd name="T52" fmla="*/ 2147483647 w 374"/>
                <a:gd name="T53" fmla="*/ 2147483647 h 365"/>
                <a:gd name="T54" fmla="*/ 2147483647 w 374"/>
                <a:gd name="T55" fmla="*/ 2147483647 h 365"/>
                <a:gd name="T56" fmla="*/ 2147483647 w 374"/>
                <a:gd name="T57" fmla="*/ 2147483647 h 365"/>
                <a:gd name="T58" fmla="*/ 2147483647 w 374"/>
                <a:gd name="T59" fmla="*/ 2147483647 h 365"/>
                <a:gd name="T60" fmla="*/ 2147483647 w 374"/>
                <a:gd name="T61" fmla="*/ 2147483647 h 365"/>
                <a:gd name="T62" fmla="*/ 2147483647 w 374"/>
                <a:gd name="T63" fmla="*/ 2147483647 h 365"/>
                <a:gd name="T64" fmla="*/ 2147483647 w 374"/>
                <a:gd name="T65" fmla="*/ 2147483647 h 365"/>
                <a:gd name="T66" fmla="*/ 2147483647 w 374"/>
                <a:gd name="T67" fmla="*/ 2147483647 h 365"/>
                <a:gd name="T68" fmla="*/ 2147483647 w 374"/>
                <a:gd name="T69" fmla="*/ 2147483647 h 365"/>
                <a:gd name="T70" fmla="*/ 2147483647 w 374"/>
                <a:gd name="T71" fmla="*/ 2147483647 h 365"/>
                <a:gd name="T72" fmla="*/ 2147483647 w 374"/>
                <a:gd name="T73" fmla="*/ 2147483647 h 365"/>
                <a:gd name="T74" fmla="*/ 2147483647 w 374"/>
                <a:gd name="T75" fmla="*/ 2147483647 h 365"/>
                <a:gd name="T76" fmla="*/ 2147483647 w 374"/>
                <a:gd name="T77" fmla="*/ 2147483647 h 365"/>
                <a:gd name="T78" fmla="*/ 1000505304 w 374"/>
                <a:gd name="T79" fmla="*/ 2147483647 h 365"/>
                <a:gd name="T80" fmla="*/ 0 w 374"/>
                <a:gd name="T81" fmla="*/ 2147483647 h 3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4"/>
                <a:gd name="T124" fmla="*/ 0 h 365"/>
                <a:gd name="T125" fmla="*/ 374 w 374"/>
                <a:gd name="T126" fmla="*/ 365 h 3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4" h="365">
                  <a:moveTo>
                    <a:pt x="0" y="183"/>
                  </a:moveTo>
                  <a:lnTo>
                    <a:pt x="3" y="155"/>
                  </a:lnTo>
                  <a:lnTo>
                    <a:pt x="9" y="127"/>
                  </a:lnTo>
                  <a:lnTo>
                    <a:pt x="20" y="100"/>
                  </a:lnTo>
                  <a:lnTo>
                    <a:pt x="37" y="76"/>
                  </a:lnTo>
                  <a:lnTo>
                    <a:pt x="55" y="54"/>
                  </a:lnTo>
                  <a:lnTo>
                    <a:pt x="78" y="36"/>
                  </a:lnTo>
                  <a:lnTo>
                    <a:pt x="102" y="21"/>
                  </a:lnTo>
                  <a:lnTo>
                    <a:pt x="130" y="10"/>
                  </a:lnTo>
                  <a:lnTo>
                    <a:pt x="158" y="3"/>
                  </a:lnTo>
                  <a:lnTo>
                    <a:pt x="187" y="0"/>
                  </a:lnTo>
                  <a:lnTo>
                    <a:pt x="216" y="3"/>
                  </a:lnTo>
                  <a:lnTo>
                    <a:pt x="244" y="10"/>
                  </a:lnTo>
                  <a:lnTo>
                    <a:pt x="272" y="21"/>
                  </a:lnTo>
                  <a:lnTo>
                    <a:pt x="297" y="36"/>
                  </a:lnTo>
                  <a:lnTo>
                    <a:pt x="319" y="54"/>
                  </a:lnTo>
                  <a:lnTo>
                    <a:pt x="338" y="76"/>
                  </a:lnTo>
                  <a:lnTo>
                    <a:pt x="354" y="100"/>
                  </a:lnTo>
                  <a:lnTo>
                    <a:pt x="365" y="127"/>
                  </a:lnTo>
                  <a:lnTo>
                    <a:pt x="371" y="155"/>
                  </a:lnTo>
                  <a:lnTo>
                    <a:pt x="374" y="183"/>
                  </a:lnTo>
                  <a:lnTo>
                    <a:pt x="371" y="212"/>
                  </a:lnTo>
                  <a:lnTo>
                    <a:pt x="365" y="240"/>
                  </a:lnTo>
                  <a:lnTo>
                    <a:pt x="354" y="265"/>
                  </a:lnTo>
                  <a:lnTo>
                    <a:pt x="338" y="291"/>
                  </a:lnTo>
                  <a:lnTo>
                    <a:pt x="319" y="311"/>
                  </a:lnTo>
                  <a:lnTo>
                    <a:pt x="297" y="331"/>
                  </a:lnTo>
                  <a:lnTo>
                    <a:pt x="272" y="345"/>
                  </a:lnTo>
                  <a:lnTo>
                    <a:pt x="244" y="356"/>
                  </a:lnTo>
                  <a:lnTo>
                    <a:pt x="216" y="363"/>
                  </a:lnTo>
                  <a:lnTo>
                    <a:pt x="187" y="365"/>
                  </a:lnTo>
                  <a:lnTo>
                    <a:pt x="158" y="363"/>
                  </a:lnTo>
                  <a:lnTo>
                    <a:pt x="130" y="356"/>
                  </a:lnTo>
                  <a:lnTo>
                    <a:pt x="102" y="345"/>
                  </a:lnTo>
                  <a:lnTo>
                    <a:pt x="78" y="331"/>
                  </a:lnTo>
                  <a:lnTo>
                    <a:pt x="55" y="311"/>
                  </a:lnTo>
                  <a:lnTo>
                    <a:pt x="37" y="291"/>
                  </a:lnTo>
                  <a:lnTo>
                    <a:pt x="20" y="265"/>
                  </a:lnTo>
                  <a:lnTo>
                    <a:pt x="9" y="240"/>
                  </a:lnTo>
                  <a:lnTo>
                    <a:pt x="3" y="212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Line 17"/>
            <p:cNvSpPr>
              <a:spLocks noChangeShapeType="1"/>
            </p:cNvSpPr>
            <p:nvPr/>
          </p:nvSpPr>
          <p:spPr bwMode="auto">
            <a:xfrm flipH="1">
              <a:off x="1346201" y="5154613"/>
              <a:ext cx="296863" cy="1444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Line 18"/>
            <p:cNvSpPr>
              <a:spLocks noChangeShapeType="1"/>
            </p:cNvSpPr>
            <p:nvPr/>
          </p:nvSpPr>
          <p:spPr bwMode="auto">
            <a:xfrm>
              <a:off x="1643063" y="5154613"/>
              <a:ext cx="444500" cy="1444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Rectangle 20"/>
            <p:cNvSpPr>
              <a:spLocks noChangeArrowheads="1"/>
            </p:cNvSpPr>
            <p:nvPr/>
          </p:nvSpPr>
          <p:spPr bwMode="auto">
            <a:xfrm>
              <a:off x="860426" y="5405438"/>
              <a:ext cx="777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sp>
          <p:nvSpPr>
            <p:cNvPr id="46096" name="Rectangle 21"/>
            <p:cNvSpPr>
              <a:spLocks noChangeArrowheads="1"/>
            </p:cNvSpPr>
            <p:nvPr/>
          </p:nvSpPr>
          <p:spPr bwMode="auto">
            <a:xfrm>
              <a:off x="1931988" y="4826000"/>
              <a:ext cx="361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&lt;= 3 (</a:t>
              </a:r>
              <a:endParaRPr lang="en-US"/>
            </a:p>
          </p:txBody>
        </p:sp>
        <p:sp>
          <p:nvSpPr>
            <p:cNvPr id="46097" name="Rectangle 22"/>
            <p:cNvSpPr>
              <a:spLocks noChangeArrowheads="1"/>
            </p:cNvSpPr>
            <p:nvPr/>
          </p:nvSpPr>
          <p:spPr bwMode="auto">
            <a:xfrm>
              <a:off x="2319338" y="4810125"/>
              <a:ext cx="76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Symbol" charset="0"/>
                </a:rPr>
                <a:t>b</a:t>
              </a:r>
              <a:endParaRPr lang="en-US"/>
            </a:p>
          </p:txBody>
        </p:sp>
        <p:sp>
          <p:nvSpPr>
            <p:cNvPr id="46098" name="Rectangle 23"/>
            <p:cNvSpPr>
              <a:spLocks noChangeArrowheads="1"/>
            </p:cNvSpPr>
            <p:nvPr/>
          </p:nvSpPr>
          <p:spPr bwMode="auto">
            <a:xfrm>
              <a:off x="2413001" y="4826000"/>
              <a:ext cx="4603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/>
            </a:p>
          </p:txBody>
        </p:sp>
        <p:sp>
          <p:nvSpPr>
            <p:cNvPr id="46099" name="Freeform 24"/>
            <p:cNvSpPr>
              <a:spLocks/>
            </p:cNvSpPr>
            <p:nvPr/>
          </p:nvSpPr>
          <p:spPr bwMode="auto">
            <a:xfrm>
              <a:off x="2235201" y="5603875"/>
              <a:ext cx="444500" cy="579438"/>
            </a:xfrm>
            <a:custGeom>
              <a:avLst/>
              <a:gdLst>
                <a:gd name="T0" fmla="*/ 0 w 560"/>
                <a:gd name="T1" fmla="*/ 2147483647 h 729"/>
                <a:gd name="T2" fmla="*/ 2147483647 w 560"/>
                <a:gd name="T3" fmla="*/ 2147483647 h 729"/>
                <a:gd name="T4" fmla="*/ 0 w 560"/>
                <a:gd name="T5" fmla="*/ 0 h 729"/>
                <a:gd name="T6" fmla="*/ 0 w 560"/>
                <a:gd name="T7" fmla="*/ 2147483647 h 7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0"/>
                <a:gd name="T13" fmla="*/ 0 h 729"/>
                <a:gd name="T14" fmla="*/ 560 w 560"/>
                <a:gd name="T15" fmla="*/ 729 h 7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0" h="729">
                  <a:moveTo>
                    <a:pt x="0" y="729"/>
                  </a:moveTo>
                  <a:lnTo>
                    <a:pt x="560" y="729"/>
                  </a:lnTo>
                  <a:lnTo>
                    <a:pt x="0" y="0"/>
                  </a:lnTo>
                  <a:lnTo>
                    <a:pt x="0" y="729"/>
                  </a:lnTo>
                  <a:close/>
                </a:path>
              </a:pathLst>
            </a:custGeom>
            <a:solidFill>
              <a:srgbClr val="FFFFFF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Rectangle 26"/>
            <p:cNvSpPr>
              <a:spLocks noChangeArrowheads="1"/>
            </p:cNvSpPr>
            <p:nvPr/>
          </p:nvSpPr>
          <p:spPr bwMode="auto">
            <a:xfrm>
              <a:off x="2530476" y="5373688"/>
              <a:ext cx="361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&gt;= 5 (</a:t>
              </a:r>
              <a:endParaRPr lang="en-US"/>
            </a:p>
          </p:txBody>
        </p:sp>
        <p:sp>
          <p:nvSpPr>
            <p:cNvPr id="46101" name="Rectangle 27"/>
            <p:cNvSpPr>
              <a:spLocks noChangeArrowheads="1"/>
            </p:cNvSpPr>
            <p:nvPr/>
          </p:nvSpPr>
          <p:spPr bwMode="auto">
            <a:xfrm>
              <a:off x="2919413" y="5357813"/>
              <a:ext cx="889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Symbol" charset="0"/>
                </a:rPr>
                <a:t>a</a:t>
              </a:r>
              <a:endParaRPr lang="en-US"/>
            </a:p>
          </p:txBody>
        </p:sp>
        <p:sp>
          <p:nvSpPr>
            <p:cNvPr id="46102" name="Rectangle 28"/>
            <p:cNvSpPr>
              <a:spLocks noChangeArrowheads="1"/>
            </p:cNvSpPr>
            <p:nvPr/>
          </p:nvSpPr>
          <p:spPr bwMode="auto">
            <a:xfrm>
              <a:off x="3000376" y="5373688"/>
              <a:ext cx="4603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/>
            </a:p>
          </p:txBody>
        </p:sp>
        <p:sp>
          <p:nvSpPr>
            <p:cNvPr id="46103" name="Rectangle 29"/>
            <p:cNvSpPr>
              <a:spLocks noChangeArrowheads="1"/>
            </p:cNvSpPr>
            <p:nvPr/>
          </p:nvSpPr>
          <p:spPr bwMode="auto">
            <a:xfrm>
              <a:off x="928688" y="6513513"/>
              <a:ext cx="10715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already searched</a:t>
              </a:r>
              <a:endParaRPr lang="en-US"/>
            </a:p>
          </p:txBody>
        </p:sp>
        <p:sp>
          <p:nvSpPr>
            <p:cNvPr id="46104" name="Line 30"/>
            <p:cNvSpPr>
              <a:spLocks noChangeShapeType="1"/>
            </p:cNvSpPr>
            <p:nvPr/>
          </p:nvSpPr>
          <p:spPr bwMode="auto">
            <a:xfrm flipV="1">
              <a:off x="1493838" y="6342063"/>
              <a:ext cx="233363" cy="1143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Freeform 31"/>
            <p:cNvSpPr>
              <a:spLocks/>
            </p:cNvSpPr>
            <p:nvPr/>
          </p:nvSpPr>
          <p:spPr bwMode="auto">
            <a:xfrm>
              <a:off x="1687513" y="6311900"/>
              <a:ext cx="103188" cy="80963"/>
            </a:xfrm>
            <a:custGeom>
              <a:avLst/>
              <a:gdLst>
                <a:gd name="T0" fmla="*/ 2147483647 w 131"/>
                <a:gd name="T1" fmla="*/ 0 h 102"/>
                <a:gd name="T2" fmla="*/ 2147483647 w 131"/>
                <a:gd name="T3" fmla="*/ 2147483647 h 102"/>
                <a:gd name="T4" fmla="*/ 2147483647 w 131"/>
                <a:gd name="T5" fmla="*/ 2147483647 h 102"/>
                <a:gd name="T6" fmla="*/ 2147483647 w 131"/>
                <a:gd name="T7" fmla="*/ 2147483647 h 102"/>
                <a:gd name="T8" fmla="*/ 2147483647 w 131"/>
                <a:gd name="T9" fmla="*/ 2147483647 h 102"/>
                <a:gd name="T10" fmla="*/ 2147483647 w 131"/>
                <a:gd name="T11" fmla="*/ 2147483647 h 102"/>
                <a:gd name="T12" fmla="*/ 0 w 131"/>
                <a:gd name="T13" fmla="*/ 0 h 102"/>
                <a:gd name="T14" fmla="*/ 2147483647 w 131"/>
                <a:gd name="T15" fmla="*/ 0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2"/>
                <a:gd name="T26" fmla="*/ 131 w 131"/>
                <a:gd name="T27" fmla="*/ 102 h 1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2">
                  <a:moveTo>
                    <a:pt x="131" y="0"/>
                  </a:moveTo>
                  <a:lnTo>
                    <a:pt x="52" y="102"/>
                  </a:lnTo>
                  <a:lnTo>
                    <a:pt x="50" y="79"/>
                  </a:lnTo>
                  <a:lnTo>
                    <a:pt x="44" y="56"/>
                  </a:lnTo>
                  <a:lnTo>
                    <a:pt x="32" y="35"/>
                  </a:lnTo>
                  <a:lnTo>
                    <a:pt x="18" y="16"/>
                  </a:lnTo>
                  <a:lnTo>
                    <a:pt x="0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Line 32"/>
            <p:cNvSpPr>
              <a:spLocks noChangeShapeType="1"/>
            </p:cNvSpPr>
            <p:nvPr/>
          </p:nvSpPr>
          <p:spPr bwMode="auto">
            <a:xfrm flipH="1" flipV="1">
              <a:off x="1395413" y="6361113"/>
              <a:ext cx="98425" cy="95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Freeform 33"/>
            <p:cNvSpPr>
              <a:spLocks/>
            </p:cNvSpPr>
            <p:nvPr/>
          </p:nvSpPr>
          <p:spPr bwMode="auto">
            <a:xfrm>
              <a:off x="1346201" y="6311900"/>
              <a:ext cx="98425" cy="95250"/>
            </a:xfrm>
            <a:custGeom>
              <a:avLst/>
              <a:gdLst>
                <a:gd name="T0" fmla="*/ 0 w 124"/>
                <a:gd name="T1" fmla="*/ 0 h 122"/>
                <a:gd name="T2" fmla="*/ 2147483647 w 124"/>
                <a:gd name="T3" fmla="*/ 2147483647 h 122"/>
                <a:gd name="T4" fmla="*/ 2147483647 w 124"/>
                <a:gd name="T5" fmla="*/ 2147483647 h 122"/>
                <a:gd name="T6" fmla="*/ 2147483647 w 124"/>
                <a:gd name="T7" fmla="*/ 2147483647 h 122"/>
                <a:gd name="T8" fmla="*/ 2147483647 w 124"/>
                <a:gd name="T9" fmla="*/ 2147483647 h 122"/>
                <a:gd name="T10" fmla="*/ 2147483647 w 124"/>
                <a:gd name="T11" fmla="*/ 2147483647 h 122"/>
                <a:gd name="T12" fmla="*/ 2147483647 w 124"/>
                <a:gd name="T13" fmla="*/ 2147483647 h 122"/>
                <a:gd name="T14" fmla="*/ 0 w 124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122"/>
                <a:gd name="T26" fmla="*/ 124 w 124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122">
                  <a:moveTo>
                    <a:pt x="0" y="0"/>
                  </a:moveTo>
                  <a:lnTo>
                    <a:pt x="41" y="122"/>
                  </a:lnTo>
                  <a:lnTo>
                    <a:pt x="51" y="100"/>
                  </a:lnTo>
                  <a:lnTo>
                    <a:pt x="65" y="80"/>
                  </a:lnTo>
                  <a:lnTo>
                    <a:pt x="82" y="63"/>
                  </a:lnTo>
                  <a:lnTo>
                    <a:pt x="102" y="50"/>
                  </a:lnTo>
                  <a:lnTo>
                    <a:pt x="12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Rectangle 34"/>
            <p:cNvSpPr>
              <a:spLocks noChangeArrowheads="1"/>
            </p:cNvSpPr>
            <p:nvPr/>
          </p:nvSpPr>
          <p:spPr bwMode="auto">
            <a:xfrm>
              <a:off x="3273426" y="5791200"/>
              <a:ext cx="111601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no need to search</a:t>
              </a:r>
              <a:endParaRPr lang="en-US"/>
            </a:p>
          </p:txBody>
        </p:sp>
        <p:sp>
          <p:nvSpPr>
            <p:cNvPr id="46109" name="Line 35"/>
            <p:cNvSpPr>
              <a:spLocks noChangeShapeType="1"/>
            </p:cNvSpPr>
            <p:nvPr/>
          </p:nvSpPr>
          <p:spPr bwMode="auto">
            <a:xfrm flipH="1">
              <a:off x="2749551" y="5876925"/>
              <a:ext cx="37465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36"/>
            <p:cNvSpPr>
              <a:spLocks/>
            </p:cNvSpPr>
            <p:nvPr/>
          </p:nvSpPr>
          <p:spPr bwMode="auto">
            <a:xfrm>
              <a:off x="2679701" y="5832475"/>
              <a:ext cx="92075" cy="90488"/>
            </a:xfrm>
            <a:custGeom>
              <a:avLst/>
              <a:gdLst>
                <a:gd name="T0" fmla="*/ 0 w 117"/>
                <a:gd name="T1" fmla="*/ 2147483647 h 114"/>
                <a:gd name="T2" fmla="*/ 2147483647 w 117"/>
                <a:gd name="T3" fmla="*/ 0 h 114"/>
                <a:gd name="T4" fmla="*/ 2147483647 w 117"/>
                <a:gd name="T5" fmla="*/ 2147483647 h 114"/>
                <a:gd name="T6" fmla="*/ 2147483647 w 117"/>
                <a:gd name="T7" fmla="*/ 2147483647 h 114"/>
                <a:gd name="T8" fmla="*/ 2147483647 w 117"/>
                <a:gd name="T9" fmla="*/ 2147483647 h 114"/>
                <a:gd name="T10" fmla="*/ 2147483647 w 117"/>
                <a:gd name="T11" fmla="*/ 2147483647 h 114"/>
                <a:gd name="T12" fmla="*/ 2147483647 w 117"/>
                <a:gd name="T13" fmla="*/ 2147483647 h 114"/>
                <a:gd name="T14" fmla="*/ 0 w 117"/>
                <a:gd name="T15" fmla="*/ 2147483647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114"/>
                <a:gd name="T26" fmla="*/ 117 w 117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114">
                  <a:moveTo>
                    <a:pt x="0" y="57"/>
                  </a:moveTo>
                  <a:lnTo>
                    <a:pt x="117" y="0"/>
                  </a:lnTo>
                  <a:lnTo>
                    <a:pt x="108" y="21"/>
                  </a:lnTo>
                  <a:lnTo>
                    <a:pt x="103" y="46"/>
                  </a:lnTo>
                  <a:lnTo>
                    <a:pt x="103" y="69"/>
                  </a:lnTo>
                  <a:lnTo>
                    <a:pt x="108" y="92"/>
                  </a:lnTo>
                  <a:lnTo>
                    <a:pt x="117" y="11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Rectangle 37"/>
            <p:cNvSpPr>
              <a:spLocks noChangeArrowheads="1"/>
            </p:cNvSpPr>
            <p:nvPr/>
          </p:nvSpPr>
          <p:spPr bwMode="auto">
            <a:xfrm>
              <a:off x="2087563" y="5299075"/>
              <a:ext cx="295275" cy="288925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Isosceles Triangle 1"/>
            <p:cNvSpPr>
              <a:spLocks noChangeArrowheads="1"/>
            </p:cNvSpPr>
            <p:nvPr/>
          </p:nvSpPr>
          <p:spPr bwMode="auto">
            <a:xfrm>
              <a:off x="812800" y="5613400"/>
              <a:ext cx="762000" cy="57150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Freeform 24"/>
            <p:cNvSpPr>
              <a:spLocks/>
            </p:cNvSpPr>
            <p:nvPr/>
          </p:nvSpPr>
          <p:spPr bwMode="auto">
            <a:xfrm flipH="1">
              <a:off x="1778000" y="5600700"/>
              <a:ext cx="444500" cy="579438"/>
            </a:xfrm>
            <a:custGeom>
              <a:avLst/>
              <a:gdLst>
                <a:gd name="T0" fmla="*/ 0 w 560"/>
                <a:gd name="T1" fmla="*/ 2147483647 h 729"/>
                <a:gd name="T2" fmla="*/ 2147483647 w 560"/>
                <a:gd name="T3" fmla="*/ 2147483647 h 729"/>
                <a:gd name="T4" fmla="*/ 0 w 560"/>
                <a:gd name="T5" fmla="*/ 0 h 729"/>
                <a:gd name="T6" fmla="*/ 0 w 560"/>
                <a:gd name="T7" fmla="*/ 2147483647 h 7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0"/>
                <a:gd name="T13" fmla="*/ 0 h 729"/>
                <a:gd name="T14" fmla="*/ 560 w 560"/>
                <a:gd name="T15" fmla="*/ 729 h 7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0" h="729">
                  <a:moveTo>
                    <a:pt x="0" y="729"/>
                  </a:moveTo>
                  <a:lnTo>
                    <a:pt x="560" y="729"/>
                  </a:lnTo>
                  <a:lnTo>
                    <a:pt x="0" y="0"/>
                  </a:lnTo>
                  <a:lnTo>
                    <a:pt x="0" y="729"/>
                  </a:lnTo>
                  <a:close/>
                </a:path>
              </a:pathLst>
            </a:custGeom>
            <a:solidFill>
              <a:srgbClr val="00FF00"/>
            </a:solidFill>
            <a:ln w="158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 autoUpdateAnimBg="0"/>
      <p:bldP spid="176138" grpId="0" animBg="1"/>
      <p:bldP spid="1761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D773EC-505D-1A49-A039-5C9836E731C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larger example</a:t>
            </a:r>
          </a:p>
        </p:txBody>
      </p:sp>
      <p:graphicFrame>
        <p:nvGraphicFramePr>
          <p:cNvPr id="47107" name="Object 2"/>
          <p:cNvGraphicFramePr>
            <a:graphicFrameLocks noChangeAspect="1"/>
          </p:cNvGraphicFramePr>
          <p:nvPr/>
        </p:nvGraphicFramePr>
        <p:xfrm>
          <a:off x="2667000" y="1905000"/>
          <a:ext cx="4316413" cy="300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00116" imgH="3803904" progId="Visio.Drawing.5">
                  <p:embed/>
                </p:oleObj>
              </mc:Choice>
              <mc:Fallback>
                <p:oleObj name="VISIO" r:id="rId2" imgW="5500116" imgH="3803904" progId="Visio.Drawing.5">
                  <p:embed/>
                  <p:pic>
                    <p:nvPicPr>
                      <p:cNvPr id="471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4316413" cy="300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8" name="Line 4"/>
          <p:cNvSpPr>
            <a:spLocks noChangeShapeType="1"/>
          </p:cNvSpPr>
          <p:nvPr/>
        </p:nvSpPr>
        <p:spPr bwMode="auto">
          <a:xfrm flipV="1">
            <a:off x="4038600" y="3733800"/>
            <a:ext cx="457200" cy="381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 flipV="1">
            <a:off x="5486400" y="2971800"/>
            <a:ext cx="457200" cy="381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nimBg="1"/>
      <p:bldP spid="1802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EC9F27-57D9-B14D-8E59-5D787BCF789B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tic-tac-toe example</a:t>
            </a:r>
          </a:p>
        </p:txBody>
      </p:sp>
      <p:graphicFrame>
        <p:nvGraphicFramePr>
          <p:cNvPr id="48131" name="Object 2"/>
          <p:cNvGraphicFramePr>
            <a:graphicFrameLocks noChangeAspect="1"/>
          </p:cNvGraphicFramePr>
          <p:nvPr/>
        </p:nvGraphicFramePr>
        <p:xfrm>
          <a:off x="533400" y="1066800"/>
          <a:ext cx="8847138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0612958" imgH="5027291" progId="Visio.Drawing.5">
                  <p:embed/>
                </p:oleObj>
              </mc:Choice>
              <mc:Fallback>
                <p:oleObj name="VISIO" r:id="rId2" imgW="10612958" imgH="5027291" progId="Visio.Drawing.5">
                  <p:embed/>
                  <p:pic>
                    <p:nvPicPr>
                      <p:cNvPr id="481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8847138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5" name="Line 5"/>
          <p:cNvSpPr>
            <a:spLocks noChangeShapeType="1"/>
          </p:cNvSpPr>
          <p:nvPr/>
        </p:nvSpPr>
        <p:spPr bwMode="auto">
          <a:xfrm flipV="1">
            <a:off x="7086600" y="2895600"/>
            <a:ext cx="1066800" cy="304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685800" y="5410200"/>
            <a:ext cx="8702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indent="3175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Symbol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>
                <a:solidFill>
                  <a:schemeClr val="accent2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vs. minimax:</a:t>
            </a:r>
          </a:p>
          <a:p>
            <a:pPr marL="517525" lvl="1" indent="-285750"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worst case:</a:t>
            </a:r>
            <a:r>
              <a:rPr lang="en-US" sz="2000"/>
              <a:t> </a:t>
            </a:r>
            <a:r>
              <a:rPr lang="en-US" sz="2000">
                <a:latin typeface="Symbol" charset="0"/>
              </a:rPr>
              <a:t>a</a:t>
            </a:r>
            <a:r>
              <a:rPr lang="en-US" sz="2000">
                <a:latin typeface="Arial Narrow" charset="0"/>
              </a:rPr>
              <a:t>-</a:t>
            </a:r>
            <a:r>
              <a:rPr lang="en-US" sz="2000">
                <a:latin typeface="Symbol" charset="0"/>
              </a:rPr>
              <a:t>b</a:t>
            </a:r>
            <a:r>
              <a:rPr lang="en-US" sz="2000"/>
              <a:t> </a:t>
            </a:r>
            <a:r>
              <a:rPr lang="en-US" sz="2000">
                <a:latin typeface="Arial Narrow" charset="0"/>
              </a:rPr>
              <a:t>examines as many states as minimax</a:t>
            </a:r>
          </a:p>
          <a:p>
            <a:pPr marL="517525" lvl="1" indent="-285750"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best case: assuming branching factor B and depth D,</a:t>
            </a:r>
            <a:r>
              <a:rPr lang="en-US" sz="2000"/>
              <a:t>  </a:t>
            </a:r>
            <a:r>
              <a:rPr lang="en-US" sz="2000">
                <a:latin typeface="Symbol" charset="0"/>
              </a:rPr>
              <a:t>a</a:t>
            </a:r>
            <a:r>
              <a:rPr lang="en-US" sz="2000">
                <a:latin typeface="Arial Narrow" charset="0"/>
              </a:rPr>
              <a:t>-</a:t>
            </a:r>
            <a:r>
              <a:rPr lang="en-US" sz="2000">
                <a:latin typeface="Symbol" charset="0"/>
              </a:rPr>
              <a:t>b</a:t>
            </a:r>
            <a:r>
              <a:rPr lang="en-US" sz="2000"/>
              <a:t> </a:t>
            </a:r>
            <a:r>
              <a:rPr lang="en-US" sz="2000">
                <a:latin typeface="Arial Narrow" charset="0"/>
              </a:rPr>
              <a:t>examines ~2b</a:t>
            </a:r>
            <a:r>
              <a:rPr lang="en-US" sz="2000" baseline="30000">
                <a:latin typeface="Arial Narrow" charset="0"/>
              </a:rPr>
              <a:t>d/2 </a:t>
            </a:r>
            <a:r>
              <a:rPr lang="en-US" sz="2000">
                <a:latin typeface="Arial Narrow" charset="0"/>
              </a:rPr>
              <a:t>states</a:t>
            </a:r>
          </a:p>
          <a:p>
            <a:pPr marL="517525" lvl="1" indent="-285750"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latin typeface="Arial Narrow" charset="0"/>
              </a:rPr>
              <a:t>			(i.e., as many as minimax on a tree with half the depth)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Iterative deepening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common approach in game search is to set a lookahead range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e.g., in chess, lookahead 4 moves (by each player) and rate boards at that stage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this catches wins/losses within that range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presumably, you can better judge the state of the game in the future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if decisions are timed, 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you can pick a conservative lookahead range to ensure a choice is made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if time remains, extend the lookahead range and try again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each iteration looks deeper and so makes a more informed choice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clearly, there is redundancy with iterative deepening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lookead search of (n+1) levels must reproduce the search for n levels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HOW COSTLY IS THIS?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D15361-EB87-2C4B-8D53-0D54C4A1D6F2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900720-DF2B-A844-947A-FC3662D3366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Algorithmic approaches summary (so far)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702675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brute force: </a:t>
            </a: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sometimes the straightforward approach suffices</a:t>
            </a:r>
          </a:p>
          <a:p>
            <a:pPr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transform &amp; conquer: </a:t>
            </a: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sometimes the solution to a simpler variant suffices</a:t>
            </a:r>
          </a:p>
          <a:p>
            <a:pPr>
              <a:lnSpc>
                <a:spcPct val="90000"/>
              </a:lnSpc>
            </a:pPr>
            <a:endParaRPr lang="en-US" sz="160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divide/decrease &amp; conquer: </a:t>
            </a: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tackles a complex problem by breaking it into smaller piece(s), solving each piece (often w/ recursion), and combining into an overall solution</a:t>
            </a:r>
          </a:p>
          <a:p>
            <a:pPr lvl="1">
              <a:lnSpc>
                <a:spcPct val="7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applicable for any application that can be divided into smaller or independent parts</a:t>
            </a:r>
          </a:p>
          <a:p>
            <a:pPr lvl="1">
              <a:lnSpc>
                <a:spcPct val="70000"/>
              </a:lnSpc>
            </a:pPr>
            <a:endParaRPr lang="en-US" sz="160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greedy:</a:t>
            </a: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makes a sequence of choices/actions, choose whichever looks best at the moment</a:t>
            </a:r>
          </a:p>
          <a:p>
            <a:pPr lvl="1">
              <a:lnSpc>
                <a:spcPct val="7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applicable when a solution is a sequence of moves &amp; perfect knowledge is available</a:t>
            </a:r>
          </a:p>
          <a:p>
            <a:pPr lvl="1">
              <a:lnSpc>
                <a:spcPct val="70000"/>
              </a:lnSpc>
            </a:pPr>
            <a:endParaRPr lang="en-US" sz="180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backtracking:</a:t>
            </a:r>
            <a:r>
              <a:rPr lang="en-US" sz="20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makes a sequence of choices/actions (similar to greedy), but stores alternatives so that they can be attempted if the current choices lead to failure</a:t>
            </a:r>
          </a:p>
          <a:p>
            <a:pPr lvl="1">
              <a:lnSpc>
                <a:spcPct val="7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more costly in terms of time and memory than greedy, but general-purpose</a:t>
            </a:r>
          </a:p>
          <a:p>
            <a:pPr lvl="1">
              <a:lnSpc>
                <a:spcPct val="7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branch &amp; bound variant cuts off search at some level and backtracks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9F932A-EE1A-524F-B0F5-EFDB311DCC8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Backtracking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686800" cy="30480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backtracking is a smart way of doing generate &amp; test</a:t>
            </a: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view a solution as a sequence of choices/actions (</a:t>
            </a:r>
            <a:r>
              <a:rPr lang="en-US" i="1">
                <a:latin typeface="Arial Narrow" charset="0"/>
                <a:ea typeface="ＭＳ Ｐゴシック" charset="0"/>
              </a:rPr>
              <a:t>similar to </a:t>
            </a:r>
            <a:r>
              <a:rPr lang="en-US">
                <a:latin typeface="Arial Narrow" charset="0"/>
                <a:ea typeface="ＭＳ Ｐゴシック" charset="0"/>
              </a:rPr>
              <a:t>GREEDY)</a:t>
            </a: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when presented with a choice, pick one (</a:t>
            </a:r>
            <a:r>
              <a:rPr lang="en-US" i="1">
                <a:latin typeface="Arial Narrow" charset="0"/>
                <a:ea typeface="ＭＳ Ｐゴシック" charset="0"/>
              </a:rPr>
              <a:t>similar to </a:t>
            </a:r>
            <a:r>
              <a:rPr lang="en-US">
                <a:latin typeface="Arial Narrow" charset="0"/>
                <a:ea typeface="ＭＳ Ｐゴシック" charset="0"/>
              </a:rPr>
              <a:t>GREEDY)</a:t>
            </a: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however, reserve the right to change your mind and backtrack to a previous choice (</a:t>
            </a:r>
            <a:r>
              <a:rPr lang="en-US" i="1">
                <a:latin typeface="Arial Narrow" charset="0"/>
                <a:ea typeface="ＭＳ Ｐゴシック" charset="0"/>
              </a:rPr>
              <a:t>unlike </a:t>
            </a:r>
            <a:r>
              <a:rPr lang="en-US">
                <a:latin typeface="Arial Narrow" charset="0"/>
                <a:ea typeface="ＭＳ Ｐゴシック" charset="0"/>
              </a:rPr>
              <a:t>GREEDY)</a:t>
            </a:r>
          </a:p>
          <a:p>
            <a:pPr lvl="1">
              <a:lnSpc>
                <a:spcPct val="70000"/>
              </a:lnSpc>
            </a:pPr>
            <a:endParaRPr lang="en-US">
              <a:latin typeface="Arial Narrow" charset="0"/>
              <a:ea typeface="ＭＳ Ｐゴシック" charset="0"/>
            </a:endParaRP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you must remember alternatives:</a:t>
            </a:r>
          </a:p>
          <a:p>
            <a:pPr marL="914400" lvl="2" indent="0">
              <a:lnSpc>
                <a:spcPct val="70000"/>
              </a:lnSpc>
            </a:pPr>
            <a:r>
              <a:rPr lang="en-US" i="1">
                <a:latin typeface="Arial Narrow" charset="0"/>
                <a:ea typeface="ＭＳ Ｐゴシック" charset="0"/>
              </a:rPr>
              <a:t>if a choice does not lead to a solution, back up and try an alternative</a:t>
            </a:r>
          </a:p>
          <a:p>
            <a:pPr marL="914400" lvl="2" indent="0">
              <a:lnSpc>
                <a:spcPct val="70000"/>
              </a:lnSpc>
            </a:pPr>
            <a:endParaRPr lang="en-US" i="1">
              <a:latin typeface="Arial Narrow" charset="0"/>
              <a:ea typeface="ＭＳ Ｐゴシック" charset="0"/>
            </a:endParaRPr>
          </a:p>
          <a:p>
            <a:pPr lvl="1">
              <a:lnSpc>
                <a:spcPct val="7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eventually, backtracking will find a solution or exhaust all alternatives</a:t>
            </a:r>
          </a:p>
          <a:p>
            <a:pPr lvl="1">
              <a:lnSpc>
                <a:spcPct val="70000"/>
              </a:lnSpc>
            </a:pP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685800" y="4724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backtracking is essentially depth first search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add ability to prune a path as soon as we know it can't succeed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when that happens, back up and try another path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C9A1ED-A55F-5448-820B-51068DFD441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68325" y="1267065"/>
            <a:ext cx="8804275" cy="47705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ourier New" charset="0"/>
              </a:rPr>
              <a:t>/**</a:t>
            </a:r>
          </a:p>
          <a:p>
            <a:r>
              <a:rPr lang="en-US" sz="1600" dirty="0">
                <a:latin typeface="Courier New" charset="0"/>
              </a:rPr>
              <a:t> * Fills the board with queens starting at specified row</a:t>
            </a:r>
          </a:p>
          <a:p>
            <a:r>
              <a:rPr lang="en-US" sz="1600" dirty="0">
                <a:latin typeface="Courier New" charset="0"/>
              </a:rPr>
              <a:t> * (Assumes queens have already been placed in rows 0 to row-1.)</a:t>
            </a:r>
          </a:p>
          <a:p>
            <a:r>
              <a:rPr lang="en-US" sz="1600" dirty="0">
                <a:latin typeface="Courier New" charset="0"/>
              </a:rPr>
              <a:t> */</a:t>
            </a:r>
          </a:p>
          <a:p>
            <a:r>
              <a:rPr lang="en-US" sz="1600" dirty="0">
                <a:latin typeface="Courier New" charset="0"/>
              </a:rPr>
              <a:t>private </a:t>
            </a:r>
            <a:r>
              <a:rPr lang="en-US" sz="1600" dirty="0" err="1">
                <a:latin typeface="Courier New" charset="0"/>
              </a:rPr>
              <a:t>boolean</a:t>
            </a:r>
            <a:r>
              <a:rPr lang="en-US" sz="1600" dirty="0">
                <a:latin typeface="Courier New" charset="0"/>
              </a:rPr>
              <a:t> </a:t>
            </a:r>
            <a:r>
              <a:rPr lang="en-US" sz="1600" dirty="0" err="1">
                <a:latin typeface="Courier New" charset="0"/>
              </a:rPr>
              <a:t>placeQueens</a:t>
            </a:r>
            <a:r>
              <a:rPr lang="en-US" sz="1600" dirty="0">
                <a:latin typeface="Courier New" charset="0"/>
              </a:rPr>
              <a:t>(</a:t>
            </a:r>
            <a:r>
              <a:rPr lang="en-US" sz="1600" dirty="0" err="1">
                <a:latin typeface="Courier New" charset="0"/>
              </a:rPr>
              <a:t>int</a:t>
            </a:r>
            <a:r>
              <a:rPr lang="en-US" sz="1600" dirty="0">
                <a:latin typeface="Courier New" charset="0"/>
              </a:rPr>
              <a:t> row) {</a:t>
            </a:r>
          </a:p>
          <a:p>
            <a:r>
              <a:rPr lang="en-US" sz="1600" dirty="0">
                <a:latin typeface="Courier New" charset="0"/>
              </a:rPr>
              <a:t>  if (ROW EXTENDS BEYOND BOARD) {</a:t>
            </a:r>
          </a:p>
          <a:p>
            <a:r>
              <a:rPr lang="en-US" sz="1600" dirty="0">
                <a:latin typeface="Courier New" charset="0"/>
              </a:rPr>
              <a:t>    return true;</a:t>
            </a:r>
          </a:p>
          <a:p>
            <a:r>
              <a:rPr lang="en-US" sz="1600" dirty="0">
                <a:latin typeface="Courier New" charset="0"/>
              </a:rPr>
              <a:t>  }</a:t>
            </a:r>
          </a:p>
          <a:p>
            <a:r>
              <a:rPr lang="en-US" sz="1600" dirty="0">
                <a:latin typeface="Courier New" charset="0"/>
              </a:rPr>
              <a:t>  else {</a:t>
            </a:r>
          </a:p>
          <a:p>
            <a:r>
              <a:rPr lang="en-US" sz="1600" dirty="0">
                <a:latin typeface="Courier New" charset="0"/>
              </a:rPr>
              <a:t>    for (EACH COL IN ROW) {</a:t>
            </a:r>
          </a:p>
          <a:p>
            <a:r>
              <a:rPr lang="en-US" sz="1600" dirty="0">
                <a:latin typeface="Courier New" charset="0"/>
              </a:rPr>
              <a:t>      ADD QUEEN AT [ROW][COL]</a:t>
            </a:r>
          </a:p>
          <a:p>
            <a:r>
              <a:rPr lang="en-US" sz="1600" dirty="0">
                <a:latin typeface="Courier New" charset="0"/>
              </a:rPr>
              <a:t>      if (NO CONFLICT &amp;&amp; </a:t>
            </a:r>
            <a:r>
              <a:rPr lang="en-US" sz="1600" dirty="0" err="1">
                <a:latin typeface="Courier New" charset="0"/>
              </a:rPr>
              <a:t>this.placeQueens</a:t>
            </a:r>
            <a:r>
              <a:rPr lang="en-US" sz="1600" dirty="0">
                <a:latin typeface="Courier New" charset="0"/>
              </a:rPr>
              <a:t>(row+1)) {</a:t>
            </a:r>
          </a:p>
          <a:p>
            <a:r>
              <a:rPr lang="en-US" sz="1600" dirty="0">
                <a:latin typeface="Courier New" charset="0"/>
              </a:rPr>
              <a:t>        return true;</a:t>
            </a:r>
          </a:p>
          <a:p>
            <a:r>
              <a:rPr lang="en-US" sz="1600" dirty="0">
                <a:latin typeface="Courier New" charset="0"/>
              </a:rPr>
              <a:t>      }</a:t>
            </a:r>
          </a:p>
          <a:p>
            <a:r>
              <a:rPr lang="en-US" sz="1600" dirty="0">
                <a:latin typeface="Courier New" charset="0"/>
              </a:rPr>
              <a:t>      REMOVE QUEEN FROM [ROW][COL]</a:t>
            </a:r>
          </a:p>
          <a:p>
            <a:r>
              <a:rPr lang="en-US" sz="1600" dirty="0">
                <a:latin typeface="Courier New" charset="0"/>
              </a:rPr>
              <a:t>    }</a:t>
            </a:r>
          </a:p>
          <a:p>
            <a:r>
              <a:rPr lang="en-US" sz="1600" dirty="0">
                <a:latin typeface="Courier New" charset="0"/>
              </a:rPr>
              <a:t>    return false;</a:t>
            </a:r>
          </a:p>
          <a:p>
            <a:r>
              <a:rPr lang="en-US" sz="1600" dirty="0">
                <a:latin typeface="Courier New" charset="0"/>
              </a:rPr>
              <a:t>  }</a:t>
            </a:r>
          </a:p>
          <a:p>
            <a:r>
              <a:rPr lang="en-US" sz="1600" dirty="0">
                <a:latin typeface="Courier New" charset="0"/>
              </a:rPr>
              <a:t>}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N-Queens psuedocode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421800" y="2438400"/>
            <a:ext cx="3611075" cy="7143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Arial Narrow" charset="0"/>
              </a:rPr>
              <a:t>BASE CASE: if all queens have been placed, return true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421800" y="4343400"/>
            <a:ext cx="3622798" cy="224676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Arial Narrow" charset="0"/>
              </a:rPr>
              <a:t>place a queen in available column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Arial Narrow" charset="0"/>
              </a:rPr>
              <a:t>RECURSIVE CASE: try to place remaining queens; if successful, then return true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Arial Narrow" charset="0"/>
              </a:rPr>
              <a:t>otherwise, remove the queen and continue looping to try other columns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5410200" y="6705600"/>
            <a:ext cx="3622798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Arial Narrow" charset="0"/>
              </a:rPr>
              <a:t>return false if unable to place queens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EAAB3-7BA4-2247-98BF-F4AADF03442B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Why does backtracking work?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4191000" cy="52578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backtracking burns no bridges – all choices are reversible</a:t>
            </a:r>
          </a:p>
          <a:p>
            <a:pPr lvl="1">
              <a:buFont typeface="Wingdings" charset="0"/>
              <a:buNone/>
            </a:pPr>
            <a:endParaRPr lang="en-US" sz="1200" dirty="0">
              <a:latin typeface="Arial Narrow" charset="0"/>
              <a:ea typeface="ＭＳ Ｐゴシック" charset="0"/>
            </a:endParaRPr>
          </a:p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it provides a systematic way of trying all paths (sequences of choices) until a solution is found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assuming the search tree is finite, will eventually find a solution or exhaust the entire search space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it is different from generate &amp; test in that choices are made sequentially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earlier choices constrain later ones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can avoid searching entire branches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51" name="Group 58"/>
          <p:cNvGraphicFramePr>
            <a:graphicFrameLocks noGrp="1"/>
          </p:cNvGraphicFramePr>
          <p:nvPr/>
        </p:nvGraphicFramePr>
        <p:xfrm>
          <a:off x="7435850" y="19050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Group 112"/>
          <p:cNvGraphicFramePr>
            <a:graphicFrameLocks noGrp="1"/>
          </p:cNvGraphicFramePr>
          <p:nvPr/>
        </p:nvGraphicFramePr>
        <p:xfrm>
          <a:off x="7375525" y="32004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3" name="Group 166"/>
          <p:cNvGraphicFramePr>
            <a:graphicFrameLocks noGrp="1"/>
          </p:cNvGraphicFramePr>
          <p:nvPr/>
        </p:nvGraphicFramePr>
        <p:xfrm>
          <a:off x="5394325" y="32004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4" name="Group 193"/>
          <p:cNvGraphicFramePr>
            <a:graphicFrameLocks noGrp="1"/>
          </p:cNvGraphicFramePr>
          <p:nvPr/>
        </p:nvGraphicFramePr>
        <p:xfrm>
          <a:off x="6384925" y="32004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5" name="Group 220"/>
          <p:cNvGraphicFramePr>
            <a:graphicFrameLocks noGrp="1"/>
          </p:cNvGraphicFramePr>
          <p:nvPr/>
        </p:nvGraphicFramePr>
        <p:xfrm>
          <a:off x="8518525" y="9144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sym typeface="Webdings" charset="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sym typeface="Webdings" charset="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715" name="Line 247"/>
          <p:cNvSpPr>
            <a:spLocks noChangeShapeType="1"/>
          </p:cNvSpPr>
          <p:nvPr/>
        </p:nvSpPr>
        <p:spPr bwMode="auto">
          <a:xfrm flipH="1">
            <a:off x="8137525" y="1676400"/>
            <a:ext cx="685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16" name="Line 251"/>
          <p:cNvSpPr>
            <a:spLocks noChangeShapeType="1"/>
          </p:cNvSpPr>
          <p:nvPr/>
        </p:nvSpPr>
        <p:spPr bwMode="auto">
          <a:xfrm flipH="1">
            <a:off x="5851525" y="2667000"/>
            <a:ext cx="1905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17" name="Line 252"/>
          <p:cNvSpPr>
            <a:spLocks noChangeShapeType="1"/>
          </p:cNvSpPr>
          <p:nvPr/>
        </p:nvSpPr>
        <p:spPr bwMode="auto">
          <a:xfrm flipH="1">
            <a:off x="6842125" y="2667000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18" name="Line 254"/>
          <p:cNvSpPr>
            <a:spLocks noChangeShapeType="1"/>
          </p:cNvSpPr>
          <p:nvPr/>
        </p:nvSpPr>
        <p:spPr bwMode="auto">
          <a:xfrm>
            <a:off x="7756525" y="2667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19" name="Text Box 258"/>
          <p:cNvSpPr txBox="1">
            <a:spLocks noChangeArrowheads="1"/>
          </p:cNvSpPr>
          <p:nvPr/>
        </p:nvSpPr>
        <p:spPr bwMode="auto">
          <a:xfrm>
            <a:off x="5394325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X</a:t>
            </a:r>
          </a:p>
        </p:txBody>
      </p:sp>
      <p:sp>
        <p:nvSpPr>
          <p:cNvPr id="24720" name="Text Box 259"/>
          <p:cNvSpPr txBox="1">
            <a:spLocks noChangeArrowheads="1"/>
          </p:cNvSpPr>
          <p:nvPr/>
        </p:nvSpPr>
        <p:spPr bwMode="auto">
          <a:xfrm>
            <a:off x="6384925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X</a:t>
            </a:r>
          </a:p>
        </p:txBody>
      </p:sp>
      <p:graphicFrame>
        <p:nvGraphicFramePr>
          <p:cNvPr id="62" name="Group 260"/>
          <p:cNvGraphicFramePr>
            <a:graphicFrameLocks noGrp="1"/>
          </p:cNvGraphicFramePr>
          <p:nvPr/>
        </p:nvGraphicFramePr>
        <p:xfrm>
          <a:off x="7223125" y="48006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3" name="Group 287"/>
          <p:cNvGraphicFramePr>
            <a:graphicFrameLocks noGrp="1"/>
          </p:cNvGraphicFramePr>
          <p:nvPr/>
        </p:nvGraphicFramePr>
        <p:xfrm>
          <a:off x="8213725" y="48006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775" name="Line 314"/>
          <p:cNvSpPr>
            <a:spLocks noChangeShapeType="1"/>
          </p:cNvSpPr>
          <p:nvPr/>
        </p:nvSpPr>
        <p:spPr bwMode="auto">
          <a:xfrm flipH="1">
            <a:off x="6172200" y="3962400"/>
            <a:ext cx="1524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76" name="Line 315"/>
          <p:cNvSpPr>
            <a:spLocks noChangeShapeType="1"/>
          </p:cNvSpPr>
          <p:nvPr/>
        </p:nvSpPr>
        <p:spPr bwMode="auto">
          <a:xfrm flipH="1">
            <a:off x="6934200" y="3962400"/>
            <a:ext cx="762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77" name="Text Box 316"/>
          <p:cNvSpPr txBox="1">
            <a:spLocks noChangeArrowheads="1"/>
          </p:cNvSpPr>
          <p:nvPr/>
        </p:nvSpPr>
        <p:spPr bwMode="auto">
          <a:xfrm>
            <a:off x="7223125" y="548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X</a:t>
            </a:r>
          </a:p>
        </p:txBody>
      </p:sp>
      <p:sp>
        <p:nvSpPr>
          <p:cNvPr id="24778" name="Text Box 317"/>
          <p:cNvSpPr txBox="1">
            <a:spLocks noChangeArrowheads="1"/>
          </p:cNvSpPr>
          <p:nvPr/>
        </p:nvSpPr>
        <p:spPr bwMode="auto">
          <a:xfrm>
            <a:off x="8213725" y="548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X</a:t>
            </a:r>
          </a:p>
        </p:txBody>
      </p:sp>
      <p:graphicFrame>
        <p:nvGraphicFramePr>
          <p:cNvPr id="68" name="Group 318"/>
          <p:cNvGraphicFramePr>
            <a:graphicFrameLocks noGrp="1"/>
          </p:cNvGraphicFramePr>
          <p:nvPr/>
        </p:nvGraphicFramePr>
        <p:xfrm>
          <a:off x="5318125" y="48006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9" name="Group 345"/>
          <p:cNvGraphicFramePr>
            <a:graphicFrameLocks noGrp="1"/>
          </p:cNvGraphicFramePr>
          <p:nvPr/>
        </p:nvGraphicFramePr>
        <p:xfrm>
          <a:off x="6308725" y="4800600"/>
          <a:ext cx="701675" cy="762001"/>
        </p:xfrm>
        <a:graphic>
          <a:graphicData uri="http://schemas.openxmlformats.org/drawingml/2006/table">
            <a:tbl>
              <a:tblPr/>
              <a:tblGrid>
                <a:gridCol w="17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  <a:sym typeface="Webdings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  <a:sym typeface="Webdings" charset="0"/>
                        </a:rPr>
                        <a:t>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833" name="Text Box 372"/>
          <p:cNvSpPr txBox="1">
            <a:spLocks noChangeArrowheads="1"/>
          </p:cNvSpPr>
          <p:nvPr/>
        </p:nvSpPr>
        <p:spPr bwMode="auto">
          <a:xfrm>
            <a:off x="5318125" y="548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X</a:t>
            </a:r>
          </a:p>
        </p:txBody>
      </p:sp>
      <p:sp>
        <p:nvSpPr>
          <p:cNvPr id="24834" name="Text Box 373"/>
          <p:cNvSpPr txBox="1">
            <a:spLocks noChangeArrowheads="1"/>
          </p:cNvSpPr>
          <p:nvPr/>
        </p:nvSpPr>
        <p:spPr bwMode="auto">
          <a:xfrm>
            <a:off x="6308725" y="548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X</a:t>
            </a:r>
          </a:p>
        </p:txBody>
      </p:sp>
      <p:sp>
        <p:nvSpPr>
          <p:cNvPr id="24835" name="Line 374"/>
          <p:cNvSpPr>
            <a:spLocks noChangeShapeType="1"/>
          </p:cNvSpPr>
          <p:nvPr/>
        </p:nvSpPr>
        <p:spPr bwMode="auto">
          <a:xfrm flipH="1">
            <a:off x="7620000" y="3962400"/>
            <a:ext cx="76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36" name="Line 375"/>
          <p:cNvSpPr>
            <a:spLocks noChangeShapeType="1"/>
          </p:cNvSpPr>
          <p:nvPr/>
        </p:nvSpPr>
        <p:spPr bwMode="auto">
          <a:xfrm>
            <a:off x="7696200" y="3962400"/>
            <a:ext cx="762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37" name="Line 376"/>
          <p:cNvSpPr>
            <a:spLocks noChangeShapeType="1"/>
          </p:cNvSpPr>
          <p:nvPr/>
        </p:nvSpPr>
        <p:spPr bwMode="auto">
          <a:xfrm>
            <a:off x="7772400" y="26670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9512-6746-0246-B080-9857BC742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Sudoku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CF853-AE5E-B145-B99C-E50A6231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 dirty="0"/>
              <a:t>Sudoku is a popular puzzle where you fill in a 9x9 grid with numbers</a:t>
            </a:r>
          </a:p>
          <a:p>
            <a:pPr lvl="1"/>
            <a:r>
              <a:rPr lang="en-US" dirty="0"/>
              <a:t>each row &amp; col &amp; </a:t>
            </a:r>
            <a:r>
              <a:rPr lang="en-US" dirty="0" err="1"/>
              <a:t>subsquare</a:t>
            </a:r>
            <a:r>
              <a:rPr lang="en-US" dirty="0"/>
              <a:t> contains the numbers 1-9 (with no duplicates)</a:t>
            </a:r>
          </a:p>
          <a:p>
            <a:pPr lvl="1"/>
            <a:r>
              <a:rPr lang="en-US" dirty="0"/>
              <a:t>note: there are 16x16 and 25x25 extensions as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2D323-101C-B04A-8B07-38DACF76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367E1-FD7B-8B4A-8DB5-8210CB7B65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 descr="A picture containing wall, crossword puzzle, white&#13;&#10;&#13;&#10;Description automatically generated">
            <a:extLst>
              <a:ext uri="{FF2B5EF4-FFF2-40B4-BE49-F238E27FC236}">
                <a16:creationId xmlns:a16="http://schemas.microsoft.com/office/drawing/2014/main" id="{FC863AA7-43A0-A04B-9E73-BD779107C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2647950"/>
            <a:ext cx="2781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625642"/>
            <a:ext cx="9067800" cy="685800"/>
          </a:xfrm>
        </p:spPr>
        <p:txBody>
          <a:bodyPr/>
          <a:lstStyle/>
          <a:p>
            <a:r>
              <a:rPr lang="en-US" dirty="0"/>
              <a:t>Grid-based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295400"/>
          </a:xfrm>
        </p:spPr>
        <p:txBody>
          <a:bodyPr/>
          <a:lstStyle/>
          <a:p>
            <a:r>
              <a:rPr lang="en-US" dirty="0"/>
              <a:t>Sudoku is similar to many grid-based puzzles (see </a:t>
            </a:r>
            <a:r>
              <a:rPr lang="en-US" dirty="0" err="1">
                <a:hlinkClick r:id="rId2"/>
              </a:rPr>
              <a:t>Brainbashers.com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KenKen</a:t>
            </a:r>
            <a:r>
              <a:rPr lang="en-US" dirty="0"/>
              <a:t>, </a:t>
            </a:r>
            <a:r>
              <a:rPr lang="en-US" dirty="0" err="1"/>
              <a:t>Nonogrids</a:t>
            </a:r>
            <a:r>
              <a:rPr lang="en-US" dirty="0"/>
              <a:t>, 3-in-a-row, ABC Views, ABC Paths, Hidoku,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all are based on filling a grid with values (numbers, colors, letters, …) that meet some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A5B11-36F9-9147-8960-7241DF1F03C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986"/>
          <a:stretch/>
        </p:blipFill>
        <p:spPr>
          <a:xfrm>
            <a:off x="3411423" y="2895600"/>
            <a:ext cx="1872461" cy="1777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982" y="2951635"/>
            <a:ext cx="1628316" cy="1665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821" y="5124837"/>
            <a:ext cx="1432579" cy="1428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/>
        </p:blipFill>
        <p:spPr>
          <a:xfrm>
            <a:off x="5673891" y="2934050"/>
            <a:ext cx="1698703" cy="1600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11D8E5-6B48-5740-B0AF-B39595D0B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557" y="4876800"/>
            <a:ext cx="2000251" cy="1942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87F535-C044-5C4F-A150-9BE3B4E43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8419" y="4876800"/>
            <a:ext cx="2000251" cy="19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8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puzzle-solving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702675" cy="464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Courier New"/>
                <a:cs typeface="Courier New"/>
              </a:rPr>
              <a:t>while the grid is not full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b="1" dirty="0">
                <a:latin typeface="Courier New"/>
                <a:cs typeface="Courier New"/>
              </a:rPr>
              <a:t>find an empty cell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b="1" dirty="0">
                <a:latin typeface="Courier New"/>
                <a:cs typeface="Courier New"/>
              </a:rPr>
              <a:t>for each possible value (number, color, letter, </a:t>
            </a:r>
            <a:r>
              <a:rPr lang="is-IS" b="1" dirty="0">
                <a:latin typeface="Courier New"/>
                <a:cs typeface="Courier New"/>
              </a:rPr>
              <a:t>…)</a:t>
            </a:r>
            <a:endParaRPr lang="en-US" b="1" dirty="0">
              <a:latin typeface="Courier New"/>
              <a:cs typeface="Courier New"/>
            </a:endParaRPr>
          </a:p>
          <a:p>
            <a:pPr marL="857250" lvl="2" indent="0">
              <a:spcAft>
                <a:spcPts val="600"/>
              </a:spcAft>
            </a:pPr>
            <a:r>
              <a:rPr lang="en-US" b="1" dirty="0">
                <a:latin typeface="Courier New"/>
                <a:cs typeface="Courier New"/>
              </a:rPr>
              <a:t>place the value in the cell</a:t>
            </a:r>
          </a:p>
          <a:p>
            <a:pPr marL="857250" lvl="2" indent="0">
              <a:spcAft>
                <a:spcPts val="600"/>
              </a:spcAft>
            </a:pPr>
            <a:r>
              <a:rPr lang="en-US" b="1" dirty="0">
                <a:latin typeface="Courier New"/>
                <a:cs typeface="Courier New"/>
              </a:rPr>
              <a:t>if no conflict occurs, </a:t>
            </a:r>
          </a:p>
          <a:p>
            <a:pPr marL="857250" lvl="2" indent="0">
              <a:spcAft>
                <a:spcPts val="600"/>
              </a:spcAft>
            </a:pPr>
            <a:r>
              <a:rPr lang="en-US" b="1" dirty="0">
                <a:latin typeface="Courier New"/>
                <a:cs typeface="Courier New"/>
              </a:rPr>
              <a:t>  recursively try to fill in the rest</a:t>
            </a:r>
          </a:p>
          <a:p>
            <a:pPr marL="857250" lvl="2" indent="0">
              <a:spcAft>
                <a:spcPts val="600"/>
              </a:spcAft>
            </a:pPr>
            <a:r>
              <a:rPr lang="en-US" b="1" dirty="0">
                <a:latin typeface="Courier New"/>
                <a:cs typeface="Courier New"/>
              </a:rPr>
              <a:t>  if successful, then done</a:t>
            </a:r>
          </a:p>
          <a:p>
            <a:pPr marL="857250" lvl="2" indent="0">
              <a:spcAft>
                <a:spcPts val="600"/>
              </a:spcAft>
            </a:pPr>
            <a:r>
              <a:rPr lang="en-US" b="1" dirty="0">
                <a:latin typeface="Courier New"/>
                <a:cs typeface="Courier New"/>
              </a:rPr>
              <a:t>remove the value and continue looping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A5B11-36F9-9147-8960-7241DF1F03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5337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5563</TotalTime>
  <Words>4590</Words>
  <Application>Microsoft Macintosh PowerPoint</Application>
  <PresentationFormat>Custom</PresentationFormat>
  <Paragraphs>694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Narrow</vt:lpstr>
      <vt:lpstr>Courier New</vt:lpstr>
      <vt:lpstr>Symbol</vt:lpstr>
      <vt:lpstr>Times New Roman</vt:lpstr>
      <vt:lpstr>Wingdings</vt:lpstr>
      <vt:lpstr>Blank Presentation</vt:lpstr>
      <vt:lpstr>Equation</vt:lpstr>
      <vt:lpstr>VISIO</vt:lpstr>
      <vt:lpstr>PowerPoint Presentation</vt:lpstr>
      <vt:lpstr>Greed is good?</vt:lpstr>
      <vt:lpstr>Generate &amp; test?</vt:lpstr>
      <vt:lpstr>Backtracking</vt:lpstr>
      <vt:lpstr>N-Queens psuedocode</vt:lpstr>
      <vt:lpstr>Why does backtracking work?</vt:lpstr>
      <vt:lpstr>Sudoku</vt:lpstr>
      <vt:lpstr>Grid-based puzzles</vt:lpstr>
      <vt:lpstr>Generic puzzle-solving approach</vt:lpstr>
      <vt:lpstr>Sudoku solver</vt:lpstr>
      <vt:lpstr>Solving via recursive backtracking</vt:lpstr>
      <vt:lpstr>Helper method to check for conflicts</vt:lpstr>
      <vt:lpstr>HW5</vt:lpstr>
      <vt:lpstr>Another example: blob count</vt:lpstr>
      <vt:lpstr>Blob count (cont.)</vt:lpstr>
      <vt:lpstr>Blob count (cont.)</vt:lpstr>
      <vt:lpstr>Another example: Boggle</vt:lpstr>
      <vt:lpstr>Boggle (cont.)</vt:lpstr>
      <vt:lpstr>BoggleBoard class</vt:lpstr>
      <vt:lpstr>PowerPoint Presentation</vt:lpstr>
      <vt:lpstr>Branch &amp; bound</vt:lpstr>
      <vt:lpstr>B &amp; B example</vt:lpstr>
      <vt:lpstr>B &amp; B example (cont.)</vt:lpstr>
      <vt:lpstr>B &amp; B example (cont.)</vt:lpstr>
      <vt:lpstr>Interesting aside: B &amp; B search in game playing</vt:lpstr>
      <vt:lpstr>Game trees</vt:lpstr>
      <vt:lpstr>Minimax search</vt:lpstr>
      <vt:lpstr>Minimax example</vt:lpstr>
      <vt:lpstr>In-class exercise</vt:lpstr>
      <vt:lpstr>Minimax in practice</vt:lpstr>
      <vt:lpstr>Tic-tac-toe example</vt:lpstr>
      <vt:lpstr>a-b bounds</vt:lpstr>
      <vt:lpstr>a-b pruning</vt:lpstr>
      <vt:lpstr>larger example</vt:lpstr>
      <vt:lpstr>tic-tac-toe example</vt:lpstr>
      <vt:lpstr>Iterative deepening</vt:lpstr>
      <vt:lpstr>Algorithmic approaches summary (so far)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131</cp:revision>
  <cp:lastPrinted>2011-08-17T06:01:10Z</cp:lastPrinted>
  <dcterms:created xsi:type="dcterms:W3CDTF">2014-01-09T17:55:42Z</dcterms:created>
  <dcterms:modified xsi:type="dcterms:W3CDTF">2024-10-24T17:26:40Z</dcterms:modified>
</cp:coreProperties>
</file>