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29" r:id="rId3"/>
    <p:sldId id="382" r:id="rId4"/>
    <p:sldId id="399" r:id="rId5"/>
    <p:sldId id="430" r:id="rId6"/>
    <p:sldId id="402" r:id="rId7"/>
    <p:sldId id="432" r:id="rId8"/>
    <p:sldId id="423" r:id="rId9"/>
    <p:sldId id="433" r:id="rId10"/>
    <p:sldId id="424" r:id="rId11"/>
    <p:sldId id="387" r:id="rId12"/>
    <p:sldId id="400" r:id="rId13"/>
    <p:sldId id="388" r:id="rId14"/>
    <p:sldId id="389" r:id="rId15"/>
    <p:sldId id="415" r:id="rId16"/>
    <p:sldId id="414" r:id="rId17"/>
    <p:sldId id="431" r:id="rId18"/>
    <p:sldId id="434" r:id="rId19"/>
    <p:sldId id="401" r:id="rId2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26"/>
  </p:normalViewPr>
  <p:slideViewPr>
    <p:cSldViewPr>
      <p:cViewPr varScale="1">
        <p:scale>
          <a:sx n="109" d="100"/>
          <a:sy n="109" d="100"/>
        </p:scale>
        <p:origin x="1784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B63B50-EE84-4D45-AABB-62099C2F9848}" type="slidenum">
              <a:rPr lang="en-US"/>
              <a:pPr/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1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0A6D1-1EAB-05A7-0ECE-E5B994821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40DF3E-5F51-107A-7E16-B5EC50F84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F0D786-1249-7DEC-5841-9DD3CA78F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541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395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C1364-052F-BAF4-44EB-0167B4F50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194A35-2BB4-7A61-C9FE-8FCB3EBB1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4D0D6F-B949-F4F2-BCEE-616EB9DF8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57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1D4C55-065C-4E43-9CFC-3BA8EFD43079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71CEC0-8219-BE46-82E7-19F46C0C1F86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8338F8-D40D-6C42-8157-18B32A174503}" type="slidenum">
              <a:rPr lang="en-US"/>
              <a:pPr/>
              <a:t>12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411AAA-EE12-BD49-8DAA-AB69FB4FE36F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AA74C5-3547-F046-9752-098CBBB5CCF4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analyzing problems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lower bounds on problems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brute force arguments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information theoretic arguments, decision trees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adversary arguments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problem reduction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40D87D-6184-CB47-A345-997686C697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Decision trees &amp; sorting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163638"/>
            <a:ext cx="8961437" cy="1808162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decision tree for comparison-based sorts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each internal node is a comparison of two list items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comparison is true, go left; if not go right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leaves are complete orderings of the list items</a:t>
            </a:r>
          </a:p>
          <a:p>
            <a:pPr>
              <a:lnSpc>
                <a:spcPct val="80000"/>
              </a:lnSpc>
              <a:buFont typeface="Monotype Sorts" charset="0"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 typeface="Monotype Sort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example, consider the following decision tree for a 3-item list:</a:t>
            </a:r>
          </a:p>
        </p:txBody>
      </p:sp>
      <p:pic>
        <p:nvPicPr>
          <p:cNvPr id="23556" name="Picture 4" descr="Fig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681" y="3354101"/>
            <a:ext cx="7335837" cy="351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CAD229-D76A-C649-8B48-430BE1713A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 &amp; sorting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2514600"/>
            <a:ext cx="8740775" cy="4322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any comparison-based sorting algorithm can be represented by such a decision tree</a:t>
            </a:r>
          </a:p>
          <a:p>
            <a:pPr>
              <a:lnSpc>
                <a:spcPct val="8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QUESTION 1: minimum number of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leaves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 a decision tree for this problem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each leaf corresponds to a complete ordering of the elements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N!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QUESTION 2: minimum height of a tree with N! leaves</a:t>
            </a:r>
          </a:p>
          <a:p>
            <a:pPr marL="687388" lvl="1" indent="-2222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balanced tree with N! leaves will have height </a:t>
            </a:r>
            <a:r>
              <a:rPr lang="en-US" dirty="0">
                <a:latin typeface="Arial Narrow" charset="0"/>
                <a:ea typeface="ＭＳ Ｐゴシック" charset="0"/>
              </a:rPr>
              <a:t>⌈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1 + log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N! ⌉</a:t>
            </a:r>
          </a:p>
          <a:p>
            <a:pPr>
              <a:lnSpc>
                <a:spcPct val="8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CONCLUSION: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best algorithm corresponds to a decision tree with height ⌈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1 + log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N! ⌉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</a:t>
            </a:r>
            <a:r>
              <a:rPr lang="en-US" dirty="0" err="1">
                <a:latin typeface="Arial Narrow" charset="0"/>
                <a:ea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(log N!)</a:t>
            </a: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 can be shown (but not here) that 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N!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 N 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N, so </a:t>
            </a:r>
            <a:r>
              <a:rPr lang="en-US" dirty="0" err="1">
                <a:latin typeface="Arial Narrow" charset="0"/>
                <a:ea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(N log N)</a:t>
            </a: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i="1" dirty="0">
                <a:latin typeface="Arial Narrow" charset="0"/>
                <a:ea typeface="ＭＳ Ｐゴシック" charset="0"/>
              </a:rPr>
              <a:t>can't do better* than merge/quick/heap sorts</a:t>
            </a:r>
            <a:br>
              <a:rPr lang="en-US" dirty="0">
                <a:latin typeface="Arial Narrow" charset="0"/>
                <a:ea typeface="ＭＳ Ｐゴシック" charset="0"/>
              </a:rPr>
            </a:b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5604" name="Picture 4" descr="Fig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7350"/>
            <a:ext cx="41148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A5F6E8-3FB8-A143-9B90-B5D620EB022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 &amp; searching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1371600"/>
            <a:ext cx="8458200" cy="5689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similarly, we can use a decision tree to show that binary search is as good as it gets (assuming the list is sorted)</a:t>
            </a:r>
            <a:b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</a:b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decision tree for a comparison-based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search of a list: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internal nodes are found elements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leaves are ranges if not found</a:t>
            </a:r>
          </a:p>
          <a:p>
            <a:pPr>
              <a:lnSpc>
                <a:spcPct val="80000"/>
              </a:lnSpc>
            </a:pPr>
            <a:endParaRPr lang="en-US" sz="3600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QUESTION 1: minimum number of leaves in a decision tree for this problem</a:t>
            </a:r>
          </a:p>
          <a:p>
            <a:pPr marL="1257300" lvl="2" indent="-342900"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(-∞, A[0]), (A[0], A[1]), (A[1], A[2]), …, (A[N-1], ∞)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N+1 leaves</a:t>
            </a:r>
          </a:p>
          <a:p>
            <a:pPr marL="1257300" lvl="2" indent="-342900">
              <a:buFont typeface="Wingdings" pitchFamily="2" charset="2"/>
              <a:buChar char="§"/>
            </a:pPr>
            <a:endParaRPr lang="en-US" dirty="0">
              <a:latin typeface="Arial Narrow" charset="0"/>
              <a:ea typeface="ＭＳ Ｐゴシック" charset="0"/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QUESTION 2: minimum height of decision tree with N+1 leaves </a:t>
            </a:r>
          </a:p>
          <a:p>
            <a:pPr marL="1200150" lvl="2" indent="-342900"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balanced binary tree with N+1 leaves will have height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⌈1 + log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(N+1)⌉ </a:t>
            </a:r>
            <a:br>
              <a:rPr lang="en-US" dirty="0">
                <a:latin typeface="Arial Narrow" charset="0"/>
                <a:ea typeface="ＭＳ Ｐゴシック" charset="0"/>
              </a:rPr>
            </a:b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CONCLUSION: </a:t>
            </a:r>
          </a:p>
          <a:p>
            <a:pPr marL="1200150" lvl="2" indent="-342900"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best algorithm corresponds to tree with height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⌈1 + log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(N+1)⌉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</a:t>
            </a:r>
            <a:r>
              <a:rPr lang="en-US" dirty="0" err="1">
                <a:latin typeface="Arial Narrow" charset="0"/>
                <a:ea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(log N)</a:t>
            </a:r>
          </a:p>
          <a:p>
            <a:pPr marL="1200150" lvl="2" indent="-342900">
              <a:buFont typeface="Wingdings" pitchFamily="2" charset="2"/>
              <a:buChar char="§"/>
            </a:pPr>
            <a:r>
              <a:rPr lang="en-US" i="1" dirty="0">
                <a:latin typeface="Arial Narrow" charset="0"/>
                <a:ea typeface="ＭＳ Ｐゴシック" charset="0"/>
              </a:rPr>
              <a:t>can't do better* than binary search</a:t>
            </a:r>
          </a:p>
        </p:txBody>
      </p:sp>
      <p:pic>
        <p:nvPicPr>
          <p:cNvPr id="27652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221" y="2057400"/>
            <a:ext cx="4537093" cy="197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F4F33FA-145A-7C43-BC56-1BBB502FB69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Adversary arguments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19200"/>
            <a:ext cx="9121775" cy="5770563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using 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adversary argument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you repeatedly adjust the input to make an algorithm work the hardest</a:t>
            </a:r>
          </a:p>
          <a:p>
            <a:pPr marL="914400" lvl="1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914400" lvl="1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dishonest hangman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adversary always puts the word in a larger of the subset generated by last guess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for a given dictionary, can determine a lower bound on guesses</a:t>
            </a:r>
            <a:br>
              <a:rPr lang="en-US">
                <a:latin typeface="Arial Narrow" charset="0"/>
                <a:ea typeface="ＭＳ Ｐゴシック" charset="0"/>
              </a:rPr>
            </a:br>
            <a:endParaRPr lang="en-US">
              <a:latin typeface="Arial Narrow" charset="0"/>
              <a:ea typeface="ＭＳ Ｐゴシック" charset="0"/>
            </a:endParaRPr>
          </a:p>
          <a:p>
            <a:pPr marL="914400" lvl="1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 merging two sorted lists of size N (as in merge sort)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adversary makes it so that no list "runs out" of values (e.g., a</a:t>
            </a:r>
            <a:r>
              <a:rPr lang="en-US" baseline="-25000">
                <a:latin typeface="Arial Narrow" charset="0"/>
                <a:ea typeface="ＭＳ Ｐゴシック" charset="0"/>
              </a:rPr>
              <a:t>i </a:t>
            </a:r>
            <a:r>
              <a:rPr lang="en-US">
                <a:latin typeface="Arial Narrow" charset="0"/>
                <a:ea typeface="ＭＳ Ｐゴシック" charset="0"/>
              </a:rPr>
              <a:t>&lt; b</a:t>
            </a:r>
            <a:r>
              <a:rPr lang="en-US" baseline="-25000">
                <a:latin typeface="Arial Narrow" charset="0"/>
                <a:ea typeface="ＭＳ Ｐゴシック" charset="0"/>
              </a:rPr>
              <a:t>j</a:t>
            </a:r>
            <a:r>
              <a:rPr lang="en-US">
                <a:latin typeface="Arial Narrow" charset="0"/>
                <a:ea typeface="ＭＳ Ｐゴシック" charset="0"/>
              </a:rPr>
              <a:t>  iff  i &lt; j)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forces 2N-1 comparisons to produce  b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 &lt; a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 &lt; b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&lt; a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&lt; … &lt; b</a:t>
            </a:r>
            <a:r>
              <a:rPr lang="en-US" baseline="-25000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</a:rPr>
              <a:t> &lt; a</a:t>
            </a:r>
            <a:r>
              <a:rPr lang="en-US" baseline="-25000">
                <a:latin typeface="Arial Narrow" charset="0"/>
                <a:ea typeface="ＭＳ Ｐゴシック" charset="0"/>
              </a:rPr>
              <a:t>N</a:t>
            </a: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E599F0-91E1-A844-B060-0A2EA76167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Problem reduction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163637"/>
            <a:ext cx="8893175" cy="5770563"/>
          </a:xfrm>
        </p:spPr>
        <p:txBody>
          <a:bodyPr/>
          <a:lstStyle/>
          <a:p>
            <a:pPr>
              <a:buFont typeface="Monotype Sorts" charset="0"/>
              <a:buNone/>
              <a:defRPr/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problem reduction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uses a transform &amp; conquer approach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take a problem K with a known lower bound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(X) 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transform K into a problem U whose lower bound is unknown</a:t>
            </a:r>
          </a:p>
          <a:p>
            <a:pPr marL="1436687" lvl="2" indent="-342900">
              <a:buFont typeface="Wingdings" pitchFamily="2" charset="2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note: the transformation needs to be better than O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(X)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then U is at least as hard as K (since can transform K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 into U </a:t>
            </a:r>
            <a:r>
              <a:rPr lang="en-US" dirty="0">
                <a:latin typeface="Arial Narrow" charset="0"/>
                <a:ea typeface="ＭＳ Ｐゴシック" charset="0"/>
              </a:rPr>
              <a:t>&amp; solve in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(X))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thus, U is also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(X)</a:t>
            </a:r>
          </a:p>
          <a:p>
            <a:pPr lvl="1"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  <a:tabLst>
                <a:tab pos="3879850" algn="l"/>
              </a:tabLst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short, if you can transform K into U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lower bound on K is also lower bound U</a:t>
            </a: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7150" indent="0">
              <a:defRPr/>
            </a:pP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715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prove that multiplication (of N-bit numbers) is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squaring an N-bit number is known to be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transform squaring to multiplication:  x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= x * x</a:t>
            </a:r>
          </a:p>
          <a:p>
            <a:pPr marL="1771650" lvl="3" indent="-280988">
              <a:buFont typeface="Wingdings" pitchFamily="2" charset="2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transformation is O(1)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then multiplication is at least as hard as squaring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thus, multiplication is also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3" indent="0">
              <a:spcBef>
                <a:spcPts val="1032"/>
              </a:spcBef>
              <a:buFontTx/>
              <a:buNone/>
              <a:defRPr/>
            </a:pPr>
            <a:endParaRPr lang="en-US" sz="1100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57250" lvl="2" indent="0">
              <a:spcBef>
                <a:spcPts val="1032"/>
              </a:spcBef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</a:rPr>
              <a:t>REASONING: if multiplication could be solved in O(X) where X &lt; N,</a:t>
            </a:r>
          </a:p>
          <a:p>
            <a:pPr marL="1314450" lvl="3" indent="0"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</a:rPr>
              <a:t>then transform x</a:t>
            </a:r>
            <a:r>
              <a:rPr lang="en-US" sz="1800" i="1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</a:rPr>
              <a:t> into x*x and solving </a:t>
            </a: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 O(1) + O(X) = O(X) &lt; O(N)  </a:t>
            </a:r>
            <a:r>
              <a:rPr lang="en-US" sz="16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CONTRADICTION</a:t>
            </a:r>
            <a:endParaRPr lang="en-US" sz="1600" i="1" dirty="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3" indent="0">
              <a:buFontTx/>
              <a:buNone/>
              <a:defRPr/>
            </a:pPr>
            <a:endParaRPr lang="en-US" sz="1600" i="1" dirty="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3" indent="0">
              <a:buFontTx/>
              <a:buNone/>
              <a:defRPr/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2" indent="-457200">
              <a:buFont typeface="+mj-lt"/>
              <a:buAutoNum type="arabicPeriod"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2" indent="-457200">
              <a:buFont typeface="+mj-lt"/>
              <a:buAutoNum type="arabicPeriod"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Monotype Sorts" charset="0"/>
              <a:buNone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Monotype Sorts" charset="0"/>
              <a:buNone/>
              <a:defRPr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Monotype Sorts" charset="0"/>
              <a:buNone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Problem reduction example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702675" cy="5791200"/>
          </a:xfrm>
        </p:spPr>
        <p:txBody>
          <a:bodyPr/>
          <a:lstStyle/>
          <a:p>
            <a:pPr>
              <a:buFont typeface="Monotype Sorts" charset="0"/>
              <a:buNone/>
              <a:defRPr/>
            </a:pP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ClosestNumbers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(CN) problem: given N numbers, find the two closest numbers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the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ElementUniqueness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(EU) problem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given a list of N numbers, determine if all are unique (no dupes)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this problem has been shown to have a lower 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sz="12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transform EU to CN</a:t>
            </a:r>
          </a:p>
          <a:p>
            <a:pPr marL="1090613" lvl="2"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an instance of EU: given numbers 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determine if all are unique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transform into finding the two closest numbers (this is an instance of CN)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if the distance between closest numbers is &gt; 0, then 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are unique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note: the extra work to compare with 0 is O(1)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sz="12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this shows that CN is at least as hard as EU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solve an instance of EU by transforming &amp; solving CN</a:t>
            </a:r>
          </a:p>
          <a:p>
            <a:pPr marL="862013" lvl="2" indent="0">
              <a:defRPr/>
            </a:pPr>
            <a:endParaRPr lang="en-US" sz="12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87388" lvl="1" indent="-22225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since transformation is O(N), CN must also have a lower-bound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465138" lvl="2" indent="-233363">
              <a:spcBef>
                <a:spcPts val="0"/>
              </a:spcBef>
              <a:defRPr/>
            </a:pPr>
            <a:r>
              <a:rPr lang="en-US" sz="2800" dirty="0">
                <a:latin typeface="Arial Narrow" charset="0"/>
                <a:ea typeface="ＭＳ Ｐゴシック" charset="0"/>
                <a:sym typeface="Symbol" charset="0"/>
              </a:rPr>
              <a:t>	</a:t>
            </a:r>
          </a:p>
          <a:p>
            <a:pPr marL="465138" lvl="2" indent="-233363">
              <a:spcBef>
                <a:spcPts val="0"/>
              </a:spcBef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	REASONING: if CN could be solved in O(X) where X &lt; N log N,</a:t>
            </a:r>
          </a:p>
          <a:p>
            <a:pPr marL="465138" lvl="2" indent="-233363">
              <a:spcBef>
                <a:spcPts val="0"/>
              </a:spcBef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		then could solve EU by transforming &amp; solving CN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 O(1) +O(X) = O(X) </a:t>
            </a:r>
            <a:r>
              <a:rPr lang="en-US" sz="1800" dirty="0">
                <a:latin typeface="Arial Narrow" charset="0"/>
                <a:ea typeface="ＭＳ Ｐゴシック" charset="0"/>
                <a:sym typeface="Symbol" charset="0"/>
              </a:rPr>
              <a:t>&lt; O(N log N)</a:t>
            </a:r>
          </a:p>
          <a:p>
            <a:pPr marL="465138" lvl="2" indent="-233363">
              <a:spcBef>
                <a:spcPts val="0"/>
              </a:spcBef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		</a:t>
            </a: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CONTRADICTION</a:t>
            </a:r>
            <a:endParaRPr lang="en-US" sz="18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1547813" lvl="3">
              <a:buFontTx/>
              <a:buNone/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DFF27C-E360-2144-AA2B-DF7922FD86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charset="0"/>
              <a:buNone/>
              <a:defRPr/>
            </a:pP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ClosestPoints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(CP) problem: given N points in the plane, find the two closest points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the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ClosestNumbers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(CN) problem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we just showed that CN has a lower 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sz="12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transform CN to CP</a:t>
            </a:r>
          </a:p>
          <a:p>
            <a:pPr marL="1090613" lvl="2"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an instance of CN: given numbers 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determine closest numbers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from these N numbers, construct N points: (e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0), …, (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 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find the two closest points (this is an instance of CP)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if (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 and (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 are closest points, then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and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are closest numbers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note: additional work is O(N)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sz="12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this shows that CP is at least as hard as CN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solve an instance of CN by performing a transformation &amp; solving CP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sz="12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862013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since transformation is O(N), CP must also have a lower-bound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862013" lvl="2" indent="-455613">
              <a:spcBef>
                <a:spcPts val="2232"/>
              </a:spcBef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REASONING: if CP could be solved in O(X) where X &lt; N log N, </a:t>
            </a:r>
          </a:p>
          <a:p>
            <a:pPr marL="912813" lvl="3" indent="0"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then could solve CN by transforming &amp; solving CP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 O(N) +O(X) &lt; O(N log N)</a:t>
            </a:r>
          </a:p>
          <a:p>
            <a:pPr marL="912813" lvl="3" indent="0">
              <a:buFontTx/>
              <a:buNone/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CONTRADICTION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A218EF-5CF1-2844-91EE-A618CE6ED7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00ADF-D965-F4A2-FCE2-A9B8222F0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7E3D8-AC0B-7EB2-21E0-E6FC17904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PowerSet</a:t>
            </a:r>
            <a:r>
              <a:rPr lang="en-US" dirty="0"/>
              <a:t> (PS) problem: construct the power set of an N-item set</a:t>
            </a:r>
          </a:p>
          <a:p>
            <a:pPr lvl="1"/>
            <a:r>
              <a:rPr lang="en-US" dirty="0"/>
              <a:t>the power set is the set of all subsets</a:t>
            </a:r>
          </a:p>
          <a:p>
            <a:pPr lvl="1"/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can we identify a related problem U for which the lower bound is known?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/>
              <a:t>(X)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can we transform an instance of U into an instance of PS?</a:t>
            </a:r>
          </a:p>
          <a:p>
            <a:pPr marL="1379537" lvl="2" indent="-342900">
              <a:buFont typeface="Wingdings" pitchFamily="2" charset="2"/>
              <a:buChar char="§"/>
            </a:pPr>
            <a:r>
              <a:rPr lang="en-US" dirty="0"/>
              <a:t>note: transformation needs to be better than O(X)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then we have shown PS is at least as hard as U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thus, PS is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/>
              <a:t>(X)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62013" lvl="2" indent="-455613">
              <a:spcBef>
                <a:spcPts val="2232"/>
              </a:spcBef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REASONING: if PS could be solved in O(P) where P &lt; X, </a:t>
            </a:r>
          </a:p>
          <a:p>
            <a:pPr marL="912813" lvl="3" indent="0"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then could solve U by transforming &amp; solving U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 O(T) + O(P) &lt; O(X)</a:t>
            </a:r>
          </a:p>
          <a:p>
            <a:pPr marL="912813" lvl="3" indent="0">
              <a:buFontTx/>
              <a:buNone/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CONTRADICTION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6684F-032F-C47C-38F1-4ECC35AF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68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4154-F237-52BC-E2DE-0426ED64B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the reduction goes both ways?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7E55D-D098-4CDD-631F-5A03DAB56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GuessGame</a:t>
            </a:r>
            <a:r>
              <a:rPr lang="en-US" dirty="0"/>
              <a:t> problem: guess the number in range 1..N</a:t>
            </a:r>
          </a:p>
          <a:p>
            <a:r>
              <a:rPr lang="en-US" dirty="0" err="1"/>
              <a:t>SortedSearch</a:t>
            </a:r>
            <a:r>
              <a:rPr lang="en-US" dirty="0"/>
              <a:t> problem: search for a number in a list of size N</a:t>
            </a:r>
          </a:p>
          <a:p>
            <a:endParaRPr lang="en-US" dirty="0"/>
          </a:p>
          <a:p>
            <a:r>
              <a:rPr lang="en-US" dirty="0"/>
              <a:t>can transform an instance of </a:t>
            </a:r>
            <a:r>
              <a:rPr lang="en-US" dirty="0" err="1"/>
              <a:t>GuessGame</a:t>
            </a:r>
            <a:r>
              <a:rPr lang="en-US" dirty="0"/>
              <a:t> into an instance of </a:t>
            </a:r>
            <a:r>
              <a:rPr lang="en-US" dirty="0" err="1"/>
              <a:t>SortedSearch</a:t>
            </a:r>
            <a:endParaRPr lang="en-US" dirty="0"/>
          </a:p>
          <a:p>
            <a:pPr lvl="1"/>
            <a:r>
              <a:rPr lang="en-US" dirty="0"/>
              <a:t>given range 1..N, construct a list of the numbers [1, 2, 3, …, N] </a:t>
            </a:r>
            <a:r>
              <a:rPr lang="en-US" dirty="0">
                <a:sym typeface="Wingdings" pitchFamily="2" charset="2"/>
              </a:rPr>
              <a:t> O(N)</a:t>
            </a:r>
          </a:p>
          <a:p>
            <a:pPr lvl="1"/>
            <a:r>
              <a:rPr lang="en-US" dirty="0"/>
              <a:t>transform into performing </a:t>
            </a:r>
            <a:r>
              <a:rPr lang="en-US" dirty="0" err="1"/>
              <a:t>SortedSearch</a:t>
            </a:r>
            <a:r>
              <a:rPr lang="en-US" dirty="0"/>
              <a:t> on that list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r>
              <a:rPr lang="en-US" dirty="0"/>
              <a:t>can transform an instance of </a:t>
            </a:r>
            <a:r>
              <a:rPr lang="en-US" dirty="0" err="1"/>
              <a:t>SortedSearch</a:t>
            </a:r>
            <a:r>
              <a:rPr lang="en-US" dirty="0"/>
              <a:t> into an instance of </a:t>
            </a:r>
            <a:r>
              <a:rPr lang="en-US" dirty="0" err="1"/>
              <a:t>GuessGame</a:t>
            </a:r>
            <a:endParaRPr lang="en-US" dirty="0"/>
          </a:p>
          <a:p>
            <a:pPr lvl="1"/>
            <a:r>
              <a:rPr lang="en-US" dirty="0"/>
              <a:t>given [A</a:t>
            </a:r>
            <a:r>
              <a:rPr lang="en-US" baseline="-25000" dirty="0"/>
              <a:t>1</a:t>
            </a:r>
            <a:r>
              <a:rPr lang="en-US" dirty="0"/>
              <a:t>, A</a:t>
            </a:r>
            <a:r>
              <a:rPr lang="en-US" baseline="-25000" dirty="0"/>
              <a:t>2</a:t>
            </a:r>
            <a:r>
              <a:rPr lang="en-US" dirty="0"/>
              <a:t>, …, A</a:t>
            </a:r>
            <a:r>
              <a:rPr lang="en-US" baseline="-25000" dirty="0"/>
              <a:t>N</a:t>
            </a:r>
            <a:r>
              <a:rPr lang="en-US" dirty="0"/>
              <a:t>], construct the range 1..N </a:t>
            </a:r>
            <a:r>
              <a:rPr lang="en-US" dirty="0">
                <a:sym typeface="Wingdings" pitchFamily="2" charset="2"/>
              </a:rPr>
              <a:t> O(N)</a:t>
            </a:r>
          </a:p>
          <a:p>
            <a:pPr lvl="1"/>
            <a:r>
              <a:rPr lang="en-US" dirty="0"/>
              <a:t>transform into performing </a:t>
            </a:r>
            <a:r>
              <a:rPr lang="en-US" dirty="0" err="1"/>
              <a:t>GuessGame</a:t>
            </a:r>
            <a:r>
              <a:rPr lang="en-US" dirty="0"/>
              <a:t> on that range, where guess of </a:t>
            </a:r>
            <a:r>
              <a:rPr lang="en-US" dirty="0" err="1"/>
              <a:t>i</a:t>
            </a:r>
            <a:r>
              <a:rPr lang="en-US" dirty="0"/>
              <a:t> checks A</a:t>
            </a:r>
            <a:r>
              <a:rPr lang="en-US" baseline="-25000" dirty="0"/>
              <a:t>i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pPr marL="0" indent="0"/>
            <a:r>
              <a:rPr lang="en-US" dirty="0">
                <a:sym typeface="Wingdings" pitchFamily="2" charset="2"/>
              </a:rPr>
              <a:t>this means </a:t>
            </a:r>
            <a:r>
              <a:rPr lang="en-US" dirty="0" err="1">
                <a:sym typeface="Wingdings" pitchFamily="2" charset="2"/>
              </a:rPr>
              <a:t>GuessGame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dirty="0" err="1">
                <a:sym typeface="Wingdings" pitchFamily="2" charset="2"/>
              </a:rPr>
              <a:t>SortedSearch</a:t>
            </a:r>
            <a:r>
              <a:rPr lang="en-US" dirty="0">
                <a:sym typeface="Wingdings" pitchFamily="2" charset="2"/>
              </a:rPr>
              <a:t> are equally hard</a:t>
            </a:r>
          </a:p>
          <a:p>
            <a:pPr lvl="1"/>
            <a:r>
              <a:rPr lang="en-US" dirty="0">
                <a:sym typeface="Wingdings" pitchFamily="2" charset="2"/>
              </a:rPr>
              <a:t>if we know the lower bound on one, it is the same for the other</a:t>
            </a:r>
          </a:p>
          <a:p>
            <a:pPr lvl="1"/>
            <a:r>
              <a:rPr lang="en-US" dirty="0">
                <a:sym typeface="Wingdings" pitchFamily="2" charset="2"/>
              </a:rPr>
              <a:t>can easily show lower bound is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/>
              <a:t>(N) </a:t>
            </a:r>
            <a:r>
              <a:rPr lang="en-US" dirty="0">
                <a:sym typeface="Wingdings" pitchFamily="2" charset="2"/>
              </a:rPr>
              <a:t> both problems are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/>
              <a:t>(N) </a:t>
            </a: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  <a:p>
            <a:pPr lvl="1"/>
            <a:endParaRPr lang="en-US" dirty="0">
              <a:sym typeface="Wingdings" pitchFamily="2" charset="2"/>
            </a:endParaRPr>
          </a:p>
          <a:p>
            <a:pPr lvl="1"/>
            <a:endParaRPr lang="en-US" dirty="0">
              <a:sym typeface="Wingdings" pitchFamily="2" charset="2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EA8D3-6F07-F818-069A-6043103D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8B834-0C1A-F24E-949E-802CA2C862F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9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Tightness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305800" cy="5181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if a problem is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(N log N), then it is also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(N) &amp;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(log N) &amp;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(1) 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 every problem is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(1) 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show that a lower bound is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tight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need to find an algorithm that solves the problem at that bound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you devise an  O(log N) algorithm for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GuessGame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&amp;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SortedSearch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?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you devise an  O(N log N) algorithm for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ClosestNumbers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?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you devise an O(N log N) algorithm for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ClosestPoints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?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you devise an O(2</a:t>
            </a:r>
            <a:r>
              <a:rPr lang="en-US" baseline="30000" dirty="0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) algorithm for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PowerSet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?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56020B-ADDC-AC41-BA87-A158A659396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r>
              <a:rPr lang="en-US" dirty="0"/>
              <a:t>for most of this class, we have focused on devising algorithms for a given problem, then analyzing those algorithms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r>
              <a:rPr lang="en-US" dirty="0"/>
              <a:t>selection sort a list of numbers </a:t>
            </a:r>
            <a:r>
              <a:rPr lang="en-US" dirty="0">
                <a:sym typeface="Wingdings"/>
              </a:rPr>
              <a:t> O(N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)	</a:t>
            </a:r>
          </a:p>
          <a:p>
            <a:pPr marL="457200" lvl="1" indent="0">
              <a:buNone/>
            </a:pPr>
            <a:endParaRPr lang="en-US" dirty="0">
              <a:sym typeface="Wingdings"/>
            </a:endParaRPr>
          </a:p>
          <a:p>
            <a:pPr lvl="2"/>
            <a:r>
              <a:rPr lang="en-US" dirty="0">
                <a:sym typeface="Wingdings"/>
              </a:rPr>
              <a:t>find shortest path between v</a:t>
            </a:r>
            <a:r>
              <a:rPr lang="en-US" baseline="-25000" dirty="0">
                <a:sym typeface="Wingdings"/>
              </a:rPr>
              <a:t>1</a:t>
            </a:r>
            <a:r>
              <a:rPr lang="en-US" dirty="0">
                <a:sym typeface="Wingdings"/>
              </a:rPr>
              <a:t> &amp; v</a:t>
            </a:r>
            <a:r>
              <a:rPr lang="en-US" baseline="-25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in a graph (</a:t>
            </a:r>
            <a:r>
              <a:rPr lang="en-US" dirty="0" err="1">
                <a:sym typeface="Wingdings"/>
              </a:rPr>
              <a:t>Dijkstra's</a:t>
            </a:r>
            <a:r>
              <a:rPr lang="en-US" dirty="0">
                <a:sym typeface="Wingdings"/>
              </a:rPr>
              <a:t>)  O(V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)</a:t>
            </a:r>
          </a:p>
          <a:p>
            <a:pPr lvl="2"/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does that mean sorting &amp; path finding are equally hard problems?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4958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/>
              <a:t>we know of a more efficient algorithm for sorting</a:t>
            </a:r>
          </a:p>
          <a:p>
            <a:pPr marL="857250" lvl="2" indent="0"/>
            <a:endParaRPr lang="en-US" dirty="0"/>
          </a:p>
          <a:p>
            <a:pPr marL="857250" lvl="2" indent="0"/>
            <a:r>
              <a:rPr lang="en-US" dirty="0"/>
              <a:t>merge sort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O(N log N)</a:t>
            </a:r>
          </a:p>
          <a:p>
            <a:pPr marL="857250" lvl="2" indent="0"/>
            <a:endParaRPr lang="en-US" dirty="0"/>
          </a:p>
          <a:p>
            <a:pPr marL="57150" indent="0"/>
            <a:r>
              <a:rPr lang="en-US" dirty="0"/>
              <a:t>does that mean it is an easier problem?</a:t>
            </a:r>
          </a:p>
        </p:txBody>
      </p:sp>
    </p:spTree>
    <p:extLst>
      <p:ext uri="{BB962C8B-B14F-4D97-AF65-F5344CB8AC3E}">
        <p14:creationId xmlns:p14="http://schemas.microsoft.com/office/powerpoint/2010/main" val="115432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122591-4251-114C-B593-0199C30C80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Proving lower bounds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characterize the difficulty of a problem (not a specific algorithm), must be able to show a lower bound on all possible algorithms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O(X)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CX is an upper bound of algorithm cost (eventually)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similarly: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(X)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CX is a lower bound of algorithm cost (eventually)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show that comparison-based sorting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(N log N) steps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i.e., any algorithm that solves the problem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(N log N) steps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similarly, shortest path for an undirected graph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(E + V log V) steps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establishing a lower bound for a problem can tell us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a particular algorithm is as good as possible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the problem is intractable (by showing that best possible algorithm is BAD)</a:t>
            </a:r>
          </a:p>
          <a:p>
            <a:pPr>
              <a:buFont typeface="Monotype Sorts" charset="0"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5435600"/>
            <a:ext cx="781843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rPr>
              <a:t>methods for establishing lower bounds: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brute force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information-theoretic arguments (decision trees)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adversary arguments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problem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 arguments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819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sometimes, a problem-specific approach works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polynomial evaluation		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p(N) = </a:t>
            </a:r>
            <a:r>
              <a:rPr lang="en-US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</a:t>
            </a:r>
            <a:r>
              <a:rPr lang="en-US" baseline="-25000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</a:t>
            </a:r>
            <a:r>
              <a:rPr lang="en-US" baseline="30000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+ a</a:t>
            </a:r>
            <a:r>
              <a:rPr lang="en-US" baseline="-25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N-1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N-1 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+ … + a</a:t>
            </a:r>
            <a:r>
              <a:rPr lang="en-US" baseline="-25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2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BY CONTRADICTION: Assume p(N) can be evaluated in fewer than N steps.</a:t>
            </a:r>
          </a:p>
          <a:p>
            <a:pPr marL="919163" lvl="2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there are N coefficients, at least one of those coefficients is not being considered. Thus, the resulting evaluation cannot be correct.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3C0403-FDD7-034A-B7BC-93E0257F8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D2D293F-DEE7-1090-9145-E9E034C59746}"/>
              </a:ext>
            </a:extLst>
          </p:cNvPr>
          <p:cNvSpPr txBox="1">
            <a:spLocks/>
          </p:cNvSpPr>
          <p:nvPr/>
        </p:nvSpPr>
        <p:spPr bwMode="auto">
          <a:xfrm>
            <a:off x="669925" y="4737100"/>
            <a:ext cx="3978275" cy="1676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example: Towers of Hanoi puzzle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move all of the disks from Tower1 to Tower3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no disk can ever be placed on top of a smaller disk</a:t>
            </a:r>
          </a:p>
          <a:p>
            <a:endParaRPr lang="en-US" kern="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C47456C1-D3B7-B4CF-406D-04AA4AFCE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0" y="4737100"/>
            <a:ext cx="3810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F9C4-631E-6028-A92F-0C670D949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8D828351-045C-5931-7EE8-159E00AA7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Towers of Hanoi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1C0C197-3A1D-0B71-7C7D-4E0B0218C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19200"/>
            <a:ext cx="8077199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prove that moving N-disks requires (2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-1) steps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2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BY INDUCTION</a:t>
            </a:r>
          </a:p>
          <a:p>
            <a:pPr marL="744538" indent="0"/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BASE CASE: 1 disk requires 1 move.    1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= 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 – 1 </a:t>
            </a:r>
          </a:p>
          <a:p>
            <a:pPr marL="744538" indent="0"/>
            <a:endParaRPr lang="en-US" sz="12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  <a:sym typeface="Wingdings" pitchFamily="2" charset="2"/>
            </a:endParaRPr>
          </a:p>
          <a:p>
            <a:pPr marL="744538" indent="0"/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INDUCTION HYPOTHESIS: Assume N disks (for any N &lt; some X) require (2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1) moves.</a:t>
            </a:r>
          </a:p>
          <a:p>
            <a:pPr marL="744538" indent="0"/>
            <a:endParaRPr lang="en-US" sz="12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4538" indent="0"/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INDUCTION STEP: Must show X disks require (2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- 1) moves.</a:t>
            </a:r>
          </a:p>
          <a:p>
            <a:pPr marL="1152525" indent="0"/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To move X disks, you must </a:t>
            </a:r>
          </a:p>
          <a:p>
            <a:pPr marL="1828800" indent="-244475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move all the disks off the bottom one to Tower2 </a:t>
            </a:r>
          </a:p>
          <a:p>
            <a:pPr marL="2352675" lvl="1" indent="-244475"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requires (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X-1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1) moves, by the induction hypothesis</a:t>
            </a:r>
          </a:p>
          <a:p>
            <a:pPr marL="1828800" indent="-244475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move bottom disk to Tower3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1 move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828800" indent="-244475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move all the disks off Tower2 to Tower3 </a:t>
            </a:r>
          </a:p>
          <a:p>
            <a:pPr marL="2352675" lvl="1" indent="-244475"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requires (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X-1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1) moves, by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induction hypothesis</a:t>
            </a:r>
            <a:endParaRPr lang="en-US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152525" indent="0"/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 disks require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X-1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1) + 1 +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X-1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1)  = 2 * 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X-1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 = 2</a:t>
            </a:r>
            <a:r>
              <a:rPr lang="en-US" sz="2000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– 1 moves.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4899CE4F-A069-4B79-F463-2AC4EC0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3C0403-FDD7-034A-B7BC-93E0257F8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90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Information-theoretic arguments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702675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sometimes establish a lower bound based on the amount of information the solution must produce</a:t>
            </a:r>
          </a:p>
          <a:p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guess a randomly selected number between 1 and 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with possible responses of "correct", "too low", or "too high"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amount of uncertainty is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, the number of bits needed to specify the selected largest number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e.g., N = 127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7 bits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</a:t>
            </a: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each answer to a question yields at most 1 bit of information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if guess of 64 yields “too high,” then 1</a:t>
            </a:r>
            <a:r>
              <a:rPr lang="en-US" baseline="30000" dirty="0">
                <a:latin typeface="Arial Narrow" charset="0"/>
                <a:ea typeface="ＭＳ Ｐゴシック" charset="0"/>
                <a:sym typeface="Symbol" charset="0"/>
              </a:rPr>
              <a:t>st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bit must be a 0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0xxxxxx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next guess of 32 yields “too low,”, then 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nd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bit must be 1  01xxxxx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next guess of 48 yields “too low,” then 3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rd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bit must be 1  011xxxx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2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thus, 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 is a lower bound on the number of questions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D19984-99C5-8444-9EA7-F90DE427B35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8C17D-E63B-2E1F-B78F-012A22679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0E2508C-8F57-8E62-8A11-74ECBDB7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E11DE2FD-E82F-AA5A-A303-7336906EC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1564731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a useful structure for information-theoretic arguments is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decision tree</a:t>
            </a:r>
          </a:p>
          <a:p>
            <a:endParaRPr lang="en-US" sz="1200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example: guessing a number between 1 and 15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one possible algorithm is binary search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852B4F05-F872-1A7C-D3F3-FAEAF25EB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750D40-B2E6-6D47-8C3F-D4FB1B6BB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2DF056-2EB4-057F-FBCA-421AFED95973}"/>
              </a:ext>
            </a:extLst>
          </p:cNvPr>
          <p:cNvGrpSpPr/>
          <p:nvPr/>
        </p:nvGrpSpPr>
        <p:grpSpPr>
          <a:xfrm>
            <a:off x="827171" y="2936329"/>
            <a:ext cx="7946858" cy="3124200"/>
            <a:chOff x="816142" y="2590800"/>
            <a:chExt cx="7816516" cy="3276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B86C667-AD9C-231C-FEBD-6C81E867BF1D}"/>
                </a:ext>
              </a:extLst>
            </p:cNvPr>
            <p:cNvSpPr/>
            <p:nvPr/>
          </p:nvSpPr>
          <p:spPr bwMode="auto">
            <a:xfrm>
              <a:off x="4375484" y="25908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8?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94F0043-EB26-36A8-75E8-E27F700CF419}"/>
                </a:ext>
              </a:extLst>
            </p:cNvPr>
            <p:cNvSpPr/>
            <p:nvPr/>
          </p:nvSpPr>
          <p:spPr bwMode="auto">
            <a:xfrm>
              <a:off x="2390274" y="3540909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4?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F07241-6A69-42D0-4BCD-C1B4811AF402}"/>
                </a:ext>
              </a:extLst>
            </p:cNvPr>
            <p:cNvSpPr/>
            <p:nvPr/>
          </p:nvSpPr>
          <p:spPr bwMode="auto">
            <a:xfrm>
              <a:off x="6162174" y="3540909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12?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8B842D4-AF2A-DB35-19A1-178517B42847}"/>
                </a:ext>
              </a:extLst>
            </p:cNvPr>
            <p:cNvSpPr/>
            <p:nvPr/>
          </p:nvSpPr>
          <p:spPr bwMode="auto">
            <a:xfrm>
              <a:off x="1463842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2?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E1E71B8-D0E4-CB0E-08DE-4DF815523C1D}"/>
                </a:ext>
              </a:extLst>
            </p:cNvPr>
            <p:cNvSpPr/>
            <p:nvPr/>
          </p:nvSpPr>
          <p:spPr bwMode="auto">
            <a:xfrm>
              <a:off x="3316705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6?</a:t>
              </a:r>
            </a:p>
          </p:txBody>
        </p:sp>
        <p:cxnSp>
          <p:nvCxnSpPr>
            <p:cNvPr id="22538" name="Straight Connector 12">
              <a:extLst>
                <a:ext uri="{FF2B5EF4-FFF2-40B4-BE49-F238E27FC236}">
                  <a16:creationId xmlns:a16="http://schemas.microsoft.com/office/drawing/2014/main" id="{E08AE0D6-DB82-9724-0DFE-783499EB8FF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184358" y="2947069"/>
              <a:ext cx="1191126" cy="5937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39" name="Straight Connector 14">
              <a:extLst>
                <a:ext uri="{FF2B5EF4-FFF2-40B4-BE49-F238E27FC236}">
                  <a16:creationId xmlns:a16="http://schemas.microsoft.com/office/drawing/2014/main" id="{D2EFD294-6C2F-21B9-BDBC-5768B35591D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169568" y="2947069"/>
              <a:ext cx="992605" cy="5937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0" name="Straight Connector 16">
              <a:extLst>
                <a:ext uri="{FF2B5EF4-FFF2-40B4-BE49-F238E27FC236}">
                  <a16:creationId xmlns:a16="http://schemas.microsoft.com/office/drawing/2014/main" id="{62542739-8933-666F-8D9E-8A65B5496D85}"/>
                </a:ext>
              </a:extLst>
            </p:cNvPr>
            <p:cNvCxnSpPr>
              <a:cxnSpLocks noChangeShapeType="1"/>
              <a:endCxn id="8" idx="0"/>
            </p:cNvCxnSpPr>
            <p:nvPr/>
          </p:nvCxnSpPr>
          <p:spPr bwMode="auto">
            <a:xfrm flipH="1">
              <a:off x="1860884" y="3918785"/>
              <a:ext cx="529389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1" name="Straight Connector 18">
              <a:extLst>
                <a:ext uri="{FF2B5EF4-FFF2-40B4-BE49-F238E27FC236}">
                  <a16:creationId xmlns:a16="http://schemas.microsoft.com/office/drawing/2014/main" id="{893970D4-7BAA-9895-0499-7A54EA5A7B47}"/>
                </a:ext>
              </a:extLst>
            </p:cNvPr>
            <p:cNvCxnSpPr>
              <a:cxnSpLocks noChangeShapeType="1"/>
              <a:endCxn id="9" idx="0"/>
            </p:cNvCxnSpPr>
            <p:nvPr/>
          </p:nvCxnSpPr>
          <p:spPr bwMode="auto">
            <a:xfrm>
              <a:off x="3184358" y="3918785"/>
              <a:ext cx="529389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2" name="Straight Connector 20">
              <a:extLst>
                <a:ext uri="{FF2B5EF4-FFF2-40B4-BE49-F238E27FC236}">
                  <a16:creationId xmlns:a16="http://schemas.microsoft.com/office/drawing/2014/main" id="{2B469CF6-FCDE-A415-0AFB-4E36088ED4E4}"/>
                </a:ext>
              </a:extLst>
            </p:cNvPr>
            <p:cNvCxnSpPr>
              <a:cxnSpLocks noChangeShapeType="1"/>
              <a:endCxn id="68" idx="0"/>
            </p:cNvCxnSpPr>
            <p:nvPr/>
          </p:nvCxnSpPr>
          <p:spPr bwMode="auto">
            <a:xfrm flipH="1">
              <a:off x="5698958" y="3918785"/>
              <a:ext cx="463216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3" name="Straight Connector 22">
              <a:extLst>
                <a:ext uri="{FF2B5EF4-FFF2-40B4-BE49-F238E27FC236}">
                  <a16:creationId xmlns:a16="http://schemas.microsoft.com/office/drawing/2014/main" id="{15A6C3BA-E7B3-22DD-6930-DCFA32003E84}"/>
                </a:ext>
              </a:extLst>
            </p:cNvPr>
            <p:cNvCxnSpPr>
              <a:cxnSpLocks noChangeShapeType="1"/>
              <a:endCxn id="69" idx="0"/>
            </p:cNvCxnSpPr>
            <p:nvPr/>
          </p:nvCxnSpPr>
          <p:spPr bwMode="auto">
            <a:xfrm>
              <a:off x="6956258" y="3918785"/>
              <a:ext cx="595563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44" name="TextBox 27">
              <a:extLst>
                <a:ext uri="{FF2B5EF4-FFF2-40B4-BE49-F238E27FC236}">
                  <a16:creationId xmlns:a16="http://schemas.microsoft.com/office/drawing/2014/main" id="{A5A61FEE-E586-9275-F744-2515938D76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2822663"/>
              <a:ext cx="727911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  <a:r>
                <a:rPr lang="en-US" sz="1800" dirty="0">
                  <a:solidFill>
                    <a:schemeClr val="tx2"/>
                  </a:solidFill>
                </a:rPr>
                <a:t> </a:t>
              </a:r>
              <a:endParaRPr lang="en-US" sz="1800" dirty="0">
                <a:solidFill>
                  <a:schemeClr val="tx2"/>
                </a:solidFill>
                <a:sym typeface="Wingdings" charset="0"/>
              </a:endParaRP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0xxx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5" name="TextBox 28">
              <a:extLst>
                <a:ext uri="{FF2B5EF4-FFF2-40B4-BE49-F238E27FC236}">
                  <a16:creationId xmlns:a16="http://schemas.microsoft.com/office/drawing/2014/main" id="{EB089CAA-A836-4D52-93A8-AE20040B4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2822663"/>
              <a:ext cx="794084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1xxx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6" name="TextBox 29">
              <a:extLst>
                <a:ext uri="{FF2B5EF4-FFF2-40B4-BE49-F238E27FC236}">
                  <a16:creationId xmlns:a16="http://schemas.microsoft.com/office/drawing/2014/main" id="{D19DCED7-9D57-FA8D-1608-156ACA36D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00xx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7" name="TextBox 30">
              <a:extLst>
                <a:ext uri="{FF2B5EF4-FFF2-40B4-BE49-F238E27FC236}">
                  <a16:creationId xmlns:a16="http://schemas.microsoft.com/office/drawing/2014/main" id="{3372A2F8-0356-1C98-AF8B-ED9EB04E5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9342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01xx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8" name="TextBox 31">
              <a:extLst>
                <a:ext uri="{FF2B5EF4-FFF2-40B4-BE49-F238E27FC236}">
                  <a16:creationId xmlns:a16="http://schemas.microsoft.com/office/drawing/2014/main" id="{3F5EEFA5-4115-EF4D-235A-C1AD5BC79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10xx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9" name="TextBox 32">
              <a:extLst>
                <a:ext uri="{FF2B5EF4-FFF2-40B4-BE49-F238E27FC236}">
                  <a16:creationId xmlns:a16="http://schemas.microsoft.com/office/drawing/2014/main" id="{8EB6ADA5-CB87-A411-703B-FEA627D61F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69342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11xx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cxnSp>
          <p:nvCxnSpPr>
            <p:cNvPr id="22550" name="Straight Connector 40">
              <a:extLst>
                <a:ext uri="{FF2B5EF4-FFF2-40B4-BE49-F238E27FC236}">
                  <a16:creationId xmlns:a16="http://schemas.microsoft.com/office/drawing/2014/main" id="{37C2A927-D80B-977F-AFE3-83B54F3CC1F6}"/>
                </a:ext>
              </a:extLst>
            </p:cNvPr>
            <p:cNvCxnSpPr>
              <a:cxnSpLocks noChangeShapeType="1"/>
              <a:endCxn id="50" idx="0"/>
            </p:cNvCxnSpPr>
            <p:nvPr/>
          </p:nvCxnSpPr>
          <p:spPr bwMode="auto">
            <a:xfrm flipH="1">
              <a:off x="1355558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52" name="TextBox 44">
              <a:extLst>
                <a:ext uri="{FF2B5EF4-FFF2-40B4-BE49-F238E27FC236}">
                  <a16:creationId xmlns:a16="http://schemas.microsoft.com/office/drawing/2014/main" id="{41A61401-7DD0-01C6-1F34-2644DC68F5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0001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22553" name="TextBox 45">
              <a:extLst>
                <a:ext uri="{FF2B5EF4-FFF2-40B4-BE49-F238E27FC236}">
                  <a16:creationId xmlns:a16="http://schemas.microsoft.com/office/drawing/2014/main" id="{87D1939F-6656-445B-1949-2C6BDF8682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1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0011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22554" name="TextBox 56">
              <a:extLst>
                <a:ext uri="{FF2B5EF4-FFF2-40B4-BE49-F238E27FC236}">
                  <a16:creationId xmlns:a16="http://schemas.microsoft.com/office/drawing/2014/main" id="{E0CB905C-9E5C-6A56-269A-64580F273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3842" y="4728417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0010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22555" name="TextBox 57">
              <a:extLst>
                <a:ext uri="{FF2B5EF4-FFF2-40B4-BE49-F238E27FC236}">
                  <a16:creationId xmlns:a16="http://schemas.microsoft.com/office/drawing/2014/main" id="{3D6139B7-9DF2-FA6F-57E5-98A0B7036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484" y="2947069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1000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22556" name="TextBox 58">
              <a:extLst>
                <a:ext uri="{FF2B5EF4-FFF2-40B4-BE49-F238E27FC236}">
                  <a16:creationId xmlns:a16="http://schemas.microsoft.com/office/drawing/2014/main" id="{39BDE76B-7617-2F3C-4680-287DF3722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0274" y="3897121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0100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22557" name="TextBox 59">
              <a:extLst>
                <a:ext uri="{FF2B5EF4-FFF2-40B4-BE49-F238E27FC236}">
                  <a16:creationId xmlns:a16="http://schemas.microsoft.com/office/drawing/2014/main" id="{99B4E5F3-E68A-B10C-C8DB-DD6B9E5BC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2174" y="3897121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1100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22562" name="TextBox 64">
              <a:extLst>
                <a:ext uri="{FF2B5EF4-FFF2-40B4-BE49-F238E27FC236}">
                  <a16:creationId xmlns:a16="http://schemas.microsoft.com/office/drawing/2014/main" id="{C0E1E41F-3B0D-EB71-A327-B75FA8786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6705" y="4728417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0110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E94BCE62-3ABF-266E-F672-50E4691509B8}"/>
                </a:ext>
              </a:extLst>
            </p:cNvPr>
            <p:cNvSpPr/>
            <p:nvPr/>
          </p:nvSpPr>
          <p:spPr bwMode="auto">
            <a:xfrm>
              <a:off x="5301916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10?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8477299-975C-3BF3-C8DB-7CBA0F8CF4F5}"/>
                </a:ext>
              </a:extLst>
            </p:cNvPr>
            <p:cNvSpPr/>
            <p:nvPr/>
          </p:nvSpPr>
          <p:spPr bwMode="auto">
            <a:xfrm>
              <a:off x="7154779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14?</a:t>
              </a:r>
            </a:p>
          </p:txBody>
        </p:sp>
        <p:sp>
          <p:nvSpPr>
            <p:cNvPr id="49" name="TextBox 44">
              <a:extLst>
                <a:ext uri="{FF2B5EF4-FFF2-40B4-BE49-F238E27FC236}">
                  <a16:creationId xmlns:a16="http://schemas.microsoft.com/office/drawing/2014/main" id="{A8A35054-D81F-4CC2-62E8-CBB9F62557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142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9576FDB-6019-223A-3170-D6512EAC210F}"/>
                </a:ext>
              </a:extLst>
            </p:cNvPr>
            <p:cNvSpPr/>
            <p:nvPr/>
          </p:nvSpPr>
          <p:spPr bwMode="auto">
            <a:xfrm>
              <a:off x="958516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1?</a:t>
              </a:r>
            </a:p>
          </p:txBody>
        </p:sp>
        <p:cxnSp>
          <p:nvCxnSpPr>
            <p:cNvPr id="55" name="Straight Connector 40">
              <a:extLst>
                <a:ext uri="{FF2B5EF4-FFF2-40B4-BE49-F238E27FC236}">
                  <a16:creationId xmlns:a16="http://schemas.microsoft.com/office/drawing/2014/main" id="{0714C1CF-0C23-7AB0-522B-6D1533D93B7E}"/>
                </a:ext>
              </a:extLst>
            </p:cNvPr>
            <p:cNvCxnSpPr>
              <a:cxnSpLocks noChangeShapeType="1"/>
              <a:endCxn id="57" idx="0"/>
            </p:cNvCxnSpPr>
            <p:nvPr/>
          </p:nvCxnSpPr>
          <p:spPr bwMode="auto">
            <a:xfrm>
              <a:off x="2133600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27F5644-5C83-9468-BDB0-96C1729CC007}"/>
                </a:ext>
              </a:extLst>
            </p:cNvPr>
            <p:cNvSpPr/>
            <p:nvPr/>
          </p:nvSpPr>
          <p:spPr bwMode="auto">
            <a:xfrm>
              <a:off x="1905000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3?</a:t>
              </a:r>
            </a:p>
          </p:txBody>
        </p:sp>
        <p:cxnSp>
          <p:nvCxnSpPr>
            <p:cNvPr id="77" name="Straight Connector 40">
              <a:extLst>
                <a:ext uri="{FF2B5EF4-FFF2-40B4-BE49-F238E27FC236}">
                  <a16:creationId xmlns:a16="http://schemas.microsoft.com/office/drawing/2014/main" id="{E8C86EAB-65B1-1A3A-3901-3C1EFA58A5F0}"/>
                </a:ext>
              </a:extLst>
            </p:cNvPr>
            <p:cNvCxnSpPr>
              <a:cxnSpLocks noChangeShapeType="1"/>
              <a:endCxn id="83" idx="0"/>
            </p:cNvCxnSpPr>
            <p:nvPr/>
          </p:nvCxnSpPr>
          <p:spPr bwMode="auto">
            <a:xfrm flipH="1">
              <a:off x="3238500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TextBox 44">
              <a:extLst>
                <a:ext uri="{FF2B5EF4-FFF2-40B4-BE49-F238E27FC236}">
                  <a16:creationId xmlns:a16="http://schemas.microsoft.com/office/drawing/2014/main" id="{7060E5A5-2CF0-2CEF-A079-AB8F3CC22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7342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0101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79" name="TextBox 45">
              <a:extLst>
                <a:ext uri="{FF2B5EF4-FFF2-40B4-BE49-F238E27FC236}">
                  <a16:creationId xmlns:a16="http://schemas.microsoft.com/office/drawing/2014/main" id="{EB440E17-DA01-6235-2871-441CEDD3BA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7943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0111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81" name="TextBox 44">
              <a:extLst>
                <a:ext uri="{FF2B5EF4-FFF2-40B4-BE49-F238E27FC236}">
                  <a16:creationId xmlns:a16="http://schemas.microsoft.com/office/drawing/2014/main" id="{A999A1CC-6CD6-5D94-A1FE-2933D37C0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1142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9BADBAD-4FE1-BD06-ADCF-7AB85BE362DE}"/>
                </a:ext>
              </a:extLst>
            </p:cNvPr>
            <p:cNvSpPr/>
            <p:nvPr/>
          </p:nvSpPr>
          <p:spPr bwMode="auto">
            <a:xfrm>
              <a:off x="2841458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5?</a:t>
              </a:r>
            </a:p>
          </p:txBody>
        </p:sp>
        <p:cxnSp>
          <p:nvCxnSpPr>
            <p:cNvPr id="84" name="Straight Connector 40">
              <a:extLst>
                <a:ext uri="{FF2B5EF4-FFF2-40B4-BE49-F238E27FC236}">
                  <a16:creationId xmlns:a16="http://schemas.microsoft.com/office/drawing/2014/main" id="{15F10C5F-1074-CA3A-C9C7-23FD1D480C43}"/>
                </a:ext>
              </a:extLst>
            </p:cNvPr>
            <p:cNvCxnSpPr>
              <a:cxnSpLocks noChangeShapeType="1"/>
              <a:endCxn id="86" idx="0"/>
            </p:cNvCxnSpPr>
            <p:nvPr/>
          </p:nvCxnSpPr>
          <p:spPr bwMode="auto">
            <a:xfrm>
              <a:off x="4016542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Box 44">
              <a:extLst>
                <a:ext uri="{FF2B5EF4-FFF2-40B4-BE49-F238E27FC236}">
                  <a16:creationId xmlns:a16="http://schemas.microsoft.com/office/drawing/2014/main" id="{8D049516-2F5B-6AF9-E8BC-89A724F021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2742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0A21B72B-679D-2415-2581-381378CA3E64}"/>
                </a:ext>
              </a:extLst>
            </p:cNvPr>
            <p:cNvSpPr/>
            <p:nvPr/>
          </p:nvSpPr>
          <p:spPr bwMode="auto">
            <a:xfrm>
              <a:off x="3787942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7?</a:t>
              </a:r>
            </a:p>
          </p:txBody>
        </p:sp>
        <p:sp>
          <p:nvSpPr>
            <p:cNvPr id="87" name="TextBox 44">
              <a:extLst>
                <a:ext uri="{FF2B5EF4-FFF2-40B4-BE49-F238E27FC236}">
                  <a16:creationId xmlns:a16="http://schemas.microsoft.com/office/drawing/2014/main" id="{8035283A-BCAB-3FF2-9212-5A04D8E3F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cxnSp>
          <p:nvCxnSpPr>
            <p:cNvPr id="88" name="Straight Connector 40">
              <a:extLst>
                <a:ext uri="{FF2B5EF4-FFF2-40B4-BE49-F238E27FC236}">
                  <a16:creationId xmlns:a16="http://schemas.microsoft.com/office/drawing/2014/main" id="{C7DD2805-EEC8-43C7-CF8A-EB9831B766CC}"/>
                </a:ext>
              </a:extLst>
            </p:cNvPr>
            <p:cNvCxnSpPr>
              <a:cxnSpLocks noChangeShapeType="1"/>
              <a:endCxn id="94" idx="0"/>
            </p:cNvCxnSpPr>
            <p:nvPr/>
          </p:nvCxnSpPr>
          <p:spPr bwMode="auto">
            <a:xfrm flipH="1">
              <a:off x="5187616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TextBox 44">
              <a:extLst>
                <a:ext uri="{FF2B5EF4-FFF2-40B4-BE49-F238E27FC236}">
                  <a16:creationId xmlns:a16="http://schemas.microsoft.com/office/drawing/2014/main" id="{4602535F-DF0A-BC3C-82F8-BA605F588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6458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1001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0" name="TextBox 45">
              <a:extLst>
                <a:ext uri="{FF2B5EF4-FFF2-40B4-BE49-F238E27FC236}">
                  <a16:creationId xmlns:a16="http://schemas.microsoft.com/office/drawing/2014/main" id="{0CE3107B-87C3-FDDD-8F02-772F7E27C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7059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1011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1" name="TextBox 56">
              <a:extLst>
                <a:ext uri="{FF2B5EF4-FFF2-40B4-BE49-F238E27FC236}">
                  <a16:creationId xmlns:a16="http://schemas.microsoft.com/office/drawing/2014/main" id="{5EEA2F30-0533-6E07-9F75-2ED291455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5900" y="4728417"/>
              <a:ext cx="7940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1010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2" name="TextBox 64">
              <a:extLst>
                <a:ext uri="{FF2B5EF4-FFF2-40B4-BE49-F238E27FC236}">
                  <a16:creationId xmlns:a16="http://schemas.microsoft.com/office/drawing/2014/main" id="{4F06C11A-3D9C-D1D9-C51D-7482839584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8763" y="4728417"/>
              <a:ext cx="7940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1110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3" name="TextBox 44">
              <a:extLst>
                <a:ext uri="{FF2B5EF4-FFF2-40B4-BE49-F238E27FC236}">
                  <a16:creationId xmlns:a16="http://schemas.microsoft.com/office/drawing/2014/main" id="{6BECF0F0-DE26-26A7-381F-0555884E0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C9F7A16-B9D4-E8FD-1F38-4D6CB167A2FC}"/>
                </a:ext>
              </a:extLst>
            </p:cNvPr>
            <p:cNvSpPr/>
            <p:nvPr/>
          </p:nvSpPr>
          <p:spPr bwMode="auto">
            <a:xfrm>
              <a:off x="4790574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9?</a:t>
              </a:r>
            </a:p>
          </p:txBody>
        </p:sp>
        <p:cxnSp>
          <p:nvCxnSpPr>
            <p:cNvPr id="95" name="Straight Connector 40">
              <a:extLst>
                <a:ext uri="{FF2B5EF4-FFF2-40B4-BE49-F238E27FC236}">
                  <a16:creationId xmlns:a16="http://schemas.microsoft.com/office/drawing/2014/main" id="{D081FACA-D537-83AC-D3F2-390B3A9BFC17}"/>
                </a:ext>
              </a:extLst>
            </p:cNvPr>
            <p:cNvCxnSpPr>
              <a:cxnSpLocks noChangeShapeType="1"/>
              <a:endCxn id="96" idx="0"/>
            </p:cNvCxnSpPr>
            <p:nvPr/>
          </p:nvCxnSpPr>
          <p:spPr bwMode="auto">
            <a:xfrm>
              <a:off x="5965658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096124AF-3D5E-DC9B-8DB2-C6DF8E40CAD9}"/>
                </a:ext>
              </a:extLst>
            </p:cNvPr>
            <p:cNvSpPr/>
            <p:nvPr/>
          </p:nvSpPr>
          <p:spPr bwMode="auto">
            <a:xfrm>
              <a:off x="5737058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11?</a:t>
              </a:r>
            </a:p>
          </p:txBody>
        </p:sp>
        <p:cxnSp>
          <p:nvCxnSpPr>
            <p:cNvPr id="97" name="Straight Connector 40">
              <a:extLst>
                <a:ext uri="{FF2B5EF4-FFF2-40B4-BE49-F238E27FC236}">
                  <a16:creationId xmlns:a16="http://schemas.microsoft.com/office/drawing/2014/main" id="{10C14712-A4CF-16E5-02C3-45EA5CF6F756}"/>
                </a:ext>
              </a:extLst>
            </p:cNvPr>
            <p:cNvCxnSpPr>
              <a:cxnSpLocks noChangeShapeType="1"/>
              <a:endCxn id="101" idx="0"/>
            </p:cNvCxnSpPr>
            <p:nvPr/>
          </p:nvCxnSpPr>
          <p:spPr bwMode="auto">
            <a:xfrm flipH="1">
              <a:off x="7070558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8" name="TextBox 44">
              <a:extLst>
                <a:ext uri="{FF2B5EF4-FFF2-40B4-BE49-F238E27FC236}">
                  <a16:creationId xmlns:a16="http://schemas.microsoft.com/office/drawing/2014/main" id="{02FE774E-159F-DA5B-3AD8-C8080E120D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9400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1101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9" name="TextBox 45">
              <a:extLst>
                <a:ext uri="{FF2B5EF4-FFF2-40B4-BE49-F238E27FC236}">
                  <a16:creationId xmlns:a16="http://schemas.microsoft.com/office/drawing/2014/main" id="{93054524-5D95-B59F-1A0F-5C00C9784B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1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1111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100" name="TextBox 44">
              <a:extLst>
                <a:ext uri="{FF2B5EF4-FFF2-40B4-BE49-F238E27FC236}">
                  <a16:creationId xmlns:a16="http://schemas.microsoft.com/office/drawing/2014/main" id="{3BEEA56D-09E1-1D98-4488-5DF76E0F80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0E2C0CBF-174F-20B9-85DF-A807CD213437}"/>
                </a:ext>
              </a:extLst>
            </p:cNvPr>
            <p:cNvSpPr/>
            <p:nvPr/>
          </p:nvSpPr>
          <p:spPr bwMode="auto">
            <a:xfrm>
              <a:off x="6673516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13?</a:t>
              </a:r>
            </a:p>
          </p:txBody>
        </p:sp>
        <p:cxnSp>
          <p:nvCxnSpPr>
            <p:cNvPr id="102" name="Straight Connector 40">
              <a:extLst>
                <a:ext uri="{FF2B5EF4-FFF2-40B4-BE49-F238E27FC236}">
                  <a16:creationId xmlns:a16="http://schemas.microsoft.com/office/drawing/2014/main" id="{BD718A66-E16B-9113-448A-B91EEBCBB8F9}"/>
                </a:ext>
              </a:extLst>
            </p:cNvPr>
            <p:cNvCxnSpPr>
              <a:cxnSpLocks noChangeShapeType="1"/>
              <a:endCxn id="104" idx="0"/>
            </p:cNvCxnSpPr>
            <p:nvPr/>
          </p:nvCxnSpPr>
          <p:spPr bwMode="auto">
            <a:xfrm>
              <a:off x="7848600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" name="TextBox 44">
              <a:extLst>
                <a:ext uri="{FF2B5EF4-FFF2-40B4-BE49-F238E27FC236}">
                  <a16:creationId xmlns:a16="http://schemas.microsoft.com/office/drawing/2014/main" id="{33C39DEE-6FE0-A8E6-2B79-70A7E636E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4800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845D50F7-EF4B-D45B-2B8E-90EC8B39F18D}"/>
                </a:ext>
              </a:extLst>
            </p:cNvPr>
            <p:cNvSpPr/>
            <p:nvPr/>
          </p:nvSpPr>
          <p:spPr bwMode="auto">
            <a:xfrm>
              <a:off x="7620000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15?</a:t>
              </a:r>
            </a:p>
          </p:txBody>
        </p:sp>
        <p:sp>
          <p:nvSpPr>
            <p:cNvPr id="105" name="TextBox 44">
              <a:extLst>
                <a:ext uri="{FF2B5EF4-FFF2-40B4-BE49-F238E27FC236}">
                  <a16:creationId xmlns:a16="http://schemas.microsoft.com/office/drawing/2014/main" id="{450FE9B4-C208-A5A3-7BD1-1EB39DFDEB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41858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077F985-1948-E98D-393B-D1A555D34CF8}"/>
              </a:ext>
            </a:extLst>
          </p:cNvPr>
          <p:cNvSpPr txBox="1"/>
          <p:nvPr/>
        </p:nvSpPr>
        <p:spPr>
          <a:xfrm>
            <a:off x="971919" y="6400800"/>
            <a:ext cx="7624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charset="0"/>
              </a:rPr>
              <a:t>if the range is 1..N, this algorithm will require at most </a:t>
            </a:r>
            <a:r>
              <a:rPr lang="en-US" sz="2000" dirty="0">
                <a:latin typeface="Arial Narrow" charset="0"/>
                <a:ea typeface="ＭＳ Ｐゴシック" charset="0"/>
                <a:sym typeface="Symbol" charset="0"/>
              </a:rPr>
              <a:t>⌊1 + log</a:t>
            </a:r>
            <a:r>
              <a:rPr lang="en-US" sz="2000" baseline="-25000" dirty="0">
                <a:latin typeface="Arial Narrow" charset="0"/>
                <a:ea typeface="ＭＳ Ｐゴシック" charset="0"/>
                <a:sym typeface="Symbol" charset="0"/>
              </a:rPr>
              <a:t>2 </a:t>
            </a:r>
            <a:r>
              <a:rPr lang="en-US" sz="2000" dirty="0">
                <a:latin typeface="Arial Narrow" charset="0"/>
                <a:ea typeface="ＭＳ Ｐゴシック" charset="0"/>
                <a:sym typeface="Symbol" charset="0"/>
              </a:rPr>
              <a:t>N⌋ guesses</a:t>
            </a:r>
            <a:r>
              <a:rPr lang="en-US" sz="2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02144600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11903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intuitively, this is the best possible algorithm; but how can we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know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 that?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there are many more algorithms to consider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750D40-B2E6-6D47-8C3F-D4FB1B6BB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95D2116-7E7A-38C3-D270-50B119B846BA}"/>
              </a:ext>
            </a:extLst>
          </p:cNvPr>
          <p:cNvGrpSpPr/>
          <p:nvPr/>
        </p:nvGrpSpPr>
        <p:grpSpPr>
          <a:xfrm>
            <a:off x="897589" y="3877914"/>
            <a:ext cx="6413502" cy="3487025"/>
            <a:chOff x="1697624" y="2283201"/>
            <a:chExt cx="6413502" cy="348702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5E37329-1439-BC96-D639-4318E72A79E3}"/>
                </a:ext>
              </a:extLst>
            </p:cNvPr>
            <p:cNvGrpSpPr/>
            <p:nvPr/>
          </p:nvGrpSpPr>
          <p:grpSpPr>
            <a:xfrm>
              <a:off x="1697624" y="2283201"/>
              <a:ext cx="6346477" cy="3130253"/>
              <a:chOff x="2416523" y="2590800"/>
              <a:chExt cx="6346477" cy="3130253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4434837" y="2590800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2?</a:t>
                </a:r>
              </a:p>
            </p:txBody>
          </p:sp>
          <p:sp>
            <p:nvSpPr>
              <p:cNvPr id="6" name="Rectangle 5"/>
              <p:cNvSpPr/>
              <p:nvPr/>
            </p:nvSpPr>
            <p:spPr bwMode="auto">
              <a:xfrm>
                <a:off x="2416523" y="3496718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1?</a:t>
                </a: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6251320" y="3496718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4?</a:t>
                </a:r>
              </a:p>
            </p:txBody>
          </p:sp>
          <p:cxnSp>
            <p:nvCxnSpPr>
              <p:cNvPr id="22538" name="Straight Connector 12"/>
              <p:cNvCxnSpPr>
                <a:cxnSpLocks noChangeShapeType="1"/>
              </p:cNvCxnSpPr>
              <p:nvPr/>
            </p:nvCxnSpPr>
            <p:spPr bwMode="auto">
              <a:xfrm flipH="1">
                <a:off x="3223848" y="2930498"/>
                <a:ext cx="1210988" cy="5661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2539" name="Straight Connector 14"/>
              <p:cNvCxnSpPr>
                <a:cxnSpLocks noChangeShapeType="1"/>
              </p:cNvCxnSpPr>
              <p:nvPr/>
            </p:nvCxnSpPr>
            <p:spPr bwMode="auto">
              <a:xfrm>
                <a:off x="5242162" y="2930498"/>
                <a:ext cx="1009157" cy="5661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2542" name="Straight Connector 20"/>
              <p:cNvCxnSpPr>
                <a:cxnSpLocks noChangeShapeType="1"/>
                <a:endCxn id="68" idx="0"/>
              </p:cNvCxnSpPr>
              <p:nvPr/>
            </p:nvCxnSpPr>
            <p:spPr bwMode="auto">
              <a:xfrm flipH="1">
                <a:off x="5780380" y="3857018"/>
                <a:ext cx="470940" cy="4322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2543" name="Straight Connector 22"/>
              <p:cNvCxnSpPr>
                <a:cxnSpLocks noChangeShapeType="1"/>
                <a:endCxn id="69" idx="0"/>
              </p:cNvCxnSpPr>
              <p:nvPr/>
            </p:nvCxnSpPr>
            <p:spPr bwMode="auto">
              <a:xfrm>
                <a:off x="7058646" y="3857018"/>
                <a:ext cx="605494" cy="4322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22544" name="TextBox 27"/>
              <p:cNvSpPr txBox="1">
                <a:spLocks noChangeArrowheads="1"/>
              </p:cNvSpPr>
              <p:nvPr/>
            </p:nvSpPr>
            <p:spPr bwMode="auto">
              <a:xfrm>
                <a:off x="2970030" y="2940562"/>
                <a:ext cx="74004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high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  <a:r>
                  <a:rPr lang="en-US" sz="1800" dirty="0">
                    <a:solidFill>
                      <a:schemeClr val="tx2"/>
                    </a:solidFill>
                  </a:rPr>
                  <a:t> </a:t>
                </a:r>
                <a:endParaRPr lang="en-US" sz="1800" dirty="0">
                  <a:solidFill>
                    <a:schemeClr val="tx2"/>
                  </a:solidFill>
                  <a:sym typeface="Wingdings" charset="0"/>
                </a:endParaRPr>
              </a:p>
            </p:txBody>
          </p:sp>
          <p:sp>
            <p:nvSpPr>
              <p:cNvPr id="22545" name="TextBox 28"/>
              <p:cNvSpPr txBox="1">
                <a:spLocks noChangeArrowheads="1"/>
              </p:cNvSpPr>
              <p:nvPr/>
            </p:nvSpPr>
            <p:spPr bwMode="auto">
              <a:xfrm>
                <a:off x="5919011" y="2940562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low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  <a:endParaRPr lang="en-US" sz="18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22548" name="TextBox 31"/>
              <p:cNvSpPr txBox="1">
                <a:spLocks noChangeArrowheads="1"/>
              </p:cNvSpPr>
              <p:nvPr/>
            </p:nvSpPr>
            <p:spPr bwMode="auto">
              <a:xfrm>
                <a:off x="5283956" y="3811036"/>
                <a:ext cx="87460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high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</a:p>
            </p:txBody>
          </p:sp>
          <p:sp>
            <p:nvSpPr>
              <p:cNvPr id="22549" name="TextBox 32"/>
              <p:cNvSpPr txBox="1">
                <a:spLocks noChangeArrowheads="1"/>
              </p:cNvSpPr>
              <p:nvPr/>
            </p:nvSpPr>
            <p:spPr bwMode="auto">
              <a:xfrm>
                <a:off x="7462947" y="3860739"/>
                <a:ext cx="87460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low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</a:p>
            </p:txBody>
          </p:sp>
          <p:sp>
            <p:nvSpPr>
              <p:cNvPr id="22555" name="TextBox 57"/>
              <p:cNvSpPr txBox="1">
                <a:spLocks noChangeArrowheads="1"/>
              </p:cNvSpPr>
              <p:nvPr/>
            </p:nvSpPr>
            <p:spPr bwMode="auto">
              <a:xfrm>
                <a:off x="4434837" y="2930498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0010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22556" name="TextBox 58"/>
              <p:cNvSpPr txBox="1">
                <a:spLocks noChangeArrowheads="1"/>
              </p:cNvSpPr>
              <p:nvPr/>
            </p:nvSpPr>
            <p:spPr bwMode="auto">
              <a:xfrm>
                <a:off x="2416523" y="3836362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0001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22557" name="TextBox 59"/>
              <p:cNvSpPr txBox="1">
                <a:spLocks noChangeArrowheads="1"/>
              </p:cNvSpPr>
              <p:nvPr/>
            </p:nvSpPr>
            <p:spPr bwMode="auto">
              <a:xfrm>
                <a:off x="6251320" y="3836362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0100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 bwMode="auto">
              <a:xfrm>
                <a:off x="5376717" y="4289397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3?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7260477" y="4289397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6?</a:t>
                </a:r>
              </a:p>
            </p:txBody>
          </p:sp>
          <p:sp>
            <p:nvSpPr>
              <p:cNvPr id="91" name="TextBox 56"/>
              <p:cNvSpPr txBox="1">
                <a:spLocks noChangeArrowheads="1"/>
              </p:cNvSpPr>
              <p:nvPr/>
            </p:nvSpPr>
            <p:spPr bwMode="auto">
              <a:xfrm>
                <a:off x="5370601" y="4628993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0011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92" name="TextBox 64"/>
              <p:cNvSpPr txBox="1">
                <a:spLocks noChangeArrowheads="1"/>
              </p:cNvSpPr>
              <p:nvPr/>
            </p:nvSpPr>
            <p:spPr bwMode="auto">
              <a:xfrm>
                <a:off x="7254361" y="4628993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0110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cxnSp>
            <p:nvCxnSpPr>
              <p:cNvPr id="97" name="Straight Connector 40"/>
              <p:cNvCxnSpPr>
                <a:cxnSpLocks noChangeShapeType="1"/>
                <a:endCxn id="101" idx="0"/>
              </p:cNvCxnSpPr>
              <p:nvPr/>
            </p:nvCxnSpPr>
            <p:spPr bwMode="auto">
              <a:xfrm flipH="1">
                <a:off x="7174852" y="4625163"/>
                <a:ext cx="216102" cy="4359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98" name="TextBox 44"/>
              <p:cNvSpPr txBox="1">
                <a:spLocks noChangeArrowheads="1"/>
              </p:cNvSpPr>
              <p:nvPr/>
            </p:nvSpPr>
            <p:spPr bwMode="auto">
              <a:xfrm>
                <a:off x="6726337" y="5351721"/>
                <a:ext cx="85217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0101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100" name="TextBox 44"/>
              <p:cNvSpPr txBox="1">
                <a:spLocks noChangeArrowheads="1"/>
              </p:cNvSpPr>
              <p:nvPr/>
            </p:nvSpPr>
            <p:spPr bwMode="auto">
              <a:xfrm>
                <a:off x="6648867" y="4708944"/>
                <a:ext cx="719662" cy="3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high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</a:p>
            </p:txBody>
          </p:sp>
          <p:sp>
            <p:nvSpPr>
              <p:cNvPr id="101" name="Rectangle 100"/>
              <p:cNvSpPr/>
              <p:nvPr/>
            </p:nvSpPr>
            <p:spPr bwMode="auto">
              <a:xfrm>
                <a:off x="6771189" y="5061098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5?</a:t>
                </a:r>
              </a:p>
            </p:txBody>
          </p:sp>
          <p:cxnSp>
            <p:nvCxnSpPr>
              <p:cNvPr id="102" name="Straight Connector 40"/>
              <p:cNvCxnSpPr>
                <a:cxnSpLocks noChangeShapeType="1"/>
                <a:endCxn id="104" idx="0"/>
              </p:cNvCxnSpPr>
              <p:nvPr/>
            </p:nvCxnSpPr>
            <p:spPr bwMode="auto">
              <a:xfrm>
                <a:off x="7965868" y="4625163"/>
                <a:ext cx="171251" cy="4359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103" name="TextBox 44"/>
              <p:cNvSpPr txBox="1">
                <a:spLocks noChangeArrowheads="1"/>
              </p:cNvSpPr>
              <p:nvPr/>
            </p:nvSpPr>
            <p:spPr bwMode="auto">
              <a:xfrm>
                <a:off x="8043338" y="4697819"/>
                <a:ext cx="719662" cy="3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low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</a:p>
            </p:txBody>
          </p:sp>
          <p:sp>
            <p:nvSpPr>
              <p:cNvPr id="104" name="Rectangle 103"/>
              <p:cNvSpPr/>
              <p:nvPr/>
            </p:nvSpPr>
            <p:spPr bwMode="auto">
              <a:xfrm>
                <a:off x="7733456" y="5061098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8?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EC65707-B690-A927-2E66-100D0C56CA9C}"/>
                </a:ext>
              </a:extLst>
            </p:cNvPr>
            <p:cNvSpPr txBox="1"/>
            <p:nvPr/>
          </p:nvSpPr>
          <p:spPr>
            <a:xfrm>
              <a:off x="7257414" y="5123895"/>
              <a:ext cx="8537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.</a:t>
              </a:r>
            </a:p>
            <a:p>
              <a:r>
                <a:rPr lang="en-US" sz="1200" b="1" dirty="0"/>
                <a:t>.</a:t>
              </a:r>
            </a:p>
            <a:p>
              <a:r>
                <a:rPr lang="en-US" sz="1200" b="1" dirty="0"/>
                <a:t>.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534181D-58F2-5250-98EF-13D14BDB4655}"/>
              </a:ext>
            </a:extLst>
          </p:cNvPr>
          <p:cNvGrpSpPr/>
          <p:nvPr/>
        </p:nvGrpSpPr>
        <p:grpSpPr>
          <a:xfrm>
            <a:off x="4611111" y="2299207"/>
            <a:ext cx="4624201" cy="3300815"/>
            <a:chOff x="3715938" y="2283201"/>
            <a:chExt cx="4624201" cy="3300815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A98E752-FFD5-41E2-1347-8F3EC8C34DFD}"/>
                </a:ext>
              </a:extLst>
            </p:cNvPr>
            <p:cNvGrpSpPr/>
            <p:nvPr/>
          </p:nvGrpSpPr>
          <p:grpSpPr>
            <a:xfrm>
              <a:off x="3715938" y="2283201"/>
              <a:ext cx="4565598" cy="2664355"/>
              <a:chOff x="4434837" y="2590800"/>
              <a:chExt cx="4565598" cy="2664355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B85F9A9-9DD8-5FC8-30F8-190E7B84C15B}"/>
                  </a:ext>
                </a:extLst>
              </p:cNvPr>
              <p:cNvSpPr/>
              <p:nvPr/>
            </p:nvSpPr>
            <p:spPr bwMode="auto">
              <a:xfrm>
                <a:off x="4434837" y="2590800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1?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7870375-AFEB-7FBA-8842-C1DB2F2D71D1}"/>
                  </a:ext>
                </a:extLst>
              </p:cNvPr>
              <p:cNvSpPr/>
              <p:nvPr/>
            </p:nvSpPr>
            <p:spPr bwMode="auto">
              <a:xfrm>
                <a:off x="5962816" y="3309402"/>
                <a:ext cx="807327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2?</a:t>
                </a:r>
              </a:p>
            </p:txBody>
          </p:sp>
          <p:cxnSp>
            <p:nvCxnSpPr>
              <p:cNvPr id="21" name="Straight Connector 14">
                <a:extLst>
                  <a:ext uri="{FF2B5EF4-FFF2-40B4-BE49-F238E27FC236}">
                    <a16:creationId xmlns:a16="http://schemas.microsoft.com/office/drawing/2014/main" id="{849C49F4-8E09-651A-46BE-5AA0FA314B9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17006" y="2932526"/>
                <a:ext cx="745810" cy="3843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4A6A390-1BED-660C-E78C-41F0F034B1A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770143" y="3666361"/>
                <a:ext cx="605494" cy="4322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25" name="TextBox 28">
                <a:extLst>
                  <a:ext uri="{FF2B5EF4-FFF2-40B4-BE49-F238E27FC236}">
                    <a16:creationId xmlns:a16="http://schemas.microsoft.com/office/drawing/2014/main" id="{40BB9B0C-63D1-F220-4F13-4FE382C958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40804" y="2827005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low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  <a:endParaRPr lang="en-US" sz="18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27" name="TextBox 32">
                <a:extLst>
                  <a:ext uri="{FF2B5EF4-FFF2-40B4-BE49-F238E27FC236}">
                    <a16:creationId xmlns:a16="http://schemas.microsoft.com/office/drawing/2014/main" id="{F5528D40-F813-6B6F-6BDD-5C7BD46F60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49365" y="3593152"/>
                <a:ext cx="87460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low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</a:p>
            </p:txBody>
          </p:sp>
          <p:sp>
            <p:nvSpPr>
              <p:cNvPr id="28" name="TextBox 57">
                <a:extLst>
                  <a:ext uri="{FF2B5EF4-FFF2-40B4-BE49-F238E27FC236}">
                    <a16:creationId xmlns:a16="http://schemas.microsoft.com/office/drawing/2014/main" id="{05F62C70-A8C3-DDF2-DF3F-4375ED54B2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34837" y="2930498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0001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0" name="TextBox 59">
                <a:extLst>
                  <a:ext uri="{FF2B5EF4-FFF2-40B4-BE49-F238E27FC236}">
                    <a16:creationId xmlns:a16="http://schemas.microsoft.com/office/drawing/2014/main" id="{5F8AA5EE-A7C2-1D72-1871-F8A07238F2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92164" y="3660246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0010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878A029A-1D4C-632F-0AA9-A2BE16C7C45B}"/>
                  </a:ext>
                </a:extLst>
              </p:cNvPr>
              <p:cNvSpPr/>
              <p:nvPr/>
            </p:nvSpPr>
            <p:spPr bwMode="auto">
              <a:xfrm>
                <a:off x="7346290" y="4100246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3?</a:t>
                </a:r>
              </a:p>
            </p:txBody>
          </p:sp>
          <p:sp>
            <p:nvSpPr>
              <p:cNvPr id="34" name="TextBox 64">
                <a:extLst>
                  <a:ext uri="{FF2B5EF4-FFF2-40B4-BE49-F238E27FC236}">
                    <a16:creationId xmlns:a16="http://schemas.microsoft.com/office/drawing/2014/main" id="{E796BD20-CDB4-3B55-5738-D3AC88C355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5637" y="4420554"/>
                <a:ext cx="80732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dirty="0">
                    <a:solidFill>
                      <a:srgbClr val="008000"/>
                    </a:solidFill>
                    <a:sym typeface="Wingdings" charset="0"/>
                  </a:rPr>
                  <a:t>0011</a:t>
                </a:r>
                <a:endParaRPr lang="en-US" sz="1800" dirty="0">
                  <a:solidFill>
                    <a:srgbClr val="008000"/>
                  </a:solidFill>
                </a:endParaRPr>
              </a:p>
            </p:txBody>
          </p:sp>
          <p:cxnSp>
            <p:nvCxnSpPr>
              <p:cNvPr id="39" name="Straight Connector 40">
                <a:extLst>
                  <a:ext uri="{FF2B5EF4-FFF2-40B4-BE49-F238E27FC236}">
                    <a16:creationId xmlns:a16="http://schemas.microsoft.com/office/drawing/2014/main" id="{40198F7B-F1E8-D5DF-89D0-DA6FA204CD63}"/>
                  </a:ext>
                </a:extLst>
              </p:cNvPr>
              <p:cNvCxnSpPr>
                <a:cxnSpLocks noChangeShapeType="1"/>
                <a:endCxn id="41" idx="0"/>
              </p:cNvCxnSpPr>
              <p:nvPr/>
            </p:nvCxnSpPr>
            <p:spPr bwMode="auto">
              <a:xfrm>
                <a:off x="8158822" y="4479501"/>
                <a:ext cx="171251" cy="4359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0" name="TextBox 44">
                <a:extLst>
                  <a:ext uri="{FF2B5EF4-FFF2-40B4-BE49-F238E27FC236}">
                    <a16:creationId xmlns:a16="http://schemas.microsoft.com/office/drawing/2014/main" id="{D3186EB1-A344-0B5A-CA34-11F57F34C9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80773" y="4430756"/>
                <a:ext cx="719662" cy="352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solidFill>
                      <a:schemeClr val="tx2"/>
                    </a:solidFill>
                  </a:rPr>
                  <a:t>low</a:t>
                </a:r>
                <a:r>
                  <a:rPr lang="en-US" sz="1800" dirty="0">
                    <a:solidFill>
                      <a:schemeClr val="tx2"/>
                    </a:solidFill>
                    <a:sym typeface="Wingdings" charset="0"/>
                  </a:rPr>
                  <a:t>?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4A862DB-CB10-8596-95D8-D102A180F1D3}"/>
                  </a:ext>
                </a:extLst>
              </p:cNvPr>
              <p:cNvSpPr/>
              <p:nvPr/>
            </p:nvSpPr>
            <p:spPr bwMode="auto">
              <a:xfrm>
                <a:off x="7926410" y="4915436"/>
                <a:ext cx="807326" cy="339719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Times New Roman" charset="0"/>
                  </a:rPr>
                  <a:t>4?</a:t>
                </a: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05914B8-2F1C-5A04-1479-95925BE1EEC2}"/>
                </a:ext>
              </a:extLst>
            </p:cNvPr>
            <p:cNvSpPr txBox="1"/>
            <p:nvPr/>
          </p:nvSpPr>
          <p:spPr>
            <a:xfrm>
              <a:off x="7486427" y="4937685"/>
              <a:ext cx="8537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.</a:t>
              </a:r>
            </a:p>
            <a:p>
              <a:r>
                <a:rPr lang="en-US" sz="1200" b="1" dirty="0"/>
                <a:t>.</a:t>
              </a:r>
            </a:p>
            <a:p>
              <a:r>
                <a:rPr lang="en-US" sz="1200" b="1" dirty="0"/>
                <a:t>.</a:t>
              </a: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FEEAE-C77E-4A05-3B38-30F074AC1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DAD6BA4-3E72-CAAD-5D85-A1C86FE81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B4916920-5AB5-CA38-F0B9-BF06336B3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229599" cy="5934075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decision trees allow us to use graph (tree) theory to reason about all possible algorithms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any algorithm for guessing a number in a range can be written as a decision tree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each node is a guess; each path from root to leaf is a sequence of guesses that find a number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5715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QUESTION 1: what is the minimum number of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nodes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 in a decision tree for this problem?</a:t>
            </a:r>
          </a:p>
          <a:p>
            <a:pPr marL="687388" lvl="1" indent="-2222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need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at least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1 node for each number in the range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N nodes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57150" indent="0"/>
            <a:endParaRPr lang="en-US" sz="1400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5715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QUESTION 2: what is the minimum height of a binary tree with that many nodes? </a:t>
            </a:r>
          </a:p>
          <a:p>
            <a:pPr marL="687388" lvl="1" indent="-2222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a balanced binary tree with N nodes will have height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⌊1 + log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N⌋ </a:t>
            </a:r>
          </a:p>
          <a:p>
            <a:pPr marL="687388" lvl="1" indent="-222250"/>
            <a:endParaRPr lang="en-US" sz="1400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287338" indent="-2222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CONCLUSION: </a:t>
            </a:r>
          </a:p>
          <a:p>
            <a:pPr marL="687388" lvl="1" indent="-2222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best algorithm corresponds to decision tree with minimal height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= ⌊1 + log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N⌋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 </a:t>
            </a:r>
          </a:p>
          <a:p>
            <a:pPr marL="687388" lvl="1" indent="-222250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so, lower bound is </a:t>
            </a:r>
            <a:r>
              <a:rPr lang="en-US" dirty="0" err="1">
                <a:latin typeface="Arial Narrow" charset="0"/>
                <a:ea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(log N)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</a:t>
            </a:r>
            <a:r>
              <a:rPr lang="en-US" i="1" dirty="0">
                <a:latin typeface="Arial Narrow" charset="0"/>
                <a:ea typeface="ＭＳ Ｐゴシック" charset="0"/>
                <a:sym typeface="Wingdings" pitchFamily="2" charset="2"/>
              </a:rPr>
              <a:t>can't do better* than </a:t>
            </a:r>
            <a:r>
              <a:rPr lang="en-US" i="1" dirty="0">
                <a:latin typeface="Arial Narrow" charset="0"/>
                <a:ea typeface="ＭＳ Ｐゴシック" charset="0"/>
                <a:sym typeface="Symbol" charset="0"/>
              </a:rPr>
              <a:t>binary search</a:t>
            </a:r>
            <a:endParaRPr lang="en-US" sz="1800" i="1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87388" lvl="1" indent="-222250"/>
            <a:endParaRPr lang="en-US" sz="2400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BFA2FFA8-0D5F-8382-7435-98C9C4B2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750D40-B2E6-6D47-8C3F-D4FB1B6BB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1878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5366</TotalTime>
  <Words>2626</Words>
  <Application>Microsoft Macintosh PowerPoint</Application>
  <PresentationFormat>Custom</PresentationFormat>
  <Paragraphs>380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Arial</vt:lpstr>
      <vt:lpstr>Arial Narrow</vt:lpstr>
      <vt:lpstr>Monotype Sorts</vt:lpstr>
      <vt:lpstr>Times New Roman</vt:lpstr>
      <vt:lpstr>Wingdings</vt:lpstr>
      <vt:lpstr>Blank Presentation</vt:lpstr>
      <vt:lpstr>PowerPoint Presentation</vt:lpstr>
      <vt:lpstr>Analyzing problems</vt:lpstr>
      <vt:lpstr>Proving lower bounds</vt:lpstr>
      <vt:lpstr>Brute force arguments</vt:lpstr>
      <vt:lpstr>Towers of Hanoi</vt:lpstr>
      <vt:lpstr>Information-theoretic arguments</vt:lpstr>
      <vt:lpstr>Decision trees</vt:lpstr>
      <vt:lpstr>Decision trees</vt:lpstr>
      <vt:lpstr>Decision trees</vt:lpstr>
      <vt:lpstr>Decision trees &amp; sorting</vt:lpstr>
      <vt:lpstr>Decision trees &amp; sorting</vt:lpstr>
      <vt:lpstr>Decision trees &amp; searching</vt:lpstr>
      <vt:lpstr>Adversary arguments</vt:lpstr>
      <vt:lpstr>Problem reduction</vt:lpstr>
      <vt:lpstr>Problem reduction example</vt:lpstr>
      <vt:lpstr>Another example</vt:lpstr>
      <vt:lpstr>Exercise</vt:lpstr>
      <vt:lpstr>What if the reduction goes both ways?</vt:lpstr>
      <vt:lpstr>Tightness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133</cp:revision>
  <cp:lastPrinted>2011-08-17T06:01:10Z</cp:lastPrinted>
  <dcterms:created xsi:type="dcterms:W3CDTF">2014-01-09T17:55:42Z</dcterms:created>
  <dcterms:modified xsi:type="dcterms:W3CDTF">2024-11-19T15:49:37Z</dcterms:modified>
</cp:coreProperties>
</file>