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577" r:id="rId3"/>
    <p:sldId id="594" r:id="rId4"/>
    <p:sldId id="595" r:id="rId5"/>
    <p:sldId id="601" r:id="rId6"/>
    <p:sldId id="604" r:id="rId7"/>
    <p:sldId id="605" r:id="rId8"/>
    <p:sldId id="606" r:id="rId9"/>
    <p:sldId id="608" r:id="rId10"/>
    <p:sldId id="609" r:id="rId11"/>
    <p:sldId id="610" r:id="rId12"/>
    <p:sldId id="611" r:id="rId13"/>
    <p:sldId id="586" r:id="rId14"/>
    <p:sldId id="607" r:id="rId15"/>
    <p:sldId id="612" r:id="rId16"/>
    <p:sldId id="615" r:id="rId17"/>
    <p:sldId id="613" r:id="rId18"/>
    <p:sldId id="614" r:id="rId19"/>
    <p:sldId id="616" r:id="rId20"/>
    <p:sldId id="369" r:id="rId21"/>
    <p:sldId id="393" r:id="rId22"/>
    <p:sldId id="618" r:id="rId23"/>
    <p:sldId id="619" r:id="rId24"/>
    <p:sldId id="620" r:id="rId25"/>
    <p:sldId id="621" r:id="rId26"/>
    <p:sldId id="622" r:id="rId27"/>
    <p:sldId id="623" r:id="rId28"/>
    <p:sldId id="625" r:id="rId29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09" d="100"/>
          <a:sy n="109" d="100"/>
        </p:scale>
        <p:origin x="2016" y="19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87674DA-862A-5A45-83B4-AB26B296D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41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7543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EE10117D-AC1F-6E4C-8EF7-006E153FC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7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54D49-C472-7743-9AAC-759C8ED72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8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6A6F7-2AC8-4F41-BC3B-9D1CEBA0B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61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115A7-E7DE-0C4B-B379-7317AA4E9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63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8B834-0C1A-F24E-949E-802CA2C86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976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82992-FF34-9049-A984-11C446293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5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47E50-713F-C441-BB89-704427ECD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0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605EA-D7C3-7841-9557-ADB87859F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2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DA9E-93BA-FA4A-BE08-6DD85ED05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24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D0483-3BC7-0C4D-A8CA-D74426187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7D8D7-7E20-B044-AC12-3F0C06D8B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1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15FAD-86AB-0C49-8B35-8334981A7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8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A8365733-B7C1-554B-8F17-9E399ADAE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B0B9A2A-A2DE-9F07-E4D1-C1C44A54C66D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F11E10-3182-AF9B-0487-2C8E0C2EDED1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Fall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4E370B-3D4F-3704-7E57-755264A89973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A90A486-1DC3-6046-8443-CD95494CA9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and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Fall 2024</a:t>
            </a:r>
          </a:p>
        </p:txBody>
      </p:sp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685800" y="2895600"/>
            <a:ext cx="87026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221/222/321 review</a:t>
            </a:r>
          </a:p>
          <a:p>
            <a:pPr marL="1143000" lvl="2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object-oriented design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cohesion, coupling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interfaces, inheritance, polymorphism</a:t>
            </a:r>
          </a:p>
          <a:p>
            <a:pPr marL="1143000" lvl="2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data structures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Java Collection Framework, List (</a:t>
            </a:r>
            <a:r>
              <a:rPr lang="en-US" sz="1800" dirty="0" err="1">
                <a:latin typeface="Arial Narrow" charset="0"/>
              </a:rPr>
              <a:t>ArrayList</a:t>
            </a:r>
            <a:r>
              <a:rPr lang="en-US" sz="1800" dirty="0">
                <a:latin typeface="Arial Narrow" charset="0"/>
              </a:rPr>
              <a:t>, </a:t>
            </a:r>
            <a:r>
              <a:rPr lang="en-US" sz="1800" dirty="0" err="1">
                <a:latin typeface="Arial Narrow" charset="0"/>
              </a:rPr>
              <a:t>LinkedList</a:t>
            </a:r>
            <a:r>
              <a:rPr lang="en-US" sz="1800" dirty="0">
                <a:latin typeface="Arial Narrow" charset="0"/>
              </a:rPr>
              <a:t>)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Set (</a:t>
            </a:r>
            <a:r>
              <a:rPr lang="en-US" sz="1800" dirty="0" err="1">
                <a:latin typeface="Arial Narrow" charset="0"/>
              </a:rPr>
              <a:t>TreeSet</a:t>
            </a:r>
            <a:r>
              <a:rPr lang="en-US" sz="1800" dirty="0">
                <a:latin typeface="Arial Narrow" charset="0"/>
              </a:rPr>
              <a:t>, </a:t>
            </a:r>
            <a:r>
              <a:rPr lang="en-US" sz="1800" dirty="0" err="1">
                <a:latin typeface="Arial Narrow" charset="0"/>
              </a:rPr>
              <a:t>HashSet</a:t>
            </a:r>
            <a:r>
              <a:rPr lang="en-US" sz="1800" dirty="0">
                <a:latin typeface="Arial Narrow" charset="0"/>
              </a:rPr>
              <a:t>), Map (</a:t>
            </a:r>
            <a:r>
              <a:rPr lang="en-US" sz="1800" dirty="0" err="1">
                <a:latin typeface="Arial Narrow" charset="0"/>
              </a:rPr>
              <a:t>TreeSet</a:t>
            </a:r>
            <a:r>
              <a:rPr lang="en-US" sz="1800" dirty="0">
                <a:latin typeface="Arial Narrow" charset="0"/>
              </a:rPr>
              <a:t>, </a:t>
            </a:r>
            <a:r>
              <a:rPr lang="en-US" sz="1800" dirty="0" err="1">
                <a:latin typeface="Arial Narrow" charset="0"/>
              </a:rPr>
              <a:t>HashMap</a:t>
            </a:r>
            <a:r>
              <a:rPr lang="en-US" sz="1800" dirty="0">
                <a:latin typeface="Arial Narrow" charset="0"/>
              </a:rPr>
              <a:t>), 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Stack, Queue, Graph</a:t>
            </a:r>
          </a:p>
          <a:p>
            <a:pPr marL="1143000" lvl="2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</a:rPr>
              <a:t>algorithm efficiency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Big Oh, rate-of-growth</a:t>
            </a:r>
          </a:p>
          <a:p>
            <a:pPr marL="1600200" lvl="3" indent="-228600">
              <a:lnSpc>
                <a:spcPct val="80000"/>
              </a:lnSpc>
              <a:spcBef>
                <a:spcPts val="475"/>
              </a:spcBef>
              <a:buFont typeface="Wingdings" charset="0"/>
              <a:buChar char="§"/>
            </a:pPr>
            <a:r>
              <a:rPr lang="en-US" sz="1800" dirty="0">
                <a:latin typeface="Arial Narrow" charset="0"/>
              </a:rPr>
              <a:t>analyzing iterative &amp; recursive algorithms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D592030-80DF-194C-98A2-1619EFF8F14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Dictionary revisited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2667000" cy="5410200"/>
          </a:xfrm>
        </p:spPr>
        <p:txBody>
          <a:bodyPr/>
          <a:lstStyle/>
          <a:p>
            <a:pPr marL="6350" indent="-635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note: Dictionary class could be implemented using a Set (instead of List)</a:t>
            </a:r>
          </a:p>
          <a:p>
            <a:pPr marL="520700" lvl="1"/>
            <a:r>
              <a:rPr lang="en-US" dirty="0">
                <a:latin typeface="Arial Narrow" charset="0"/>
                <a:ea typeface="ＭＳ Ｐゴシック" charset="0"/>
              </a:rPr>
              <a:t>Strings are Comparable, so could use either implementation</a:t>
            </a:r>
          </a:p>
          <a:p>
            <a:pPr marL="520700"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520700" lvl="1"/>
            <a:r>
              <a:rPr lang="en-US" dirty="0" err="1">
                <a:latin typeface="Arial Narrow" charset="0"/>
                <a:ea typeface="ＭＳ Ｐゴシック" charset="0"/>
              </a:rPr>
              <a:t>TreeSet</a:t>
            </a:r>
            <a:r>
              <a:rPr lang="en-US" dirty="0">
                <a:latin typeface="Arial Narrow" charset="0"/>
                <a:ea typeface="ＭＳ Ｐゴシック" charset="0"/>
              </a:rPr>
              <a:t> has the advantage that iterating over the Set elements gives them in order (here, alphabetical order)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387725" y="228600"/>
            <a:ext cx="6061075" cy="682494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import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java.util.Set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import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jave.util.TreeSet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java.util.Scanner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java.io.File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public class Dictionary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private Set&lt;String&gt; words;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Dictionary()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this.words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new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TreeSet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&lt;String&gt;();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Dictionary(String filename)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this();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try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Scanner </a:t>
            </a:r>
            <a:r>
              <a:rPr lang="en-US" sz="1400" dirty="0" err="1">
                <a:latin typeface="Courier New" charset="0"/>
              </a:rPr>
              <a:t>infile</a:t>
            </a:r>
            <a:r>
              <a:rPr lang="en-US" sz="1400" dirty="0">
                <a:latin typeface="Courier New" charset="0"/>
              </a:rPr>
              <a:t> = new Scanner(new File(filename));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while (</a:t>
            </a:r>
            <a:r>
              <a:rPr lang="en-US" sz="1400" dirty="0" err="1">
                <a:latin typeface="Courier New" charset="0"/>
              </a:rPr>
              <a:t>infile.hasNext</a:t>
            </a:r>
            <a:r>
              <a:rPr lang="en-US" sz="1400" dirty="0"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String </a:t>
            </a:r>
            <a:r>
              <a:rPr lang="en-US" sz="1400" dirty="0" err="1">
                <a:latin typeface="Courier New" charset="0"/>
              </a:rPr>
              <a:t>nextWord</a:t>
            </a:r>
            <a:r>
              <a:rPr lang="en-US" sz="1400" dirty="0">
                <a:latin typeface="Courier New" charset="0"/>
              </a:rPr>
              <a:t> = </a:t>
            </a:r>
            <a:r>
              <a:rPr lang="en-US" sz="1400" dirty="0" err="1">
                <a:latin typeface="Courier New" charset="0"/>
              </a:rPr>
              <a:t>infile.next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lang="en-US" sz="1400" dirty="0" err="1">
                <a:latin typeface="Courier New" charset="0"/>
              </a:rPr>
              <a:t>this.add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nextWord</a:t>
            </a:r>
            <a:r>
              <a:rPr lang="en-US" sz="1400" dirty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infile.close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catch (</a:t>
            </a:r>
            <a:r>
              <a:rPr lang="en-US" sz="1400" dirty="0" err="1">
                <a:latin typeface="Courier New" charset="0"/>
              </a:rPr>
              <a:t>java.io.FileNotFoundException</a:t>
            </a:r>
            <a:r>
              <a:rPr lang="en-US" sz="1400" dirty="0">
                <a:latin typeface="Courier New" charset="0"/>
              </a:rPr>
              <a:t> e)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("FILE NOT FOUND");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void add(String </a:t>
            </a:r>
            <a:r>
              <a:rPr lang="en-US" sz="1400" dirty="0" err="1">
                <a:latin typeface="Courier New" charset="0"/>
              </a:rPr>
              <a:t>newWord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this.words.add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newWord.toLowerCase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void remove(String </a:t>
            </a:r>
            <a:r>
              <a:rPr lang="en-US" sz="1400" dirty="0" err="1">
                <a:latin typeface="Courier New" charset="0"/>
              </a:rPr>
              <a:t>oldWord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this.words.remove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oldWord.toLowerCase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boolean</a:t>
            </a:r>
            <a:r>
              <a:rPr lang="en-US" sz="1400" dirty="0">
                <a:latin typeface="Courier New" charset="0"/>
              </a:rPr>
              <a:t> contains(String word)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this.words.contains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word.toLowerCase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C7B9784-426C-4D43-9C6F-4E88F53E726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Maps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685800" y="1143000"/>
            <a:ext cx="8702675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 err="1">
                <a:solidFill>
                  <a:schemeClr val="accent2"/>
                </a:solidFill>
                <a:latin typeface="Arial Narrow" charset="0"/>
              </a:rPr>
              <a:t>java.util.Map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interface: a collection of key </a:t>
            </a:r>
            <a:r>
              <a:rPr lang="en-US" dirty="0">
                <a:solidFill>
                  <a:schemeClr val="accent2"/>
                </a:solidFill>
                <a:latin typeface="Arial Narrow" charset="0"/>
                <a:sym typeface="Wingdings" charset="0"/>
              </a:rPr>
              <a:t> value mappings</a:t>
            </a: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 dirty="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public interface Map&lt;K, V&gt; {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</a:t>
            </a:r>
            <a:r>
              <a:rPr lang="en-US" sz="1400" dirty="0" err="1">
                <a:latin typeface="Courier New" charset="0"/>
              </a:rPr>
              <a:t>boolean</a:t>
            </a:r>
            <a:r>
              <a:rPr lang="en-US" sz="1400" dirty="0">
                <a:latin typeface="Courier New" charset="0"/>
              </a:rPr>
              <a:t> put(K key, V value);		// adds </a:t>
            </a:r>
            <a:r>
              <a:rPr lang="en-US" sz="1400" dirty="0" err="1">
                <a:latin typeface="Courier New" charset="0"/>
              </a:rPr>
              <a:t>key</a:t>
            </a:r>
            <a:r>
              <a:rPr lang="en-US" sz="1400" dirty="0" err="1">
                <a:latin typeface="Courier New" charset="0"/>
                <a:sym typeface="Wingdings" charset="0"/>
              </a:rPr>
              <a:t>value</a:t>
            </a:r>
            <a:r>
              <a:rPr lang="en-US" sz="1400" dirty="0">
                <a:latin typeface="Courier New" charset="0"/>
                <a:sym typeface="Wingdings" charset="0"/>
              </a:rPr>
              <a:t> to Map</a:t>
            </a:r>
            <a:endParaRPr lang="en-US" sz="1400" dirty="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V remove(Object key);		// removes key</a:t>
            </a:r>
            <a:r>
              <a:rPr lang="en-US" sz="1400" dirty="0">
                <a:latin typeface="Courier New" charset="0"/>
                <a:sym typeface="Wingdings" charset="0"/>
              </a:rPr>
              <a:t>? entry from Map</a:t>
            </a:r>
            <a:endParaRPr lang="en-US" sz="1400" dirty="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V get(Object key);			// returns true if o in this Set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</a:t>
            </a:r>
            <a:r>
              <a:rPr lang="en-US" sz="1400" dirty="0" err="1">
                <a:latin typeface="Courier New" charset="0"/>
              </a:rPr>
              <a:t>boolean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containsKey</a:t>
            </a:r>
            <a:r>
              <a:rPr lang="en-US" sz="1400" dirty="0">
                <a:latin typeface="Courier New" charset="0"/>
              </a:rPr>
              <a:t>(Object key);     // returns true if key is stored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</a:t>
            </a:r>
            <a:r>
              <a:rPr lang="en-US" sz="1400" dirty="0" err="1">
                <a:latin typeface="Courier New" charset="0"/>
              </a:rPr>
              <a:t>boolean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containsValue</a:t>
            </a:r>
            <a:r>
              <a:rPr lang="en-US" sz="1400" dirty="0">
                <a:latin typeface="Courier New" charset="0"/>
              </a:rPr>
              <a:t>(Object value); // returns true if value is stored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</a:t>
            </a:r>
            <a:r>
              <a:rPr lang="en-US" sz="1400" dirty="0" err="1">
                <a:latin typeface="Courier New" charset="0"/>
              </a:rPr>
              <a:t>boolean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isEmpty</a:t>
            </a:r>
            <a:r>
              <a:rPr lang="en-US" sz="1400" dirty="0">
                <a:latin typeface="Courier New" charset="0"/>
              </a:rPr>
              <a:t>();			// returns true if empty Set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int size();			// returns number of elements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Set&lt;K&gt; </a:t>
            </a:r>
            <a:r>
              <a:rPr lang="en-US" sz="1400" dirty="0" err="1">
                <a:latin typeface="Courier New" charset="0"/>
              </a:rPr>
              <a:t>keySet</a:t>
            </a:r>
            <a:r>
              <a:rPr lang="en-US" sz="1400" dirty="0">
                <a:latin typeface="Courier New" charset="0"/>
              </a:rPr>
              <a:t>();			// returns set of all keys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. . 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685800" y="4343400"/>
            <a:ext cx="8702675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implemented by </a:t>
            </a:r>
            <a:r>
              <a:rPr lang="en-US" dirty="0" err="1">
                <a:solidFill>
                  <a:schemeClr val="accent2"/>
                </a:solidFill>
                <a:latin typeface="Arial Narrow" charset="0"/>
              </a:rPr>
              <a:t>TreeMap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and HashMap classes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000" dirty="0" err="1">
                <a:latin typeface="Arial Narrow" charset="0"/>
              </a:rPr>
              <a:t>TreeMap</a:t>
            </a:r>
            <a:r>
              <a:rPr lang="en-US" sz="2000" dirty="0">
                <a:latin typeface="Arial Narrow" charset="0"/>
              </a:rPr>
              <a:t>  implementation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>
                <a:latin typeface="Arial Narrow" charset="0"/>
              </a:rPr>
              <a:t>utilizes a red-black tree to store key/value pairs; ordered by the (Comparable) keys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>
                <a:latin typeface="Arial Narrow" charset="0"/>
              </a:rPr>
              <a:t>provides O(log N) put, get, and </a:t>
            </a:r>
            <a:r>
              <a:rPr lang="en-US" sz="1800" dirty="0" err="1">
                <a:latin typeface="Arial Narrow" charset="0"/>
              </a:rPr>
              <a:t>containsKey</a:t>
            </a:r>
            <a:r>
              <a:rPr lang="en-US" sz="1800" dirty="0">
                <a:latin typeface="Arial Narrow" charset="0"/>
              </a:rPr>
              <a:t> (guaranteed)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 err="1">
                <a:latin typeface="Arial Narrow" charset="0"/>
              </a:rPr>
              <a:t>keySet</a:t>
            </a:r>
            <a:r>
              <a:rPr lang="en-US" sz="1800" dirty="0">
                <a:latin typeface="Arial Narrow" charset="0"/>
              </a:rPr>
              <a:t>() returns a</a:t>
            </a:r>
            <a:r>
              <a:rPr lang="en-US" sz="1800" dirty="0">
                <a:latin typeface="Arial Narrow" charset="0"/>
                <a:sym typeface="Wingdings" charset="0"/>
              </a:rPr>
              <a:t> </a:t>
            </a:r>
            <a:r>
              <a:rPr lang="en-US" sz="1800" dirty="0" err="1">
                <a:latin typeface="Arial Narrow" charset="0"/>
                <a:sym typeface="Wingdings" charset="0"/>
              </a:rPr>
              <a:t>TreeSet</a:t>
            </a:r>
            <a:r>
              <a:rPr lang="en-US" sz="1800" dirty="0">
                <a:latin typeface="Arial Narrow" charset="0"/>
                <a:sym typeface="Wingdings" charset="0"/>
              </a:rPr>
              <a:t>, so </a:t>
            </a:r>
            <a:r>
              <a:rPr lang="en-US" sz="1800" dirty="0">
                <a:latin typeface="Arial Narrow" charset="0"/>
              </a:rPr>
              <a:t>iteration over the </a:t>
            </a:r>
            <a:r>
              <a:rPr lang="en-US" sz="1800" dirty="0" err="1">
                <a:latin typeface="Arial Narrow" charset="0"/>
              </a:rPr>
              <a:t>keySet</a:t>
            </a:r>
            <a:r>
              <a:rPr lang="en-US" sz="1800" dirty="0">
                <a:latin typeface="Arial Narrow" charset="0"/>
              </a:rPr>
              <a:t> accesses the key in order</a:t>
            </a:r>
            <a:endParaRPr lang="en-US" sz="2000" dirty="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HashMap implementation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>
                <a:latin typeface="Arial Narrow" charset="0"/>
              </a:rPr>
              <a:t>HashSet </a:t>
            </a:r>
            <a:r>
              <a:rPr lang="en-US" sz="1800" dirty="0" err="1">
                <a:latin typeface="Arial Narrow" charset="0"/>
              </a:rPr>
              <a:t>utlizes</a:t>
            </a:r>
            <a:r>
              <a:rPr lang="en-US" sz="1800" dirty="0">
                <a:latin typeface="Arial Narrow" charset="0"/>
              </a:rPr>
              <a:t> a HashSet to store key/value pairs	</a:t>
            </a:r>
            <a:endParaRPr lang="en-US" sz="1800" dirty="0">
              <a:solidFill>
                <a:srgbClr val="FF0000"/>
              </a:solidFill>
              <a:latin typeface="Arial Narrow" charset="0"/>
            </a:endParaRP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>
                <a:latin typeface="Arial Narrow" charset="0"/>
              </a:rPr>
              <a:t>HashSet provides O(1) put, get, and </a:t>
            </a:r>
            <a:r>
              <a:rPr lang="en-US" sz="1800" dirty="0" err="1">
                <a:latin typeface="Arial Narrow" charset="0"/>
              </a:rPr>
              <a:t>containsKey</a:t>
            </a:r>
            <a:r>
              <a:rPr lang="en-US" sz="1800" dirty="0">
                <a:latin typeface="Arial Narrow" charset="0"/>
              </a:rPr>
              <a:t> (on average, but can degrade)</a:t>
            </a:r>
          </a:p>
          <a:p>
            <a:pPr marL="800100" lvl="1" indent="-342900">
              <a:spcBef>
                <a:spcPct val="20000"/>
              </a:spcBef>
            </a:pPr>
            <a:endParaRPr lang="en-US" sz="200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AA20B61-3A6D-7F4F-A5C1-6CDFD98858B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2209800" cy="1143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Word frequencies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2743200" cy="4800600"/>
          </a:xfrm>
        </p:spPr>
        <p:txBody>
          <a:bodyPr/>
          <a:lstStyle/>
          <a:p>
            <a:pPr marL="6350" indent="-635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variant of Dictionary is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WordFreq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06400" lvl="1"/>
            <a:r>
              <a:rPr lang="en-US" dirty="0">
                <a:latin typeface="Arial Narrow" charset="0"/>
                <a:ea typeface="ＭＳ Ｐゴシック" charset="0"/>
              </a:rPr>
              <a:t>stores words &amp; their frequencies (number of times they occur) </a:t>
            </a:r>
          </a:p>
          <a:p>
            <a:pPr marL="406400" lvl="1"/>
            <a:r>
              <a:rPr lang="en-US" dirty="0">
                <a:latin typeface="Arial Narrow" charset="0"/>
                <a:ea typeface="ＭＳ Ｐゴシック" charset="0"/>
              </a:rPr>
              <a:t>can represent the </a:t>
            </a:r>
            <a:r>
              <a:rPr lang="en-US" dirty="0" err="1">
                <a:latin typeface="Arial Narrow" charset="0"/>
                <a:ea typeface="ＭＳ Ｐゴシック" charset="0"/>
              </a:rPr>
              <a:t>word</a:t>
            </a:r>
            <a:r>
              <a:rPr lang="en-US" dirty="0" err="1">
                <a:latin typeface="Arial Narrow" charset="0"/>
                <a:ea typeface="ＭＳ Ｐゴシック" charset="0"/>
                <a:sym typeface="Wingdings" charset="0"/>
              </a:rPr>
              <a:t>counter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pairs in a Map</a:t>
            </a:r>
          </a:p>
          <a:p>
            <a:pPr marL="406400"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406400" lvl="1"/>
            <a:r>
              <a:rPr lang="en-US" dirty="0">
                <a:latin typeface="Arial Narrow" charset="0"/>
                <a:ea typeface="ＭＳ Ｐゴシック" charset="0"/>
              </a:rPr>
              <a:t>again, could utilize either Map implementation</a:t>
            </a:r>
          </a:p>
          <a:p>
            <a:pPr marL="406400" lvl="1"/>
            <a:endParaRPr lang="en-US" dirty="0">
              <a:latin typeface="Arial Narrow" charset="0"/>
              <a:ea typeface="ＭＳ Ｐゴシック" charset="0"/>
            </a:endParaRPr>
          </a:p>
          <a:p>
            <a:pPr marL="406400" lvl="1"/>
            <a:r>
              <a:rPr lang="en-US" dirty="0">
                <a:latin typeface="Arial Narrow" charset="0"/>
                <a:ea typeface="ＭＳ Ｐゴシック" charset="0"/>
              </a:rPr>
              <a:t>since </a:t>
            </a:r>
            <a:r>
              <a:rPr lang="en-US" dirty="0" err="1">
                <a:latin typeface="Arial Narrow" charset="0"/>
                <a:ea typeface="ＭＳ Ｐゴシック" charset="0"/>
              </a:rPr>
              <a:t>TreeMap</a:t>
            </a:r>
            <a:r>
              <a:rPr lang="en-US" dirty="0">
                <a:latin typeface="Arial Narrow" charset="0"/>
                <a:ea typeface="ＭＳ Ｐゴシック" charset="0"/>
              </a:rPr>
              <a:t> is used, </a:t>
            </a:r>
            <a:r>
              <a:rPr lang="en-US" dirty="0" err="1">
                <a:latin typeface="Arial Narrow" charset="0"/>
                <a:ea typeface="ＭＳ Ｐゴシック" charset="0"/>
              </a:rPr>
              <a:t>showAll</a:t>
            </a:r>
            <a:r>
              <a:rPr lang="en-US" dirty="0">
                <a:latin typeface="Arial Narrow" charset="0"/>
                <a:ea typeface="ＭＳ Ｐゴシック" charset="0"/>
              </a:rPr>
              <a:t> displays words + counts in alphabetical order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352800" y="76200"/>
            <a:ext cx="6096000" cy="721889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import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java.util.Map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import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java.util.TreeMap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java.util.Scanner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import </a:t>
            </a:r>
            <a:r>
              <a:rPr lang="en-US" sz="1400" dirty="0" err="1">
                <a:latin typeface="Courier New" charset="0"/>
              </a:rPr>
              <a:t>java.io.File</a:t>
            </a:r>
            <a:r>
              <a:rPr lang="en-US" sz="1400" dirty="0">
                <a:latin typeface="Courier New" charset="0"/>
              </a:rPr>
              <a:t>;</a:t>
            </a:r>
            <a:endParaRPr lang="en-US" sz="1400" dirty="0">
              <a:solidFill>
                <a:schemeClr val="tx2"/>
              </a:solidFill>
              <a:latin typeface="Courier New" charset="0"/>
            </a:endParaRPr>
          </a:p>
          <a:p>
            <a:pPr>
              <a:lnSpc>
                <a:spcPct val="80000"/>
              </a:lnSpc>
            </a:pPr>
            <a:endParaRPr lang="en-US" sz="10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public class </a:t>
            </a:r>
            <a:r>
              <a:rPr lang="en-US" sz="1400" dirty="0" err="1">
                <a:latin typeface="Courier New" charset="0"/>
              </a:rPr>
              <a:t>WordFreq</a:t>
            </a:r>
            <a:r>
              <a:rPr lang="en-US" sz="1400" dirty="0">
                <a:latin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private Map&lt;String, Integer&gt; words;</a:t>
            </a:r>
          </a:p>
          <a:p>
            <a:pPr>
              <a:lnSpc>
                <a:spcPct val="80000"/>
              </a:lnSpc>
            </a:pPr>
            <a:r>
              <a:rPr lang="en-US" sz="1100" dirty="0">
                <a:latin typeface="Courier New" charset="0"/>
              </a:rPr>
              <a:t>    </a:t>
            </a:r>
            <a:endParaRPr lang="en-US" sz="10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WordFreq</a:t>
            </a:r>
            <a:r>
              <a:rPr lang="en-US" sz="1400" dirty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this.words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= new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TreeMap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&lt;String, Integer&gt;();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100" dirty="0">
                <a:latin typeface="Courier New" charset="0"/>
              </a:rPr>
              <a:t>    </a:t>
            </a:r>
            <a:endParaRPr lang="en-US" sz="10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WordFreq</a:t>
            </a:r>
            <a:r>
              <a:rPr lang="en-US" sz="1400" dirty="0">
                <a:latin typeface="Courier New" charset="0"/>
              </a:rPr>
              <a:t>(String filename)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this();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try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Scanner </a:t>
            </a:r>
            <a:r>
              <a:rPr lang="en-US" sz="1400" dirty="0" err="1">
                <a:latin typeface="Courier New" charset="0"/>
              </a:rPr>
              <a:t>infile</a:t>
            </a:r>
            <a:r>
              <a:rPr lang="en-US" sz="1400" dirty="0">
                <a:latin typeface="Courier New" charset="0"/>
              </a:rPr>
              <a:t> = new Scanner(new File(filename));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while (</a:t>
            </a:r>
            <a:r>
              <a:rPr lang="en-US" sz="1400" dirty="0" err="1">
                <a:latin typeface="Courier New" charset="0"/>
              </a:rPr>
              <a:t>infile.hasNext</a:t>
            </a:r>
            <a:r>
              <a:rPr lang="en-US" sz="1400" dirty="0"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lang="en-US" sz="1400" dirty="0" err="1">
                <a:latin typeface="Courier New" charset="0"/>
              </a:rPr>
              <a:t>this.add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infile.next</a:t>
            </a:r>
            <a:r>
              <a:rPr lang="en-US" sz="1400" dirty="0">
                <a:latin typeface="Courier New" charset="0"/>
              </a:rPr>
              <a:t>());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infile.close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catch (</a:t>
            </a:r>
            <a:r>
              <a:rPr lang="en-US" sz="1400" dirty="0" err="1">
                <a:latin typeface="Courier New" charset="0"/>
              </a:rPr>
              <a:t>java.io.FileNotFoundException</a:t>
            </a:r>
            <a:r>
              <a:rPr lang="en-US" sz="1400" dirty="0">
                <a:latin typeface="Courier New" charset="0"/>
              </a:rPr>
              <a:t> e)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("FILE NOT FOUND");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endParaRPr lang="en-US" sz="10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void add(String </a:t>
            </a:r>
            <a:r>
              <a:rPr lang="en-US" sz="1400" dirty="0" err="1">
                <a:latin typeface="Courier New" charset="0"/>
              </a:rPr>
              <a:t>newWord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String clean = </a:t>
            </a:r>
            <a:r>
              <a:rPr lang="en-US" sz="1400" dirty="0" err="1">
                <a:latin typeface="Courier New" charset="0"/>
              </a:rPr>
              <a:t>newWord.toLowerCase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if (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this.words.containsKey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(clean)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   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this.words.put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(clean,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this.words.get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(clean)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+1);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else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    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this.words.put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(clean, 1);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0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public void </a:t>
            </a:r>
            <a:r>
              <a:rPr lang="en-US" sz="1400" dirty="0" err="1">
                <a:latin typeface="Courier New" charset="0"/>
              </a:rPr>
              <a:t>showAll</a:t>
            </a:r>
            <a:r>
              <a:rPr lang="en-US" sz="1400" dirty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for (String s :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this.words.keySet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()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(s + ": " +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this.words.get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(s)</a:t>
            </a:r>
            <a:r>
              <a:rPr lang="en-US" sz="1400" dirty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3790CB-E1B8-BE47-9F65-9B8619D135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Stacks &amp; Queues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925" y="1219200"/>
            <a:ext cx="8702675" cy="228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000" dirty="0" err="1">
                <a:latin typeface="Courier New" charset="0"/>
                <a:ea typeface="ＭＳ Ｐゴシック" charset="0"/>
                <a:cs typeface="ＭＳ Ｐゴシック" charset="0"/>
              </a:rPr>
              <a:t>java.util.Stack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class defines the basic operations of a stack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public class Stack&lt;T&gt; {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public Stack&lt;T&gt;() { … }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T push(T obj) { … }	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T pop() { … }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T peek() { … }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isEmpty</a:t>
            </a:r>
            <a:r>
              <a:rPr lang="en-US" sz="1400" dirty="0">
                <a:latin typeface="Courier New" charset="0"/>
                <a:ea typeface="ＭＳ Ｐゴシック" charset="0"/>
              </a:rPr>
              <a:t>() { … }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. . .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69925" y="3657600"/>
            <a:ext cx="87026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the </a:t>
            </a:r>
            <a:r>
              <a:rPr lang="en-US" sz="2000" dirty="0" err="1">
                <a:solidFill>
                  <a:schemeClr val="accent2"/>
                </a:solidFill>
                <a:latin typeface="Courier New" charset="0"/>
              </a:rPr>
              <a:t>java.util.Queue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interface defines the basic operations of a queue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 dirty="0">
                <a:latin typeface="Courier New" charset="0"/>
              </a:rPr>
              <a:t>LinkedList</a:t>
            </a:r>
            <a:r>
              <a:rPr lang="en-US" sz="2000" dirty="0">
                <a:latin typeface="Arial Narrow" charset="0"/>
              </a:rPr>
              <a:t> implements the </a:t>
            </a:r>
            <a:r>
              <a:rPr lang="en-US" sz="1800" dirty="0">
                <a:latin typeface="Courier New" charset="0"/>
              </a:rPr>
              <a:t>Queue</a:t>
            </a:r>
            <a:r>
              <a:rPr lang="en-US" sz="2000" dirty="0">
                <a:latin typeface="Arial Narrow" charset="0"/>
              </a:rPr>
              <a:t> interface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public interface Queue&lt;T&gt; {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</a:t>
            </a:r>
            <a:r>
              <a:rPr lang="en-US" sz="1400" dirty="0" err="1">
                <a:latin typeface="Courier New" charset="0"/>
              </a:rPr>
              <a:t>boolean</a:t>
            </a:r>
            <a:r>
              <a:rPr lang="en-US" sz="1400" dirty="0">
                <a:latin typeface="Courier New" charset="0"/>
              </a:rPr>
              <a:t> add(T obj);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T remove();	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T peek();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</a:t>
            </a:r>
            <a:r>
              <a:rPr lang="en-US" sz="1400" dirty="0" err="1">
                <a:latin typeface="Courier New" charset="0"/>
              </a:rPr>
              <a:t>boolean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isEmpty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  . . 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}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 dirty="0">
                <a:latin typeface="Courier New" charset="0"/>
              </a:rPr>
              <a:t>Queue&lt;Integer&gt; </a:t>
            </a:r>
            <a:r>
              <a:rPr lang="en-US" sz="1400" dirty="0" err="1">
                <a:latin typeface="Courier New" charset="0"/>
              </a:rPr>
              <a:t>numQ</a:t>
            </a:r>
            <a:r>
              <a:rPr lang="en-US" sz="1400" dirty="0">
                <a:latin typeface="Courier New" charset="0"/>
              </a:rPr>
              <a:t> = new LinkedList&lt;Integer&gt;();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F8BE16B-FFAB-CD49-93E2-BF2A249179B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304799"/>
            <a:ext cx="7391400" cy="684847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import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java.util.Stack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static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check(String expr)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Stack&lt;Character&gt;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new Stack&lt;Character&gt;();</a:t>
            </a: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for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0;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expr.length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++)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char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expr.charAt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if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DelimiterChecker.isLeftDelimiter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delimStack.push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else if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DelimiterChecker.isRightDelimiter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if (!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delimStack.empty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&amp;&amp;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DelimiterChecker.match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delimStack.peek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(),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delimStack.pop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else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return false;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}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return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delimStack.empty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static final String DELIMITERS = "()[]{}&lt;&gt;";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static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isLeftDelimiter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(char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// ???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static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isRightDelimiter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(char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// ???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static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match(char left, char right) {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// ???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697538" y="161925"/>
            <a:ext cx="2971800" cy="685800"/>
          </a:xfrm>
          <a:solidFill>
            <a:schemeClr val="bg1"/>
          </a:solidFill>
        </p:spPr>
        <p:txBody>
          <a:bodyPr/>
          <a:lstStyle/>
          <a:p>
            <a:pPr algn="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Delimiter matching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247D8A-1917-0DF2-36D5-FF2A332E0F78}"/>
              </a:ext>
            </a:extLst>
          </p:cNvPr>
          <p:cNvSpPr txBox="1"/>
          <p:nvPr/>
        </p:nvSpPr>
        <p:spPr>
          <a:xfrm>
            <a:off x="1470025" y="4802923"/>
            <a:ext cx="5867400" cy="4850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 index 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DelimiterChecker.DELIMITERS.indexOf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return (index &gt;= 0) &amp;&amp; (index % 2 == 0);</a:t>
            </a:r>
            <a:endParaRPr lang="en-US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5F5C2A-2F84-A8E1-35CE-C5E96CFDD198}"/>
              </a:ext>
            </a:extLst>
          </p:cNvPr>
          <p:cNvSpPr txBox="1"/>
          <p:nvPr/>
        </p:nvSpPr>
        <p:spPr>
          <a:xfrm>
            <a:off x="1470025" y="5493093"/>
            <a:ext cx="5867400" cy="4850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 index 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DelimiterChecker.DELIMITERS.indexOf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ch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return (index &gt;= 0) &amp;&amp; (index % 2 == 1);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FDF4A7-AF52-DA67-A1B4-8F9CDF4A23BB}"/>
              </a:ext>
            </a:extLst>
          </p:cNvPr>
          <p:cNvSpPr txBox="1"/>
          <p:nvPr/>
        </p:nvSpPr>
        <p:spPr>
          <a:xfrm>
            <a:off x="1470024" y="6183263"/>
            <a:ext cx="6683375" cy="6794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indexLeft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DelimiterChecker.DELIMITERS.indexOf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(left);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indexRight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DelimiterChecker.DELIMITERS.indexOf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(right);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return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indexLeft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&gt;= 0) &amp;&amp; (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indexLeft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+ 1 ==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indexRight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Graphs</a:t>
            </a:r>
          </a:p>
        </p:txBody>
      </p:sp>
      <p:sp>
        <p:nvSpPr>
          <p:cNvPr id="27651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71600"/>
            <a:ext cx="8458200" cy="3200400"/>
          </a:xfrm>
        </p:spPr>
        <p:txBody>
          <a:bodyPr/>
          <a:lstStyle/>
          <a:p>
            <a:pPr marL="0" indent="0"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graphs can be simple (</a:t>
            </a:r>
            <a:r>
              <a:rPr lang="en-US" dirty="0" err="1">
                <a:ea typeface="ＭＳ Ｐゴシック" pitchFamily="-84" charset="-128"/>
                <a:cs typeface="ＭＳ Ｐゴシック" pitchFamily="-84" charset="-128"/>
              </a:rPr>
              <a:t>w</a:t>
            </a: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/ bidirectional edges) or directed </a:t>
            </a:r>
          </a:p>
          <a:p>
            <a:pPr marL="0" indent="0">
              <a:defRPr/>
            </a:pPr>
            <a:endParaRPr lang="en-US" sz="1400" dirty="0">
              <a:ea typeface="ＭＳ Ｐゴシック" pitchFamily="-84" charset="-128"/>
              <a:cs typeface="ＭＳ Ｐゴシック" pitchFamily="-84" charset="-128"/>
            </a:endParaRPr>
          </a:p>
          <a:p>
            <a:pPr marL="400050" lvl="1" indent="0">
              <a:buFont typeface="Wingdings" pitchFamily="-84" charset="2"/>
              <a:buNone/>
              <a:defRPr/>
            </a:pP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import </a:t>
            </a:r>
            <a:r>
              <a:rPr lang="en-US" sz="1600" dirty="0" err="1">
                <a:latin typeface="Courier New"/>
                <a:ea typeface="ＭＳ Ｐゴシック" pitchFamily="-84" charset="-128"/>
                <a:cs typeface="Courier New"/>
              </a:rPr>
              <a:t>java.util.Set</a:t>
            </a: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;</a:t>
            </a:r>
          </a:p>
          <a:p>
            <a:pPr marL="400050" lvl="1" indent="0">
              <a:buFont typeface="Wingdings" pitchFamily="-84" charset="2"/>
              <a:buNone/>
              <a:defRPr/>
            </a:pPr>
            <a:endParaRPr lang="en-US" sz="1600" dirty="0">
              <a:latin typeface="Courier New"/>
              <a:ea typeface="ＭＳ Ｐゴシック" pitchFamily="-84" charset="-128"/>
              <a:cs typeface="Courier New"/>
            </a:endParaRPr>
          </a:p>
          <a:p>
            <a:pPr marL="400050" lvl="1" indent="0">
              <a:buFont typeface="Wingdings" pitchFamily="-84" charset="2"/>
              <a:buNone/>
              <a:defRPr/>
            </a:pP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public interface Graph&lt;E&gt; {</a:t>
            </a:r>
          </a:p>
          <a:p>
            <a:pPr marL="400050" lvl="1" indent="0">
              <a:buFont typeface="Wingdings" pitchFamily="-84" charset="2"/>
              <a:buNone/>
              <a:defRPr/>
            </a:pP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  public </a:t>
            </a:r>
            <a:r>
              <a:rPr lang="en-US" sz="1600" dirty="0" err="1">
                <a:latin typeface="Courier New"/>
                <a:ea typeface="ＭＳ Ｐゴシック" pitchFamily="-84" charset="-128"/>
                <a:cs typeface="Courier New"/>
              </a:rPr>
              <a:t>boolean</a:t>
            </a: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 </a:t>
            </a:r>
            <a:r>
              <a:rPr lang="en-US" sz="1600" dirty="0" err="1">
                <a:latin typeface="Courier New"/>
                <a:ea typeface="ＭＳ Ｐゴシック" pitchFamily="-84" charset="-128"/>
                <a:cs typeface="Courier New"/>
              </a:rPr>
              <a:t>isAdjacentTo</a:t>
            </a: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(E v1, E v2);    </a:t>
            </a:r>
          </a:p>
          <a:p>
            <a:pPr marL="400050" lvl="1" indent="0">
              <a:buFont typeface="Wingdings" pitchFamily="-84" charset="2"/>
              <a:buNone/>
              <a:defRPr/>
            </a:pP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  public Set&lt;E&gt; </a:t>
            </a:r>
            <a:r>
              <a:rPr lang="en-US" sz="1600" dirty="0" err="1">
                <a:latin typeface="Courier New"/>
                <a:ea typeface="ＭＳ Ｐゴシック" pitchFamily="-84" charset="-128"/>
                <a:cs typeface="Courier New"/>
              </a:rPr>
              <a:t>getAllAdjacent</a:t>
            </a: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(E v);</a:t>
            </a:r>
          </a:p>
          <a:p>
            <a:pPr marL="400050" lvl="1" indent="0">
              <a:buFont typeface="Wingdings" pitchFamily="-84" charset="2"/>
              <a:buNone/>
              <a:defRPr/>
            </a:pPr>
            <a:r>
              <a:rPr lang="en-US" sz="1600" dirty="0">
                <a:latin typeface="Courier New"/>
                <a:ea typeface="ＭＳ Ｐゴシック" pitchFamily="-84" charset="-128"/>
                <a:cs typeface="Courier New"/>
              </a:rPr>
              <a:t>}</a:t>
            </a:r>
          </a:p>
          <a:p>
            <a:pPr marL="400050" lvl="1" indent="0">
              <a:buFont typeface="Wingdings" pitchFamily="-84" charset="2"/>
              <a:buNone/>
              <a:defRPr/>
            </a:pPr>
            <a:endParaRPr lang="en-US" sz="1600" dirty="0">
              <a:latin typeface="Courier New"/>
              <a:ea typeface="ＭＳ Ｐゴシック" pitchFamily="-84" charset="-128"/>
              <a:cs typeface="Courier New"/>
            </a:endParaRPr>
          </a:p>
          <a:p>
            <a:pPr marL="452438" lvl="1" indent="-230188">
              <a:buFont typeface="Wingdings" pitchFamily="-84" charset="2"/>
              <a:buChar char="§"/>
              <a:defRPr/>
            </a:pPr>
            <a:r>
              <a:rPr lang="en-US" dirty="0">
                <a:ea typeface="ＭＳ Ｐゴシック" pitchFamily="-84" charset="-128"/>
                <a:cs typeface="ＭＳ Ｐゴシック" pitchFamily="-84" charset="-128"/>
              </a:rPr>
              <a:t>can be implemented using an adjacency matrix or an adjacency list</a:t>
            </a:r>
          </a:p>
        </p:txBody>
      </p:sp>
      <p:sp>
        <p:nvSpPr>
          <p:cNvPr id="286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646E36D-4AF1-7F46-A658-37C5F94BAB8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867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876800"/>
            <a:ext cx="3709988" cy="1531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8677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876800"/>
            <a:ext cx="3090863" cy="156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DiGraphList</a:t>
            </a:r>
          </a:p>
        </p:txBody>
      </p:sp>
      <p:sp>
        <p:nvSpPr>
          <p:cNvPr id="31746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447800"/>
            <a:ext cx="5410200" cy="52165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DiGraphList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 implements Graph&lt;E&gt;{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private Map&lt;E, Set&lt;E&gt;&gt;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adjLists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DiGraphList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(List&lt;Pair&lt;E, E&gt;&gt; edges)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new HashMap&lt;E, Set&lt;E&gt;&gt;();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for (Pair&lt;E, E&gt;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: edges)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this.addEdge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edgePair.getKey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(),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     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edgePair.getValue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());        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protected void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addEdge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v1, E v2)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if (!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this.adjLists.containsKey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(v1)) { 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this.adjLists.put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(v1, new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HashSet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&lt;E&gt;());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this.adjLists.get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(v1).add(v2);     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isAdjacentTo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v1, E v2)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return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this.adjLists.containsKey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(v1) &amp;&amp;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this.getAllAdjacent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(v1).contains(v2);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Set&lt;E&gt;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getAllAdjacent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if (!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this.adjLists.containsKey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(v)) {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return new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HashSet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&lt;E&gt;();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return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this.adjLists.get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317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65B4A74-4147-7C45-922A-C7B3ADA9111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D087CA-F022-E845-B385-12946E028072}"/>
              </a:ext>
            </a:extLst>
          </p:cNvPr>
          <p:cNvSpPr txBox="1"/>
          <p:nvPr/>
        </p:nvSpPr>
        <p:spPr>
          <a:xfrm>
            <a:off x="6172200" y="1524000"/>
            <a:ext cx="311467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we could implement the adjacency list using a standard array of </a:t>
            </a:r>
            <a:r>
              <a:rPr lang="en-US" sz="2000" dirty="0" err="1">
                <a:latin typeface="+mn-lt"/>
                <a:ea typeface="+mn-ea"/>
                <a:cs typeface="+mn-cs"/>
              </a:rPr>
              <a:t>LinkedLists</a:t>
            </a:r>
            <a:endParaRPr lang="en-US" sz="2000" dirty="0">
              <a:latin typeface="+mn-lt"/>
              <a:ea typeface="+mn-ea"/>
              <a:cs typeface="+mn-cs"/>
            </a:endParaRPr>
          </a:p>
          <a:p>
            <a:pPr marL="338138" lvl="1" indent="-2349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conceptually equivalent but simpler approach: use a HashMap to map each vertex to a Set of adjacent vertices </a:t>
            </a:r>
          </a:p>
          <a:p>
            <a:pPr marL="338138" lvl="1" indent="-2349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(but it does waste memory)</a:t>
            </a:r>
          </a:p>
          <a:p>
            <a:pPr marL="338138" lvl="1" indent="-234950">
              <a:buFont typeface="Wingdings" charset="2"/>
              <a:buChar char="§"/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 marL="350838" lvl="1" indent="-238125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constructor takes a list of edges (stored as Pairs)</a:t>
            </a:r>
          </a:p>
          <a:p>
            <a:pPr marL="350838" lvl="1" indent="-238125">
              <a:buFont typeface="Wingdings" charset="2"/>
              <a:buChar char="§"/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 marL="350838" lvl="1" indent="-238125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helper method </a:t>
            </a:r>
            <a:r>
              <a:rPr lang="en-US" sz="1800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addEdge</a:t>
            </a:r>
            <a:r>
              <a:rPr lang="en-US" sz="2000" dirty="0">
                <a:latin typeface="+mn-lt"/>
                <a:ea typeface="+mn-ea"/>
                <a:cs typeface="+mn-cs"/>
              </a:rPr>
              <a:t> handles storing an edge in the map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DiGraphMatrix</a:t>
            </a:r>
          </a:p>
        </p:txBody>
      </p:sp>
      <p:sp>
        <p:nvSpPr>
          <p:cNvPr id="29698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371600"/>
            <a:ext cx="6172200" cy="563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DiGraphMatrix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 implements Graph&lt;E&gt;{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private E[] vertices;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private Map&lt;E, Integer&gt; lookup;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private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[][]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adjMatrix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DiGraphMatrix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(List&lt;Pair&lt;E, E&gt;&gt; edges)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Set&lt;E&gt;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vertexSet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new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HashSet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&lt;E&gt;();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for (Pair&lt;E, E&gt;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: edges)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vertexSet.add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edgePair.getKey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vertexSet.add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edgePair.getValue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this.vertices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(E[])(new Object[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vertexSet.size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()]);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this.lookup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new HashMap&lt;E, Integer&gt;();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index = 0;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for (E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nextVertex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: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vertexSet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this.vertices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[index]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nextVertex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lookup.put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nextVertex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, index);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index++;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this.adjMatrix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= new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[index][index];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for (Pair&lt;E, E&gt;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: edges)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this.addEdge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edgePair.getKey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(),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     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edgePair.getValue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());       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...</a:t>
            </a: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171CCB-ACB6-384E-AAF6-FE91CF364FD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700" name="TextBox 5"/>
          <p:cNvSpPr txBox="1">
            <a:spLocks noChangeArrowheads="1"/>
          </p:cNvSpPr>
          <p:nvPr/>
        </p:nvSpPr>
        <p:spPr bwMode="auto">
          <a:xfrm>
            <a:off x="6629400" y="1219200"/>
            <a:ext cx="2743200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349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latin typeface="Arial Narrow" charset="0"/>
              </a:rPr>
              <a:t>adjacency matrix implementation is tricky in Java</a:t>
            </a:r>
          </a:p>
          <a:p>
            <a:pPr marL="465138" lvl="1" indent="-227013">
              <a:buFont typeface="Wingdings" pitchFamily="2" charset="2"/>
              <a:buChar char="§"/>
            </a:pPr>
            <a:r>
              <a:rPr lang="en-US" sz="1800" dirty="0">
                <a:latin typeface="Arial Narrow" charset="0"/>
              </a:rPr>
              <a:t>have to first determine the set of vertices in order to create the table</a:t>
            </a:r>
          </a:p>
          <a:p>
            <a:pPr marL="465138" lvl="1" indent="-227013">
              <a:buFont typeface="Wingdings" pitchFamily="2" charset="2"/>
              <a:buChar char="§"/>
            </a:pPr>
            <a:r>
              <a:rPr lang="en-US" sz="1800" dirty="0">
                <a:latin typeface="Arial Narrow" charset="0"/>
              </a:rPr>
              <a:t>since Java arrays are only accessible via indices, have to map to/from labels</a:t>
            </a:r>
          </a:p>
          <a:p>
            <a:endParaRPr lang="en-US" sz="2000" dirty="0">
              <a:latin typeface="Arial Narrow" charset="0"/>
            </a:endParaRPr>
          </a:p>
          <a:p>
            <a:pPr lvl="1">
              <a:buFont typeface="Wingdings" charset="0"/>
              <a:buChar char="§"/>
            </a:pPr>
            <a:r>
              <a:rPr lang="en-US" sz="1600" dirty="0">
                <a:latin typeface="Courier New" charset="0"/>
                <a:cs typeface="Courier New" charset="0"/>
                <a:sym typeface="Wingdings" charset="0"/>
              </a:rPr>
              <a:t>vertices </a:t>
            </a:r>
            <a:r>
              <a:rPr lang="en-US" sz="1800" dirty="0">
                <a:latin typeface="Arial Narrow" charset="0"/>
                <a:ea typeface="Courier New" charset="0"/>
                <a:cs typeface="Courier New" charset="0"/>
                <a:sym typeface="Wingdings" charset="0"/>
              </a:rPr>
              <a:t>array converts index </a:t>
            </a:r>
            <a:r>
              <a:rPr lang="en-US" sz="1800" dirty="0">
                <a:latin typeface="Arial Narrow" charset="0"/>
                <a:ea typeface="Courier New" charset="0"/>
                <a:cs typeface="Courier New" charset="0"/>
                <a:sym typeface="Wingdings" pitchFamily="2" charset="2"/>
              </a:rPr>
              <a:t> label</a:t>
            </a:r>
            <a:endParaRPr lang="en-US" sz="1800" dirty="0">
              <a:latin typeface="Arial Narrow" charset="0"/>
              <a:ea typeface="Courier New" charset="0"/>
              <a:cs typeface="Courier New" charset="0"/>
              <a:sym typeface="Wingdings" charset="0"/>
            </a:endParaRPr>
          </a:p>
          <a:p>
            <a:pPr lvl="1">
              <a:buFont typeface="Wingdings" charset="0"/>
              <a:buChar char="§"/>
            </a:pPr>
            <a:r>
              <a:rPr lang="en-US" sz="1600" dirty="0">
                <a:latin typeface="Courier New" charset="0"/>
                <a:cs typeface="Courier New" charset="0"/>
                <a:sym typeface="Wingdings" charset="0"/>
              </a:rPr>
              <a:t>lookup</a:t>
            </a:r>
            <a:r>
              <a:rPr lang="en-US" sz="1800" dirty="0">
                <a:latin typeface="Arial Narrow" charset="0"/>
                <a:ea typeface="Courier New" charset="0"/>
                <a:cs typeface="Courier New" charset="0"/>
                <a:sym typeface="Wingdings" charset="0"/>
              </a:rPr>
              <a:t> map converts label  index </a:t>
            </a:r>
            <a:endParaRPr lang="en-US" sz="1800" dirty="0">
              <a:latin typeface="Arial Narrow" charset="0"/>
              <a:ea typeface="Courier New" charset="0"/>
              <a:cs typeface="Courier New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DiGraphMatrix</a:t>
            </a:r>
          </a:p>
        </p:txBody>
      </p:sp>
      <p:sp>
        <p:nvSpPr>
          <p:cNvPr id="30722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371600"/>
            <a:ext cx="6096000" cy="5562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lnSpc>
                <a:spcPct val="80000"/>
              </a:lnSpc>
              <a:spcBef>
                <a:spcPct val="0"/>
              </a:spcBef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...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protected void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addEdge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v1, E v2)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Integer index1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this.lookup.get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Integer index2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this.lookup.get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(v2);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if (index1 != null &amp;&amp; index2 != null)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this.adjMatrix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[index1][index2] = true;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      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isAdjacentTo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v1, E v2)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Integer index1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this.lookup.get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Integer index2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this.lookup.get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(v2);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return index1 != null &amp;&amp; index2 != null &amp;&amp;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this.adjMatrix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[index1][index2];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endParaRPr lang="en-US" sz="1400" dirty="0">
              <a:solidFill>
                <a:srgbClr val="000000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Set&lt;E&gt;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getAllAdjacent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Integer row =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this.lookup.get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Set&lt;E&gt; neighbors = new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HashSet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&lt;E&gt;();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if (row != null)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for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c = 0; c &lt;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this.adjMatrix.length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;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c++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if 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this.adjMatrix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[row][c])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neighbors.add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this.vertices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[c]);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return neighbors;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307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ED2FFF-08EF-7A4F-BF16-F5DAC879965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77000" y="1481138"/>
            <a:ext cx="2895600" cy="50167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800" dirty="0" err="1">
                <a:latin typeface="Courier New"/>
                <a:ea typeface="+mn-ea"/>
                <a:cs typeface="Courier New"/>
              </a:rPr>
              <a:t>addEdge</a:t>
            </a:r>
            <a:r>
              <a:rPr lang="en-US" sz="2000" dirty="0">
                <a:latin typeface="+mn-lt"/>
                <a:ea typeface="+mn-ea"/>
                <a:cs typeface="+mn-cs"/>
              </a:rPr>
              <a:t> is easy 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lookup indices of vertices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then store true in matrix at row/column</a:t>
            </a:r>
          </a:p>
          <a:p>
            <a:pPr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1800" dirty="0" err="1">
                <a:latin typeface="Courier New"/>
                <a:ea typeface="+mn-ea"/>
                <a:cs typeface="Courier New"/>
              </a:rPr>
              <a:t>isAdjacentTo</a:t>
            </a:r>
            <a:r>
              <a:rPr lang="en-US" sz="2000" dirty="0">
                <a:latin typeface="+mn-lt"/>
                <a:ea typeface="+mn-ea"/>
                <a:cs typeface="+mn-cs"/>
              </a:rPr>
              <a:t> also easy 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lookup indices of vertices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then access row/column</a:t>
            </a:r>
          </a:p>
          <a:p>
            <a:pPr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1800" dirty="0" err="1">
                <a:latin typeface="Courier New"/>
                <a:ea typeface="+mn-ea"/>
                <a:cs typeface="Courier New"/>
              </a:rPr>
              <a:t>getAllAdjacent</a:t>
            </a:r>
            <a:r>
              <a:rPr lang="en-US" sz="2000" dirty="0">
                <a:latin typeface="+mn-lt"/>
                <a:ea typeface="+mn-ea"/>
                <a:cs typeface="+mn-cs"/>
              </a:rPr>
              <a:t> is more work 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lookup index of vertex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 traverse row</a:t>
            </a:r>
          </a:p>
          <a:p>
            <a:pPr marL="339725" indent="-222250">
              <a:buFont typeface="Wingdings" charset="2"/>
              <a:buChar char="§"/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collect all adjacent vertices in a set</a:t>
            </a:r>
          </a:p>
          <a:p>
            <a:pPr marL="117475"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GraphMatrix &amp; GraphList</a:t>
            </a:r>
          </a:p>
        </p:txBody>
      </p:sp>
      <p:sp>
        <p:nvSpPr>
          <p:cNvPr id="327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B7C46B-9184-BE43-95D0-584EE389FA5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4" name="Text Placeholder 2"/>
          <p:cNvSpPr txBox="1">
            <a:spLocks/>
          </p:cNvSpPr>
          <p:nvPr/>
        </p:nvSpPr>
        <p:spPr bwMode="auto">
          <a:xfrm>
            <a:off x="685800" y="1219200"/>
            <a:ext cx="845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349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can utilize inheritance to implement simple graph variants</a:t>
            </a: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can utilize the same internal structures, just add edges in both directions</a:t>
            </a: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8948AC3-EDE5-244A-B45D-DC83DFEAF97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533400" y="4495800"/>
            <a:ext cx="5715000" cy="1981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GraphMatrix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 extends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DiGraphMatrix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&lt;E&gt;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public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GraphMatrix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(List&lt;Pair&lt;E, E&gt;&gt; edges)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super(edges);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protected void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addEdge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(E v1, E v2) {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super.addEdge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(v1, v2);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super.addEdge</a:t>
            </a: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(v2, v1);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  }</a:t>
            </a:r>
          </a:p>
          <a:p>
            <a:pPr marL="0" indent="0">
              <a:lnSpc>
                <a:spcPct val="80000"/>
              </a:lnSpc>
              <a:spcBef>
                <a:spcPct val="0"/>
              </a:spcBef>
            </a:pPr>
            <a:r>
              <a:rPr lang="en-US" sz="14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34189E-E559-0C45-B191-B9AA0744D859}"/>
              </a:ext>
            </a:extLst>
          </p:cNvPr>
          <p:cNvSpPr txBox="1"/>
          <p:nvPr/>
        </p:nvSpPr>
        <p:spPr>
          <a:xfrm>
            <a:off x="6324600" y="2386013"/>
            <a:ext cx="3048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latin typeface="Arial Narrow" charset="0"/>
              </a:rPr>
              <a:t>constructors simply call the superclass constructors</a:t>
            </a:r>
          </a:p>
          <a:p>
            <a:endParaRPr lang="en-US" sz="2000" dirty="0">
              <a:latin typeface="Arial Narrow" charset="0"/>
            </a:endParaRPr>
          </a:p>
          <a:p>
            <a:r>
              <a:rPr lang="en-US" sz="2000" dirty="0">
                <a:latin typeface="Arial Narrow" charset="0"/>
              </a:rPr>
              <a:t>override the </a:t>
            </a:r>
            <a:r>
              <a:rPr lang="en-US" sz="1800" dirty="0" err="1">
                <a:latin typeface="Courier New" charset="0"/>
                <a:cs typeface="Courier New" charset="0"/>
              </a:rPr>
              <a:t>addEdge</a:t>
            </a:r>
            <a:r>
              <a:rPr lang="en-US" sz="1800" dirty="0">
                <a:latin typeface="Courier New" charset="0"/>
                <a:cs typeface="Courier New" charset="0"/>
              </a:rPr>
              <a:t> </a:t>
            </a:r>
            <a:r>
              <a:rPr lang="en-US" sz="2000" dirty="0">
                <a:latin typeface="Arial Narrow" charset="0"/>
                <a:ea typeface="Courier New" charset="0"/>
                <a:cs typeface="Courier New" charset="0"/>
              </a:rPr>
              <a:t>methods so that they add edges in both directions (using the superclass </a:t>
            </a:r>
            <a:r>
              <a:rPr lang="en-US" sz="1800" dirty="0" err="1">
                <a:latin typeface="Courier New" charset="0"/>
                <a:cs typeface="Courier New" charset="0"/>
              </a:rPr>
              <a:t>addEdge</a:t>
            </a:r>
            <a:r>
              <a:rPr lang="en-US" sz="2000" dirty="0">
                <a:latin typeface="Arial Narrow" charset="0"/>
                <a:cs typeface="Courier New" charset="0"/>
              </a:rPr>
              <a:t>)</a:t>
            </a:r>
          </a:p>
          <a:p>
            <a:endParaRPr lang="en-US" sz="2000" dirty="0">
              <a:latin typeface="Arial Narrow" charset="0"/>
              <a:ea typeface="Courier New" charset="0"/>
              <a:cs typeface="Courier New" charset="0"/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31A4233E-2440-E74C-873D-E6B4343CB11D}"/>
              </a:ext>
            </a:extLst>
          </p:cNvPr>
          <p:cNvSpPr txBox="1">
            <a:spLocks/>
          </p:cNvSpPr>
          <p:nvPr/>
        </p:nvSpPr>
        <p:spPr bwMode="auto">
          <a:xfrm>
            <a:off x="533400" y="2425700"/>
            <a:ext cx="5715000" cy="1841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public class </a:t>
            </a:r>
            <a:r>
              <a:rPr lang="en-US" sz="1400" kern="0" dirty="0" err="1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GraphList</a:t>
            </a: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&lt;E&gt; extends </a:t>
            </a:r>
            <a:r>
              <a:rPr lang="en-US" sz="1400" kern="0" dirty="0" err="1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DiGraphList</a:t>
            </a: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&lt;E&gt;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public </a:t>
            </a:r>
            <a:r>
              <a:rPr lang="en-US" sz="1400" kern="0" dirty="0" err="1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GraphList</a:t>
            </a: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(List&lt;Pair&lt;E, E&gt;&gt; edges)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  super(edges);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}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protected void </a:t>
            </a:r>
            <a:r>
              <a:rPr lang="en-US" sz="1400" kern="0" dirty="0" err="1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addEdge</a:t>
            </a: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(E v1, E v2)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  </a:t>
            </a:r>
            <a:r>
              <a:rPr lang="en-US" sz="1400" kern="0" dirty="0" err="1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super.addEdge</a:t>
            </a: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(v1, v2);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  </a:t>
            </a:r>
            <a:r>
              <a:rPr lang="en-US" sz="1400" kern="0" dirty="0" err="1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super.addEdge</a:t>
            </a: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(v2, v1);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  }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rgbClr val="000000"/>
                </a:solidFill>
                <a:latin typeface="Courier New"/>
                <a:ea typeface="ＭＳ Ｐゴシック" charset="-128"/>
                <a:cs typeface="Courier New"/>
              </a:rPr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06D9084-A35B-FC42-B471-8355952021C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OO design issues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8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cohesion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describes how well a unit of code maps to an entity or behavior 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-- in a highly cohesive system: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each class maps to a single, well-defined entity – encapsulating all of its internal state and external behaviors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each method of the class maps to a single, well-defined behavior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leads to code that is easier to read and reuse</a:t>
            </a:r>
          </a:p>
        </p:txBody>
      </p:sp>
      <p:sp>
        <p:nvSpPr>
          <p:cNvPr id="348164" name="Rectangle 4"/>
          <p:cNvSpPr>
            <a:spLocks noChangeArrowheads="1"/>
          </p:cNvSpPr>
          <p:nvPr/>
        </p:nvSpPr>
        <p:spPr bwMode="auto">
          <a:xfrm>
            <a:off x="669925" y="41148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coupling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describes the interconnectedness of classes </a:t>
            </a: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-- in a loosely coupled system: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each class is largely independent and communicates with other classes via small, well-defined interface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leads to code that is easier to develop and modify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Depth-first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5289A8F-A4EB-FE4B-B5C0-628798752F3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61CD0CA-9269-F646-9F31-C70B904FC22E}"/>
              </a:ext>
            </a:extLst>
          </p:cNvPr>
          <p:cNvSpPr txBox="1">
            <a:spLocks/>
          </p:cNvSpPr>
          <p:nvPr/>
        </p:nvSpPr>
        <p:spPr bwMode="auto">
          <a:xfrm>
            <a:off x="966971" y="1295400"/>
            <a:ext cx="7567429" cy="445957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public static &lt;E&gt; List&lt;E&gt; DFS(Graph&lt;E&gt; g, E start, E goal)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List&lt;E&gt;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startPath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= new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ArrayList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&lt;E&gt;();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startPath.add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(start);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</a:t>
            </a: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Stack&lt;List&lt;E&gt;&gt; paths = new Stack&lt;List&lt;E&gt;&gt;();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</a:t>
            </a:r>
            <a:r>
              <a:rPr lang="en-US" sz="14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paths.push</a:t>
            </a: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4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startPath</a:t>
            </a: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while (!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paths.isEmpty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())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</a:t>
            </a: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List&lt;E&gt; </a:t>
            </a:r>
            <a:r>
              <a:rPr lang="en-US" sz="14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pathToExtend</a:t>
            </a: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 = </a:t>
            </a:r>
            <a:r>
              <a:rPr lang="en-US" sz="14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paths.pop</a:t>
            </a: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();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E current =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pathToExtend.get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pathToExtend.size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()-1);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if (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current.equals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(goal))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return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pathToExtend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}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else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for (E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adj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: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g.getAllAdjacent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(current))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    if (!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pathToExtend.contains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adj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))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        List&lt;E&gt; copy = new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ArrayList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&lt;E&gt;(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pathToExtend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       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copy.add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adj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        </a:t>
            </a:r>
            <a:r>
              <a:rPr lang="en-US" sz="14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paths.push</a:t>
            </a: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(copy);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    }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}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}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}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return null;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904868-8144-BB47-8F14-2C4D34F2AE8C}"/>
              </a:ext>
            </a:extLst>
          </p:cNvPr>
          <p:cNvSpPr txBox="1"/>
          <p:nvPr/>
        </p:nvSpPr>
        <p:spPr>
          <a:xfrm>
            <a:off x="3505200" y="5456872"/>
            <a:ext cx="5334000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DFS utilizes a Stack of partially explored paths</a:t>
            </a:r>
          </a:p>
          <a:p>
            <a:pPr lvl="1" indent="-223838">
              <a:buFont typeface="Wingdings" charset="2"/>
              <a:buChar char="§"/>
              <a:defRPr/>
            </a:pPr>
            <a:r>
              <a:rPr lang="en-US" sz="1800" dirty="0">
                <a:latin typeface="+mn-lt"/>
                <a:ea typeface="+mn-ea"/>
                <a:cs typeface="+mn-cs"/>
              </a:rPr>
              <a:t>results in the longest (most recent) path being expanded</a:t>
            </a:r>
          </a:p>
          <a:p>
            <a:pPr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GraphSearch.DFS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(g,1,3)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[1,2,4,6,3]</a:t>
            </a:r>
          </a:p>
          <a:p>
            <a:pPr>
              <a:defRPr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GraphSearch.DFS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(g,1,5)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[1,2,5]</a:t>
            </a:r>
          </a:p>
        </p:txBody>
      </p:sp>
      <p:pic>
        <p:nvPicPr>
          <p:cNvPr id="7" name="Picture 2" descr="Image result for directed graph">
            <a:extLst>
              <a:ext uri="{FF2B5EF4-FFF2-40B4-BE49-F238E27FC236}">
                <a16:creationId xmlns:a16="http://schemas.microsoft.com/office/drawing/2014/main" id="{1EC9BB2C-55F7-1640-9A4E-0D00A81263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974044"/>
            <a:ext cx="1544487" cy="1017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29078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Breadth-first search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5289A8F-A4EB-FE4B-B5C0-628798752F3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E61CD0CA-9269-F646-9F31-C70B904FC22E}"/>
              </a:ext>
            </a:extLst>
          </p:cNvPr>
          <p:cNvSpPr txBox="1">
            <a:spLocks/>
          </p:cNvSpPr>
          <p:nvPr/>
        </p:nvSpPr>
        <p:spPr bwMode="auto">
          <a:xfrm>
            <a:off x="966971" y="1271380"/>
            <a:ext cx="7491229" cy="45198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public static &lt;E&gt; List&lt;E&gt; BFS(Graph&lt;E&gt; g, E start, E goal)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List&lt;E&gt;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startPath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= new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ArrayList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&lt;E&gt;();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startPath.add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(start);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     Queue&lt;List&lt;E&gt;&gt; paths = new LinkedList&lt;List&lt;E&gt;&gt;();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     </a:t>
            </a:r>
            <a:r>
              <a:rPr lang="en-US" sz="14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paths.add</a:t>
            </a: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4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startPath</a:t>
            </a: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while (!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paths.isEmpty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())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         List&lt;E&gt; </a:t>
            </a:r>
            <a:r>
              <a:rPr lang="en-US" sz="14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pathToExtend</a:t>
            </a: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 = </a:t>
            </a:r>
            <a:r>
              <a:rPr lang="en-US" sz="14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paths.remove</a:t>
            </a: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();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E current =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pathToExtend.get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pathToExtend.size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()-1);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if (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current.equals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(goal))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return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pathToExtend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}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else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for (E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adj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: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g.getAllAdjacent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(current))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    if (!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pathToExtend.contains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adj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)) {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        List&lt;E&gt; copy = new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ArrayList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&lt;E&gt;(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pathToExtend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        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copy.add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(</a:t>
            </a:r>
            <a:r>
              <a:rPr lang="en-US" sz="1400" kern="0" dirty="0" err="1">
                <a:latin typeface="Courier New"/>
                <a:ea typeface="ＭＳ Ｐゴシック" charset="-128"/>
                <a:cs typeface="Courier New"/>
              </a:rPr>
              <a:t>adj</a:t>
            </a: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        </a:t>
            </a:r>
            <a:r>
              <a:rPr lang="en-US" sz="1400" kern="0" dirty="0" err="1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paths.add</a:t>
            </a:r>
            <a:r>
              <a:rPr lang="en-US" sz="1400" kern="0" dirty="0">
                <a:solidFill>
                  <a:schemeClr val="tx2"/>
                </a:solidFill>
                <a:latin typeface="Courier New"/>
                <a:ea typeface="ＭＳ Ｐゴシック" charset="-128"/>
                <a:cs typeface="Courier New"/>
              </a:rPr>
              <a:t>(copy);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    }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    }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    }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}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    return null;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1400" kern="0" dirty="0">
                <a:latin typeface="Courier New"/>
                <a:ea typeface="ＭＳ Ｐゴシック" charset="-128"/>
                <a:cs typeface="Courier New"/>
              </a:rPr>
              <a:t> 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1E180C-3022-CB43-90FB-A61E7C27B757}"/>
              </a:ext>
            </a:extLst>
          </p:cNvPr>
          <p:cNvSpPr txBox="1"/>
          <p:nvPr/>
        </p:nvSpPr>
        <p:spPr>
          <a:xfrm>
            <a:off x="3505200" y="5456872"/>
            <a:ext cx="5410200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  <a:ea typeface="+mn-ea"/>
                <a:cs typeface="+mn-cs"/>
              </a:rPr>
              <a:t>BFS utilizes a Queue of partially explored paths</a:t>
            </a:r>
          </a:p>
          <a:p>
            <a:pPr lvl="1" indent="-223838">
              <a:buFont typeface="Wingdings" charset="2"/>
              <a:buChar char="§"/>
              <a:defRPr/>
            </a:pPr>
            <a:r>
              <a:rPr lang="en-US" sz="1800" dirty="0">
                <a:latin typeface="+mn-lt"/>
                <a:ea typeface="+mn-ea"/>
                <a:cs typeface="+mn-cs"/>
              </a:rPr>
              <a:t>results in the shortest (least recent) path being expanded</a:t>
            </a:r>
          </a:p>
          <a:p>
            <a:pPr>
              <a:defRPr/>
            </a:pPr>
            <a:endParaRPr lang="en-US" sz="2000" dirty="0">
              <a:latin typeface="+mn-lt"/>
              <a:ea typeface="+mn-ea"/>
              <a:cs typeface="+mn-cs"/>
            </a:endParaRPr>
          </a:p>
          <a:p>
            <a:pPr>
              <a:defRPr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GraphSearch.BFS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(g,1,3)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[1,2,3]</a:t>
            </a:r>
          </a:p>
          <a:p>
            <a:pPr>
              <a:defRPr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GraphSearch.BFS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(g,1,5)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[1,2,5]</a:t>
            </a:r>
          </a:p>
        </p:txBody>
      </p:sp>
      <p:pic>
        <p:nvPicPr>
          <p:cNvPr id="7" name="Picture 2" descr="Image result for directed graph">
            <a:extLst>
              <a:ext uri="{FF2B5EF4-FFF2-40B4-BE49-F238E27FC236}">
                <a16:creationId xmlns:a16="http://schemas.microsoft.com/office/drawing/2014/main" id="{9B89F8C4-4420-9F4D-AF49-BA8B61A7A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974044"/>
            <a:ext cx="1544487" cy="1017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285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5CD8B9F-358C-C44F-B338-15F31D95EBA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and rate-of-growth</a:t>
            </a:r>
          </a:p>
        </p:txBody>
      </p:sp>
      <p:sp>
        <p:nvSpPr>
          <p:cNvPr id="333833" name="Rectangle 9"/>
          <p:cNvSpPr>
            <a:spLocks noChangeArrowheads="1"/>
          </p:cNvSpPr>
          <p:nvPr/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Big-Oh classifications capture rate of growth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 an O(N) algorithm, doubling the problem size doubles the amount of work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e.g., suppose Cost(N) = 5N – 3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Cost(s)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5s</a:t>
            </a:r>
            <a:r>
              <a:rPr lang="en-US" sz="1800">
                <a:latin typeface="Arial Narrow" charset="0"/>
              </a:rPr>
              <a:t> – 3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Cost(2s) = 5(2s) – 3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10s</a:t>
            </a:r>
            <a:r>
              <a:rPr lang="en-US" sz="1800">
                <a:latin typeface="Arial Narrow" charset="0"/>
              </a:rPr>
              <a:t> - 3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4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 an O(N log N) algorithm, doubling the problem size more than doubles the amount of work 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e.g., suppose Cost(N) = 5N log N + N </a:t>
            </a:r>
          </a:p>
          <a:p>
            <a:pPr marL="1600200" lvl="3" indent="-228600">
              <a:spcBef>
                <a:spcPct val="4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Cost(s)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5s log s </a:t>
            </a:r>
            <a:r>
              <a:rPr lang="en-US" sz="1800">
                <a:latin typeface="Arial Narrow" charset="0"/>
              </a:rPr>
              <a:t>+ s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Cost(2s) = 5(2s) log (2s) + 2s = 10s(log(s)+1) + 2s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10s log s</a:t>
            </a:r>
            <a:r>
              <a:rPr lang="en-US" sz="1800">
                <a:latin typeface="Arial Narrow" charset="0"/>
              </a:rPr>
              <a:t> + 12s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for an O(N</a:t>
            </a:r>
            <a:r>
              <a:rPr lang="en-US" sz="2000" baseline="30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) algorithm, doubling the problem size quadruples the amount of work </a:t>
            </a:r>
          </a:p>
          <a:p>
            <a:pPr marL="742950" lvl="1" indent="-285750">
              <a:lnSpc>
                <a:spcPct val="80000"/>
              </a:lnSpc>
              <a:spcBef>
                <a:spcPct val="40000"/>
              </a:spcBef>
              <a:buFont typeface="Wingdings" charset="0"/>
              <a:buNone/>
            </a:pPr>
            <a:r>
              <a:rPr lang="en-US" sz="1800">
                <a:latin typeface="Arial Narrow" charset="0"/>
              </a:rPr>
              <a:t>	e.g., suppose Cost(N) = 5N</a:t>
            </a:r>
            <a:r>
              <a:rPr lang="en-US" sz="1800" baseline="30000">
                <a:latin typeface="Arial Narrow" charset="0"/>
              </a:rPr>
              <a:t>2</a:t>
            </a:r>
            <a:r>
              <a:rPr lang="en-US" sz="1800">
                <a:latin typeface="Arial Narrow" charset="0"/>
              </a:rPr>
              <a:t> – 3N + 10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Cost(s)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5s</a:t>
            </a:r>
            <a:r>
              <a:rPr lang="en-US" sz="1800" baseline="30000">
                <a:solidFill>
                  <a:srgbClr val="FF0033"/>
                </a:solidFill>
              </a:rPr>
              <a:t>2</a:t>
            </a:r>
            <a:r>
              <a:rPr lang="en-US" sz="1800">
                <a:latin typeface="Arial Narrow" charset="0"/>
              </a:rPr>
              <a:t> – 3s + 10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r>
              <a:rPr lang="en-US" sz="1800">
                <a:latin typeface="Arial Narrow" charset="0"/>
              </a:rPr>
              <a:t>Cost(2s) = 5(2s)</a:t>
            </a:r>
            <a:r>
              <a:rPr lang="en-US" sz="1800" baseline="30000"/>
              <a:t>2</a:t>
            </a:r>
            <a:r>
              <a:rPr lang="en-US" sz="1800">
                <a:latin typeface="Arial Narrow" charset="0"/>
              </a:rPr>
              <a:t> – 3(2s) + 10 = 5(4s</a:t>
            </a:r>
            <a:r>
              <a:rPr lang="en-US" sz="1800" baseline="30000"/>
              <a:t>2</a:t>
            </a:r>
            <a:r>
              <a:rPr lang="en-US" sz="1800">
                <a:latin typeface="Arial Narrow" charset="0"/>
              </a:rPr>
              <a:t>) – 6s + 10 = 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20s</a:t>
            </a:r>
            <a:r>
              <a:rPr lang="en-US" sz="1800" baseline="30000">
                <a:solidFill>
                  <a:srgbClr val="FF0033"/>
                </a:solidFill>
                <a:latin typeface="Arial Narrow" charset="0"/>
              </a:rPr>
              <a:t>2</a:t>
            </a:r>
            <a:r>
              <a:rPr lang="en-US" sz="1800">
                <a:solidFill>
                  <a:srgbClr val="FF0033"/>
                </a:solidFill>
                <a:latin typeface="Arial Narrow" charset="0"/>
              </a:rPr>
              <a:t> </a:t>
            </a:r>
            <a:r>
              <a:rPr lang="en-US" sz="1800">
                <a:latin typeface="Arial Narrow" charset="0"/>
              </a:rPr>
              <a:t>– 6s + 10</a:t>
            </a:r>
          </a:p>
          <a:p>
            <a:pPr marL="1600200" lvl="3" indent="-228600">
              <a:spcBef>
                <a:spcPct val="20000"/>
              </a:spcBef>
              <a:buFontTx/>
              <a:buChar char="–"/>
            </a:pPr>
            <a:endParaRPr lang="en-US" sz="18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82D646-F6C6-A345-B1BA-FE9C15219F4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Big-Oh (formally)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5715000"/>
          </a:xfrm>
        </p:spPr>
        <p:txBody>
          <a:bodyPr/>
          <a:lstStyle/>
          <a:p>
            <a:pPr marL="0" indent="4763">
              <a:lnSpc>
                <a:spcPct val="90000"/>
              </a:lnSpc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algorithm is O( f(N) ) if there exists a positive constant C &amp; non-negative integer T such that for all N ≥ T,  # of steps required ≤ C*f(N)</a:t>
            </a: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sz="1600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endParaRPr lang="en-US" sz="1050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r>
              <a:rPr lang="en-US" sz="2400" dirty="0">
                <a:latin typeface="Arial Narrow" charset="0"/>
                <a:ea typeface="ＭＳ Ｐゴシック" charset="0"/>
              </a:rPr>
              <a:t>for example, selection sort: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</a:p>
          <a:p>
            <a:pPr marL="747713" lvl="2">
              <a:lnSpc>
                <a:spcPct val="70000"/>
              </a:lnSpc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N(N-1)/2 inspections + N-1 swaps =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(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N/2 -1) steps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if we consider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 = 1 </a:t>
            </a:r>
            <a:r>
              <a:rPr lang="en-US" dirty="0">
                <a:latin typeface="Arial Narrow" charset="0"/>
                <a:ea typeface="ＭＳ Ｐゴシック" charset="0"/>
              </a:rPr>
              <a:t>and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T = 1</a:t>
            </a:r>
            <a:r>
              <a:rPr lang="en-US" dirty="0">
                <a:latin typeface="Arial Narrow" charset="0"/>
                <a:ea typeface="ＭＳ Ｐゴシック" charset="0"/>
              </a:rPr>
              <a:t>, then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               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N/2 - 1 	≤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 			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since added 1 to </a:t>
            </a:r>
            <a:r>
              <a:rPr lang="en-US" sz="1800" i="1" dirty="0" err="1">
                <a:latin typeface="Arial Narrow" charset="0"/>
                <a:ea typeface="ＭＳ Ｐゴシック" charset="0"/>
              </a:rPr>
              <a:t>rhs</a:t>
            </a:r>
            <a:endParaRPr lang="en-US" sz="1800" i="1" dirty="0">
              <a:latin typeface="Arial Narrow" charset="0"/>
              <a:ea typeface="ＭＳ Ｐゴシック" charset="0"/>
            </a:endParaRP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	    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</a:rPr>
              <a:t>≤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N(N/2)			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since 1 </a:t>
            </a:r>
            <a:r>
              <a:rPr lang="en-US" sz="1800" dirty="0">
                <a:latin typeface="Arial Narrow" charset="0"/>
                <a:ea typeface="ＭＳ Ｐゴシック" charset="0"/>
              </a:rPr>
              <a:t>≤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 N  at </a:t>
            </a:r>
            <a:r>
              <a:rPr lang="en-US" sz="1800" i="1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T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 and beyond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	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N(N/2)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</a:t>
            </a:r>
            <a:r>
              <a:rPr lang="en-US" dirty="0">
                <a:latin typeface="Arial Narrow" charset="0"/>
                <a:ea typeface="ＭＳ Ｐゴシック" charset="0"/>
              </a:rPr>
              <a:t>=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=</a:t>
            </a:r>
            <a:r>
              <a:rPr lang="en-US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 N</a:t>
            </a:r>
            <a:r>
              <a:rPr lang="en-US" baseline="30000" dirty="0">
                <a:solidFill>
                  <a:srgbClr val="000000"/>
                </a:solidFill>
                <a:latin typeface="Arial Narrow" charset="0"/>
                <a:ea typeface="ＭＳ Ｐゴシック" charset="0"/>
              </a:rPr>
              <a:t>2 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	 </a:t>
            </a:r>
          </a:p>
          <a:p>
            <a:pPr marL="747713" lvl="2">
              <a:lnSpc>
                <a:spcPct val="100000"/>
              </a:lnSpc>
              <a:spcBef>
                <a:spcPct val="0"/>
              </a:spcBef>
              <a:tabLst>
                <a:tab pos="1712913" algn="l"/>
                <a:tab pos="3036888" algn="l"/>
              </a:tabLst>
            </a:pP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	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by transitivity, 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/2 + N/2 – 1 ≤ </a:t>
            </a: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		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 O</a:t>
            </a:r>
            <a:r>
              <a:rPr lang="en-US" dirty="0">
                <a:latin typeface="Arial Narrow" charset="0"/>
                <a:ea typeface="ＭＳ Ｐゴシック" charset="0"/>
              </a:rPr>
              <a:t>(N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</p:txBody>
      </p:sp>
      <p:graphicFrame>
        <p:nvGraphicFramePr>
          <p:cNvPr id="37892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981200" y="2133600"/>
          <a:ext cx="48006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080000" imgH="2235200" progId="Visio.Drawing.6">
                  <p:embed/>
                </p:oleObj>
              </mc:Choice>
              <mc:Fallback>
                <p:oleObj name="Visio" r:id="rId2" imgW="5080000" imgH="2235200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3600"/>
                        <a:ext cx="4800600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6686550"/>
            <a:ext cx="7848600" cy="4000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  <a:latin typeface="Arial Narrow" charset="0"/>
              </a:rPr>
              <a:t>in general, can use C = sum of positive terms, T = 1 (if log terms, then T = 2)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FF217E8-F371-5F44-8954-D99D64D89BA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General rules for analyzing algorithms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828800"/>
          </a:xfrm>
        </p:spPr>
        <p:txBody>
          <a:bodyPr/>
          <a:lstStyle/>
          <a:p>
            <a:pPr marL="280988" indent="-280988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1.  for loops: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 running time of a for loop is at most</a:t>
            </a:r>
          </a:p>
          <a:p>
            <a:pPr marL="849313" lvl="1" indent="-381000"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		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running time of statements in loop</a:t>
            </a:r>
            <a:r>
              <a:rPr lang="en-US" sz="1800" dirty="0">
                <a:latin typeface="Arial Narrow" charset="0"/>
                <a:ea typeface="ＭＳ Ｐゴシック" charset="0"/>
              </a:rPr>
              <a:t> </a:t>
            </a:r>
            <a:r>
              <a:rPr lang="en-US" sz="1800" dirty="0">
                <a:latin typeface="Arial Narrow" charset="0"/>
                <a:ea typeface="ＭＳ Ｐゴシック" charset="0"/>
                <a:sym typeface="Symbol" charset="0"/>
              </a:rPr>
              <a:t></a:t>
            </a:r>
            <a:r>
              <a:rPr lang="en-US" sz="1800" dirty="0">
                <a:latin typeface="Arial Narrow" charset="0"/>
                <a:ea typeface="ＭＳ Ｐゴシック" charset="0"/>
              </a:rPr>
              <a:t> </a:t>
            </a:r>
            <a:r>
              <a:rPr lang="en-US" sz="1800" i="1" dirty="0">
                <a:latin typeface="Arial Narrow" charset="0"/>
                <a:ea typeface="ＭＳ Ｐゴシック" charset="0"/>
              </a:rPr>
              <a:t>number of loop iterations</a:t>
            </a:r>
          </a:p>
          <a:p>
            <a:pPr marL="849313" lvl="1" indent="-381000">
              <a:buFont typeface="Wingdings" charset="0"/>
              <a:buNone/>
            </a:pPr>
            <a:endParaRPr lang="en-US" sz="1800" i="1" dirty="0">
              <a:latin typeface="Arial Narrow" charset="0"/>
              <a:ea typeface="ＭＳ Ｐゴシック" charset="0"/>
            </a:endParaRPr>
          </a:p>
          <a:p>
            <a:pPr marL="1447800" lvl="2" indent="-381000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= 0;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&lt; N;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++) {</a:t>
            </a:r>
          </a:p>
          <a:p>
            <a:pPr marL="1447800" lvl="2" indent="-381000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sum +=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nums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[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];</a:t>
            </a:r>
          </a:p>
          <a:p>
            <a:pPr marL="1447800" lvl="2" indent="-381000"/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347140" name="Rectangle 4"/>
          <p:cNvSpPr>
            <a:spLocks noChangeArrowheads="1"/>
          </p:cNvSpPr>
          <p:nvPr/>
        </p:nvSpPr>
        <p:spPr bwMode="auto">
          <a:xfrm>
            <a:off x="685800" y="38100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0988" indent="-280988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2.  nested loops: </a:t>
            </a:r>
            <a:r>
              <a:rPr lang="en-US" sz="2000">
                <a:latin typeface="Arial Narrow" charset="0"/>
              </a:rPr>
              <a:t>the running time of a statement in nested loops is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800" i="1">
                <a:latin typeface="Arial Narrow" charset="0"/>
              </a:rPr>
              <a:t>running time of statement in loop</a:t>
            </a:r>
            <a:r>
              <a:rPr lang="en-US" sz="1800">
                <a:latin typeface="Arial Narrow" charset="0"/>
              </a:rPr>
              <a:t> </a:t>
            </a:r>
            <a:r>
              <a:rPr lang="en-US" sz="2000">
                <a:latin typeface="Arial Narrow" charset="0"/>
                <a:sym typeface="Symbol" charset="0"/>
              </a:rPr>
              <a:t> </a:t>
            </a:r>
            <a:r>
              <a:rPr lang="en-US" sz="1800" i="1">
                <a:latin typeface="Arial Narrow" charset="0"/>
              </a:rPr>
              <a:t>product of sizes of the loops 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endParaRPr lang="en-US" sz="1800" i="1">
              <a:latin typeface="Arial Narrow" charset="0"/>
            </a:endParaRP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for (int i = 0; i &lt; N; i++)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for (int j = 0; j &lt; M; j++)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    nums1[i] += nums2[j] + i;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4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05CE8F-1D0D-DF43-827E-AD8EF92F487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General rules for analyzing algorithms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2514600"/>
          </a:xfrm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3.  consecutive statements: </a:t>
            </a: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the running time of consecutive statements is </a:t>
            </a:r>
          </a:p>
          <a:p>
            <a:pPr marL="457200" indent="-457200"/>
            <a:r>
              <a:rPr lang="en-US" sz="1800">
                <a:latin typeface="Arial Narrow" charset="0"/>
                <a:ea typeface="ＭＳ Ｐゴシック" charset="0"/>
                <a:cs typeface="ＭＳ Ｐゴシック" charset="0"/>
              </a:rPr>
              <a:t>		</a:t>
            </a:r>
            <a:r>
              <a:rPr lang="en-US" sz="1800" i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sum of their individual running times</a:t>
            </a:r>
          </a:p>
          <a:p>
            <a:pPr marL="849313" lvl="1" indent="-381000">
              <a:buFont typeface="Wingdings" charset="0"/>
              <a:buNone/>
            </a:pPr>
            <a:endParaRPr lang="en-US" sz="1600" i="1">
              <a:latin typeface="Arial Narrow" charset="0"/>
              <a:ea typeface="ＭＳ Ｐゴシック" charset="0"/>
            </a:endParaRP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sum = 0;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for (int i = 0; i &lt; N; i++) {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sum += nums[i];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pPr marL="1447800" lvl="2" indent="-381000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double avg = (double)sum/N;</a:t>
            </a:r>
          </a:p>
        </p:txBody>
      </p:sp>
      <p:sp>
        <p:nvSpPr>
          <p:cNvPr id="349188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0988" indent="-280988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4.  if-else: </a:t>
            </a:r>
            <a:r>
              <a:rPr lang="en-US" sz="2000">
                <a:latin typeface="Arial Narrow" charset="0"/>
              </a:rPr>
              <a:t>the running time of an if-else statement is at most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800" i="1">
                <a:latin typeface="Arial Narrow" charset="0"/>
              </a:rPr>
              <a:t>running time of the test + maximum running time of the if and else cases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endParaRPr lang="en-US" sz="1800" i="1">
              <a:latin typeface="Arial Narrow" charset="0"/>
            </a:endParaRP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if (isSorted(nums))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index = binarySearch(nums, desired);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else {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index = sequentialSearch(nums, desired);</a:t>
            </a:r>
          </a:p>
          <a:p>
            <a:pPr marL="1447800" lvl="2" indent="-3810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BE11FB-BE49-974C-AFC9-10A77776E50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finding all anagrams of a word (approach 1)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1905000"/>
          </a:xfrm>
        </p:spPr>
        <p:txBody>
          <a:bodyPr/>
          <a:lstStyle/>
          <a:p>
            <a:pPr lvl="1"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</a:rPr>
              <a:t>for each possible permutation of the word</a:t>
            </a:r>
          </a:p>
          <a:p>
            <a:pPr marL="1136650" lvl="2"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generate the next permutation</a:t>
            </a:r>
          </a:p>
          <a:p>
            <a:pPr marL="1136650" lvl="2"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test to see if contained in the dictionary</a:t>
            </a:r>
          </a:p>
          <a:p>
            <a:pPr marL="1136650" lvl="2"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if so, add to the list of anagrams</a:t>
            </a:r>
          </a:p>
          <a:p>
            <a:endParaRPr lang="en-US" sz="16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efficiency of this approach, where L is word length &amp; D is dictionary size?</a:t>
            </a:r>
          </a:p>
        </p:txBody>
      </p:sp>
      <p:sp>
        <p:nvSpPr>
          <p:cNvPr id="344068" name="Rectangle 4"/>
          <p:cNvSpPr>
            <a:spLocks noChangeArrowheads="1"/>
          </p:cNvSpPr>
          <p:nvPr/>
        </p:nvSpPr>
        <p:spPr bwMode="auto">
          <a:xfrm>
            <a:off x="685800" y="3505200"/>
            <a:ext cx="8534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Courier New" charset="0"/>
              </a:rPr>
              <a:t>for each possible permutation of the word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generate the next permutation	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O(L), </a:t>
            </a:r>
            <a:r>
              <a:rPr lang="en-US" sz="1600" i="1">
                <a:solidFill>
                  <a:srgbClr val="FF0033"/>
                </a:solidFill>
                <a:latin typeface="Arial Narrow" charset="0"/>
              </a:rPr>
              <a:t>assuming a smart encoding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test to see if contained in the dictionary 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O(D), </a:t>
            </a:r>
            <a:r>
              <a:rPr lang="en-US" sz="1600" i="1">
                <a:solidFill>
                  <a:srgbClr val="FF0033"/>
                </a:solidFill>
                <a:latin typeface="Arial Narrow" charset="0"/>
              </a:rPr>
              <a:t>assuming sequential search</a:t>
            </a:r>
            <a:endParaRPr lang="en-US" sz="1600" i="1">
              <a:solidFill>
                <a:srgbClr val="FF0033"/>
              </a:solidFill>
              <a:latin typeface="Courier New" charset="0"/>
            </a:endParaRP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if so, add to the list of anagrams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O(1)</a:t>
            </a:r>
          </a:p>
          <a:p>
            <a:pPr marL="342900" indent="-342900">
              <a:spcBef>
                <a:spcPct val="20000"/>
              </a:spcBef>
            </a:pPr>
            <a:endParaRPr lang="en-US" sz="16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è"/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O(L!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(L + D + 1))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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O(L!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D) 	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en-US" sz="1400" i="1">
                <a:solidFill>
                  <a:srgbClr val="FF0033"/>
                </a:solidFill>
                <a:latin typeface="Arial Narrow" charset="0"/>
              </a:rPr>
              <a:t>			</a:t>
            </a:r>
            <a:endParaRPr lang="en-US" sz="800" i="1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en-US" sz="1800"/>
              <a:t>				  </a:t>
            </a:r>
            <a:r>
              <a:rPr lang="en-US" sz="1800">
                <a:latin typeface="Arial Narrow" charset="0"/>
              </a:rPr>
              <a:t>5!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= 120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          =   14,040,000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solidFill>
                  <a:srgbClr val="FF0033"/>
                </a:solidFill>
                <a:latin typeface="Arial Narrow" charset="0"/>
                <a:sym typeface="Wingdings" charset="0"/>
              </a:rPr>
              <a:t>				</a:t>
            </a:r>
            <a:r>
              <a:rPr lang="en-US" sz="1800">
                <a:latin typeface="Arial Narrow" charset="0"/>
              </a:rPr>
              <a:t>10!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= 3,628,800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= 424,569,600,000</a:t>
            </a:r>
            <a:r>
              <a:rPr lang="en-US" sz="2000">
                <a:latin typeface="Arial Narrow" charset="0"/>
              </a:rPr>
              <a:t>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endParaRPr lang="en-US" sz="1800">
              <a:latin typeface="Arial Narrow" charset="0"/>
            </a:endParaRPr>
          </a:p>
        </p:txBody>
      </p:sp>
      <p:sp>
        <p:nvSpPr>
          <p:cNvPr id="344069" name="AutoShape 5"/>
          <p:cNvSpPr>
            <a:spLocks/>
          </p:cNvSpPr>
          <p:nvPr/>
        </p:nvSpPr>
        <p:spPr bwMode="auto">
          <a:xfrm>
            <a:off x="7543800" y="3581400"/>
            <a:ext cx="152400" cy="18288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0033"/>
              </a:solidFill>
            </a:endParaRPr>
          </a:p>
        </p:txBody>
      </p:sp>
      <p:sp>
        <p:nvSpPr>
          <p:cNvPr id="344070" name="Text Box 6"/>
          <p:cNvSpPr txBox="1">
            <a:spLocks noChangeArrowheads="1"/>
          </p:cNvSpPr>
          <p:nvPr/>
        </p:nvSpPr>
        <p:spPr bwMode="auto">
          <a:xfrm>
            <a:off x="7772400" y="4114800"/>
            <a:ext cx="1524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</a:rPr>
              <a:t>since L! different permutations, will loop L! 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8" grpId="0"/>
      <p:bldP spid="344069" grpId="0" animBg="1"/>
      <p:bldP spid="34407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29BF7A9-BA4C-2B48-A37E-88059A8473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finding all anagrams of a word (approach 2)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05000"/>
          </a:xfrm>
        </p:spPr>
        <p:txBody>
          <a:bodyPr/>
          <a:lstStyle/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</a:rPr>
              <a:t>sort letters of given word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</a:rPr>
              <a:t>traverse the entire dictionary, word by word</a:t>
            </a:r>
          </a:p>
          <a:p>
            <a:pPr marL="1136650" lvl="2">
              <a:lnSpc>
                <a:spcPct val="70000"/>
              </a:lnSpc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sort the next dictionary word</a:t>
            </a:r>
          </a:p>
          <a:p>
            <a:pPr marL="1136650" lvl="2">
              <a:lnSpc>
                <a:spcPct val="70000"/>
              </a:lnSpc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test to see if identical to sorted given word</a:t>
            </a:r>
          </a:p>
          <a:p>
            <a:pPr marL="1136650" lvl="2">
              <a:lnSpc>
                <a:spcPct val="70000"/>
              </a:lnSpc>
              <a:buFontTx/>
              <a:buChar char="•"/>
            </a:pPr>
            <a:r>
              <a:rPr lang="en-US" sz="1600">
                <a:latin typeface="Courier New" charset="0"/>
                <a:ea typeface="ＭＳ Ｐゴシック" charset="0"/>
              </a:rPr>
              <a:t>if so, add to the list of anagrams</a:t>
            </a:r>
          </a:p>
          <a:p>
            <a:pPr>
              <a:lnSpc>
                <a:spcPct val="90000"/>
              </a:lnSpc>
            </a:pPr>
            <a:endParaRPr lang="en-US" sz="16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efficiency of this approach, where L is word length &amp; D is dictionary size?</a:t>
            </a:r>
          </a:p>
        </p:txBody>
      </p:sp>
      <p:sp>
        <p:nvSpPr>
          <p:cNvPr id="345092" name="Rectangle 4"/>
          <p:cNvSpPr>
            <a:spLocks noChangeArrowheads="1"/>
          </p:cNvSpPr>
          <p:nvPr/>
        </p:nvSpPr>
        <p:spPr bwMode="auto">
          <a:xfrm>
            <a:off x="685800" y="3276600"/>
            <a:ext cx="8534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Courier New" charset="0"/>
              </a:rPr>
              <a:t>sort letters of given word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O(L log L), </a:t>
            </a:r>
            <a:r>
              <a:rPr lang="en-US" sz="1600" i="1">
                <a:solidFill>
                  <a:srgbClr val="FF0033"/>
                </a:solidFill>
                <a:latin typeface="Arial Narrow" charset="0"/>
              </a:rPr>
              <a:t>assuming an efficient sort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Courier New" charset="0"/>
              </a:rPr>
              <a:t>traverse the entire dictionary, word by word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sort the next dictionary word	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O(L log L), </a:t>
            </a:r>
            <a:r>
              <a:rPr lang="en-US" sz="1600" i="1">
                <a:solidFill>
                  <a:srgbClr val="FF0033"/>
                </a:solidFill>
                <a:latin typeface="Arial Narrow" charset="0"/>
              </a:rPr>
              <a:t>assuming an efficient sort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test to see if identical to sorted given word 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O(L)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 </a:t>
            </a:r>
          </a:p>
          <a:p>
            <a:pPr marL="113665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1600">
                <a:latin typeface="Courier New" charset="0"/>
              </a:rPr>
              <a:t>if so, add to the list of anagrams</a:t>
            </a:r>
          </a:p>
          <a:p>
            <a:pPr marL="2343150" lvl="3" indent="-228600"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  <a:sym typeface="Wingdings" charset="0"/>
              </a:rPr>
              <a:t> </a:t>
            </a:r>
            <a:r>
              <a:rPr lang="en-US" sz="1600">
                <a:solidFill>
                  <a:srgbClr val="FF0033"/>
                </a:solidFill>
                <a:latin typeface="Arial Narrow" charset="0"/>
              </a:rPr>
              <a:t>O(1)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è"/>
            </a:pPr>
            <a:r>
              <a:rPr lang="en-US">
                <a:solidFill>
                  <a:srgbClr val="FF0033"/>
                </a:solidFill>
                <a:latin typeface="Arial Narrow" charset="0"/>
              </a:rPr>
              <a:t>O(L log L + (D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(L log L + L + 1)))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 O(L log L 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Symbol" charset="0"/>
              </a:rPr>
              <a:t></a:t>
            </a: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 D)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en-US" sz="1100">
                <a:latin typeface="Arial Narrow" charset="0"/>
              </a:rPr>
              <a:t>				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			 </a:t>
            </a:r>
            <a:r>
              <a:rPr lang="en-US" sz="1800" i="1">
                <a:solidFill>
                  <a:srgbClr val="FF0033"/>
                </a:solidFill>
                <a:latin typeface="Arial Narrow" charset="0"/>
              </a:rPr>
              <a:t>  </a:t>
            </a:r>
            <a:r>
              <a:rPr lang="en-US" sz="1800">
                <a:latin typeface="Arial Narrow" charset="0"/>
              </a:rPr>
              <a:t>5 log 5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   </a:t>
            </a:r>
            <a:r>
              <a:rPr lang="en-US" sz="1800">
                <a:latin typeface="Arial Narrow" charset="0"/>
                <a:sym typeface="Symbol" charset="0"/>
              </a:rPr>
              <a:t></a:t>
            </a:r>
            <a:r>
              <a:rPr lang="en-US" sz="1800">
                <a:latin typeface="Arial Narrow" charset="0"/>
              </a:rPr>
              <a:t> 12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=   1,404,000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Arial Narrow" charset="0"/>
              </a:rPr>
              <a:t>				10 log 10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  </a:t>
            </a:r>
            <a:r>
              <a:rPr lang="en-US" sz="1800">
                <a:latin typeface="Arial Narrow" charset="0"/>
                <a:sym typeface="Symbol" charset="0"/>
              </a:rPr>
              <a:t></a:t>
            </a:r>
            <a:r>
              <a:rPr lang="en-US" sz="1800">
                <a:latin typeface="Arial Narrow" charset="0"/>
              </a:rPr>
              <a:t> 33 </a:t>
            </a:r>
            <a:r>
              <a:rPr lang="en-US" sz="1800">
                <a:latin typeface="Arial Narrow" charset="0"/>
                <a:sym typeface="Symbol" charset="0"/>
              </a:rPr>
              <a:t></a:t>
            </a:r>
            <a:r>
              <a:rPr lang="en-US" sz="1800">
                <a:latin typeface="Arial Narrow" charset="0"/>
              </a:rPr>
              <a:t> 117,000 =   3,861,000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è"/>
            </a:pPr>
            <a:endParaRPr lang="en-US">
              <a:solidFill>
                <a:srgbClr val="FF0033"/>
              </a:solidFill>
              <a:latin typeface="Arial Narrow" charset="0"/>
              <a:sym typeface="Wingdings" charset="0"/>
            </a:endParaRPr>
          </a:p>
        </p:txBody>
      </p:sp>
      <p:sp>
        <p:nvSpPr>
          <p:cNvPr id="345093" name="AutoShape 5"/>
          <p:cNvSpPr>
            <a:spLocks/>
          </p:cNvSpPr>
          <p:nvPr/>
        </p:nvSpPr>
        <p:spPr bwMode="auto">
          <a:xfrm>
            <a:off x="7543800" y="3962400"/>
            <a:ext cx="152400" cy="1828800"/>
          </a:xfrm>
          <a:prstGeom prst="rightBrace">
            <a:avLst>
              <a:gd name="adj1" fmla="val 100000"/>
              <a:gd name="adj2" fmla="val 50000"/>
            </a:avLst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0033"/>
              </a:solidFill>
            </a:endParaRPr>
          </a:p>
        </p:txBody>
      </p:sp>
      <p:sp>
        <p:nvSpPr>
          <p:cNvPr id="345094" name="Text Box 6"/>
          <p:cNvSpPr txBox="1">
            <a:spLocks noChangeArrowheads="1"/>
          </p:cNvSpPr>
          <p:nvPr/>
        </p:nvSpPr>
        <p:spPr bwMode="auto">
          <a:xfrm>
            <a:off x="7772400" y="4495800"/>
            <a:ext cx="1524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Arial Narrow" charset="0"/>
              </a:rPr>
              <a:t>since dictionary is size D, will loop D 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2" grpId="0"/>
      <p:bldP spid="345093" grpId="0" animBg="1"/>
      <p:bldP spid="34509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E8C3FE-16F4-8347-8A47-F6CE30DCFF2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Analyzing recursive algorithms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05000"/>
          </a:xfrm>
        </p:spPr>
        <p:txBody>
          <a:bodyPr/>
          <a:lstStyle/>
          <a:p>
            <a:pPr>
              <a:spcBef>
                <a:spcPct val="0"/>
              </a:spcBef>
              <a:tabLst>
                <a:tab pos="114300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 algorithms can be analyzed by defining a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recurrence relation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:</a:t>
            </a:r>
          </a:p>
          <a:p>
            <a:pPr>
              <a:spcBef>
                <a:spcPct val="0"/>
              </a:spcBef>
              <a:tabLst>
                <a:tab pos="1143000" algn="l"/>
              </a:tabLst>
            </a:pPr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cost of searching N items using binary search = </a:t>
            </a: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		cost of comparing middle element + cost of searching correct half (N/2 items) </a:t>
            </a: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endParaRPr lang="en-US" sz="100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  <a:p>
            <a:pPr lvl="1">
              <a:spcBef>
                <a:spcPct val="0"/>
              </a:spcBef>
              <a:buFont typeface="Wingdings" charset="0"/>
              <a:buNone/>
              <a:tabLst>
                <a:tab pos="1143000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more succinctly:  Cost(N) = Cost(N/2) + C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685800" y="32004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Cost(S) 	= Cost(S/2) + C	can unwind Cost(S/2)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(Cost(S/4) + C) + C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Cost(S/4) + 2C	can unwind Cost(S/4)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(Cost(S/8) + C) + 2C	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Cost(S/8) + 3C	can continue unwinding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…	(a total of 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S times)</a:t>
            </a:r>
          </a:p>
          <a:p>
            <a:pPr marL="342900" indent="-342900" defTabSz="1379538"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Cost(S/S) + (log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S)*C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Cost(1) + (log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S)*C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latin typeface="Arial Narrow" charset="0"/>
              </a:rPr>
              <a:t>		= C log</a:t>
            </a:r>
            <a:r>
              <a:rPr lang="en-US" sz="2000" baseline="-25000">
                <a:latin typeface="Arial Narrow" charset="0"/>
              </a:rPr>
              <a:t>2</a:t>
            </a:r>
            <a:r>
              <a:rPr lang="en-US" sz="2000">
                <a:latin typeface="Arial Narrow" charset="0"/>
              </a:rPr>
              <a:t> S + C'	where C' = Cost(1) </a:t>
            </a:r>
          </a:p>
          <a:p>
            <a:pPr marL="342900" indent="-342900" defTabSz="1379538">
              <a:spcBef>
                <a:spcPct val="40000"/>
              </a:spcBef>
              <a:tabLst>
                <a:tab pos="798513" algn="l"/>
                <a:tab pos="5037138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	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 O(log 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0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854A6B0-B08A-5D49-8DD9-A9F2BF981BB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8674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53213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interface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defines a generic template for a class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specifies the methods that the class must implement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but, does not specify fields nor method implementations</a:t>
            </a: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public interface List&lt;T&gt; {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add(T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add(int index, 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  void clear();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contains(Object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  T get(int index);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  T remove(int index);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remove(T obj)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  T set(int index, T obj);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  int size();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  . . .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r>
              <a:rPr lang="en-US" sz="1400" dirty="0">
                <a:latin typeface="Courier New" charset="0"/>
                <a:ea typeface="ＭＳ Ｐゴシック" charset="0"/>
              </a:rPr>
              <a:t>}</a:t>
            </a:r>
          </a:p>
          <a:p>
            <a:pPr lvl="1">
              <a:lnSpc>
                <a:spcPct val="70000"/>
              </a:lnSpc>
              <a:buFont typeface="Wingdings" charset="0"/>
              <a:buNone/>
              <a:tabLst>
                <a:tab pos="5321300" algn="l"/>
              </a:tabLst>
            </a:pPr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  <a:tabLst>
                <a:tab pos="532130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advantage: can define different implementations with different tradeoffs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2800" dirty="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ArrayList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&lt;T&gt; implements List&lt;T&gt; { … } // direct access, must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    // shift to add/remove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28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LinkedList&lt;T&gt; implements List&lt;T&gt; { … }// sequential access. but </a:t>
            </a:r>
          </a:p>
          <a:p>
            <a:pPr>
              <a:lnSpc>
                <a:spcPct val="90000"/>
              </a:lnSpc>
              <a:spcBef>
                <a:spcPct val="0"/>
              </a:spcBef>
              <a:tabLst>
                <a:tab pos="5321300" algn="l"/>
              </a:tabLst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    // easy add/remove at ends</a:t>
            </a:r>
          </a:p>
          <a:p>
            <a:pPr>
              <a:lnSpc>
                <a:spcPct val="90000"/>
              </a:lnSpc>
              <a:tabLst>
                <a:tab pos="5321300" algn="l"/>
              </a:tabLst>
            </a:pPr>
            <a:endParaRPr lang="en-US" sz="1200" dirty="0">
              <a:solidFill>
                <a:srgbClr val="FF0033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tabLst>
                <a:tab pos="532130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can write generic code that works on a </a:t>
            </a:r>
            <a:r>
              <a:rPr lang="en-US" sz="1800" dirty="0">
                <a:latin typeface="Courier New" charset="0"/>
                <a:ea typeface="ＭＳ Ｐゴシック" charset="0"/>
              </a:rPr>
              <a:t>List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either implementation will work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11CE67A-CCDE-6A49-BEBB-C069248197A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Interfaces &amp; polymorphism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962400" y="1143000"/>
            <a:ext cx="5105400" cy="281230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public 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longest(List&lt;String&gt; words)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 err="1">
                <a:latin typeface="Courier New" charset="0"/>
              </a:rPr>
              <a:t>words.size</a:t>
            </a:r>
            <a:r>
              <a:rPr lang="en-US" sz="1400" dirty="0">
                <a:latin typeface="Courier New" charset="0"/>
              </a:rPr>
              <a:t>() == 0)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throw new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   </a:t>
            </a:r>
            <a:r>
              <a:rPr lang="en-US" sz="1400" dirty="0" err="1">
                <a:latin typeface="Courier New" charset="0"/>
              </a:rPr>
              <a:t>java.util.NoSuchElementException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int </a:t>
            </a:r>
            <a:r>
              <a:rPr lang="en-US" sz="1400" dirty="0" err="1">
                <a:latin typeface="Courier New" charset="0"/>
              </a:rPr>
              <a:t>sofar</a:t>
            </a:r>
            <a:r>
              <a:rPr lang="en-US" sz="1400" dirty="0">
                <a:latin typeface="Courier New" charset="0"/>
              </a:rPr>
              <a:t> = 0;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for (String w : words)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if (</a:t>
            </a:r>
            <a:r>
              <a:rPr lang="en-US" sz="1400" dirty="0" err="1">
                <a:latin typeface="Courier New" charset="0"/>
              </a:rPr>
              <a:t>w.length</a:t>
            </a:r>
            <a:r>
              <a:rPr lang="en-US" sz="1400" dirty="0">
                <a:latin typeface="Courier New" charset="0"/>
              </a:rPr>
              <a:t>() &gt; </a:t>
            </a:r>
            <a:r>
              <a:rPr lang="en-US" sz="1400" dirty="0" err="1">
                <a:latin typeface="Courier New" charset="0"/>
              </a:rPr>
              <a:t>sofar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sofar</a:t>
            </a:r>
            <a:r>
              <a:rPr lang="en-US" sz="1400" dirty="0">
                <a:latin typeface="Courier New" charset="0"/>
              </a:rPr>
              <a:t> = </a:t>
            </a:r>
            <a:r>
              <a:rPr lang="en-US" sz="1400" dirty="0" err="1">
                <a:latin typeface="Courier New" charset="0"/>
              </a:rPr>
              <a:t>w.length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return </a:t>
            </a:r>
            <a:r>
              <a:rPr lang="en-US" sz="1400" dirty="0" err="1">
                <a:latin typeface="Courier New" charset="0"/>
              </a:rPr>
              <a:t>sofar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04800" y="1298575"/>
            <a:ext cx="3581400" cy="505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lang="en-US" sz="2000" i="1" dirty="0">
                <a:latin typeface="Arial Narrow" charset="0"/>
              </a:rPr>
              <a:t>polymorphism:</a:t>
            </a:r>
            <a:r>
              <a:rPr lang="en-US" sz="2000" dirty="0">
                <a:latin typeface="Arial Narrow" charset="0"/>
              </a:rPr>
              <a:t> the capability of objects to react differently to the same method call</a:t>
            </a:r>
          </a:p>
          <a:p>
            <a:pPr>
              <a:spcBef>
                <a:spcPct val="20000"/>
              </a:spcBef>
              <a:defRPr/>
            </a:pPr>
            <a:endParaRPr lang="en-US" sz="2000" dirty="0">
              <a:latin typeface="Arial Narrow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2000" dirty="0">
                <a:latin typeface="Arial Narrow" charset="0"/>
              </a:rPr>
              <a:t>leads to more general-purpose code</a:t>
            </a:r>
          </a:p>
          <a:p>
            <a:pPr marL="119063" indent="-11906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800" dirty="0">
                <a:latin typeface="Arial Narrow" charset="0"/>
              </a:rPr>
              <a:t>when called with an </a:t>
            </a:r>
            <a:r>
              <a:rPr lang="en-US" sz="1600" dirty="0" err="1">
                <a:latin typeface="Courier New" charset="0"/>
                <a:cs typeface="Courier New" charset="0"/>
              </a:rPr>
              <a:t>ArrayList</a:t>
            </a:r>
            <a:r>
              <a:rPr lang="en-US" sz="1800" dirty="0">
                <a:latin typeface="Arial Narrow" charset="0"/>
                <a:cs typeface="Courier New" charset="0"/>
              </a:rPr>
              <a:t>, its version of a list iterator (array indexing) is used</a:t>
            </a:r>
          </a:p>
          <a:p>
            <a:pPr marL="119063" indent="-11906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800" dirty="0">
                <a:latin typeface="Arial Narrow" charset="0"/>
                <a:cs typeface="Courier New" charset="0"/>
              </a:rPr>
              <a:t>when called with a </a:t>
            </a:r>
            <a:r>
              <a:rPr lang="en-US" sz="1600" dirty="0" err="1">
                <a:latin typeface="Courier New" charset="0"/>
                <a:cs typeface="Courier New" charset="0"/>
              </a:rPr>
              <a:t>LinkedList</a:t>
            </a:r>
            <a:r>
              <a:rPr lang="en-US" sz="1800" dirty="0">
                <a:latin typeface="Arial Narrow" charset="0"/>
                <a:cs typeface="Courier New" charset="0"/>
              </a:rPr>
              <a:t>, its version of an iterator (list referencing) is used</a:t>
            </a:r>
          </a:p>
          <a:p>
            <a:pPr>
              <a:spcBef>
                <a:spcPct val="20000"/>
              </a:spcBef>
              <a:buFont typeface="Arial" charset="0"/>
              <a:buChar char="•"/>
              <a:defRPr/>
            </a:pPr>
            <a:endParaRPr lang="en-US" sz="1800" dirty="0">
              <a:latin typeface="Arial Narrow" charset="0"/>
              <a:cs typeface="Courier New" charset="0"/>
            </a:endParaRPr>
          </a:p>
          <a:p>
            <a:pPr>
              <a:spcBef>
                <a:spcPct val="20000"/>
              </a:spcBef>
              <a:defRPr/>
            </a:pPr>
            <a:r>
              <a:rPr lang="en-US" sz="1600" dirty="0">
                <a:latin typeface="Courier New" charset="0"/>
                <a:cs typeface="Courier New" charset="0"/>
              </a:rPr>
              <a:t>Collections </a:t>
            </a:r>
            <a:r>
              <a:rPr lang="en-US" sz="1800" dirty="0">
                <a:latin typeface="Arial Narrow" charset="0"/>
                <a:cs typeface="Courier New" charset="0"/>
              </a:rPr>
              <a:t>class contains static methods that manipulate generic Lists</a:t>
            </a:r>
          </a:p>
          <a:p>
            <a:pPr marL="119063" indent="-11906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600" dirty="0">
                <a:latin typeface="Courier New" charset="0"/>
                <a:cs typeface="Courier New" charset="0"/>
              </a:rPr>
              <a:t>shuffle, reverse, …</a:t>
            </a:r>
          </a:p>
          <a:p>
            <a:pPr marL="119063" indent="-11906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1600" dirty="0">
                <a:latin typeface="Courier New" charset="0"/>
                <a:cs typeface="Courier New" charset="0"/>
              </a:rPr>
              <a:t>max, sort, </a:t>
            </a:r>
            <a:r>
              <a:rPr lang="en-US" sz="1600" dirty="0" err="1">
                <a:latin typeface="Courier New" charset="0"/>
                <a:cs typeface="Courier New" charset="0"/>
              </a:rPr>
              <a:t>binarySearch</a:t>
            </a:r>
            <a:r>
              <a:rPr lang="en-US" sz="1600" dirty="0">
                <a:latin typeface="Courier New" charset="0"/>
                <a:cs typeface="Courier New" charset="0"/>
              </a:rPr>
              <a:t>, …</a:t>
            </a:r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3962400" y="4080392"/>
            <a:ext cx="5105400" cy="300620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ArrayList</a:t>
            </a:r>
            <a:r>
              <a:rPr lang="en-US" sz="1400" dirty="0">
                <a:latin typeface="Courier New" charset="0"/>
              </a:rPr>
              <a:t>&lt;String&gt; words1 =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              new </a:t>
            </a:r>
            <a:r>
              <a:rPr lang="en-US" sz="1400" dirty="0" err="1">
                <a:latin typeface="Courier New" charset="0"/>
              </a:rPr>
              <a:t>ArrayList</a:t>
            </a:r>
            <a:r>
              <a:rPr lang="en-US" sz="1400" dirty="0">
                <a:latin typeface="Courier New" charset="0"/>
              </a:rPr>
              <a:t>&lt;String&gt;();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…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int num1 = </a:t>
            </a:r>
            <a:r>
              <a:rPr lang="en-US" sz="1400" dirty="0" err="1">
                <a:latin typeface="Courier New" charset="0"/>
              </a:rPr>
              <a:t>this.longest</a:t>
            </a:r>
            <a:r>
              <a:rPr lang="en-US" sz="1400" dirty="0">
                <a:latin typeface="Courier New" charset="0"/>
              </a:rPr>
              <a:t>(words1);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LinkedList&lt;String&gt; words2 =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             new LinkedList&lt;String&gt;();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…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int num2 = </a:t>
            </a:r>
            <a:r>
              <a:rPr lang="en-US" sz="1400" dirty="0" err="1">
                <a:latin typeface="Courier New" charset="0"/>
              </a:rPr>
              <a:t>this.longest</a:t>
            </a:r>
            <a:r>
              <a:rPr lang="en-US" sz="1400" dirty="0">
                <a:latin typeface="Courier New" charset="0"/>
              </a:rPr>
              <a:t>(words2);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List&lt;String&gt; words3 = words1;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…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int num3 = </a:t>
            </a:r>
            <a:r>
              <a:rPr lang="en-US" sz="1400" dirty="0" err="1">
                <a:latin typeface="Courier New" charset="0"/>
              </a:rPr>
              <a:t>this.longest</a:t>
            </a:r>
            <a:r>
              <a:rPr lang="en-US" sz="1400" dirty="0">
                <a:latin typeface="Courier New" charset="0"/>
              </a:rPr>
              <a:t>(words3);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3F32BD4-21EA-964F-87B4-7367AF39B56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4114800" cy="18288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 is a mechanism for enhancing existing classes</a:t>
            </a:r>
          </a:p>
          <a:p>
            <a:pPr marL="747713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one of the most powerful techniques of object-oriented programming</a:t>
            </a:r>
          </a:p>
          <a:p>
            <a:pPr marL="747713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allows for large-scale code reuse</a:t>
            </a:r>
          </a:p>
        </p:txBody>
      </p:sp>
      <p:pic>
        <p:nvPicPr>
          <p:cNvPr id="376837" name="Picture 5" descr="accou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143250"/>
            <a:ext cx="28194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4724400" y="609600"/>
            <a:ext cx="4724400" cy="65556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Courier New" charset="0"/>
              </a:rPr>
              <a:t>public class </a:t>
            </a:r>
            <a:r>
              <a:rPr lang="en-US" sz="1400" dirty="0" err="1">
                <a:latin typeface="Courier New" charset="0"/>
              </a:rPr>
              <a:t>BankAccount</a:t>
            </a:r>
            <a:r>
              <a:rPr lang="en-US" sz="1400" dirty="0">
                <a:latin typeface="Courier New" charset="0"/>
              </a:rPr>
              <a:t> { </a:t>
            </a:r>
          </a:p>
          <a:p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private double balance; </a:t>
            </a:r>
          </a:p>
          <a:p>
            <a:r>
              <a:rPr lang="en-US" sz="1400" dirty="0">
                <a:latin typeface="Courier New" charset="0"/>
              </a:rPr>
              <a:t>  private int </a:t>
            </a:r>
            <a:r>
              <a:rPr lang="en-US" sz="1400" dirty="0" err="1">
                <a:latin typeface="Courier New" charset="0"/>
              </a:rPr>
              <a:t>accountNumber</a:t>
            </a:r>
            <a:r>
              <a:rPr lang="en-US" sz="1400" dirty="0">
                <a:latin typeface="Courier New" charset="0"/>
              </a:rPr>
              <a:t>;</a:t>
            </a:r>
          </a:p>
          <a:p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private static int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nextNumber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= 1;</a:t>
            </a:r>
          </a:p>
          <a:p>
            <a:r>
              <a:rPr lang="en-US" sz="1400" dirty="0">
                <a:latin typeface="Courier New" charset="0"/>
              </a:rPr>
              <a:t>  </a:t>
            </a:r>
          </a:p>
          <a:p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BankAccount</a:t>
            </a:r>
            <a:r>
              <a:rPr lang="en-US" sz="1400" dirty="0">
                <a:latin typeface="Courier New" charset="0"/>
              </a:rPr>
              <a:t>() { 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this.balance</a:t>
            </a:r>
            <a:r>
              <a:rPr lang="en-US" sz="1400" dirty="0">
                <a:latin typeface="Courier New" charset="0"/>
              </a:rPr>
              <a:t> = 0;</a:t>
            </a:r>
          </a:p>
          <a:p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this.accountNumber</a:t>
            </a:r>
            <a:r>
              <a:rPr lang="en-US" sz="1400" dirty="0">
                <a:latin typeface="Courier New" charset="0"/>
              </a:rPr>
              <a:t> =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this.nextNumber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;</a:t>
            </a:r>
          </a:p>
          <a:p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this.nextNumber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++;</a:t>
            </a:r>
          </a:p>
          <a:p>
            <a:r>
              <a:rPr lang="en-US" sz="1400" dirty="0">
                <a:latin typeface="Courier New" charset="0"/>
              </a:rPr>
              <a:t>  } </a:t>
            </a:r>
          </a:p>
          <a:p>
            <a:r>
              <a:rPr lang="en-US" sz="1400" dirty="0">
                <a:latin typeface="Courier New" charset="0"/>
              </a:rPr>
              <a:t>  </a:t>
            </a:r>
          </a:p>
          <a:p>
            <a:r>
              <a:rPr lang="en-US" sz="1400" dirty="0">
                <a:latin typeface="Courier New" charset="0"/>
              </a:rPr>
              <a:t>  public int </a:t>
            </a:r>
            <a:r>
              <a:rPr lang="en-US" sz="1400" dirty="0" err="1">
                <a:latin typeface="Courier New" charset="0"/>
              </a:rPr>
              <a:t>getAccountNumber</a:t>
            </a:r>
            <a:r>
              <a:rPr lang="en-US" sz="1400" dirty="0">
                <a:latin typeface="Courier New" charset="0"/>
              </a:rPr>
              <a:t>() {</a:t>
            </a:r>
          </a:p>
          <a:p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>
                <a:latin typeface="Courier New" charset="0"/>
              </a:rPr>
              <a:t>this.accountNumber</a:t>
            </a:r>
            <a:r>
              <a:rPr lang="en-US" sz="1400" dirty="0">
                <a:latin typeface="Courier New" charset="0"/>
              </a:rPr>
              <a:t>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  </a:t>
            </a:r>
          </a:p>
          <a:p>
            <a:r>
              <a:rPr lang="en-US" sz="1400" dirty="0">
                <a:latin typeface="Courier New" charset="0"/>
              </a:rPr>
              <a:t>  public double </a:t>
            </a:r>
            <a:r>
              <a:rPr lang="en-US" sz="1400" dirty="0" err="1">
                <a:latin typeface="Courier New" charset="0"/>
              </a:rPr>
              <a:t>getBalance</a:t>
            </a:r>
            <a:r>
              <a:rPr lang="en-US" sz="1400" dirty="0">
                <a:latin typeface="Courier New" charset="0"/>
              </a:rPr>
              <a:t>() {</a:t>
            </a:r>
          </a:p>
          <a:p>
            <a:r>
              <a:rPr lang="en-US" sz="1400" dirty="0">
                <a:latin typeface="Courier New" charset="0"/>
              </a:rPr>
              <a:t>    return </a:t>
            </a:r>
            <a:r>
              <a:rPr lang="en-US" sz="1400" dirty="0" err="1">
                <a:latin typeface="Courier New" charset="0"/>
              </a:rPr>
              <a:t>this.balance</a:t>
            </a:r>
            <a:r>
              <a:rPr lang="en-US" sz="1400" dirty="0">
                <a:latin typeface="Courier New" charset="0"/>
              </a:rPr>
              <a:t>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  </a:t>
            </a:r>
          </a:p>
          <a:p>
            <a:r>
              <a:rPr lang="en-US" sz="1400" dirty="0">
                <a:latin typeface="Courier New" charset="0"/>
              </a:rPr>
              <a:t>  public void deposit(double amount)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this.balance</a:t>
            </a:r>
            <a:r>
              <a:rPr lang="en-US" sz="1400" dirty="0">
                <a:latin typeface="Courier New" charset="0"/>
              </a:rPr>
              <a:t> += amount;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  </a:t>
            </a:r>
          </a:p>
          <a:p>
            <a:r>
              <a:rPr lang="en-US" sz="1400" dirty="0">
                <a:latin typeface="Courier New" charset="0"/>
              </a:rPr>
              <a:t>  public void withdraw(double amount) {</a:t>
            </a:r>
          </a:p>
          <a:p>
            <a:r>
              <a:rPr lang="en-US" sz="1400" dirty="0">
                <a:latin typeface="Courier New" charset="0"/>
              </a:rPr>
              <a:t>    if (amount &lt;= </a:t>
            </a:r>
            <a:r>
              <a:rPr lang="en-US" sz="1400" dirty="0" err="1">
                <a:latin typeface="Courier New" charset="0"/>
              </a:rPr>
              <a:t>this.balance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this.balance</a:t>
            </a:r>
            <a:r>
              <a:rPr lang="en-US" sz="1400" dirty="0">
                <a:latin typeface="Courier New" charset="0"/>
              </a:rPr>
              <a:t> -= amount;</a:t>
            </a:r>
          </a:p>
          <a:p>
            <a:r>
              <a:rPr lang="en-US" sz="1400" dirty="0">
                <a:latin typeface="Courier New" charset="0"/>
              </a:rPr>
              <a:t>    }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20486" name="Rectangle 7"/>
          <p:cNvSpPr>
            <a:spLocks noChangeArrowheads="1"/>
          </p:cNvSpPr>
          <p:nvPr/>
        </p:nvSpPr>
        <p:spPr bwMode="auto">
          <a:xfrm>
            <a:off x="533400" y="5638800"/>
            <a:ext cx="4114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7713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here, a static field is used so that each account has a unique number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F93441-C232-5549-A618-9A0AA8C7968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Derived classes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304800" y="1241425"/>
            <a:ext cx="5410200" cy="2893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Courier New" charset="0"/>
              </a:rPr>
              <a:t>public class </a:t>
            </a:r>
            <a:r>
              <a:rPr lang="en-US" sz="1400" dirty="0" err="1">
                <a:latin typeface="Courier New" charset="0"/>
              </a:rPr>
              <a:t>SavingsAccount</a:t>
            </a:r>
            <a:r>
              <a:rPr lang="en-US" sz="1400" dirty="0">
                <a:latin typeface="Courier New" charset="0"/>
              </a:rPr>
              <a:t> extends </a:t>
            </a:r>
            <a:r>
              <a:rPr lang="en-US" sz="1400" dirty="0" err="1">
                <a:latin typeface="Courier New" charset="0"/>
              </a:rPr>
              <a:t>BankAccount</a:t>
            </a:r>
            <a:r>
              <a:rPr lang="en-US" sz="1400" dirty="0">
                <a:latin typeface="Courier New" charset="0"/>
              </a:rPr>
              <a:t> {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private double </a:t>
            </a:r>
            <a:r>
              <a:rPr lang="en-US" sz="1400" dirty="0" err="1">
                <a:latin typeface="Courier New" charset="0"/>
              </a:rPr>
              <a:t>interestRate</a:t>
            </a:r>
            <a:r>
              <a:rPr lang="en-US" sz="1400" dirty="0">
                <a:latin typeface="Courier New" charset="0"/>
              </a:rPr>
              <a:t>; </a:t>
            </a:r>
            <a:br>
              <a:rPr lang="en-US" sz="1400" dirty="0">
                <a:latin typeface="Courier New" charset="0"/>
              </a:rPr>
            </a:b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SavingsAccount</a:t>
            </a:r>
            <a:r>
              <a:rPr lang="en-US" sz="1400" dirty="0">
                <a:latin typeface="Courier New" charset="0"/>
              </a:rPr>
              <a:t>(double rate) {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this.interestRate</a:t>
            </a:r>
            <a:r>
              <a:rPr lang="en-US" sz="1400" dirty="0">
                <a:latin typeface="Courier New" charset="0"/>
              </a:rPr>
              <a:t> = rate;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</a:t>
            </a:r>
            <a:br>
              <a:rPr lang="en-US" sz="1400" dirty="0">
                <a:latin typeface="Courier New" charset="0"/>
              </a:rPr>
            </a:b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public void </a:t>
            </a:r>
            <a:r>
              <a:rPr lang="en-US" sz="1400" dirty="0" err="1">
                <a:latin typeface="Courier New" charset="0"/>
              </a:rPr>
              <a:t>addInterest</a:t>
            </a:r>
            <a:r>
              <a:rPr lang="en-US" sz="1400" dirty="0">
                <a:latin typeface="Courier New" charset="0"/>
              </a:rPr>
              <a:t>() {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double interest = </a:t>
            </a:r>
          </a:p>
          <a:p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latin typeface="Courier New" charset="0"/>
              </a:rPr>
              <a:t>this.getBalance</a:t>
            </a:r>
            <a:r>
              <a:rPr lang="en-US" sz="1400" dirty="0">
                <a:latin typeface="Courier New" charset="0"/>
              </a:rPr>
              <a:t>()*</a:t>
            </a:r>
            <a:r>
              <a:rPr lang="en-US" sz="1400" dirty="0" err="1">
                <a:latin typeface="Courier New" charset="0"/>
              </a:rPr>
              <a:t>this.interestRate</a:t>
            </a:r>
            <a:r>
              <a:rPr lang="en-US" sz="1400" dirty="0">
                <a:latin typeface="Courier New" charset="0"/>
              </a:rPr>
              <a:t>/100;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this.deposit</a:t>
            </a:r>
            <a:r>
              <a:rPr lang="en-US" sz="1400" dirty="0">
                <a:latin typeface="Courier New" charset="0"/>
              </a:rPr>
              <a:t>(interest);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</a:t>
            </a:r>
          </a:p>
          <a:p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21508" name="Text Box 7"/>
          <p:cNvSpPr txBox="1">
            <a:spLocks noChangeArrowheads="1"/>
          </p:cNvSpPr>
          <p:nvPr/>
        </p:nvSpPr>
        <p:spPr bwMode="auto">
          <a:xfrm>
            <a:off x="3886200" y="657046"/>
            <a:ext cx="5562600" cy="61247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Courier New" charset="0"/>
              </a:rPr>
              <a:t>public class </a:t>
            </a:r>
            <a:r>
              <a:rPr lang="en-US" sz="1400" dirty="0" err="1">
                <a:latin typeface="Courier New" charset="0"/>
              </a:rPr>
              <a:t>CheckingAccount</a:t>
            </a:r>
            <a:r>
              <a:rPr lang="en-US" sz="1400" dirty="0">
                <a:latin typeface="Courier New" charset="0"/>
              </a:rPr>
              <a:t> extends </a:t>
            </a:r>
            <a:r>
              <a:rPr lang="en-US" sz="1400" dirty="0" err="1">
                <a:latin typeface="Courier New" charset="0"/>
              </a:rPr>
              <a:t>BankAccount</a:t>
            </a:r>
            <a:r>
              <a:rPr lang="en-US" sz="1400" dirty="0">
                <a:latin typeface="Courier New" charset="0"/>
              </a:rPr>
              <a:t> {</a:t>
            </a:r>
          </a:p>
          <a:p>
            <a:r>
              <a:rPr lang="en-US" sz="1400" dirty="0">
                <a:latin typeface="Courier New" charset="0"/>
              </a:rPr>
              <a:t>  private int </a:t>
            </a:r>
            <a:r>
              <a:rPr lang="en-US" sz="1400" dirty="0" err="1">
                <a:latin typeface="Courier New" charset="0"/>
              </a:rPr>
              <a:t>transCount</a:t>
            </a:r>
            <a:r>
              <a:rPr lang="en-US" sz="1400" dirty="0">
                <a:latin typeface="Courier New" charset="0"/>
              </a:rPr>
              <a:t>;</a:t>
            </a:r>
          </a:p>
          <a:p>
            <a:r>
              <a:rPr lang="en-US" sz="1400" dirty="0">
                <a:latin typeface="Courier New" charset="0"/>
              </a:rPr>
              <a:t>  private static final int NUM_FREE = 3;</a:t>
            </a:r>
          </a:p>
          <a:p>
            <a:r>
              <a:rPr lang="en-US" sz="1400" dirty="0">
                <a:latin typeface="Courier New" charset="0"/>
              </a:rPr>
              <a:t>  private static final double TRANS_FEE = 2.0;</a:t>
            </a:r>
          </a:p>
          <a:p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public </a:t>
            </a:r>
            <a:r>
              <a:rPr lang="en-US" sz="1400" dirty="0" err="1">
                <a:latin typeface="Courier New" charset="0"/>
              </a:rPr>
              <a:t>CheckingAccount</a:t>
            </a:r>
            <a:r>
              <a:rPr lang="en-US" sz="1400" dirty="0">
                <a:latin typeface="Courier New" charset="0"/>
              </a:rPr>
              <a:t>()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this.transCount</a:t>
            </a:r>
            <a:r>
              <a:rPr lang="en-US" sz="1400" dirty="0">
                <a:latin typeface="Courier New" charset="0"/>
              </a:rPr>
              <a:t> = 0;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public void deposit(double amount)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super.deposit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(amount);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this.transCount</a:t>
            </a:r>
            <a:r>
              <a:rPr lang="en-US" sz="1400" dirty="0">
                <a:latin typeface="Courier New" charset="0"/>
              </a:rPr>
              <a:t>++;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	</a:t>
            </a:r>
          </a:p>
          <a:p>
            <a:r>
              <a:rPr lang="en-US" sz="1400" dirty="0">
                <a:latin typeface="Courier New" charset="0"/>
              </a:rPr>
              <a:t>  public void withdraw(double amount)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super.withdraw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(amount);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this.transCount</a:t>
            </a:r>
            <a:r>
              <a:rPr lang="en-US" sz="1400" dirty="0">
                <a:latin typeface="Courier New" charset="0"/>
              </a:rPr>
              <a:t>++;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	</a:t>
            </a:r>
          </a:p>
          <a:p>
            <a:r>
              <a:rPr lang="en-US" sz="1400" dirty="0">
                <a:latin typeface="Courier New" charset="0"/>
              </a:rPr>
              <a:t>  public void </a:t>
            </a:r>
            <a:r>
              <a:rPr lang="en-US" sz="1400" dirty="0" err="1">
                <a:latin typeface="Courier New" charset="0"/>
              </a:rPr>
              <a:t>deductFees</a:t>
            </a:r>
            <a:r>
              <a:rPr lang="en-US" sz="1400" dirty="0">
                <a:latin typeface="Courier New" charset="0"/>
              </a:rPr>
              <a:t>() {</a:t>
            </a:r>
          </a:p>
          <a:p>
            <a:r>
              <a:rPr lang="en-US" sz="1400" dirty="0">
                <a:latin typeface="Courier New" charset="0"/>
              </a:rPr>
              <a:t>    if (</a:t>
            </a:r>
            <a:r>
              <a:rPr lang="en-US" sz="1400" dirty="0" err="1">
                <a:latin typeface="Courier New" charset="0"/>
              </a:rPr>
              <a:t>this.transCount</a:t>
            </a:r>
            <a:r>
              <a:rPr lang="en-US" sz="1400" dirty="0">
                <a:latin typeface="Courier New" charset="0"/>
              </a:rPr>
              <a:t> &gt; NUM_FREE) {</a:t>
            </a:r>
          </a:p>
          <a:p>
            <a:r>
              <a:rPr lang="en-US" sz="1400" dirty="0">
                <a:latin typeface="Courier New" charset="0"/>
              </a:rPr>
              <a:t>      double fees = </a:t>
            </a:r>
          </a:p>
          <a:p>
            <a:r>
              <a:rPr lang="en-US" sz="1400" dirty="0">
                <a:latin typeface="Courier New" charset="0"/>
              </a:rPr>
              <a:t>        TRANS_FEE*(</a:t>
            </a:r>
            <a:r>
              <a:rPr lang="en-US" sz="1400" dirty="0" err="1">
                <a:latin typeface="Courier New" charset="0"/>
              </a:rPr>
              <a:t>this.transCount</a:t>
            </a:r>
            <a:r>
              <a:rPr lang="en-US" sz="1400" dirty="0">
                <a:latin typeface="Courier New" charset="0"/>
              </a:rPr>
              <a:t> – NUM_FREE);</a:t>
            </a:r>
          </a:p>
          <a:p>
            <a:r>
              <a:rPr lang="en-US" sz="1400" dirty="0">
                <a:latin typeface="Courier New" charset="0"/>
              </a:rPr>
              <a:t>  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</a:rPr>
              <a:t>super.withdraw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(fees);</a:t>
            </a:r>
          </a:p>
          <a:p>
            <a:r>
              <a:rPr lang="en-US" sz="1400" dirty="0">
                <a:latin typeface="Courier New" charset="0"/>
              </a:rPr>
              <a:t>    }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 err="1">
                <a:latin typeface="Courier New" charset="0"/>
              </a:rPr>
              <a:t>this.transCount</a:t>
            </a:r>
            <a:r>
              <a:rPr lang="en-US" sz="1400" dirty="0">
                <a:latin typeface="Courier New" charset="0"/>
              </a:rPr>
              <a:t> = 0;</a:t>
            </a:r>
          </a:p>
          <a:p>
            <a:r>
              <a:rPr lang="en-US" sz="1400" dirty="0">
                <a:latin typeface="Courier New" charset="0"/>
              </a:rPr>
              <a:t>  }</a:t>
            </a:r>
          </a:p>
          <a:p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21509" name="Text Box 8"/>
          <p:cNvSpPr txBox="1">
            <a:spLocks noChangeArrowheads="1"/>
          </p:cNvSpPr>
          <p:nvPr/>
        </p:nvSpPr>
        <p:spPr bwMode="auto">
          <a:xfrm>
            <a:off x="304800" y="4267200"/>
            <a:ext cx="3470275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6075" indent="-2317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a derived class automatically inherits all fields and methods (but private fields are inaccessible)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can override existing methods or add new fields/methods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can still call </a:t>
            </a:r>
            <a:r>
              <a:rPr lang="en-US" sz="2000" dirty="0" err="1">
                <a:solidFill>
                  <a:schemeClr val="accent2"/>
                </a:solidFill>
                <a:latin typeface="Arial Narrow" charset="0"/>
              </a:rPr>
              <a:t>overriden</a:t>
            </a:r>
            <a:r>
              <a:rPr lang="en-US" sz="2000" dirty="0">
                <a:solidFill>
                  <a:schemeClr val="accent2"/>
                </a:solidFill>
                <a:latin typeface="Arial Narrow" charset="0"/>
              </a:rPr>
              <a:t> methods from parent class using super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2F1C78-CFAF-0B46-A508-C8A008243F1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 &amp; polymorphism</a:t>
            </a: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1219200" y="2743200"/>
            <a:ext cx="6858000" cy="419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public void </a:t>
            </a:r>
            <a:r>
              <a:rPr lang="en-US" sz="1400" dirty="0" err="1">
                <a:latin typeface="Courier New" charset="0"/>
              </a:rPr>
              <a:t>showAccount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BankAccount</a:t>
            </a:r>
            <a:r>
              <a:rPr lang="en-US" sz="1400" dirty="0">
                <a:latin typeface="Courier New" charset="0"/>
              </a:rPr>
              <a:t> acct) {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  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("Account " + </a:t>
            </a:r>
            <a:r>
              <a:rPr lang="en-US" sz="1400" dirty="0" err="1">
                <a:latin typeface="Courier New" charset="0"/>
              </a:rPr>
              <a:t>acct.getAccountNumber</a:t>
            </a:r>
            <a:r>
              <a:rPr lang="en-US" sz="1400" dirty="0">
                <a:latin typeface="Courier New" charset="0"/>
              </a:rPr>
              <a:t>() +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                     ": $" + </a:t>
            </a:r>
            <a:r>
              <a:rPr lang="en-US" sz="1400" dirty="0" err="1">
                <a:latin typeface="Courier New" charset="0"/>
              </a:rPr>
              <a:t>acct.getBalance</a:t>
            </a:r>
            <a:r>
              <a:rPr lang="en-US" sz="1400" dirty="0">
                <a:latin typeface="Courier New" charset="0"/>
              </a:rPr>
              <a:t>());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}</a:t>
            </a:r>
          </a:p>
          <a:p>
            <a:pPr marL="342900" indent="-342900">
              <a:spcBef>
                <a:spcPct val="20000"/>
              </a:spcBef>
            </a:pPr>
            <a:endParaRPr lang="en-US" sz="1400" dirty="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dirty="0" err="1">
                <a:latin typeface="Courier New" charset="0"/>
              </a:rPr>
              <a:t>BankAccount</a:t>
            </a:r>
            <a:r>
              <a:rPr lang="en-US" sz="1400" dirty="0">
                <a:latin typeface="Courier New" charset="0"/>
              </a:rPr>
              <a:t> acct1 = new </a:t>
            </a:r>
            <a:r>
              <a:rPr lang="en-US" sz="1400" dirty="0" err="1">
                <a:latin typeface="Courier New" charset="0"/>
              </a:rPr>
              <a:t>BankAccount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 err="1">
                <a:latin typeface="Courier New" charset="0"/>
              </a:rPr>
              <a:t>showAccount</a:t>
            </a:r>
            <a:r>
              <a:rPr lang="en-US" sz="1400" dirty="0">
                <a:latin typeface="Courier New" charset="0"/>
              </a:rPr>
              <a:t>(acct1);</a:t>
            </a:r>
          </a:p>
          <a:p>
            <a:pPr marL="342900" indent="-342900">
              <a:spcBef>
                <a:spcPct val="20000"/>
              </a:spcBef>
            </a:pPr>
            <a:endParaRPr lang="en-US" sz="1400" dirty="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dirty="0" err="1">
                <a:latin typeface="Courier New" charset="0"/>
              </a:rPr>
              <a:t>SavingsAccount</a:t>
            </a:r>
            <a:r>
              <a:rPr lang="en-US" sz="1400" dirty="0">
                <a:latin typeface="Courier New" charset="0"/>
              </a:rPr>
              <a:t> acct2 = new </a:t>
            </a:r>
            <a:r>
              <a:rPr lang="en-US" sz="1400" dirty="0" err="1">
                <a:latin typeface="Courier New" charset="0"/>
              </a:rPr>
              <a:t>SavingsAccount</a:t>
            </a:r>
            <a:r>
              <a:rPr lang="en-US" sz="1400" dirty="0">
                <a:latin typeface="Courier New" charset="0"/>
              </a:rPr>
              <a:t>(3.0);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 err="1">
                <a:latin typeface="Courier New" charset="0"/>
              </a:rPr>
              <a:t>showAccount</a:t>
            </a:r>
            <a:r>
              <a:rPr lang="en-US" sz="1400" dirty="0">
                <a:latin typeface="Courier New" charset="0"/>
              </a:rPr>
              <a:t>(acct2);</a:t>
            </a:r>
          </a:p>
          <a:p>
            <a:pPr marL="342900" indent="-342900">
              <a:spcBef>
                <a:spcPct val="20000"/>
              </a:spcBef>
            </a:pPr>
            <a:endParaRPr lang="en-US" sz="1400" dirty="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dirty="0" err="1">
                <a:latin typeface="Courier New" charset="0"/>
              </a:rPr>
              <a:t>CheckingAccount</a:t>
            </a:r>
            <a:r>
              <a:rPr lang="en-US" sz="1400" dirty="0">
                <a:latin typeface="Courier New" charset="0"/>
              </a:rPr>
              <a:t> acct3 = new </a:t>
            </a:r>
            <a:r>
              <a:rPr lang="en-US" sz="1400" dirty="0" err="1">
                <a:latin typeface="Courier New" charset="0"/>
              </a:rPr>
              <a:t>CheckingAccount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…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dirty="0" err="1">
                <a:latin typeface="Courier New" charset="0"/>
              </a:rPr>
              <a:t>showAccount</a:t>
            </a:r>
            <a:r>
              <a:rPr lang="en-US" sz="1400" dirty="0">
                <a:latin typeface="Courier New" charset="0"/>
              </a:rPr>
              <a:t>(acct3);</a:t>
            </a:r>
          </a:p>
          <a:p>
            <a:pPr marL="342900" indent="-342900"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669925" y="12192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polymorphism applies to classes in an inheritance hierarchy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pass a derived class wherever the parent class is expected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appropriate method for the class is called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EEA5788-99F4-524B-87AD-9EE4DDB378F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Collection classes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95400"/>
          </a:xfrm>
        </p:spPr>
        <p:txBody>
          <a:bodyPr/>
          <a:lstStyle/>
          <a:p>
            <a:pPr marL="0" indent="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collection is an object (i.e., data structure) that holds other objects</a:t>
            </a:r>
          </a:p>
          <a:p>
            <a:pPr marL="0" indent="0">
              <a:spcBef>
                <a:spcPct val="0"/>
              </a:spcBef>
            </a:pPr>
            <a:r>
              <a:rPr lang="en-US" sz="140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endParaRPr lang="en-US" sz="1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Java Collection Framework is a group of generic collections</a:t>
            </a:r>
          </a:p>
          <a:p>
            <a:pPr marL="450850" lvl="1" indent="-22225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defined using interfaces abstract classes, and inheritance</a:t>
            </a:r>
          </a:p>
        </p:txBody>
      </p:sp>
      <p:pic>
        <p:nvPicPr>
          <p:cNvPr id="2355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45"/>
          <a:stretch>
            <a:fillRect/>
          </a:stretch>
        </p:blipFill>
        <p:spPr bwMode="auto">
          <a:xfrm>
            <a:off x="1219200" y="2895600"/>
            <a:ext cx="7262813" cy="365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1DCA4DC-1EDB-AA42-8586-FADC0B811D6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2895600"/>
          </a:xfrm>
        </p:spPr>
        <p:txBody>
          <a:bodyPr/>
          <a:lstStyle/>
          <a:p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java.util.Set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interface: an unordered collection of items, with no duplicates</a:t>
            </a:r>
          </a:p>
          <a:p>
            <a:pPr lvl="1"/>
            <a:endParaRPr lang="en-US" sz="18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public interface Set&lt;E&gt; extends Collection&lt;E&gt; {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add(E o);		    // adds o to this Set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remove(Object o);	    // removes o from this Set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contains(Object o); 	    // returns true if o in this Set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isEmpty</a:t>
            </a:r>
            <a:r>
              <a:rPr lang="en-US" sz="1400" dirty="0">
                <a:latin typeface="Courier New" charset="0"/>
                <a:ea typeface="ＭＳ Ｐゴシック" charset="0"/>
              </a:rPr>
              <a:t>();		    // returns true if empty Set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int size();		    // returns number of elements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void clear();		    // removes all elements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Iterator&lt;E&gt; iterator();	    // returns iterator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  . . .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471044" name="Rectangle 4"/>
          <p:cNvSpPr>
            <a:spLocks noChangeArrowheads="1"/>
          </p:cNvSpPr>
          <p:nvPr/>
        </p:nvSpPr>
        <p:spPr bwMode="auto">
          <a:xfrm>
            <a:off x="685800" y="4191000"/>
            <a:ext cx="87026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implemented by </a:t>
            </a:r>
            <a:r>
              <a:rPr lang="en-US" dirty="0" err="1">
                <a:solidFill>
                  <a:schemeClr val="accent2"/>
                </a:solidFill>
                <a:latin typeface="Arial Narrow" charset="0"/>
              </a:rPr>
              <a:t>TreeSet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and HashSet classes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000" dirty="0" err="1">
                <a:latin typeface="Arial Narrow" charset="0"/>
              </a:rPr>
              <a:t>TreeSet</a:t>
            </a:r>
            <a:r>
              <a:rPr lang="en-US" sz="2000" dirty="0">
                <a:latin typeface="Arial Narrow" charset="0"/>
              </a:rPr>
              <a:t>  implementation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>
                <a:latin typeface="Arial Narrow" charset="0"/>
              </a:rPr>
              <a:t>implemented using a red-black tree; items stored in the nodes (must be Comparable)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>
                <a:latin typeface="Arial Narrow" charset="0"/>
              </a:rPr>
              <a:t>provides O(log N) add, remove, and contains (guaranteed)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>
                <a:latin typeface="Arial Narrow" charset="0"/>
              </a:rPr>
              <a:t>iteration over a </a:t>
            </a:r>
            <a:r>
              <a:rPr lang="en-US" sz="1800" dirty="0" err="1">
                <a:latin typeface="Arial Narrow" charset="0"/>
              </a:rPr>
              <a:t>TreeSet</a:t>
            </a:r>
            <a:r>
              <a:rPr lang="en-US" sz="1800" dirty="0">
                <a:latin typeface="Arial Narrow" charset="0"/>
              </a:rPr>
              <a:t> accesses the items in order (based on </a:t>
            </a:r>
            <a:r>
              <a:rPr lang="en-US" sz="1800" dirty="0" err="1">
                <a:latin typeface="Arial Narrow" charset="0"/>
              </a:rPr>
              <a:t>compareTo</a:t>
            </a:r>
            <a:r>
              <a:rPr lang="en-US" sz="1800" dirty="0">
                <a:latin typeface="Arial Narrow" charset="0"/>
              </a:rPr>
              <a:t>)</a:t>
            </a:r>
            <a:endParaRPr lang="en-US" sz="2000" dirty="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HashSet implementation</a:t>
            </a: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>
                <a:latin typeface="Arial Narrow" charset="0"/>
              </a:rPr>
              <a:t>HashSet </a:t>
            </a:r>
            <a:r>
              <a:rPr lang="en-US" sz="1800" dirty="0" err="1">
                <a:latin typeface="Arial Narrow" charset="0"/>
              </a:rPr>
              <a:t>utlizes</a:t>
            </a:r>
            <a:r>
              <a:rPr lang="en-US" sz="1800" dirty="0">
                <a:latin typeface="Arial Narrow" charset="0"/>
              </a:rPr>
              <a:t> a hash table data structure  </a:t>
            </a:r>
            <a:endParaRPr lang="en-US" sz="1800" dirty="0">
              <a:solidFill>
                <a:srgbClr val="FF0000"/>
              </a:solidFill>
              <a:latin typeface="Arial Narrow" charset="0"/>
            </a:endParaRPr>
          </a:p>
          <a:p>
            <a:pPr marL="1257300" lvl="2" indent="-342900">
              <a:spcBef>
                <a:spcPct val="20000"/>
              </a:spcBef>
              <a:buFont typeface="Wingdings" charset="0"/>
              <a:buChar char="ü"/>
            </a:pPr>
            <a:r>
              <a:rPr lang="en-US" sz="1800" dirty="0">
                <a:latin typeface="Arial Narrow" charset="0"/>
              </a:rPr>
              <a:t>HashSet provides O(1) add, remove, and contains (on average, but can degrade)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44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5043</TotalTime>
  <Words>5354</Words>
  <Application>Microsoft Macintosh PowerPoint</Application>
  <PresentationFormat>Custom</PresentationFormat>
  <Paragraphs>771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ＭＳ Ｐゴシック</vt:lpstr>
      <vt:lpstr>Arial</vt:lpstr>
      <vt:lpstr>Arial Narrow</vt:lpstr>
      <vt:lpstr>Courier New</vt:lpstr>
      <vt:lpstr>Times New Roman</vt:lpstr>
      <vt:lpstr>Wingdings</vt:lpstr>
      <vt:lpstr>Blank Presentation</vt:lpstr>
      <vt:lpstr>Visio</vt:lpstr>
      <vt:lpstr>PowerPoint Presentation</vt:lpstr>
      <vt:lpstr>OO design issues </vt:lpstr>
      <vt:lpstr>Interfaces</vt:lpstr>
      <vt:lpstr>Interfaces &amp; polymorphism</vt:lpstr>
      <vt:lpstr>Inheritance</vt:lpstr>
      <vt:lpstr>Derived classes</vt:lpstr>
      <vt:lpstr>Inheritance &amp; polymorphism</vt:lpstr>
      <vt:lpstr>Java Collection classes</vt:lpstr>
      <vt:lpstr>Sets</vt:lpstr>
      <vt:lpstr>Dictionary revisited</vt:lpstr>
      <vt:lpstr>Maps</vt:lpstr>
      <vt:lpstr>Word frequencies</vt:lpstr>
      <vt:lpstr>Stacks &amp; Queues</vt:lpstr>
      <vt:lpstr>Delimiter matching</vt:lpstr>
      <vt:lpstr>Graphs</vt:lpstr>
      <vt:lpstr>DiGraphList</vt:lpstr>
      <vt:lpstr>DiGraphMatrix</vt:lpstr>
      <vt:lpstr>DiGraphMatrix</vt:lpstr>
      <vt:lpstr>GraphMatrix &amp; GraphList</vt:lpstr>
      <vt:lpstr>Depth-first search</vt:lpstr>
      <vt:lpstr>Breadth-first search</vt:lpstr>
      <vt:lpstr>Big-Oh and rate-of-growth</vt:lpstr>
      <vt:lpstr>Big-Oh (formally)</vt:lpstr>
      <vt:lpstr>General rules for analyzing algorithms</vt:lpstr>
      <vt:lpstr>General rules for analyzing algorithms</vt:lpstr>
      <vt:lpstr>EXAMPLE: finding all anagrams of a word (approach 1)</vt:lpstr>
      <vt:lpstr>EXAMPLE: finding all anagrams of a word (approach 2)</vt:lpstr>
      <vt:lpstr>Analyzing recursive algorithms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123</cp:revision>
  <cp:lastPrinted>2011-08-17T06:01:10Z</cp:lastPrinted>
  <dcterms:created xsi:type="dcterms:W3CDTF">2014-01-09T17:55:42Z</dcterms:created>
  <dcterms:modified xsi:type="dcterms:W3CDTF">2024-08-15T21:11:53Z</dcterms:modified>
</cp:coreProperties>
</file>